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64" r:id="rId2"/>
    <p:sldId id="394" r:id="rId3"/>
    <p:sldId id="366" r:id="rId4"/>
    <p:sldId id="368" r:id="rId5"/>
    <p:sldId id="287" r:id="rId6"/>
    <p:sldId id="288" r:id="rId7"/>
    <p:sldId id="289" r:id="rId8"/>
    <p:sldId id="290" r:id="rId9"/>
    <p:sldId id="298" r:id="rId10"/>
    <p:sldId id="293" r:id="rId11"/>
    <p:sldId id="299"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i-FI" smtClean="0"/>
              <a:t>Muokkaa perustyyl. napsautt.</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i-FI" smtClean="0"/>
              <a:t>Muokkaa perustyyl. napsautt.</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5A4704E6-15E0-4B7E-88E7-DE820D59A467}" type="datetimeFigureOut">
              <a:rPr lang="fi-FI" smtClean="0"/>
              <a:t>4.4.2016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59386F20-C770-4856-80BC-17F4B1681CC5}" type="slidenum">
              <a:rPr lang="fi-FI" smtClean="0"/>
              <a:t>‹#›</a:t>
            </a:fld>
            <a:endParaRPr lang="fi-FI"/>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5A4704E6-15E0-4B7E-88E7-DE820D59A467}" type="datetimeFigureOut">
              <a:rPr lang="fi-FI" smtClean="0"/>
              <a:t>4.4.2016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704E6-15E0-4B7E-88E7-DE820D59A467}" type="datetimeFigureOut">
              <a:rPr lang="fi-FI" smtClean="0"/>
              <a:t>4.4.2016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i-FI" smtClean="0"/>
              <a:t>Muokkaa perustyyl. napsautt.</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A4704E6-15E0-4B7E-88E7-DE820D59A467}" type="datetimeFigureOut">
              <a:rPr lang="fi-FI" smtClean="0"/>
              <a:t>4.4.2016</a:t>
            </a:fld>
            <a:endParaRPr lang="fi-FI"/>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i-FI"/>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9386F20-C770-4856-80BC-17F4B1681CC5}"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0" y="1600200"/>
            <a:ext cx="8686800" cy="4876800"/>
          </a:xfrm>
        </p:spPr>
        <p:txBody>
          <a:bodyPr/>
          <a:lstStyle/>
          <a:p>
            <a:endParaRPr lang="fi-FI" dirty="0"/>
          </a:p>
        </p:txBody>
      </p:sp>
      <p:pic>
        <p:nvPicPr>
          <p:cNvPr id="1026" name="Picture 2" descr="C:\Users\Public\Documents\Arjan kansio\yhdessa_olo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3931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552" y="620688"/>
            <a:ext cx="8229600" cy="990600"/>
          </a:xfrm>
        </p:spPr>
        <p:txBody>
          <a:bodyPr>
            <a:normAutofit fontScale="90000"/>
          </a:bodyPr>
          <a:lstStyle/>
          <a:p>
            <a:r>
              <a:rPr lang="fi-FI" sz="2800" b="1" u="sng" dirty="0"/>
              <a:t>Musiikki ja taide ja lapsen mielen hyvinvointi</a:t>
            </a:r>
            <a:br>
              <a:rPr lang="fi-FI" sz="2800" b="1" u="sng" dirty="0"/>
            </a:br>
            <a:r>
              <a:rPr lang="fi-FI" sz="2800" dirty="0">
                <a:latin typeface="Arial Black" panose="020B0A04020102020204" pitchFamily="34" charset="0"/>
              </a:rPr>
              <a:t/>
            </a:r>
            <a:br>
              <a:rPr lang="fi-FI" sz="2800" dirty="0">
                <a:latin typeface="Arial Black" panose="020B0A04020102020204" pitchFamily="34" charset="0"/>
              </a:rPr>
            </a:br>
            <a:endParaRPr lang="fi-FI" sz="2800" dirty="0"/>
          </a:p>
        </p:txBody>
      </p:sp>
      <p:sp>
        <p:nvSpPr>
          <p:cNvPr id="3" name="Sisällön paikkamerkki 2"/>
          <p:cNvSpPr>
            <a:spLocks noGrp="1"/>
          </p:cNvSpPr>
          <p:nvPr>
            <p:ph idx="1"/>
          </p:nvPr>
        </p:nvSpPr>
        <p:spPr>
          <a:xfrm>
            <a:off x="539552" y="908720"/>
            <a:ext cx="8229600" cy="4876800"/>
          </a:xfrm>
        </p:spPr>
        <p:txBody>
          <a:bodyPr>
            <a:normAutofit fontScale="25000" lnSpcReduction="20000"/>
          </a:bodyPr>
          <a:lstStyle/>
          <a:p>
            <a:endParaRPr lang="fi-FI" sz="9600" dirty="0" smtClean="0">
              <a:latin typeface="Arial Black" panose="020B0A04020102020204" pitchFamily="34" charset="0"/>
            </a:endParaRPr>
          </a:p>
          <a:p>
            <a:r>
              <a:rPr lang="fi-FI" sz="8000" dirty="0" smtClean="0">
                <a:latin typeface="+mj-lt"/>
              </a:rPr>
              <a:t>Musiikki </a:t>
            </a:r>
            <a:r>
              <a:rPr lang="fi-FI" sz="8000" b="1" dirty="0" smtClean="0">
                <a:latin typeface="+mj-lt"/>
              </a:rPr>
              <a:t>vahvistaa leikki-ikäisen yhteisöllisyyttä ja puheen oppimista</a:t>
            </a:r>
          </a:p>
          <a:p>
            <a:endParaRPr lang="fi-FI" sz="8000" b="1" dirty="0" smtClean="0">
              <a:latin typeface="+mj-lt"/>
            </a:endParaRPr>
          </a:p>
          <a:p>
            <a:r>
              <a:rPr lang="fi-FI" sz="8000" dirty="0" smtClean="0">
                <a:latin typeface="+mj-lt"/>
              </a:rPr>
              <a:t>Laulaminen, laululeikit lisäävät </a:t>
            </a:r>
            <a:r>
              <a:rPr lang="fi-FI" sz="8000" b="1" dirty="0" smtClean="0">
                <a:latin typeface="+mj-lt"/>
              </a:rPr>
              <a:t>turvallisuuden ja luottamuksen tunnetta, läheisyyttä ja kohdatuksi tulemisen tunnetta, iloa, herkistävät</a:t>
            </a:r>
          </a:p>
          <a:p>
            <a:endParaRPr lang="fi-FI" sz="8000" dirty="0" smtClean="0">
              <a:latin typeface="+mj-lt"/>
            </a:endParaRPr>
          </a:p>
          <a:p>
            <a:r>
              <a:rPr lang="fi-FI" sz="8000" dirty="0" smtClean="0">
                <a:latin typeface="+mj-lt"/>
              </a:rPr>
              <a:t>Laulaminen, laululeikit, </a:t>
            </a:r>
            <a:r>
              <a:rPr lang="fi-FI" sz="8000" dirty="0" err="1" smtClean="0">
                <a:latin typeface="+mj-lt"/>
              </a:rPr>
              <a:t>loruttelu</a:t>
            </a:r>
            <a:r>
              <a:rPr lang="fi-FI" sz="8000" dirty="0" smtClean="0">
                <a:latin typeface="+mj-lt"/>
              </a:rPr>
              <a:t>, musisointi </a:t>
            </a:r>
            <a:r>
              <a:rPr lang="fi-FI" sz="8000" b="1" dirty="0" smtClean="0">
                <a:latin typeface="+mj-lt"/>
              </a:rPr>
              <a:t>vahvistavat lapsiryhmän vuorovaikutustaitoja, sosiaalisia taitoja, yhteisöllisyyttä, osallisuutta ja ryhmän läsnäoloa, luovuutta, voi löytää uusia puolia itsestään</a:t>
            </a:r>
          </a:p>
          <a:p>
            <a:endParaRPr lang="fi-FI" sz="8000" b="1" dirty="0" smtClean="0">
              <a:latin typeface="+mj-lt"/>
            </a:endParaRPr>
          </a:p>
          <a:p>
            <a:r>
              <a:rPr lang="fi-FI" sz="8000" dirty="0" smtClean="0">
                <a:latin typeface="+mj-lt"/>
              </a:rPr>
              <a:t>Musiikin avulla voidaan </a:t>
            </a:r>
            <a:r>
              <a:rPr lang="fi-FI" sz="8000" b="1" dirty="0" smtClean="0">
                <a:latin typeface="+mj-lt"/>
              </a:rPr>
              <a:t>opettaa myös arvoja (laulujen sanat)</a:t>
            </a:r>
          </a:p>
          <a:p>
            <a:endParaRPr lang="fi-FI" sz="8000" dirty="0" smtClean="0">
              <a:latin typeface="+mj-lt"/>
            </a:endParaRPr>
          </a:p>
          <a:p>
            <a:r>
              <a:rPr lang="fi-FI" sz="8000" b="1" dirty="0" smtClean="0">
                <a:latin typeface="+mj-lt"/>
              </a:rPr>
              <a:t>Kosketus ja läheisyys luovat myönteistä tunnetta; auttaa rauhoittumaan </a:t>
            </a:r>
            <a:r>
              <a:rPr lang="fi-FI" sz="8000" dirty="0" smtClean="0">
                <a:latin typeface="+mj-lt"/>
              </a:rPr>
              <a:t>(lepo- ja rentoutumishetket, lohdutus ja tyynnyttely)  </a:t>
            </a:r>
          </a:p>
          <a:p>
            <a:endParaRPr lang="fi-FI" sz="8000" dirty="0" smtClean="0">
              <a:latin typeface="+mj-lt"/>
            </a:endParaRPr>
          </a:p>
          <a:p>
            <a:r>
              <a:rPr lang="fi-FI" sz="8000" dirty="0" smtClean="0">
                <a:latin typeface="+mj-lt"/>
              </a:rPr>
              <a:t>Vaikka </a:t>
            </a:r>
            <a:r>
              <a:rPr lang="fi-FI" sz="8000" b="1" dirty="0" smtClean="0">
                <a:latin typeface="+mj-lt"/>
              </a:rPr>
              <a:t>aikuinen ei tuntisikaan musiikkia omaksi vahvuudekseen, voi sen tekemisestä nauttia täysillä</a:t>
            </a:r>
          </a:p>
          <a:p>
            <a:endParaRPr lang="fi-FI" sz="8000" dirty="0" smtClean="0">
              <a:latin typeface="+mj-lt"/>
            </a:endParaRPr>
          </a:p>
          <a:p>
            <a:endParaRPr lang="fi-FI" sz="2600" dirty="0">
              <a:latin typeface="Ravie" panose="04040805050809020602" pitchFamily="82" charset="0"/>
            </a:endParaRPr>
          </a:p>
        </p:txBody>
      </p:sp>
    </p:spTree>
    <p:extLst>
      <p:ext uri="{BB962C8B-B14F-4D97-AF65-F5344CB8AC3E}">
        <p14:creationId xmlns:p14="http://schemas.microsoft.com/office/powerpoint/2010/main" val="121263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332656"/>
            <a:ext cx="8229600" cy="990600"/>
          </a:xfrm>
        </p:spPr>
        <p:txBody>
          <a:bodyPr>
            <a:normAutofit/>
          </a:bodyPr>
          <a:lstStyle/>
          <a:p>
            <a:r>
              <a:rPr lang="fi-FI" sz="2800" b="1" u="sng" dirty="0"/>
              <a:t>Taide</a:t>
            </a:r>
            <a:br>
              <a:rPr lang="fi-FI" sz="2800" b="1" u="sng" dirty="0"/>
            </a:br>
            <a:endParaRPr lang="fi-FI" sz="2800" b="1" u="sng" dirty="0"/>
          </a:p>
        </p:txBody>
      </p:sp>
      <p:sp>
        <p:nvSpPr>
          <p:cNvPr id="3" name="Sisällön paikkamerkki 2"/>
          <p:cNvSpPr>
            <a:spLocks noGrp="1"/>
          </p:cNvSpPr>
          <p:nvPr>
            <p:ph idx="1"/>
          </p:nvPr>
        </p:nvSpPr>
        <p:spPr>
          <a:xfrm>
            <a:off x="395536" y="836712"/>
            <a:ext cx="8229600" cy="4876800"/>
          </a:xfrm>
        </p:spPr>
        <p:txBody>
          <a:bodyPr>
            <a:noAutofit/>
          </a:bodyPr>
          <a:lstStyle/>
          <a:p>
            <a:r>
              <a:rPr lang="fi-FI" sz="1600" dirty="0" smtClean="0">
                <a:latin typeface="+mj-lt"/>
              </a:rPr>
              <a:t>Mahdollisuus </a:t>
            </a:r>
            <a:r>
              <a:rPr lang="fi-FI" sz="1600" b="1" dirty="0" smtClean="0">
                <a:latin typeface="+mj-lt"/>
              </a:rPr>
              <a:t>tutkia ja tarkastella elämän monimuotoisuutta ja sen ilmiöitä </a:t>
            </a:r>
            <a:r>
              <a:rPr lang="fi-FI" sz="1600" dirty="0" smtClean="0">
                <a:latin typeface="+mj-lt"/>
              </a:rPr>
              <a:t>eri näkökulmista</a:t>
            </a:r>
          </a:p>
          <a:p>
            <a:r>
              <a:rPr lang="fi-FI" sz="1600" dirty="0" smtClean="0">
                <a:latin typeface="+mj-lt"/>
              </a:rPr>
              <a:t>Mahdollisuus </a:t>
            </a:r>
            <a:r>
              <a:rPr lang="fi-FI" sz="1600" b="1" dirty="0" smtClean="0">
                <a:latin typeface="+mj-lt"/>
              </a:rPr>
              <a:t>tutkiskella itseä</a:t>
            </a:r>
            <a:r>
              <a:rPr lang="fi-FI" sz="1600" dirty="0" smtClean="0">
                <a:latin typeface="+mj-lt"/>
              </a:rPr>
              <a:t>: ”Kuka minä olen”</a:t>
            </a:r>
          </a:p>
          <a:p>
            <a:r>
              <a:rPr lang="fi-FI" sz="1600" dirty="0" smtClean="0">
                <a:latin typeface="+mj-lt"/>
              </a:rPr>
              <a:t>Taiteen äärellä </a:t>
            </a:r>
            <a:r>
              <a:rPr lang="fi-FI" sz="1600" b="1" dirty="0" smtClean="0">
                <a:latin typeface="+mj-lt"/>
              </a:rPr>
              <a:t>mahdollisuus leikkiä, olla yhdessä kavereiden kanssa, tutustua erilaisiin tunteisiin, rauhoittua, kokea </a:t>
            </a:r>
            <a:r>
              <a:rPr lang="fi-FI" sz="1600" b="1" dirty="0" err="1" smtClean="0">
                <a:latin typeface="+mj-lt"/>
              </a:rPr>
              <a:t>flowkokemuksia</a:t>
            </a:r>
            <a:endParaRPr lang="fi-FI" sz="1600" b="1" dirty="0" smtClean="0">
              <a:latin typeface="+mj-lt"/>
            </a:endParaRPr>
          </a:p>
          <a:p>
            <a:r>
              <a:rPr lang="fi-FI" sz="1600" b="1" dirty="0" smtClean="0">
                <a:latin typeface="+mj-lt"/>
              </a:rPr>
              <a:t>Elämykset </a:t>
            </a:r>
            <a:r>
              <a:rPr lang="fi-FI" sz="1600" dirty="0" smtClean="0">
                <a:latin typeface="+mj-lt"/>
              </a:rPr>
              <a:t>tukevat lapsen mielen hyvinvointia; </a:t>
            </a:r>
            <a:r>
              <a:rPr lang="fi-FI" sz="1600" b="1" dirty="0" smtClean="0">
                <a:latin typeface="+mj-lt"/>
              </a:rPr>
              <a:t>lapsi voi ilmaista itseään monin eri tavoin ja ilman sanoja</a:t>
            </a:r>
          </a:p>
          <a:p>
            <a:r>
              <a:rPr lang="fi-FI" sz="1600" dirty="0" smtClean="0">
                <a:latin typeface="+mj-lt"/>
              </a:rPr>
              <a:t>Lapset voivat oppia oman tekemisen ja kokemisen kautta, </a:t>
            </a:r>
            <a:r>
              <a:rPr lang="fi-FI" sz="1600" b="1" dirty="0" smtClean="0">
                <a:latin typeface="+mj-lt"/>
              </a:rPr>
              <a:t>eri aistien kautta kokeminen ja oppiminen</a:t>
            </a:r>
          </a:p>
          <a:p>
            <a:r>
              <a:rPr lang="fi-FI" sz="1600" dirty="0" smtClean="0">
                <a:latin typeface="+mj-lt"/>
              </a:rPr>
              <a:t>Taiteesta voi tulla </a:t>
            </a:r>
            <a:r>
              <a:rPr lang="fi-FI" sz="1600" b="1" dirty="0" smtClean="0">
                <a:latin typeface="+mj-lt"/>
              </a:rPr>
              <a:t>selviytymiskeino ja voimavara elämän polulle </a:t>
            </a:r>
          </a:p>
          <a:p>
            <a:r>
              <a:rPr lang="fi-FI" sz="1600" dirty="0" smtClean="0">
                <a:latin typeface="+mj-lt"/>
              </a:rPr>
              <a:t>Taide voi johdattaa </a:t>
            </a:r>
            <a:r>
              <a:rPr lang="fi-FI" sz="1600" b="1" dirty="0" smtClean="0">
                <a:latin typeface="+mj-lt"/>
              </a:rPr>
              <a:t>keskustelemaan monenlaisista ajatuksista ja aiheista, voi syntyä yllättäviä tunteita</a:t>
            </a:r>
            <a:r>
              <a:rPr lang="fi-FI" sz="1600" dirty="0" smtClean="0">
                <a:latin typeface="+mj-lt"/>
              </a:rPr>
              <a:t> -&gt; lapset ovat uteliaita ja suhtautuvat luontevasti (leikkisyys)</a:t>
            </a:r>
          </a:p>
          <a:p>
            <a:r>
              <a:rPr lang="fi-FI" sz="1600" dirty="0" smtClean="0">
                <a:latin typeface="+mj-lt"/>
              </a:rPr>
              <a:t>Taide voi </a:t>
            </a:r>
            <a:r>
              <a:rPr lang="fi-FI" sz="1600" b="1" dirty="0" smtClean="0">
                <a:latin typeface="+mj-lt"/>
              </a:rPr>
              <a:t>inspiroida leikkeihin, omaehtoiseen luovuuteen</a:t>
            </a:r>
          </a:p>
          <a:p>
            <a:r>
              <a:rPr lang="fi-FI" sz="1600" b="1" dirty="0" smtClean="0">
                <a:latin typeface="+mj-lt"/>
              </a:rPr>
              <a:t>Taidetta voi kokea kaikkialla</a:t>
            </a:r>
            <a:r>
              <a:rPr lang="fi-FI" sz="1600" dirty="0" smtClean="0">
                <a:latin typeface="+mj-lt"/>
              </a:rPr>
              <a:t>, myös kuvien, kirjojen, internetin kautta voi päästä taiteen äärelle, mutta myös aitojen teosten, konserttien, teatteriesitysten kokeminen on elämys lapselle</a:t>
            </a:r>
          </a:p>
          <a:p>
            <a:r>
              <a:rPr lang="fi-FI" sz="1600" dirty="0" smtClean="0">
                <a:latin typeface="+mj-lt"/>
              </a:rPr>
              <a:t>Jokaisella </a:t>
            </a:r>
            <a:r>
              <a:rPr lang="fi-FI" sz="1600" b="1" dirty="0" smtClean="0">
                <a:latin typeface="+mj-lt"/>
              </a:rPr>
              <a:t>oikeus osallistua omien kykyjensä ja tahtonsa mukaan</a:t>
            </a:r>
          </a:p>
          <a:p>
            <a:r>
              <a:rPr lang="fi-FI" sz="1600" dirty="0" smtClean="0">
                <a:latin typeface="+mj-lt"/>
              </a:rPr>
              <a:t>Taiteesta saa </a:t>
            </a:r>
            <a:r>
              <a:rPr lang="fi-FI" sz="1600" b="1" dirty="0" smtClean="0">
                <a:latin typeface="+mj-lt"/>
              </a:rPr>
              <a:t>voimaa, antaa tilaa erilaisille tunteille, vahvistaa itsetuntoa, kertoo tarinoita menneestä ja nykyisyydestä</a:t>
            </a:r>
          </a:p>
          <a:p>
            <a:r>
              <a:rPr lang="fi-FI" sz="1600" dirty="0" smtClean="0">
                <a:latin typeface="+mj-lt"/>
              </a:rPr>
              <a:t>Tarjoaa esteettisiä kokemuksia, </a:t>
            </a:r>
            <a:r>
              <a:rPr lang="fi-FI" sz="1600" b="1" dirty="0" smtClean="0">
                <a:latin typeface="+mj-lt"/>
              </a:rPr>
              <a:t>jokaisella lapsella on oikeus nauttia taiteesta ja kulttuurista kasvun ja hyvinvoinnin voimavarana </a:t>
            </a:r>
            <a:endParaRPr lang="fi-FI" sz="1600" b="1" dirty="0">
              <a:latin typeface="+mj-lt"/>
            </a:endParaRPr>
          </a:p>
        </p:txBody>
      </p:sp>
    </p:spTree>
    <p:extLst>
      <p:ext uri="{BB962C8B-B14F-4D97-AF65-F5344CB8AC3E}">
        <p14:creationId xmlns:p14="http://schemas.microsoft.com/office/powerpoint/2010/main" val="361532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pic>
        <p:nvPicPr>
          <p:cNvPr id="1026" name="Picture 2" descr="C:\Users\Public\Documents\Arjan kansio\yhdessaolon_tilkkutakki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050"/>
            <a:ext cx="9753600" cy="689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7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990600"/>
          </a:xfrm>
        </p:spPr>
        <p:txBody>
          <a:bodyPr>
            <a:normAutofit/>
          </a:bodyPr>
          <a:lstStyle/>
          <a:p>
            <a:r>
              <a:rPr lang="fi-FI" sz="2800" u="sng" dirty="0" smtClean="0"/>
              <a:t>Yhdessäolon riemua</a:t>
            </a:r>
            <a:endParaRPr lang="fi-FI" sz="2800" u="sng" dirty="0"/>
          </a:p>
        </p:txBody>
      </p:sp>
      <p:sp>
        <p:nvSpPr>
          <p:cNvPr id="3" name="Sisällön paikkamerkki 2"/>
          <p:cNvSpPr>
            <a:spLocks noGrp="1"/>
          </p:cNvSpPr>
          <p:nvPr>
            <p:ph idx="1"/>
          </p:nvPr>
        </p:nvSpPr>
        <p:spPr>
          <a:xfrm>
            <a:off x="467544" y="980728"/>
            <a:ext cx="8229600" cy="4876800"/>
          </a:xfrm>
        </p:spPr>
        <p:txBody>
          <a:bodyPr/>
          <a:lstStyle/>
          <a:p>
            <a:r>
              <a:rPr lang="fi-FI" sz="2800" dirty="0" smtClean="0"/>
              <a:t>Merkittävä osa sosiaalisista taidoista opitaan havainnoimalla ja matkimalla muiden toimintaa sekä harjoittelemalla niitä yhdessä toisten kanssa ja antamalla lapselle myönteistä palautetta.</a:t>
            </a:r>
          </a:p>
          <a:p>
            <a:endParaRPr lang="fi-FI" b="1" i="1" dirty="0" smtClean="0"/>
          </a:p>
          <a:p>
            <a:r>
              <a:rPr lang="fi-FI" b="1" i="1" dirty="0" smtClean="0"/>
              <a:t>Miten voin vaikuttaa siihen, että jokainen lapsi löytäisi päivähoidossa itselleen kavereita?</a:t>
            </a:r>
          </a:p>
          <a:p>
            <a:r>
              <a:rPr lang="fi-FI" b="1" i="1" dirty="0" smtClean="0"/>
              <a:t>Miten ujoinkin lapsi pääsisi leikkiin mukaan?</a:t>
            </a:r>
          </a:p>
          <a:p>
            <a:r>
              <a:rPr lang="fi-FI" b="1" i="1" dirty="0" smtClean="0"/>
              <a:t>Mitä on hyväntahtoisen toiminnan opettaminen?</a:t>
            </a:r>
          </a:p>
        </p:txBody>
      </p:sp>
    </p:spTree>
    <p:extLst>
      <p:ext uri="{BB962C8B-B14F-4D97-AF65-F5344CB8AC3E}">
        <p14:creationId xmlns:p14="http://schemas.microsoft.com/office/powerpoint/2010/main" val="2473958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990600"/>
          </a:xfrm>
        </p:spPr>
        <p:txBody>
          <a:bodyPr>
            <a:normAutofit/>
          </a:bodyPr>
          <a:lstStyle/>
          <a:p>
            <a:r>
              <a:rPr lang="fi-FI" sz="2800" u="sng" dirty="0" smtClean="0"/>
              <a:t>Kaveritaitojen vahvistaminen päiväkodissa</a:t>
            </a:r>
            <a:endParaRPr lang="fi-FI" sz="2800" u="sng" dirty="0"/>
          </a:p>
        </p:txBody>
      </p:sp>
      <p:sp>
        <p:nvSpPr>
          <p:cNvPr id="3" name="Sisällön paikkamerkki 2"/>
          <p:cNvSpPr>
            <a:spLocks noGrp="1"/>
          </p:cNvSpPr>
          <p:nvPr>
            <p:ph idx="1"/>
          </p:nvPr>
        </p:nvSpPr>
        <p:spPr>
          <a:xfrm>
            <a:off x="539552" y="836712"/>
            <a:ext cx="8229600" cy="4876800"/>
          </a:xfrm>
        </p:spPr>
        <p:txBody>
          <a:bodyPr>
            <a:noAutofit/>
          </a:bodyPr>
          <a:lstStyle/>
          <a:p>
            <a:endParaRPr lang="fi-FI" sz="1800" dirty="0" smtClean="0"/>
          </a:p>
          <a:p>
            <a:r>
              <a:rPr lang="fi-FI" sz="1800" dirty="0" smtClean="0"/>
              <a:t>Päiväkodin toimintakulttuurilla ja aikuisten vuorovaikutuksella on merkitystä lasten vertaissuhteiden kehittymiselle.</a:t>
            </a:r>
          </a:p>
          <a:p>
            <a:r>
              <a:rPr lang="fi-FI" sz="1800" dirty="0" smtClean="0"/>
              <a:t>Aikuiset antavat toiminnallaan ja keskinäisellä vuorovaikutuksellaan mallia siitä, miten ryhmässä kohdataan toisia ihmisiä ja miten ryhmässä suhtaudutaan erilaisiin osallistumistapoihin.</a:t>
            </a:r>
          </a:p>
          <a:p>
            <a:r>
              <a:rPr lang="fi-FI" sz="1800" dirty="0" smtClean="0"/>
              <a:t>Keskustelujen ja leikkien avulla kaveritaitojen vahvistaminen voidaan nostaa koko ryhmän yhteiseksi asiaksi.</a:t>
            </a:r>
          </a:p>
          <a:p>
            <a:r>
              <a:rPr lang="fi-FI" sz="1800" dirty="0" smtClean="0"/>
              <a:t>Myönteisellä palautteella luodaan hyväksyvää ilmapiiriä, jossa arvostetaan toisia. (Viitala 2014)</a:t>
            </a:r>
          </a:p>
          <a:p>
            <a:r>
              <a:rPr lang="fi-FI" sz="1800" b="1" u="sng" dirty="0" smtClean="0"/>
              <a:t>Yhdessäolon taitojen tukeminen</a:t>
            </a:r>
          </a:p>
          <a:p>
            <a:r>
              <a:rPr lang="fi-FI" sz="1800" b="1" i="1" dirty="0" smtClean="0"/>
              <a:t>Ole läsnä oleva aikuinen</a:t>
            </a:r>
          </a:p>
          <a:p>
            <a:r>
              <a:rPr lang="fi-FI" sz="1800" b="1" i="1" dirty="0" smtClean="0"/>
              <a:t>Varmista ryhmän turvallinen ilmapiiri</a:t>
            </a:r>
          </a:p>
          <a:p>
            <a:r>
              <a:rPr lang="fi-FI" sz="1800" b="1" i="1" dirty="0" smtClean="0"/>
              <a:t>Lisää yhteisöllisyyttä vahvistavia leikkejä</a:t>
            </a:r>
          </a:p>
          <a:p>
            <a:r>
              <a:rPr lang="fi-FI" sz="1800" b="1" i="1" dirty="0" smtClean="0"/>
              <a:t>Opeta selkeät säännöt oikeasta ja väärästä</a:t>
            </a:r>
          </a:p>
          <a:p>
            <a:r>
              <a:rPr lang="fi-FI" sz="1800" b="1" i="1" dirty="0" smtClean="0"/>
              <a:t>Varmista, että kaikki ovat mukana leikeissä</a:t>
            </a:r>
          </a:p>
          <a:p>
            <a:r>
              <a:rPr lang="fi-FI" sz="1800" b="1" i="1" dirty="0" smtClean="0"/>
              <a:t>Edistä ystävyyssuhteita aktiivisesti</a:t>
            </a:r>
          </a:p>
          <a:p>
            <a:r>
              <a:rPr lang="fi-FI" sz="1800" b="1" i="1" dirty="0" smtClean="0"/>
              <a:t>Puutu kiusaamiseen heti</a:t>
            </a:r>
            <a:endParaRPr lang="fi-FI" sz="1800" b="1" i="1" dirty="0"/>
          </a:p>
        </p:txBody>
      </p:sp>
    </p:spTree>
    <p:extLst>
      <p:ext uri="{BB962C8B-B14F-4D97-AF65-F5344CB8AC3E}">
        <p14:creationId xmlns:p14="http://schemas.microsoft.com/office/powerpoint/2010/main" val="2424481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476672"/>
            <a:ext cx="8229600" cy="990600"/>
          </a:xfrm>
        </p:spPr>
        <p:txBody>
          <a:bodyPr>
            <a:normAutofit fontScale="90000"/>
          </a:bodyPr>
          <a:lstStyle/>
          <a:p>
            <a:r>
              <a:rPr lang="fi-FI" sz="3200" u="sng" dirty="0">
                <a:latin typeface="Arial" panose="020B0604020202020204" pitchFamily="34" charset="0"/>
                <a:cs typeface="Arial" panose="020B0604020202020204" pitchFamily="34" charset="0"/>
              </a:rPr>
              <a:t>Leikin avulla lapsi:</a:t>
            </a:r>
            <a:r>
              <a:rPr lang="fi-FI" sz="3200" dirty="0">
                <a:latin typeface="Arial" panose="020B0604020202020204" pitchFamily="34" charset="0"/>
                <a:cs typeface="Arial" panose="020B0604020202020204" pitchFamily="34" charset="0"/>
              </a:rPr>
              <a:t/>
            </a:r>
            <a:br>
              <a:rPr lang="fi-FI" sz="3200" dirty="0">
                <a:latin typeface="Arial" panose="020B0604020202020204" pitchFamily="34" charset="0"/>
                <a:cs typeface="Arial" panose="020B0604020202020204" pitchFamily="34" charset="0"/>
              </a:rPr>
            </a:br>
            <a:endParaRPr lang="fi-FI" sz="3200" dirty="0">
              <a:latin typeface="Arial" panose="020B0604020202020204" pitchFamily="34" charset="0"/>
              <a:cs typeface="Arial" panose="020B0604020202020204" pitchFamily="34" charset="0"/>
            </a:endParaRPr>
          </a:p>
        </p:txBody>
      </p:sp>
      <p:sp>
        <p:nvSpPr>
          <p:cNvPr id="3" name="Sisällön paikkamerkki 2"/>
          <p:cNvSpPr>
            <a:spLocks noGrp="1"/>
          </p:cNvSpPr>
          <p:nvPr>
            <p:ph idx="1"/>
          </p:nvPr>
        </p:nvSpPr>
        <p:spPr>
          <a:xfrm>
            <a:off x="395536" y="1124744"/>
            <a:ext cx="8229600" cy="4876800"/>
          </a:xfrm>
        </p:spPr>
        <p:txBody>
          <a:bodyPr>
            <a:noAutofit/>
          </a:bodyPr>
          <a:lstStyle/>
          <a:p>
            <a:r>
              <a:rPr lang="fi-FI" sz="2000" dirty="0" smtClean="0">
                <a:latin typeface="Arial" panose="020B0604020202020204" pitchFamily="34" charset="0"/>
                <a:cs typeface="Arial" panose="020B0604020202020204" pitchFamily="34" charset="0"/>
              </a:rPr>
              <a:t>Kokeilee </a:t>
            </a:r>
            <a:r>
              <a:rPr lang="fi-FI" sz="2000" b="1" i="1" dirty="0" smtClean="0">
                <a:latin typeface="Arial" panose="020B0604020202020204" pitchFamily="34" charset="0"/>
                <a:cs typeface="Arial" panose="020B0604020202020204" pitchFamily="34" charset="0"/>
              </a:rPr>
              <a:t>uusia käyttäytymismalleja</a:t>
            </a:r>
            <a:r>
              <a:rPr lang="fi-FI" sz="2000" dirty="0" smtClean="0">
                <a:latin typeface="Arial" panose="020B0604020202020204" pitchFamily="34" charset="0"/>
                <a:cs typeface="Arial" panose="020B0604020202020204" pitchFamily="34" charset="0"/>
              </a:rPr>
              <a:t>.</a:t>
            </a:r>
          </a:p>
          <a:p>
            <a:r>
              <a:rPr lang="fi-FI" sz="2000" b="1" i="1" dirty="0" smtClean="0">
                <a:latin typeface="Arial" panose="020B0604020202020204" pitchFamily="34" charset="0"/>
                <a:cs typeface="Arial" panose="020B0604020202020204" pitchFamily="34" charset="0"/>
              </a:rPr>
              <a:t>Tutustuu turvallisesti toisiin lapsiin</a:t>
            </a:r>
            <a:r>
              <a:rPr lang="fi-FI" sz="2000" dirty="0" smtClean="0">
                <a:latin typeface="Arial" panose="020B0604020202020204" pitchFamily="34" charset="0"/>
                <a:cs typeface="Arial" panose="020B0604020202020204" pitchFamily="34" charset="0"/>
              </a:rPr>
              <a:t>, eikä kenenkään tarvitse pelätä epäonnistumista.</a:t>
            </a:r>
          </a:p>
          <a:p>
            <a:r>
              <a:rPr lang="fi-FI" sz="2000" b="1" i="1" dirty="0" smtClean="0">
                <a:latin typeface="Arial" panose="020B0604020202020204" pitchFamily="34" charset="0"/>
                <a:cs typeface="Arial" panose="020B0604020202020204" pitchFamily="34" charset="0"/>
              </a:rPr>
              <a:t>Oppii tuntemaan itseään </a:t>
            </a:r>
            <a:r>
              <a:rPr lang="fi-FI" sz="2000" dirty="0" smtClean="0">
                <a:latin typeface="Arial" panose="020B0604020202020204" pitchFamily="34" charset="0"/>
                <a:cs typeface="Arial" panose="020B0604020202020204" pitchFamily="34" charset="0"/>
              </a:rPr>
              <a:t>-&gt; </a:t>
            </a:r>
            <a:r>
              <a:rPr lang="fi-FI" sz="2000" dirty="0">
                <a:latin typeface="Arial" panose="020B0604020202020204" pitchFamily="34" charset="0"/>
                <a:cs typeface="Arial" panose="020B0604020202020204" pitchFamily="34" charset="0"/>
              </a:rPr>
              <a:t>vahvistaa itsetuntoaan, </a:t>
            </a:r>
            <a:r>
              <a:rPr lang="fi-FI" sz="2000" dirty="0" smtClean="0">
                <a:latin typeface="Arial" panose="020B0604020202020204" pitchFamily="34" charset="0"/>
                <a:cs typeface="Arial" panose="020B0604020202020204" pitchFamily="34" charset="0"/>
              </a:rPr>
              <a:t>minäkuvaansa Voi matkia tutuksi tulleita yhteiselämän sääntöjä ja aikuisten elämää, asenteita, arvoja.</a:t>
            </a:r>
          </a:p>
          <a:p>
            <a:r>
              <a:rPr lang="fi-FI" sz="2000" b="1" i="1" dirty="0" smtClean="0">
                <a:latin typeface="Arial" panose="020B0604020202020204" pitchFamily="34" charset="0"/>
                <a:cs typeface="Arial" panose="020B0604020202020204" pitchFamily="34" charset="0"/>
              </a:rPr>
              <a:t>Ilmaisee tunteita </a:t>
            </a:r>
            <a:r>
              <a:rPr lang="fi-FI" sz="2000" dirty="0" smtClean="0">
                <a:latin typeface="Arial" panose="020B0604020202020204" pitchFamily="34" charset="0"/>
                <a:cs typeface="Arial" panose="020B0604020202020204" pitchFamily="34" charset="0"/>
              </a:rPr>
              <a:t>esimerkiksi rooli- ja satuhahmojen välityksellä. </a:t>
            </a:r>
            <a:r>
              <a:rPr lang="fi-FI" sz="2000" b="1" i="1" dirty="0" smtClean="0">
                <a:latin typeface="Arial" panose="020B0604020202020204" pitchFamily="34" charset="0"/>
                <a:cs typeface="Arial" panose="020B0604020202020204" pitchFamily="34" charset="0"/>
              </a:rPr>
              <a:t>Löytää tunteitaan ja voi käsitellä myös vaikeita asioita.</a:t>
            </a:r>
          </a:p>
          <a:p>
            <a:r>
              <a:rPr lang="fi-FI" sz="2000" b="1" i="1" dirty="0" smtClean="0">
                <a:latin typeface="Arial" panose="020B0604020202020204" pitchFamily="34" charset="0"/>
                <a:cs typeface="Arial" panose="020B0604020202020204" pitchFamily="34" charset="0"/>
              </a:rPr>
              <a:t>Harjoittelee uusia tilanteita</a:t>
            </a:r>
            <a:r>
              <a:rPr lang="fi-FI" sz="2000" dirty="0" smtClean="0">
                <a:latin typeface="Arial" panose="020B0604020202020204" pitchFamily="34" charset="0"/>
                <a:cs typeface="Arial" panose="020B0604020202020204" pitchFamily="34" charset="0"/>
              </a:rPr>
              <a:t>.</a:t>
            </a:r>
          </a:p>
          <a:p>
            <a:r>
              <a:rPr lang="fi-FI" sz="2000" b="1" i="1" dirty="0" smtClean="0">
                <a:latin typeface="Arial" panose="020B0604020202020204" pitchFamily="34" charset="0"/>
                <a:cs typeface="Arial" panose="020B0604020202020204" pitchFamily="34" charset="0"/>
              </a:rPr>
              <a:t>Eläytyy toisten ihmisten tunteisiin </a:t>
            </a:r>
            <a:r>
              <a:rPr lang="fi-FI" sz="2000" dirty="0" smtClean="0">
                <a:latin typeface="Arial" panose="020B0604020202020204" pitchFamily="34" charset="0"/>
                <a:cs typeface="Arial" panose="020B0604020202020204" pitchFamily="34" charset="0"/>
              </a:rPr>
              <a:t>-&gt; tunnekokemukset vahvistavat lapsen tunnetaitoja </a:t>
            </a:r>
            <a:r>
              <a:rPr lang="fi-FI" sz="2000" dirty="0">
                <a:latin typeface="Arial" panose="020B0604020202020204" pitchFamily="34" charset="0"/>
                <a:cs typeface="Arial" panose="020B0604020202020204" pitchFamily="34" charset="0"/>
              </a:rPr>
              <a:t>luoden pohjan empatian </a:t>
            </a:r>
            <a:r>
              <a:rPr lang="fi-FI" sz="2000" dirty="0" smtClean="0">
                <a:latin typeface="Arial" panose="020B0604020202020204" pitchFamily="34" charset="0"/>
                <a:cs typeface="Arial" panose="020B0604020202020204" pitchFamily="34" charset="0"/>
              </a:rPr>
              <a:t>kehittymiselle.</a:t>
            </a:r>
          </a:p>
          <a:p>
            <a:r>
              <a:rPr lang="fi-FI" sz="2000" b="1" i="1" dirty="0" smtClean="0">
                <a:latin typeface="Arial" panose="020B0604020202020204" pitchFamily="34" charset="0"/>
                <a:cs typeface="Arial" panose="020B0604020202020204" pitchFamily="34" charset="0"/>
              </a:rPr>
              <a:t>Rentoutuu, viihtyy ja uppoutuu </a:t>
            </a:r>
            <a:r>
              <a:rPr lang="fi-FI" sz="2000" dirty="0" smtClean="0">
                <a:latin typeface="Arial" panose="020B0604020202020204" pitchFamily="34" charset="0"/>
                <a:cs typeface="Arial" panose="020B0604020202020204" pitchFamily="34" charset="0"/>
              </a:rPr>
              <a:t>roolihahmojen maailmaan; </a:t>
            </a:r>
            <a:r>
              <a:rPr lang="fi-FI" sz="2000" b="1" i="1" dirty="0" smtClean="0">
                <a:latin typeface="Arial" panose="020B0604020202020204" pitchFamily="34" charset="0"/>
                <a:cs typeface="Arial" panose="020B0604020202020204" pitchFamily="34" charset="0"/>
              </a:rPr>
              <a:t>houkuttaa esiin ilon, naurun, huumorin.</a:t>
            </a:r>
          </a:p>
          <a:p>
            <a:r>
              <a:rPr lang="fi-FI" sz="2000" b="1" i="1" dirty="0" smtClean="0">
                <a:latin typeface="Arial" panose="020B0604020202020204" pitchFamily="34" charset="0"/>
                <a:cs typeface="Arial" panose="020B0604020202020204" pitchFamily="34" charset="0"/>
              </a:rPr>
              <a:t>Toteuttaa luovuuttaan ja ideointiaan, joustavaa ajattelua</a:t>
            </a:r>
            <a:r>
              <a:rPr lang="fi-FI" sz="2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98476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60648"/>
            <a:ext cx="8229600" cy="990600"/>
          </a:xfrm>
        </p:spPr>
        <p:txBody>
          <a:bodyPr>
            <a:noAutofit/>
          </a:bodyPr>
          <a:lstStyle/>
          <a:p>
            <a:r>
              <a:rPr lang="fi-FI" sz="2400" u="sng" dirty="0"/>
              <a:t>Aikuisena vahvista lapsen mielenterveyttä leikin avulla:</a:t>
            </a:r>
            <a:br>
              <a:rPr lang="fi-FI" sz="2400" u="sng" dirty="0"/>
            </a:br>
            <a:endParaRPr lang="fi-FI" sz="2400" dirty="0"/>
          </a:p>
        </p:txBody>
      </p:sp>
      <p:sp>
        <p:nvSpPr>
          <p:cNvPr id="3" name="Sisällön paikkamerkki 2"/>
          <p:cNvSpPr>
            <a:spLocks noGrp="1"/>
          </p:cNvSpPr>
          <p:nvPr>
            <p:ph idx="1"/>
          </p:nvPr>
        </p:nvSpPr>
        <p:spPr>
          <a:xfrm>
            <a:off x="467544" y="764704"/>
            <a:ext cx="8229600" cy="4876800"/>
          </a:xfrm>
        </p:spPr>
        <p:txBody>
          <a:bodyPr>
            <a:noAutofit/>
          </a:bodyPr>
          <a:lstStyle/>
          <a:p>
            <a:r>
              <a:rPr lang="fi-FI" sz="1600" dirty="0" smtClean="0">
                <a:latin typeface="Arial" panose="020B0604020202020204" pitchFamily="34" charset="0"/>
                <a:cs typeface="Arial" panose="020B0604020202020204" pitchFamily="34" charset="0"/>
              </a:rPr>
              <a:t>Luo leikkisä </a:t>
            </a:r>
            <a:r>
              <a:rPr lang="fi-FI" sz="1600" dirty="0">
                <a:latin typeface="Arial" panose="020B0604020202020204" pitchFamily="34" charset="0"/>
                <a:cs typeface="Arial" panose="020B0604020202020204" pitchFamily="34" charset="0"/>
              </a:rPr>
              <a:t>ilmapiiri. Varmista, että leikille on tilaa ja aikaa; leikki lähtee </a:t>
            </a:r>
            <a:r>
              <a:rPr lang="fi-FI" sz="1600" dirty="0" smtClean="0">
                <a:latin typeface="Arial" panose="020B0604020202020204" pitchFamily="34" charset="0"/>
                <a:cs typeface="Arial" panose="020B0604020202020204" pitchFamily="34" charset="0"/>
              </a:rPr>
              <a:t>lapsesta.</a:t>
            </a:r>
          </a:p>
          <a:p>
            <a:r>
              <a:rPr lang="fi-FI" sz="1600" dirty="0" smtClean="0">
                <a:latin typeface="Arial" panose="020B0604020202020204" pitchFamily="34" charset="0"/>
                <a:cs typeface="Arial" panose="020B0604020202020204" pitchFamily="34" charset="0"/>
              </a:rPr>
              <a:t>Pidä huolta, että kaikki lapset pääsevät mukaan leikkiin; tue </a:t>
            </a:r>
            <a:r>
              <a:rPr lang="fi-FI" sz="1600" dirty="0" err="1" smtClean="0">
                <a:latin typeface="Arial" panose="020B0604020202020204" pitchFamily="34" charset="0"/>
                <a:cs typeface="Arial" panose="020B0604020202020204" pitchFamily="34" charset="0"/>
              </a:rPr>
              <a:t>ryhmäytymistä</a:t>
            </a:r>
            <a:r>
              <a:rPr lang="fi-FI" sz="1600" dirty="0" smtClean="0">
                <a:latin typeface="Arial" panose="020B0604020202020204" pitchFamily="34" charset="0"/>
                <a:cs typeface="Arial" panose="020B0604020202020204" pitchFamily="34" charset="0"/>
              </a:rPr>
              <a:t> (varsinkin uudet lapset).</a:t>
            </a:r>
          </a:p>
          <a:p>
            <a:r>
              <a:rPr lang="fi-FI" sz="1600" dirty="0" smtClean="0">
                <a:latin typeface="Arial" panose="020B0604020202020204" pitchFamily="34" charset="0"/>
                <a:cs typeface="Arial" panose="020B0604020202020204" pitchFamily="34" charset="0"/>
              </a:rPr>
              <a:t>Kannusta ja kehu. Muista huumori.</a:t>
            </a:r>
          </a:p>
          <a:p>
            <a:r>
              <a:rPr lang="fi-FI" sz="1600" dirty="0" smtClean="0">
                <a:latin typeface="Arial" panose="020B0604020202020204" pitchFamily="34" charset="0"/>
                <a:cs typeface="Arial" panose="020B0604020202020204" pitchFamily="34" charset="0"/>
              </a:rPr>
              <a:t>Auta ratkaisemaan riitoja.</a:t>
            </a:r>
          </a:p>
          <a:p>
            <a:r>
              <a:rPr lang="fi-FI" sz="1600" dirty="0" smtClean="0">
                <a:latin typeface="Arial" panose="020B0604020202020204" pitchFamily="34" charset="0"/>
                <a:cs typeface="Arial" panose="020B0604020202020204" pitchFamily="34" charset="0"/>
              </a:rPr>
              <a:t>Opettele sietämään luovaa kaaosta -&gt; myös riehakkuus, fyysisyys ja nauru ovat tärkeitä leikin elementtejä (turvallisuus huomioiden).</a:t>
            </a:r>
          </a:p>
          <a:p>
            <a:r>
              <a:rPr lang="fi-FI" sz="1600" dirty="0" smtClean="0">
                <a:latin typeface="Arial" panose="020B0604020202020204" pitchFamily="34" charset="0"/>
                <a:cs typeface="Arial" panose="020B0604020202020204" pitchFamily="34" charset="0"/>
              </a:rPr>
              <a:t>Auta lapsia pääsemään leikeissä alkuun.</a:t>
            </a:r>
          </a:p>
          <a:p>
            <a:r>
              <a:rPr lang="fi-FI" sz="1600" dirty="0" smtClean="0">
                <a:latin typeface="Arial" panose="020B0604020202020204" pitchFamily="34" charset="0"/>
                <a:cs typeface="Arial" panose="020B0604020202020204" pitchFamily="34" charset="0"/>
              </a:rPr>
              <a:t>Ole läsnä; yhteinen leikki lujittaa lasten ja aikuisen välistä suhdetta ja keskinäistä luottamusta, lasten turvallisuuden tunnetta. </a:t>
            </a:r>
          </a:p>
          <a:p>
            <a:r>
              <a:rPr lang="fi-FI" sz="1600" dirty="0" smtClean="0">
                <a:latin typeface="Arial" panose="020B0604020202020204" pitchFamily="34" charset="0"/>
                <a:cs typeface="Arial" panose="020B0604020202020204" pitchFamily="34" charset="0"/>
              </a:rPr>
              <a:t>Erilaiset painetut ja sähköiset mediat sekä tietokonepelit ovat nykyään merkittävä osa lasten leikkikulttuuria (medialeikki), myös lasten itse kuvaama materiaali ja niistä keskusteleminen avaa aikuiselle lasten kokemusmaailmaa; </a:t>
            </a:r>
            <a:r>
              <a:rPr lang="fi-FI" sz="1600" dirty="0">
                <a:latin typeface="Arial" panose="020B0604020202020204" pitchFamily="34" charset="0"/>
                <a:cs typeface="Arial" panose="020B0604020202020204" pitchFamily="34" charset="0"/>
              </a:rPr>
              <a:t>m</a:t>
            </a:r>
            <a:r>
              <a:rPr lang="fi-FI" sz="1600" dirty="0" smtClean="0">
                <a:latin typeface="Arial" panose="020B0604020202020204" pitchFamily="34" charset="0"/>
                <a:cs typeface="Arial" panose="020B0604020202020204" pitchFamily="34" charset="0"/>
              </a:rPr>
              <a:t>ediaa ovat myös lastenlaulut ja elokuvat -&gt; voivat herkistää kykyä nähdä kauneutta ja innostaa taiteellisuuteen. Toisaalta lapset omaksuvat helposti mainosten ja musiikkivideoiden välittämiä malleja ja arvoja. Mediakasvatus ja turvallinen median käyttö yhdessä aikuisen kanssa. Keskustele vanhempien kanssa, tarjoa lisätietoa (esim. </a:t>
            </a:r>
            <a:r>
              <a:rPr lang="fi-FI" sz="1600" dirty="0" err="1" smtClean="0">
                <a:latin typeface="Arial" panose="020B0604020202020204" pitchFamily="34" charset="0"/>
                <a:cs typeface="Arial" panose="020B0604020202020204" pitchFamily="34" charset="0"/>
              </a:rPr>
              <a:t>Mll:n</a:t>
            </a:r>
            <a:r>
              <a:rPr lang="fi-FI" sz="1600" dirty="0" smtClean="0">
                <a:latin typeface="Arial" panose="020B0604020202020204" pitchFamily="34" charset="0"/>
                <a:cs typeface="Arial" panose="020B0604020202020204" pitchFamily="34" charset="0"/>
              </a:rPr>
              <a:t> sivut, Mediakasvatusseura, </a:t>
            </a:r>
            <a:r>
              <a:rPr lang="fi-FI" sz="1600" dirty="0" err="1" smtClean="0">
                <a:latin typeface="Arial" panose="020B0604020202020204" pitchFamily="34" charset="0"/>
                <a:cs typeface="Arial" panose="020B0604020202020204" pitchFamily="34" charset="0"/>
              </a:rPr>
              <a:t>Mediamuffinssi</a:t>
            </a:r>
            <a:r>
              <a:rPr lang="fi-FI" sz="1600" dirty="0" smtClean="0">
                <a:latin typeface="Arial" panose="020B0604020202020204" pitchFamily="34" charset="0"/>
                <a:cs typeface="Arial" panose="020B0604020202020204" pitchFamily="34" charset="0"/>
              </a:rPr>
              <a:t>).</a:t>
            </a:r>
          </a:p>
          <a:p>
            <a:r>
              <a:rPr lang="fi-FI" sz="1600" b="1" i="1" dirty="0" smtClean="0">
                <a:latin typeface="Arial" panose="020B0604020202020204" pitchFamily="34" charset="0"/>
                <a:cs typeface="Arial" panose="020B0604020202020204" pitchFamily="34" charset="0"/>
              </a:rPr>
              <a:t>Saako aikuinen valita leikkiryhmät ja –paikat?</a:t>
            </a:r>
          </a:p>
          <a:p>
            <a:r>
              <a:rPr lang="fi-FI" sz="1600" b="1" i="1" dirty="0" smtClean="0">
                <a:latin typeface="Arial" panose="020B0604020202020204" pitchFamily="34" charset="0"/>
                <a:cs typeface="Arial" panose="020B0604020202020204" pitchFamily="34" charset="0"/>
              </a:rPr>
              <a:t>Miten autetaan lapsia pääsemään mukaan leikkeihin ja pysymään niissä mukana?</a:t>
            </a:r>
          </a:p>
          <a:p>
            <a:r>
              <a:rPr lang="fi-FI" sz="1600" b="1" i="1" dirty="0" smtClean="0">
                <a:latin typeface="Arial" panose="020B0604020202020204" pitchFamily="34" charset="0"/>
                <a:cs typeface="Arial" panose="020B0604020202020204" pitchFamily="34" charset="0"/>
              </a:rPr>
              <a:t>Miten </a:t>
            </a:r>
            <a:r>
              <a:rPr lang="fi-FI" sz="1600" b="1" i="1" dirty="0" err="1" smtClean="0">
                <a:latin typeface="Arial" panose="020B0604020202020204" pitchFamily="34" charset="0"/>
                <a:cs typeface="Arial" panose="020B0604020202020204" pitchFamily="34" charset="0"/>
              </a:rPr>
              <a:t>iPadit</a:t>
            </a:r>
            <a:r>
              <a:rPr lang="fi-FI" sz="1600" b="1" i="1" dirty="0" smtClean="0">
                <a:latin typeface="Arial" panose="020B0604020202020204" pitchFamily="34" charset="0"/>
                <a:cs typeface="Arial" panose="020B0604020202020204" pitchFamily="34" charset="0"/>
              </a:rPr>
              <a:t> ja tietokonepelit näkyvät päiväkoti-ikäisten puheessa ja leikeissä? Miten hyödynnät kameraa/elokuvia osana kasvatustyötäsi?</a:t>
            </a:r>
            <a:endParaRPr lang="fi-FI" sz="16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6855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404664"/>
            <a:ext cx="8229600" cy="990600"/>
          </a:xfrm>
        </p:spPr>
        <p:txBody>
          <a:bodyPr>
            <a:normAutofit/>
          </a:bodyPr>
          <a:lstStyle/>
          <a:p>
            <a:r>
              <a:rPr lang="fi-FI" sz="2800" b="1" u="sng" dirty="0"/>
              <a:t>Sadut lapsen mielenterveyden tukena</a:t>
            </a:r>
            <a:br>
              <a:rPr lang="fi-FI" sz="2800" b="1" u="sng" dirty="0"/>
            </a:br>
            <a:endParaRPr lang="fi-FI" sz="2800" dirty="0"/>
          </a:p>
        </p:txBody>
      </p:sp>
      <p:sp>
        <p:nvSpPr>
          <p:cNvPr id="3" name="Sisällön paikkamerkki 2"/>
          <p:cNvSpPr>
            <a:spLocks noGrp="1"/>
          </p:cNvSpPr>
          <p:nvPr>
            <p:ph idx="1"/>
          </p:nvPr>
        </p:nvSpPr>
        <p:spPr>
          <a:xfrm>
            <a:off x="539552" y="980728"/>
            <a:ext cx="8229600" cy="4876800"/>
          </a:xfrm>
        </p:spPr>
        <p:txBody>
          <a:bodyPr>
            <a:normAutofit fontScale="92500" lnSpcReduction="10000"/>
          </a:bodyPr>
          <a:lstStyle/>
          <a:p>
            <a:endParaRPr lang="fi-FI" sz="2600" dirty="0" smtClean="0">
              <a:latin typeface="+mj-lt"/>
            </a:endParaRPr>
          </a:p>
          <a:p>
            <a:r>
              <a:rPr lang="fi-FI" sz="2600" dirty="0" smtClean="0">
                <a:latin typeface="+mj-lt"/>
              </a:rPr>
              <a:t>Rikastuttavat lapsen mielikuvamaailmaa.</a:t>
            </a:r>
          </a:p>
          <a:p>
            <a:r>
              <a:rPr lang="fi-FI" sz="2600" dirty="0" smtClean="0">
                <a:latin typeface="+mj-lt"/>
              </a:rPr>
              <a:t>Kannustavat lasta eläytymään muiden ihmisten tunteisiin.</a:t>
            </a:r>
          </a:p>
          <a:p>
            <a:r>
              <a:rPr lang="fi-FI" sz="2600" dirty="0" smtClean="0">
                <a:latin typeface="+mj-lt"/>
              </a:rPr>
              <a:t>Auttavat lasta kokemaan empatiaa.</a:t>
            </a:r>
          </a:p>
          <a:p>
            <a:r>
              <a:rPr lang="fi-FI" sz="2600" dirty="0" smtClean="0">
                <a:latin typeface="+mj-lt"/>
              </a:rPr>
              <a:t>Opettavat lapselle selviytymiskeinoja.</a:t>
            </a:r>
          </a:p>
          <a:p>
            <a:r>
              <a:rPr lang="fi-FI" sz="2600" dirty="0" smtClean="0">
                <a:latin typeface="+mj-lt"/>
              </a:rPr>
              <a:t>Mahdollistavat lapselle erilaisten tunteiden kokemisen.</a:t>
            </a:r>
          </a:p>
          <a:p>
            <a:r>
              <a:rPr lang="fi-FI" sz="2600" dirty="0" smtClean="0">
                <a:latin typeface="+mj-lt"/>
              </a:rPr>
              <a:t>Lisäävät aikuisten ja lasten välistä läheisyyttä.</a:t>
            </a:r>
          </a:p>
          <a:p>
            <a:r>
              <a:rPr lang="fi-FI" sz="2600" dirty="0" err="1" smtClean="0">
                <a:latin typeface="+mj-lt"/>
              </a:rPr>
              <a:t>Saduttaminen</a:t>
            </a:r>
            <a:r>
              <a:rPr lang="fi-FI" sz="2600" dirty="0" smtClean="0">
                <a:latin typeface="+mj-lt"/>
              </a:rPr>
              <a:t>, satujen esittäminen (draamaleikit, nukketeatteri).</a:t>
            </a:r>
          </a:p>
          <a:p>
            <a:r>
              <a:rPr lang="fi-FI" sz="2600" b="1" i="1" dirty="0" smtClean="0">
                <a:latin typeface="+mj-lt"/>
              </a:rPr>
              <a:t>Nautitko itse satujen lukemisesta?</a:t>
            </a:r>
          </a:p>
          <a:p>
            <a:r>
              <a:rPr lang="fi-FI" sz="2600" b="1" i="1" dirty="0" smtClean="0">
                <a:latin typeface="+mj-lt"/>
              </a:rPr>
              <a:t>Millaisia keskusteluja saduista on syntynyt lasten kanssa?</a:t>
            </a:r>
          </a:p>
          <a:p>
            <a:endParaRPr lang="fi-FI" sz="2600" b="1" i="1" dirty="0">
              <a:latin typeface="+mj-lt"/>
            </a:endParaRPr>
          </a:p>
        </p:txBody>
      </p:sp>
    </p:spTree>
    <p:extLst>
      <p:ext uri="{BB962C8B-B14F-4D97-AF65-F5344CB8AC3E}">
        <p14:creationId xmlns:p14="http://schemas.microsoft.com/office/powerpoint/2010/main" val="2549793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990600"/>
          </a:xfrm>
        </p:spPr>
        <p:txBody>
          <a:bodyPr>
            <a:normAutofit/>
          </a:bodyPr>
          <a:lstStyle/>
          <a:p>
            <a:r>
              <a:rPr lang="fi-FI" sz="2800" b="1" u="sng" dirty="0"/>
              <a:t>Liikunnan ilo</a:t>
            </a:r>
            <a:br>
              <a:rPr lang="fi-FI" sz="2800" b="1" u="sng" dirty="0"/>
            </a:br>
            <a:endParaRPr lang="fi-FI" sz="2800" dirty="0"/>
          </a:p>
        </p:txBody>
      </p:sp>
      <p:sp>
        <p:nvSpPr>
          <p:cNvPr id="3" name="Sisällön paikkamerkki 2"/>
          <p:cNvSpPr>
            <a:spLocks noGrp="1"/>
          </p:cNvSpPr>
          <p:nvPr>
            <p:ph idx="1"/>
          </p:nvPr>
        </p:nvSpPr>
        <p:spPr>
          <a:xfrm>
            <a:off x="395536" y="908720"/>
            <a:ext cx="8229600" cy="4876800"/>
          </a:xfrm>
        </p:spPr>
        <p:txBody>
          <a:bodyPr>
            <a:noAutofit/>
          </a:bodyPr>
          <a:lstStyle/>
          <a:p>
            <a:r>
              <a:rPr lang="fi-FI" sz="1600" dirty="0" smtClean="0"/>
              <a:t>Lapsilla on </a:t>
            </a:r>
            <a:r>
              <a:rPr lang="fi-FI" sz="1600" b="1" dirty="0" smtClean="0"/>
              <a:t>sisäänrakennettu halu liikkua</a:t>
            </a:r>
            <a:r>
              <a:rPr lang="fi-FI" sz="1600" dirty="0" smtClean="0"/>
              <a:t>; toiset saavat enemmän mielihyvää perusliikunnasta kuin toiset.</a:t>
            </a:r>
          </a:p>
          <a:p>
            <a:r>
              <a:rPr lang="fi-FI" sz="1600" dirty="0" smtClean="0"/>
              <a:t>Liikunnalla lapsi </a:t>
            </a:r>
            <a:r>
              <a:rPr lang="fi-FI" sz="1600" b="1" dirty="0" smtClean="0"/>
              <a:t>oppii hahmottamaan omaa kehoaan ja suhdettaan ympäröivään maailmaan</a:t>
            </a:r>
            <a:r>
              <a:rPr lang="fi-FI" sz="1600" dirty="0" smtClean="0"/>
              <a:t> ja saa kokemuksia esim. kuinka sydän pomppii riemusta hänen ottaessaan kiinni toisia hippaleikissä.</a:t>
            </a:r>
          </a:p>
          <a:p>
            <a:r>
              <a:rPr lang="fi-FI" sz="1600" dirty="0" smtClean="0"/>
              <a:t>Metsässä kävely, leikkipuistossa ulkoilu, kavereiden kanssa toimiminen </a:t>
            </a:r>
            <a:r>
              <a:rPr lang="fi-FI" sz="1600" b="1" dirty="0" smtClean="0"/>
              <a:t>kehittää aistihavaintoja, ajattelua, muistia, kielellistä kehitystä.</a:t>
            </a:r>
          </a:p>
          <a:p>
            <a:r>
              <a:rPr lang="fi-FI" sz="1600" dirty="0" smtClean="0"/>
              <a:t>Liikuntataidot </a:t>
            </a:r>
            <a:r>
              <a:rPr lang="fi-FI" sz="1600" b="1" dirty="0" smtClean="0"/>
              <a:t>vahvistavat lapsen itseluottamusta ja minäkuvaa</a:t>
            </a:r>
            <a:r>
              <a:rPr lang="fi-FI" sz="1600" dirty="0" smtClean="0"/>
              <a:t>.</a:t>
            </a:r>
          </a:p>
          <a:p>
            <a:r>
              <a:rPr lang="fi-FI" sz="1600" dirty="0" smtClean="0"/>
              <a:t>Aikuisen tulisi mahdollistaa </a:t>
            </a:r>
            <a:r>
              <a:rPr lang="fi-FI" sz="1600" b="1" dirty="0" smtClean="0"/>
              <a:t>monipuolinen liikunta.</a:t>
            </a:r>
          </a:p>
          <a:p>
            <a:r>
              <a:rPr lang="fi-FI" sz="1600" dirty="0" smtClean="0"/>
              <a:t>Liikunta on yksi keskeisistä mielenterveyttä lisäävistä keinoista -&gt; tärkeää varmistaa, että kaikki lapset oppivat liikunnalliset perustaidot -&gt; </a:t>
            </a:r>
            <a:r>
              <a:rPr lang="fi-FI" sz="1600" b="1" dirty="0" smtClean="0"/>
              <a:t>päivittäinen liikunta on lapsen normaalin fyysisen kasvun ja kokonaisvaltaisen kehityksen kannalta välttämätöntä</a:t>
            </a:r>
            <a:r>
              <a:rPr lang="fi-FI" sz="1600" dirty="0" smtClean="0"/>
              <a:t>.</a:t>
            </a:r>
          </a:p>
          <a:p>
            <a:r>
              <a:rPr lang="fi-FI" sz="1600" dirty="0" smtClean="0"/>
              <a:t>Liikunnan avulla voidaan </a:t>
            </a:r>
            <a:r>
              <a:rPr lang="fi-FI" sz="1600" b="1" dirty="0" smtClean="0"/>
              <a:t>hallita stressiä</a:t>
            </a:r>
            <a:r>
              <a:rPr lang="fi-FI" sz="1600" dirty="0" smtClean="0"/>
              <a:t>, parantaa unen laatua ja helpottaa nukahtamista ja tarjoaa sosiaalisia verkostoja.</a:t>
            </a:r>
          </a:p>
          <a:p>
            <a:r>
              <a:rPr lang="fi-FI" sz="1600" b="1" i="1" dirty="0" smtClean="0"/>
              <a:t>Entä, jos hyppimiselle, peuhaamiselle tehtäisiin oma tilansa?</a:t>
            </a:r>
          </a:p>
          <a:p>
            <a:r>
              <a:rPr lang="fi-FI" sz="1600" b="1" i="1" dirty="0" smtClean="0"/>
              <a:t>Entä, jos vessavuoroa odotellessa hypittäisiin ruutua?</a:t>
            </a:r>
          </a:p>
          <a:p>
            <a:r>
              <a:rPr lang="fi-FI" sz="1600" b="1" i="1" dirty="0" smtClean="0"/>
              <a:t>Entä, jos keinuista saisi hypellä?</a:t>
            </a:r>
          </a:p>
          <a:p>
            <a:r>
              <a:rPr lang="fi-FI" sz="1600" b="1" i="1" dirty="0" smtClean="0"/>
              <a:t>Entä, jos liukumäkeä saisi kiivetä ylöspäin?</a:t>
            </a:r>
          </a:p>
          <a:p>
            <a:r>
              <a:rPr lang="fi-FI" sz="1600" b="1" i="1" dirty="0" smtClean="0"/>
              <a:t>Entä, jos lasten ja vanhempien yhteisessä vanhempainillassa olisikin liikunnallista tekemistä? Mitä?</a:t>
            </a:r>
          </a:p>
          <a:p>
            <a:endParaRPr lang="fi-FI" sz="2000" b="1" i="1" dirty="0"/>
          </a:p>
        </p:txBody>
      </p:sp>
    </p:spTree>
    <p:extLst>
      <p:ext uri="{BB962C8B-B14F-4D97-AF65-F5344CB8AC3E}">
        <p14:creationId xmlns:p14="http://schemas.microsoft.com/office/powerpoint/2010/main" val="1200116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pic>
        <p:nvPicPr>
          <p:cNvPr id="1026" name="Picture 2" descr="C:\Users\Public\Documents\Arjan kansio\perheliikun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525"/>
            <a:ext cx="9753600" cy="6877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9147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irkkaus">
  <a:themeElements>
    <a:clrScheme name="Kirkkaus">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klassinen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irkkaus">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1931</TotalTime>
  <Words>965</Words>
  <Application>Microsoft Office PowerPoint</Application>
  <PresentationFormat>Näytössä katseltava diaesitys (4:3)</PresentationFormat>
  <Paragraphs>91</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Arial Black</vt:lpstr>
      <vt:lpstr>Ravie</vt:lpstr>
      <vt:lpstr>Kirkkaus</vt:lpstr>
      <vt:lpstr>PowerPoint-esitys</vt:lpstr>
      <vt:lpstr>PowerPoint-esitys</vt:lpstr>
      <vt:lpstr>Yhdessäolon riemua</vt:lpstr>
      <vt:lpstr>Kaveritaitojen vahvistaminen päiväkodissa</vt:lpstr>
      <vt:lpstr>Leikin avulla lapsi: </vt:lpstr>
      <vt:lpstr>Aikuisena vahvista lapsen mielenterveyttä leikin avulla: </vt:lpstr>
      <vt:lpstr>Sadut lapsen mielenterveyden tukena </vt:lpstr>
      <vt:lpstr>Liikunnan ilo </vt:lpstr>
      <vt:lpstr>PowerPoint-esitys</vt:lpstr>
      <vt:lpstr>Musiikki ja taide ja lapsen mielen hyvinvointi  </vt:lpstr>
      <vt:lpstr>Taide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Käyttäjä</dc:creator>
  <cp:lastModifiedBy>Arja Toivonen</cp:lastModifiedBy>
  <cp:revision>192</cp:revision>
  <dcterms:created xsi:type="dcterms:W3CDTF">2015-04-11T13:56:56Z</dcterms:created>
  <dcterms:modified xsi:type="dcterms:W3CDTF">2016-04-04T09:25:42Z</dcterms:modified>
</cp:coreProperties>
</file>