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50" r:id="rId2"/>
    <p:sldId id="392" r:id="rId3"/>
    <p:sldId id="407" r:id="rId4"/>
    <p:sldId id="420" r:id="rId5"/>
    <p:sldId id="411" r:id="rId6"/>
    <p:sldId id="422" r:id="rId7"/>
    <p:sldId id="424" r:id="rId8"/>
    <p:sldId id="441" r:id="rId9"/>
    <p:sldId id="438" r:id="rId10"/>
    <p:sldId id="439" r:id="rId11"/>
    <p:sldId id="440" r:id="rId12"/>
    <p:sldId id="442" r:id="rId13"/>
    <p:sldId id="446" r:id="rId14"/>
    <p:sldId id="453" r:id="rId15"/>
    <p:sldId id="455" r:id="rId16"/>
    <p:sldId id="449" r:id="rId17"/>
    <p:sldId id="451" r:id="rId18"/>
    <p:sldId id="443" r:id="rId19"/>
    <p:sldId id="447" r:id="rId20"/>
    <p:sldId id="426" r:id="rId21"/>
    <p:sldId id="415" r:id="rId22"/>
    <p:sldId id="456" r:id="rId23"/>
    <p:sldId id="434" r:id="rId24"/>
    <p:sldId id="436" r:id="rId25"/>
    <p:sldId id="428" r:id="rId26"/>
    <p:sldId id="430" r:id="rId27"/>
    <p:sldId id="432" r:id="rId28"/>
    <p:sldId id="409" r:id="rId2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Public\Documents\Arjan kansio\maailmanpyor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973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990600"/>
            <a:ext cx="8229600" cy="9906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4876800"/>
          </a:xfrm>
        </p:spPr>
        <p:txBody>
          <a:bodyPr>
            <a:normAutofit fontScale="55000" lnSpcReduction="20000"/>
          </a:bodyPr>
          <a:lstStyle/>
          <a:p>
            <a:r>
              <a:rPr lang="fi-FI" sz="5100" b="1" u="sng" dirty="0" smtClean="0">
                <a:solidFill>
                  <a:srgbClr val="C00000"/>
                </a:solidFill>
              </a:rPr>
              <a:t>Itsesäätelytaitojen pulmat:</a:t>
            </a:r>
          </a:p>
          <a:p>
            <a:endParaRPr lang="fi-FI" sz="3200" u="sng" dirty="0" smtClean="0"/>
          </a:p>
          <a:p>
            <a:r>
              <a:rPr lang="fi-FI" sz="3600" u="sng" dirty="0" smtClean="0"/>
              <a:t>Alisäätely/ulospäin suuntautuvat</a:t>
            </a:r>
          </a:p>
          <a:p>
            <a:r>
              <a:rPr lang="fi-FI" sz="3200" dirty="0" smtClean="0"/>
              <a:t>Liian voimakkaat tai epäsopivat tunteiden ilmaisut: vihanpurkaukset, aggressiokäytöshäiriöt, uhmakkuus, häiriöherkkyys, impulsiivisuus, levottomuus</a:t>
            </a:r>
          </a:p>
          <a:p>
            <a:r>
              <a:rPr lang="fi-FI" sz="3600" u="sng" dirty="0" smtClean="0"/>
              <a:t>Ylisäätely/sisäänpäin suuntautuvat</a:t>
            </a:r>
          </a:p>
          <a:p>
            <a:r>
              <a:rPr lang="fi-FI" sz="3200" dirty="0" smtClean="0"/>
              <a:t>Jännittyneisyys, estyneisyys, arkuus, vetäytyneisyys, haasteita tunteiden ilmaisussa ja tunnistamisessa, somaattiset oireet, vetäytyminen, masennus</a:t>
            </a:r>
          </a:p>
          <a:p>
            <a:endParaRPr lang="fi-FI" sz="3200" u="sng" dirty="0" smtClean="0">
              <a:solidFill>
                <a:srgbClr val="C00000"/>
              </a:solidFill>
            </a:endParaRPr>
          </a:p>
          <a:p>
            <a:r>
              <a:rPr lang="fi-FI" sz="3600" u="sng" dirty="0" smtClean="0">
                <a:solidFill>
                  <a:srgbClr val="C00000"/>
                </a:solidFill>
              </a:rPr>
              <a:t>Milloin syytä huoleen?</a:t>
            </a:r>
          </a:p>
          <a:p>
            <a:r>
              <a:rPr lang="fi-FI" sz="3200" dirty="0" smtClean="0"/>
              <a:t>Lapsella rajalliset keinot toimia eri tilanteissa  -&gt; toistuvat kiukkukohtaukset; toiminta ei mukaudu tilanteisiin</a:t>
            </a:r>
          </a:p>
          <a:p>
            <a:r>
              <a:rPr lang="fi-FI" sz="3200" dirty="0" smtClean="0"/>
              <a:t>Vanhemmat viestivät väsymystä</a:t>
            </a:r>
          </a:p>
          <a:p>
            <a:r>
              <a:rPr lang="fi-FI" sz="3200" dirty="0" smtClean="0"/>
              <a:t>Huoli usealla elämän alueella (koti, päivähoito/koulu, harrastukset)</a:t>
            </a:r>
          </a:p>
          <a:p>
            <a:r>
              <a:rPr lang="fi-FI" sz="3200" dirty="0" smtClean="0"/>
              <a:t>Pulmista on huomattavaa haittaa lapsen arjessa (esim. arjen rutiinit, siirtymiset, kaverisuhteet)</a:t>
            </a:r>
          </a:p>
          <a:p>
            <a:endParaRPr lang="fi-FI" sz="3200" dirty="0" smtClean="0">
              <a:solidFill>
                <a:srgbClr val="C00000"/>
              </a:solidFill>
            </a:endParaRPr>
          </a:p>
          <a:p>
            <a:endParaRPr lang="fi-FI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839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-1107504"/>
            <a:ext cx="8229600" cy="9906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876800"/>
          </a:xfrm>
        </p:spPr>
        <p:txBody>
          <a:bodyPr>
            <a:normAutofit lnSpcReduction="10000"/>
          </a:bodyPr>
          <a:lstStyle/>
          <a:p>
            <a:endParaRPr lang="fi-FI" sz="2800" u="sng" dirty="0" smtClean="0">
              <a:solidFill>
                <a:srgbClr val="C00000"/>
              </a:solidFill>
            </a:endParaRPr>
          </a:p>
          <a:p>
            <a:r>
              <a:rPr lang="fi-FI" sz="2800" u="sng" dirty="0" smtClean="0">
                <a:solidFill>
                  <a:srgbClr val="C00000"/>
                </a:solidFill>
              </a:rPr>
              <a:t>Itsesäätelytaitojen myönteinen vahvistaminen</a:t>
            </a:r>
            <a:r>
              <a:rPr lang="fi-FI" sz="2800" dirty="0" smtClean="0">
                <a:solidFill>
                  <a:srgbClr val="C00000"/>
                </a:solidFill>
              </a:rPr>
              <a:t> </a:t>
            </a:r>
          </a:p>
          <a:p>
            <a:endParaRPr lang="fi-FI" b="1" dirty="0" smtClean="0">
              <a:solidFill>
                <a:srgbClr val="C00000"/>
              </a:solidFill>
            </a:endParaRPr>
          </a:p>
          <a:p>
            <a:r>
              <a:rPr lang="fi-FI" b="1" dirty="0" smtClean="0"/>
              <a:t>Havainnoin</a:t>
            </a:r>
            <a:r>
              <a:rPr lang="fi-FI" dirty="0" smtClean="0"/>
              <a:t>ti: miten lapsi toimii eri tilanteissa, lapsen tavoitteet, keinot, ärsykkeet, tunnetila, oletukset, käsitys/tieto tapahtumista</a:t>
            </a:r>
          </a:p>
          <a:p>
            <a:r>
              <a:rPr lang="fi-FI" b="1" dirty="0"/>
              <a:t>T</a:t>
            </a:r>
            <a:r>
              <a:rPr lang="fi-FI" b="1" dirty="0" smtClean="0"/>
              <a:t>ilannetekijöiden merkitys </a:t>
            </a:r>
            <a:r>
              <a:rPr lang="fi-FI" dirty="0" smtClean="0"/>
              <a:t>(vaatimukset, tuki) -&gt; miten tilannetekijät vaikuttavat lapsen käyttäytymiseen? -&gt;  konkreetit tavoitteet/harjoiteltavan taidon pilkkominen; mitä esiintyy liian paljon, mitä liian vähän, myönteiset toimivat asiat -&gt; </a:t>
            </a:r>
            <a:r>
              <a:rPr lang="fi-FI" b="1" dirty="0" smtClean="0"/>
              <a:t>kirjaaminen</a:t>
            </a:r>
            <a:r>
              <a:rPr lang="fi-FI" dirty="0" smtClean="0"/>
              <a:t> / kuka tekee, mitä tekee, palaute, palkitseminen, seuraamukset, aiemmat kokemukset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4767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-1107504"/>
            <a:ext cx="8229600" cy="9906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876800"/>
          </a:xfrm>
        </p:spPr>
        <p:txBody>
          <a:bodyPr>
            <a:normAutofit fontScale="25000" lnSpcReduction="20000"/>
          </a:bodyPr>
          <a:lstStyle/>
          <a:p>
            <a:endParaRPr lang="fi-FI" sz="3300" u="sng" dirty="0" smtClean="0">
              <a:solidFill>
                <a:srgbClr val="C00000"/>
              </a:solidFill>
            </a:endParaRPr>
          </a:p>
          <a:p>
            <a:r>
              <a:rPr lang="fi-FI" sz="11200" u="sng" dirty="0" smtClean="0">
                <a:solidFill>
                  <a:srgbClr val="C00000"/>
                </a:solidFill>
              </a:rPr>
              <a:t>Itsesäätelytaitojen </a:t>
            </a:r>
            <a:r>
              <a:rPr lang="fi-FI" sz="11200" u="sng" dirty="0">
                <a:solidFill>
                  <a:srgbClr val="C00000"/>
                </a:solidFill>
              </a:rPr>
              <a:t>myönteinen vahvistaminen</a:t>
            </a:r>
            <a:r>
              <a:rPr lang="fi-FI" sz="11200" dirty="0">
                <a:solidFill>
                  <a:srgbClr val="C00000"/>
                </a:solidFill>
              </a:rPr>
              <a:t> </a:t>
            </a:r>
          </a:p>
          <a:p>
            <a:endParaRPr lang="fi-FI" sz="8000" b="1" u="sng" dirty="0" smtClean="0"/>
          </a:p>
          <a:p>
            <a:r>
              <a:rPr lang="fi-FI" sz="8000" b="1" u="sng" dirty="0" smtClean="0"/>
              <a:t>Toiminnan pilkkominen ja vaiheittain eteneminen: </a:t>
            </a:r>
            <a:r>
              <a:rPr lang="fi-FI" sz="8000" dirty="0" smtClean="0"/>
              <a:t>konkreetit tuet/kuvat, symbolit, </a:t>
            </a:r>
            <a:r>
              <a:rPr lang="fi-FI" sz="8000" dirty="0" err="1" smtClean="0"/>
              <a:t>timetimer</a:t>
            </a:r>
            <a:r>
              <a:rPr lang="fi-FI" sz="8000" dirty="0" smtClean="0"/>
              <a:t>, munakello, lyhyet ohjeet, muistituet, strukturoitu päivä-/viikko-ohjelma/toimintatilanne, rutiinit</a:t>
            </a:r>
          </a:p>
          <a:p>
            <a:r>
              <a:rPr lang="fi-FI" sz="8000" b="1" u="sng" dirty="0" smtClean="0"/>
              <a:t>Tunnetilojen tukeminen</a:t>
            </a:r>
            <a:r>
              <a:rPr lang="fi-FI" sz="8000" dirty="0" smtClean="0"/>
              <a:t>: sanat tunteille, oman tarpeen tunnistaminen ja sanoittaminen, vaihtoehtoisten ratkaisujen pohtiminen yhdessä </a:t>
            </a:r>
          </a:p>
          <a:p>
            <a:r>
              <a:rPr lang="fi-FI" sz="8000" dirty="0" smtClean="0"/>
              <a:t>-&gt; tunnesanat: sadut, piirrokset, kuvat, tunnekortit </a:t>
            </a:r>
          </a:p>
          <a:p>
            <a:r>
              <a:rPr lang="fi-FI" sz="8000" dirty="0" smtClean="0"/>
              <a:t>-&gt; tunteen tunnistaminen: tunnemittarit, missä tuntuu, missä tilanteessa tuntuu, miten tuntuu</a:t>
            </a:r>
          </a:p>
          <a:p>
            <a:r>
              <a:rPr lang="fi-FI" sz="8000" dirty="0" smtClean="0"/>
              <a:t> </a:t>
            </a:r>
            <a:r>
              <a:rPr lang="fi-FI" sz="8000" b="1" u="sng" dirty="0" smtClean="0"/>
              <a:t>Syy-seuraussuhteiden pohtiminen: </a:t>
            </a:r>
            <a:r>
              <a:rPr lang="fi-FI" sz="8000" dirty="0" smtClean="0"/>
              <a:t>miltä </a:t>
            </a:r>
            <a:r>
              <a:rPr lang="fi-FI" sz="8000" dirty="0" err="1" smtClean="0"/>
              <a:t>tuntuu-miksi-mitä</a:t>
            </a:r>
            <a:r>
              <a:rPr lang="fi-FI" sz="8000" dirty="0" smtClean="0"/>
              <a:t> </a:t>
            </a:r>
            <a:r>
              <a:rPr lang="fi-FI" sz="8000" dirty="0" err="1" smtClean="0"/>
              <a:t>seuraa-ketjut</a:t>
            </a:r>
            <a:r>
              <a:rPr lang="fi-FI" sz="8000" dirty="0" smtClean="0"/>
              <a:t>, draama/nukketeatteri, leikki, sarjakuvitus, ennakointi</a:t>
            </a:r>
          </a:p>
          <a:p>
            <a:r>
              <a:rPr lang="fi-FI" sz="8000" dirty="0" smtClean="0"/>
              <a:t>-&gt; </a:t>
            </a:r>
            <a:r>
              <a:rPr lang="fi-FI" sz="8000" b="1" u="sng" dirty="0" smtClean="0"/>
              <a:t>Sallittujen säätelykeinojen miettiminen ja harjoittelu:</a:t>
            </a:r>
            <a:r>
              <a:rPr lang="fi-FI" sz="8000" dirty="0" smtClean="0"/>
              <a:t> esim. mitä saa tehdä, kun on vihainen?, mikä auttaa?</a:t>
            </a:r>
          </a:p>
          <a:p>
            <a:r>
              <a:rPr lang="fi-FI" sz="8000" dirty="0" smtClean="0"/>
              <a:t>-&gt; </a:t>
            </a:r>
            <a:r>
              <a:rPr lang="fi-FI" sz="8000" b="1" u="sng" dirty="0" smtClean="0"/>
              <a:t>Mielen taitojen harjoittelu: </a:t>
            </a:r>
            <a:r>
              <a:rPr lang="fi-FI" sz="8000" dirty="0" err="1" smtClean="0"/>
              <a:t>mindfulness</a:t>
            </a:r>
            <a:r>
              <a:rPr lang="fi-FI" sz="8000" dirty="0" smtClean="0"/>
              <a:t>, rentoutuminen </a:t>
            </a:r>
          </a:p>
          <a:p>
            <a:r>
              <a:rPr lang="fi-FI" sz="8000" dirty="0" smtClean="0"/>
              <a:t>-&gt; </a:t>
            </a:r>
            <a:r>
              <a:rPr lang="fi-FI" sz="8000" b="1" u="sng" dirty="0" smtClean="0"/>
              <a:t>Palkitseminen: </a:t>
            </a:r>
            <a:r>
              <a:rPr lang="fi-FI" sz="8000" dirty="0" smtClean="0"/>
              <a:t>lapselle mielekäs, motivoiva</a:t>
            </a:r>
          </a:p>
          <a:p>
            <a:endParaRPr lang="fi-FI" sz="8000" b="1" u="sng" dirty="0"/>
          </a:p>
        </p:txBody>
      </p:sp>
    </p:spTree>
    <p:extLst>
      <p:ext uri="{BB962C8B-B14F-4D97-AF65-F5344CB8AC3E}">
        <p14:creationId xmlns:p14="http://schemas.microsoft.com/office/powerpoint/2010/main" val="2212240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fi-FI" sz="3100" b="1" u="sng" dirty="0"/>
              <a:t>Tunnetaidot lapsen mielenterveyden tukena</a:t>
            </a:r>
            <a:r>
              <a:rPr lang="fi-FI" b="1" u="sng" dirty="0"/>
              <a:t/>
            </a:r>
            <a:br>
              <a:rPr lang="fi-FI" b="1" u="sng" dirty="0"/>
            </a:b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876800"/>
          </a:xfrm>
        </p:spPr>
        <p:txBody>
          <a:bodyPr>
            <a:normAutofit fontScale="47500" lnSpcReduction="20000"/>
          </a:bodyPr>
          <a:lstStyle/>
          <a:p>
            <a:endParaRPr lang="fi-FI" sz="3200" b="1" i="1" dirty="0" smtClean="0"/>
          </a:p>
          <a:p>
            <a:r>
              <a:rPr lang="fi-FI" sz="3800" b="1" i="1" dirty="0" smtClean="0"/>
              <a:t>Opeta ja auta lasta:</a:t>
            </a:r>
          </a:p>
          <a:p>
            <a:r>
              <a:rPr lang="fi-FI" sz="3800" i="1" dirty="0" smtClean="0"/>
              <a:t>Yhdistämään kehon viestit erilaisiin tunteisiin</a:t>
            </a:r>
          </a:p>
          <a:p>
            <a:r>
              <a:rPr lang="fi-FI" sz="3800" i="1" dirty="0" smtClean="0"/>
              <a:t>Tunnistamaan, sanoittamaan ja nimeämään monenlaisia tunteita</a:t>
            </a:r>
          </a:p>
          <a:p>
            <a:r>
              <a:rPr lang="fi-FI" sz="3800" i="1" dirty="0" smtClean="0"/>
              <a:t>Näkemään vaihtoehtoisia syitä tapahtumille</a:t>
            </a:r>
          </a:p>
          <a:p>
            <a:r>
              <a:rPr lang="fi-FI" sz="3800" i="1" dirty="0" smtClean="0"/>
              <a:t>Ilmaisemaan vaikeitakin tunteita; säätelemään tunteitaan (tunneälyä -&gt; taitoa ottaa etäisyyttä omista tunteistaan sekä ymmärrystä siitä, että jokaiseen tunteeseen ei tarvitse reagoida)</a:t>
            </a:r>
          </a:p>
          <a:p>
            <a:endParaRPr lang="fi-FI" sz="3800" i="1" dirty="0" smtClean="0"/>
          </a:p>
          <a:p>
            <a:r>
              <a:rPr lang="fi-FI" sz="3800" i="1" dirty="0" smtClean="0"/>
              <a:t>Ole tunnemallina (aikuinen ohjailee omalla toiminnallaan lapsiryhmän tunnekokemuksia/tunneilmapiiriä: rauhoittaa, lohduttaa, helpottaa, säilöö tunnekuormaa, rohkaisee iloa ja riemua; aikuisen omien tunteiden tiedostaminen ja säätely, </a:t>
            </a:r>
            <a:r>
              <a:rPr lang="fi-FI" sz="3800" i="1" dirty="0" err="1" smtClean="0"/>
              <a:t>tunnerehellisyys)-</a:t>
            </a:r>
            <a:r>
              <a:rPr lang="fi-FI" sz="3800" i="1" dirty="0" smtClean="0"/>
              <a:t>&gt; turvallinen aikuinen ottaa vastaan ja säilöö lapsesta tulevan raivon ja palauttaa sen kesytettynä (lapsi peilaa aikuisen tunnetilaa -&gt; vain rauhallinen voi rauhoittaa -&gt; tunnehallinnan opettaminen mallin kautta).</a:t>
            </a:r>
          </a:p>
          <a:p>
            <a:endParaRPr lang="fi-FI" sz="3800" i="1" dirty="0" smtClean="0"/>
          </a:p>
          <a:p>
            <a:r>
              <a:rPr lang="fi-FI" sz="3800" b="1" i="1" dirty="0" smtClean="0"/>
              <a:t>Milloin viimeksi sanoitit tunteitasi lapsille?</a:t>
            </a:r>
          </a:p>
          <a:p>
            <a:r>
              <a:rPr lang="fi-FI" sz="3800" b="1" i="1" dirty="0" smtClean="0"/>
              <a:t>Millainen tunnemalli olet?</a:t>
            </a:r>
          </a:p>
          <a:p>
            <a:endParaRPr lang="fi-FI" sz="3800" b="1" i="1" dirty="0" smtClean="0"/>
          </a:p>
          <a:p>
            <a:endParaRPr lang="fi-FI" sz="3800" b="1" dirty="0"/>
          </a:p>
        </p:txBody>
      </p:sp>
    </p:spTree>
    <p:extLst>
      <p:ext uri="{BB962C8B-B14F-4D97-AF65-F5344CB8AC3E}">
        <p14:creationId xmlns:p14="http://schemas.microsoft.com/office/powerpoint/2010/main" val="1683208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90600"/>
          </a:xfrm>
        </p:spPr>
        <p:txBody>
          <a:bodyPr>
            <a:normAutofit/>
          </a:bodyPr>
          <a:lstStyle/>
          <a:p>
            <a:r>
              <a:rPr lang="fi-FI" sz="3200" u="sng" dirty="0" smtClean="0"/>
              <a:t>Tunteista voimaa</a:t>
            </a:r>
            <a:endParaRPr lang="fi-FI" sz="32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876800"/>
          </a:xfrm>
        </p:spPr>
        <p:txBody>
          <a:bodyPr>
            <a:noAutofit/>
          </a:bodyPr>
          <a:lstStyle/>
          <a:p>
            <a:r>
              <a:rPr lang="fi-FI" sz="1600" dirty="0" smtClean="0"/>
              <a:t>Tunteita tulee ja menee sekä lasten että aikuisten arjessa lukemattomasti. Tunteet kuuluvat, näkyvät ja tuntuvat niin kehossa kuin mielessä </a:t>
            </a:r>
            <a:r>
              <a:rPr lang="fi-FI" sz="1600" b="1" i="1" dirty="0" smtClean="0"/>
              <a:t>-&gt; Miten omat tunteesi vaikuttavat ryhmän lapsiin? Miten lasten erilaiset tunnereaktiot vaikuttavat sinuun? Tarttuuko lapsen tunne sinuun?</a:t>
            </a:r>
          </a:p>
          <a:p>
            <a:r>
              <a:rPr lang="fi-FI" sz="1600" dirty="0" smtClean="0"/>
              <a:t>Lapsen tunteet voivat vaihdella hetkestä toiseen suurestikin, eikä hän välttämättä osaa vielä ilmaista niitä. </a:t>
            </a:r>
            <a:r>
              <a:rPr lang="fi-FI" sz="1600" b="1" dirty="0" smtClean="0"/>
              <a:t>Aikuinen lapsen tunteiden sanoittajana </a:t>
            </a:r>
            <a:r>
              <a:rPr lang="fi-FI" sz="1600" b="1" i="1" dirty="0" smtClean="0"/>
              <a:t>(Miten?),</a:t>
            </a:r>
            <a:r>
              <a:rPr lang="fi-FI" sz="1600" b="1" dirty="0" smtClean="0"/>
              <a:t> ymmärtäjänä -&gt; tunne helpottuu, kun niille saa sanat ja selityksen, rauhoittaa lasta.</a:t>
            </a:r>
          </a:p>
          <a:p>
            <a:r>
              <a:rPr lang="fi-FI" sz="1600" dirty="0" smtClean="0"/>
              <a:t>Aikuiset toimivat usein </a:t>
            </a:r>
            <a:r>
              <a:rPr lang="fi-FI" sz="1600" b="1" dirty="0" smtClean="0"/>
              <a:t>lasten tunnekuohujen vastaanottajina ja käsittelemään erilaisia tunnereaktioita lapsen kanssa </a:t>
            </a:r>
            <a:r>
              <a:rPr lang="fi-FI" sz="1600" dirty="0" smtClean="0"/>
              <a:t>(voi aiheuttaa epävarmuuden, kyvyttömyyden, voimattomuuden tunteita).</a:t>
            </a:r>
          </a:p>
          <a:p>
            <a:r>
              <a:rPr lang="fi-FI" sz="1600" dirty="0" smtClean="0"/>
              <a:t>Tunteiden vastaanottajan rooli tärkeä -&gt; </a:t>
            </a:r>
            <a:r>
              <a:rPr lang="fi-FI" sz="1600" b="1" dirty="0" smtClean="0"/>
              <a:t>lapsen tunteiden kunnioittaminen, rohkaiseminen kertomaan tunteistaan ja lapsen tunteiden hyväksyminen</a:t>
            </a:r>
            <a:r>
              <a:rPr lang="fi-FI" sz="1600" dirty="0" smtClean="0"/>
              <a:t>. </a:t>
            </a:r>
          </a:p>
          <a:p>
            <a:r>
              <a:rPr lang="fi-FI" sz="1600" dirty="0" smtClean="0"/>
              <a:t>Lapsi hakee aikuiselta vahvistusta, että hänet </a:t>
            </a:r>
            <a:r>
              <a:rPr lang="fi-FI" sz="1600" b="1" dirty="0" smtClean="0"/>
              <a:t>hyväksytään, rakastetaan erilaisten tunnekuohujenkin keskellä.</a:t>
            </a:r>
          </a:p>
          <a:p>
            <a:r>
              <a:rPr lang="fi-FI" sz="1600" dirty="0" smtClean="0"/>
              <a:t>Lapsille monet tunteet ovat uusia kokemuksia -&gt; </a:t>
            </a:r>
            <a:r>
              <a:rPr lang="fi-FI" sz="1600" b="1" dirty="0" smtClean="0"/>
              <a:t>tunteista keskusteleminen, tunnistaminen ja nimeäminen (missä tunne tuntuu) </a:t>
            </a:r>
            <a:r>
              <a:rPr lang="fi-FI" sz="1600" dirty="0" smtClean="0"/>
              <a:t>-&gt; lapsi tulee tutuksi omien tunteidensa kanssa.</a:t>
            </a:r>
          </a:p>
          <a:p>
            <a:r>
              <a:rPr lang="fi-FI" sz="1600" dirty="0" smtClean="0"/>
              <a:t>Kaikki tunteet ovat sallittuja ja kuuluvat elämään -&gt; </a:t>
            </a:r>
            <a:r>
              <a:rPr lang="fi-FI" sz="1600" b="1" dirty="0" smtClean="0"/>
              <a:t>huomio siihen, miten tunteita osoitetaan ja mitä tunteiden vallassa tehdään.</a:t>
            </a:r>
          </a:p>
          <a:p>
            <a:r>
              <a:rPr lang="fi-FI" sz="1600" dirty="0" smtClean="0"/>
              <a:t>Aikuistenkaan ei tarvitse aina olla hyväntuulisia ja kontrolloituja.</a:t>
            </a:r>
          </a:p>
          <a:p>
            <a:r>
              <a:rPr lang="fi-FI" sz="1600" dirty="0" smtClean="0"/>
              <a:t>Aggressiivinen käyttäytyminen on aina vahingollista -&gt; </a:t>
            </a:r>
            <a:r>
              <a:rPr lang="fi-FI" sz="1600" b="1" dirty="0" smtClean="0"/>
              <a:t>aikuisen tehtävä on opettaa lapselle käyttäytymisen säätelyä. Aikuisten malli!</a:t>
            </a:r>
          </a:p>
          <a:p>
            <a:r>
              <a:rPr lang="fi-FI" sz="1600" b="1" i="1" dirty="0" smtClean="0"/>
              <a:t>Mitä teet, jos omat tunteesi kuohahtavat?</a:t>
            </a:r>
            <a:r>
              <a:rPr lang="fi-FI" sz="1600" dirty="0" smtClean="0"/>
              <a:t> 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778048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90600"/>
          </a:xfrm>
        </p:spPr>
        <p:txBody>
          <a:bodyPr>
            <a:normAutofit/>
          </a:bodyPr>
          <a:lstStyle/>
          <a:p>
            <a:r>
              <a:rPr lang="fi-FI" sz="2400" b="1" u="sng" dirty="0"/>
              <a:t>Tunteista voimaa jatkoa</a:t>
            </a:r>
            <a:br>
              <a:rPr lang="fi-FI" sz="2400" b="1" u="sng" dirty="0"/>
            </a:br>
            <a:endParaRPr lang="fi-FI" sz="24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876800"/>
          </a:xfrm>
        </p:spPr>
        <p:txBody>
          <a:bodyPr>
            <a:noAutofit/>
          </a:bodyPr>
          <a:lstStyle/>
          <a:p>
            <a:r>
              <a:rPr lang="fi-FI" sz="1800" b="1" dirty="0" smtClean="0">
                <a:latin typeface="+mj-lt"/>
              </a:rPr>
              <a:t>Ilon ilmapiiri </a:t>
            </a:r>
            <a:r>
              <a:rPr lang="fi-FI" sz="1200" b="1" dirty="0" smtClean="0">
                <a:latin typeface="+mj-lt"/>
              </a:rPr>
              <a:t>-&gt; </a:t>
            </a:r>
            <a:r>
              <a:rPr lang="fi-FI" sz="1200" dirty="0" smtClean="0">
                <a:latin typeface="+mj-lt"/>
              </a:rPr>
              <a:t>lapsena koettu ilo luo aikuisen mielenterveyden/terveyden perustaa ja on pohja myöhemmälle yhteyden tunteen kokemiselle (rakastuminen, ystävyys). Ilon jakaminen vahvistaa ja edistää lapsen kasvua ja yhteinen nauru nivoo ihmisiä yhteen.</a:t>
            </a:r>
          </a:p>
          <a:p>
            <a:endParaRPr lang="fi-FI" sz="1200" b="1" dirty="0" smtClean="0">
              <a:latin typeface="+mj-lt"/>
            </a:endParaRPr>
          </a:p>
          <a:p>
            <a:r>
              <a:rPr lang="fi-FI" sz="1600" b="1" dirty="0" smtClean="0">
                <a:latin typeface="+mj-lt"/>
              </a:rPr>
              <a:t>Pelko ja turvallisuuden tunne</a:t>
            </a:r>
          </a:p>
          <a:p>
            <a:r>
              <a:rPr lang="fi-FI" sz="1200" dirty="0" smtClean="0">
                <a:latin typeface="+mj-lt"/>
              </a:rPr>
              <a:t>Turvallisuuden tunne on ihmisen mielenterveyden ja itsetunnon perusta.</a:t>
            </a:r>
          </a:p>
          <a:p>
            <a:r>
              <a:rPr lang="fi-FI" sz="1200" dirty="0" smtClean="0">
                <a:latin typeface="+mj-lt"/>
              </a:rPr>
              <a:t>Perusturvallisuudentunne muodostuu jo varhaislapsuudessa -&gt;</a:t>
            </a:r>
            <a:r>
              <a:rPr lang="fi-FI" sz="1200" b="1" i="1" dirty="0" smtClean="0">
                <a:latin typeface="+mj-lt"/>
              </a:rPr>
              <a:t> Miten huolehdin lasten perusturvallisuuden tunteesta hoitopäivän aikana?</a:t>
            </a:r>
          </a:p>
          <a:p>
            <a:r>
              <a:rPr lang="fi-FI" sz="1200" dirty="0" smtClean="0">
                <a:latin typeface="+mj-lt"/>
              </a:rPr>
              <a:t>Lapsilla </a:t>
            </a:r>
            <a:r>
              <a:rPr lang="fi-FI" sz="1200" b="1" i="1" dirty="0" smtClean="0">
                <a:latin typeface="+mj-lt"/>
              </a:rPr>
              <a:t>pelontunteet voivat saada ajoittain isonkin roolin </a:t>
            </a:r>
            <a:r>
              <a:rPr lang="fi-FI" sz="1200" dirty="0" smtClean="0">
                <a:latin typeface="+mj-lt"/>
              </a:rPr>
              <a:t>-&gt; </a:t>
            </a:r>
            <a:r>
              <a:rPr lang="fi-FI" sz="1200" b="1" dirty="0" smtClean="0">
                <a:latin typeface="+mj-lt"/>
              </a:rPr>
              <a:t>pelolla tehtävänä suojella lasta eri kehitysvaiheissa </a:t>
            </a:r>
            <a:r>
              <a:rPr lang="fi-FI" sz="1200" dirty="0" smtClean="0">
                <a:latin typeface="+mj-lt"/>
              </a:rPr>
              <a:t>esim. varoittaa mahdollisesta vaarasta ja valmistaa mieltä ja kehoa toimimaan.</a:t>
            </a:r>
          </a:p>
          <a:p>
            <a:r>
              <a:rPr lang="fi-FI" sz="1200" i="1" dirty="0" smtClean="0">
                <a:latin typeface="+mj-lt"/>
              </a:rPr>
              <a:t>Suurimpia lapsen pelonaiheita ovat </a:t>
            </a:r>
            <a:r>
              <a:rPr lang="fi-FI" sz="1200" b="1" i="1" dirty="0" smtClean="0">
                <a:latin typeface="+mj-lt"/>
              </a:rPr>
              <a:t>yksin jääminen ja hylätyksi tuleminen.</a:t>
            </a:r>
          </a:p>
          <a:p>
            <a:r>
              <a:rPr lang="fi-FI" sz="1200" dirty="0" smtClean="0">
                <a:latin typeface="+mj-lt"/>
              </a:rPr>
              <a:t>Lapsen </a:t>
            </a:r>
            <a:r>
              <a:rPr lang="fi-FI" sz="1200" b="1" i="1" dirty="0" smtClean="0">
                <a:latin typeface="+mj-lt"/>
              </a:rPr>
              <a:t>turvallisuuden tunnetta on tärkeää vahvistaa etenkin uusissa tilanteissa / elämäntilanteissa </a:t>
            </a:r>
            <a:r>
              <a:rPr lang="fi-FI" sz="1200" dirty="0" smtClean="0">
                <a:latin typeface="+mj-lt"/>
              </a:rPr>
              <a:t>(esim. päivähoidossa aloittaminen, muutostilanteet perheessä)  -&gt; lapselta ei tule vaatia liian aikaista itsenäistymistä.</a:t>
            </a:r>
          </a:p>
          <a:p>
            <a:r>
              <a:rPr lang="fi-FI" sz="1200" dirty="0" smtClean="0">
                <a:latin typeface="+mj-lt"/>
              </a:rPr>
              <a:t>Peloista keskusteleminen, jotta ne </a:t>
            </a:r>
            <a:r>
              <a:rPr lang="fi-FI" sz="1200" b="1" i="1" dirty="0" smtClean="0">
                <a:latin typeface="+mj-lt"/>
              </a:rPr>
              <a:t>eivät paisuisi elämää rajoittaviksi ja lamaannuttaviksi voimiksi.</a:t>
            </a:r>
          </a:p>
          <a:p>
            <a:endParaRPr lang="fi-FI" sz="1200" b="1" dirty="0" smtClean="0">
              <a:latin typeface="+mj-lt"/>
            </a:endParaRPr>
          </a:p>
          <a:p>
            <a:r>
              <a:rPr lang="fi-FI" sz="1600" b="1" dirty="0" smtClean="0">
                <a:latin typeface="+mj-lt"/>
              </a:rPr>
              <a:t>Pettymykset ja turhautuminen</a:t>
            </a:r>
          </a:p>
          <a:p>
            <a:r>
              <a:rPr lang="fi-FI" sz="1200" dirty="0" smtClean="0">
                <a:latin typeface="+mj-lt"/>
              </a:rPr>
              <a:t>Päivittäin kohdataan -&gt; esim. </a:t>
            </a:r>
            <a:r>
              <a:rPr lang="fi-FI" sz="1200" b="1" i="1" dirty="0" smtClean="0">
                <a:latin typeface="+mj-lt"/>
              </a:rPr>
              <a:t>lapsen odotukset eivät toteudu; lapsi haluaisi tehdä asioita, joihin osaaminen ja taidot eivät vielä riitä, lapsi haluaisi päättää asioista, pettymysten sietäminen</a:t>
            </a:r>
            <a:r>
              <a:rPr lang="fi-FI" sz="1200" dirty="0" smtClean="0">
                <a:latin typeface="+mj-lt"/>
              </a:rPr>
              <a:t>…</a:t>
            </a:r>
          </a:p>
          <a:p>
            <a:r>
              <a:rPr lang="fi-FI" sz="1200" i="1" dirty="0" smtClean="0">
                <a:latin typeface="+mj-lt"/>
              </a:rPr>
              <a:t>Kasvun haasteet ja kehityskriisit vaativat lapselta sopeutumiskykyä ja –keinoja </a:t>
            </a:r>
            <a:r>
              <a:rPr lang="fi-FI" sz="1200" dirty="0" smtClean="0">
                <a:latin typeface="+mj-lt"/>
              </a:rPr>
              <a:t>-&gt; tärkeää </a:t>
            </a:r>
            <a:r>
              <a:rPr lang="fi-FI" sz="1200" b="1" dirty="0" smtClean="0">
                <a:latin typeface="+mj-lt"/>
              </a:rPr>
              <a:t>saada </a:t>
            </a:r>
            <a:r>
              <a:rPr lang="fi-FI" sz="1200" b="1" i="1" dirty="0" smtClean="0">
                <a:latin typeface="+mj-lt"/>
              </a:rPr>
              <a:t>harjoitella pettymysten tunteiden sietoa, eikä lasta tule jättää yksin pettymyksen tunteidensa kanssa</a:t>
            </a:r>
            <a:r>
              <a:rPr lang="fi-FI" sz="1200" i="1" dirty="0" smtClean="0">
                <a:latin typeface="+mj-lt"/>
              </a:rPr>
              <a:t> </a:t>
            </a:r>
            <a:r>
              <a:rPr lang="fi-FI" sz="1200" dirty="0" smtClean="0">
                <a:latin typeface="+mj-lt"/>
              </a:rPr>
              <a:t>-&gt; syli, lohdutus, kuunteleminen -&gt; lapsi oppii, että pahaltakin tuntuvat tunteet menevät ohi ja asiat ratkeavat.</a:t>
            </a:r>
          </a:p>
          <a:p>
            <a:r>
              <a:rPr lang="fi-FI" sz="1600" b="1" dirty="0" smtClean="0">
                <a:latin typeface="+mj-lt"/>
              </a:rPr>
              <a:t>Uhma</a:t>
            </a:r>
          </a:p>
          <a:p>
            <a:r>
              <a:rPr lang="fi-FI" sz="1200" b="1" i="1" dirty="0" smtClean="0">
                <a:latin typeface="+mj-lt"/>
              </a:rPr>
              <a:t>Tunnekuohussa olevaa lasta ei pidä jättää yksin tai mennä mukaan hänen tunnetilaansa </a:t>
            </a:r>
            <a:r>
              <a:rPr lang="fi-FI" sz="1200" i="1" dirty="0" smtClean="0">
                <a:latin typeface="+mj-lt"/>
              </a:rPr>
              <a:t>-&gt; tilanne tuntuu lapsesta pelottavalta ja uhkaavalt</a:t>
            </a:r>
            <a:r>
              <a:rPr lang="fi-FI" sz="1200" dirty="0" smtClean="0">
                <a:latin typeface="+mj-lt"/>
              </a:rPr>
              <a:t>a -&gt; lapsi odottaa saavansa hyväksyntää, rakkautta ja rajoja </a:t>
            </a:r>
            <a:r>
              <a:rPr lang="fi-FI" sz="1200" i="1" dirty="0" smtClean="0">
                <a:latin typeface="+mj-lt"/>
              </a:rPr>
              <a:t>-&gt; </a:t>
            </a:r>
            <a:r>
              <a:rPr lang="fi-FI" sz="1200" b="1" i="1" dirty="0" smtClean="0">
                <a:latin typeface="+mj-lt"/>
              </a:rPr>
              <a:t>kun lapsen tunteet ylittävät hänen hallintakykynsä aikuinen kannattelee lasta tunnekuohun y</a:t>
            </a:r>
            <a:r>
              <a:rPr lang="fi-FI" sz="1200" i="1" dirty="0" smtClean="0">
                <a:latin typeface="+mj-lt"/>
              </a:rPr>
              <a:t>li -&gt; lapsen tunnetaidot vahvistuvat.</a:t>
            </a:r>
          </a:p>
          <a:p>
            <a:r>
              <a:rPr lang="fi-FI" sz="1200" b="1" i="1" dirty="0" smtClean="0">
                <a:latin typeface="+mj-lt"/>
              </a:rPr>
              <a:t>Jokaisella lapsella yksilöllinen tapa rauhoittua.</a:t>
            </a:r>
          </a:p>
          <a:p>
            <a:r>
              <a:rPr lang="fi-FI" sz="1200" i="1" dirty="0" smtClean="0">
                <a:latin typeface="+mj-lt"/>
              </a:rPr>
              <a:t>Lapsen </a:t>
            </a:r>
            <a:r>
              <a:rPr lang="fi-FI" sz="1200" b="1" i="1" dirty="0" smtClean="0">
                <a:latin typeface="+mj-lt"/>
              </a:rPr>
              <a:t>mielenterveyttä suojaavat ja vahvistavat yhteys omiin tunteisiin ja tunnetaidot sekä kokemus, että tulee tunteineen ymmärretyksi.</a:t>
            </a:r>
          </a:p>
          <a:p>
            <a:endParaRPr lang="fi-FI" sz="1200" dirty="0" smtClean="0"/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619608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90600"/>
          </a:xfrm>
        </p:spPr>
        <p:txBody>
          <a:bodyPr>
            <a:normAutofit/>
          </a:bodyPr>
          <a:lstStyle/>
          <a:p>
            <a:r>
              <a:rPr lang="fi-FI" sz="2800" b="1" u="sng" dirty="0">
                <a:latin typeface="Lucida Console" panose="020B0609040504020204" pitchFamily="49" charset="0"/>
              </a:rPr>
              <a:t>Aikuinen lapsen tunteiden tukena</a:t>
            </a:r>
            <a:br>
              <a:rPr lang="fi-FI" sz="2800" b="1" u="sng" dirty="0">
                <a:latin typeface="Lucida Console" panose="020B0609040504020204" pitchFamily="49" charset="0"/>
              </a:rPr>
            </a:b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876800"/>
          </a:xfrm>
        </p:spPr>
        <p:txBody>
          <a:bodyPr>
            <a:noAutofit/>
          </a:bodyPr>
          <a:lstStyle/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Ole läsnä oleva ja turvallinen aikuinen.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Pohdi, miten osoitat ja näytät tunteitasi.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Puhu lapselle tunteistasi.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Rohkaise lasta kertomaan tunteistaan.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Luo tunteet salliva ilmapiiri puhuen ja itsekin tunteitasi osoittaen.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Rauhoita itsesi haastavissa tilanteissa.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Pahoittele ja pyydä anteeksi, mikäli kiivastut.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Älä anna lapsen kiukun tarttua itseesi.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Hyväksy lapsen tunteet, mutta ohjaa hänen käyttäytymistään.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Kerro, että tunteilla on elämänkaari – ikävätkin tunteet laantuvat aikanaan.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Yritä ymmärtää syitä lapsen tunteille (miksi vihainen, surullinen, kiukustunut…).</a:t>
            </a:r>
          </a:p>
          <a:p>
            <a:r>
              <a:rPr lang="fi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Näytä, että vaikka aikuisetkin vihastuvat, he myös selvittävät vaikeat tilanteet ja pyytävät tarvittaessa anteeksi.</a:t>
            </a:r>
          </a:p>
          <a:p>
            <a:endParaRPr lang="fi-FI" sz="18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829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fi-FI" sz="3600" b="1" u="sng" dirty="0"/>
              <a:t>Kasvatuskumppanuus:</a:t>
            </a:r>
            <a:br>
              <a:rPr lang="fi-FI" sz="3600" b="1" u="sng" dirty="0"/>
            </a:br>
            <a:r>
              <a:rPr lang="fi-FI" sz="3600" u="sng" dirty="0"/>
              <a:t/>
            </a:r>
            <a:br>
              <a:rPr lang="fi-FI" sz="3600" u="sng" dirty="0"/>
            </a:br>
            <a:endParaRPr lang="fi-FI" sz="36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876800"/>
          </a:xfrm>
        </p:spPr>
        <p:txBody>
          <a:bodyPr>
            <a:normAutofit/>
          </a:bodyPr>
          <a:lstStyle/>
          <a:p>
            <a:r>
              <a:rPr lang="fi-FI" dirty="0" smtClean="0"/>
              <a:t>Vanhempien kanssa voidaan jutella, miten he voivat tukea lapsen tunteiden säätelyn taidoissa ja siten auttaa myös vanhempia tiedostamaan itsekin omia tunteitaan.</a:t>
            </a:r>
          </a:p>
          <a:p>
            <a:r>
              <a:rPr lang="fi-FI" b="1" i="1" dirty="0" smtClean="0"/>
              <a:t>Miten rohkaiset ja autat vanhempia kohtaamaan lasten haastavia tunteita ja pettymysten ilmaisua?</a:t>
            </a:r>
          </a:p>
          <a:p>
            <a:r>
              <a:rPr lang="fi-FI" b="1" i="1" dirty="0" smtClean="0"/>
              <a:t>Miten tuet vanhempia kohtaamaan lapsen uhman ja kiukun?</a:t>
            </a:r>
          </a:p>
          <a:p>
            <a:r>
              <a:rPr lang="fi-FI" dirty="0"/>
              <a:t>Vanhempien tunteiden kuuleminen ja ymmärtäminen esim. lastaan koskevista asioista </a:t>
            </a:r>
            <a:r>
              <a:rPr lang="fi-FI" dirty="0" smtClean="0"/>
              <a:t>keskusteltaessa.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0347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1035496"/>
            <a:ext cx="8229600" cy="9906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fi-FI" sz="2800" b="1" u="sng" dirty="0" smtClean="0">
                <a:solidFill>
                  <a:srgbClr val="C00000"/>
                </a:solidFill>
              </a:rPr>
              <a:t>Itsesäätelyä tukeva vuorovaikutus </a:t>
            </a:r>
          </a:p>
          <a:p>
            <a:r>
              <a:rPr lang="fi-FI" dirty="0" smtClean="0">
                <a:solidFill>
                  <a:srgbClr val="C00000"/>
                </a:solidFill>
              </a:rPr>
              <a:t>-&gt; </a:t>
            </a:r>
            <a:r>
              <a:rPr lang="fi-FI" dirty="0" smtClean="0"/>
              <a:t>ympäristön johdonmukaisuus (tukee lapsen tunnetta ympäristön ja itsensä hallinnasta)</a:t>
            </a:r>
          </a:p>
          <a:p>
            <a:r>
              <a:rPr lang="fi-FI" dirty="0" smtClean="0"/>
              <a:t>-&gt; Kyky sovittaa oma toiminta lapsen yksilöllisten taipumusten ja tarpeiden mukaisesti, sensitiivisyys</a:t>
            </a:r>
          </a:p>
          <a:p>
            <a:r>
              <a:rPr lang="fi-FI" dirty="0" smtClean="0"/>
              <a:t>-&gt; lähikehityksen vyöhykkeellä toimiminen – lapsen toiminnan rikastaminen ja laajentaminen</a:t>
            </a:r>
          </a:p>
          <a:p>
            <a:r>
              <a:rPr lang="fi-FI" dirty="0" smtClean="0"/>
              <a:t>-&gt; tunteiden ja kokemusten sanoittaminen</a:t>
            </a:r>
          </a:p>
          <a:p>
            <a:r>
              <a:rPr lang="fi-FI" dirty="0" smtClean="0"/>
              <a:t>-&gt; johdonmukaiset positiiviseen keskittyvät palautteet: kehuminen, myönteisten tunteiden osoittaminen</a:t>
            </a:r>
          </a:p>
          <a:p>
            <a:r>
              <a:rPr lang="fi-FI" sz="2800" b="1" u="sng" dirty="0" smtClean="0">
                <a:solidFill>
                  <a:srgbClr val="C00000"/>
                </a:solidFill>
              </a:rPr>
              <a:t>Sosiaalisten taitojen tukeminen</a:t>
            </a:r>
            <a:r>
              <a:rPr lang="fi-FI" sz="2800" dirty="0" smtClean="0"/>
              <a:t> </a:t>
            </a:r>
          </a:p>
          <a:p>
            <a:r>
              <a:rPr lang="fi-FI" dirty="0" smtClean="0"/>
              <a:t>-&gt; lapsella jo olevien taitojen vahvistaminen; mitkä tilanteet vielä vaikeita?; mikä estää sosiaalista suoriutumista?; onko halua, mielenkiintoa, taitoja, rohkeutta riittävästi vuorovaikutukseen?</a:t>
            </a:r>
          </a:p>
          <a:p>
            <a:r>
              <a:rPr lang="fi-FI" dirty="0" smtClean="0"/>
              <a:t>-&gt; Onko kyse: taitojen puutteesta; vaikeudesta saada taidot käyttöön, toiminnanohjauksen pulmasta, kielellisestä vaikeudesta?</a:t>
            </a:r>
          </a:p>
          <a:p>
            <a:r>
              <a:rPr lang="fi-FI" dirty="0" smtClean="0"/>
              <a:t>-&gt; aikuinen tukena, mallina, ohjaamassa sosiaalisissa tilanteissa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3517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0600"/>
          </a:xfrm>
        </p:spPr>
        <p:txBody>
          <a:bodyPr>
            <a:normAutofit/>
          </a:bodyPr>
          <a:lstStyle/>
          <a:p>
            <a:r>
              <a:rPr lang="fi-FI" sz="2800" u="sng" dirty="0" smtClean="0"/>
              <a:t>Sosiaaliset taidot lapsen mielenterveyden tukena</a:t>
            </a:r>
            <a:endParaRPr lang="fi-FI" sz="28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fi-FI" b="1" u="sng" dirty="0" smtClean="0"/>
              <a:t>Opeta ja auta lasta:</a:t>
            </a:r>
          </a:p>
          <a:p>
            <a:r>
              <a:rPr lang="fi-FI" dirty="0" smtClean="0"/>
              <a:t>Menemään mukaan ryhmään</a:t>
            </a:r>
          </a:p>
          <a:p>
            <a:r>
              <a:rPr lang="fi-FI" dirty="0" smtClean="0"/>
              <a:t>Huomioimaan toiset leikissä</a:t>
            </a:r>
          </a:p>
          <a:p>
            <a:r>
              <a:rPr lang="fi-FI" dirty="0" smtClean="0"/>
              <a:t>Kannustamaan</a:t>
            </a:r>
          </a:p>
          <a:p>
            <a:r>
              <a:rPr lang="fi-FI" dirty="0" smtClean="0"/>
              <a:t>Pyytämään apua</a:t>
            </a:r>
          </a:p>
          <a:p>
            <a:r>
              <a:rPr lang="fi-FI" dirty="0" smtClean="0"/>
              <a:t>Kuuntelemaan</a:t>
            </a:r>
          </a:p>
          <a:p>
            <a:r>
              <a:rPr lang="fi-FI" dirty="0" smtClean="0"/>
              <a:t>Lohduttamaan</a:t>
            </a:r>
          </a:p>
          <a:p>
            <a:r>
              <a:rPr lang="fi-FI" dirty="0" smtClean="0"/>
              <a:t>Kiittämään</a:t>
            </a:r>
          </a:p>
          <a:p>
            <a:r>
              <a:rPr lang="fi-FI" dirty="0" smtClean="0"/>
              <a:t>Leikkimään yhdessä</a:t>
            </a:r>
          </a:p>
          <a:p>
            <a:r>
              <a:rPr lang="fi-FI" dirty="0" smtClean="0"/>
              <a:t>Pyytämään ja antamaan anteeksi</a:t>
            </a:r>
          </a:p>
          <a:p>
            <a:r>
              <a:rPr lang="fi-FI" dirty="0" smtClean="0"/>
              <a:t>Ratkaisemaan riitoja</a:t>
            </a:r>
          </a:p>
          <a:p>
            <a:r>
              <a:rPr lang="fi-FI" dirty="0" smtClean="0"/>
              <a:t>Olemaan tarvittaessa jämäkkä</a:t>
            </a:r>
          </a:p>
          <a:p>
            <a:r>
              <a:rPr lang="fi-FI" b="1" i="1" dirty="0" smtClean="0"/>
              <a:t>Näitä taitoja harjoitellaan läpi elämän.</a:t>
            </a:r>
            <a:endParaRPr lang="fi-FI" b="1" i="1" dirty="0"/>
          </a:p>
        </p:txBody>
      </p:sp>
    </p:spTree>
    <p:extLst>
      <p:ext uri="{BB962C8B-B14F-4D97-AF65-F5344CB8AC3E}">
        <p14:creationId xmlns:p14="http://schemas.microsoft.com/office/powerpoint/2010/main" val="303092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Public\Documents\Arjan kansio\tunteiden_tuulimylly_2014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9050"/>
            <a:ext cx="9753600" cy="68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5985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sz="2400" b="1" u="sng" dirty="0" smtClean="0"/>
              <a:t>Lapsuusiän tunne-elämän ja käyttäytymisen häiriöt/vaikeudet</a:t>
            </a:r>
            <a:r>
              <a:rPr lang="fi-FI" sz="1200" b="1" u="sng" dirty="0" smtClean="0"/>
              <a:t>  </a:t>
            </a:r>
            <a:r>
              <a:rPr lang="fi-FI" sz="1200" b="1" dirty="0" smtClean="0"/>
              <a:t>(Lönnqvist, Heikkinen, Henriksson, Marttunen &amp; Partonen toim. 2008: Psykiatria; Vuoti, R. 2010:Ihmeelliset </a:t>
            </a:r>
            <a:r>
              <a:rPr lang="fi-FI" sz="1200" b="1" dirty="0"/>
              <a:t>Vuodet –ohjelma käytöshäiriöisten lasten tukemiseen</a:t>
            </a:r>
            <a:r>
              <a:rPr lang="fi-FI" sz="1200" b="1" dirty="0" smtClean="0"/>
              <a:t>)</a:t>
            </a:r>
            <a:br>
              <a:rPr lang="fi-FI" sz="1200" b="1" dirty="0" smtClean="0"/>
            </a:b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>
            <a:noAutofit/>
          </a:bodyPr>
          <a:lstStyle/>
          <a:p>
            <a:r>
              <a:rPr lang="fi-FI" sz="1600" b="1" u="sng" dirty="0" smtClean="0"/>
              <a:t>Käytöshäiriöt</a:t>
            </a:r>
            <a:r>
              <a:rPr lang="fi-FI" sz="1600" b="1" dirty="0" smtClean="0"/>
              <a:t> kuuluvat yleisimpiin lastenpsykiatrisiin häiriöihin ja ennusteeltaan vakavimmista lasten ongelmista</a:t>
            </a:r>
            <a:r>
              <a:rPr lang="fi-FI" sz="1600" dirty="0" smtClean="0"/>
              <a:t> -&gt; lapsilla esiintyvyys n. 4 – 12%;  pojilla häiriöt yleisempiä kuin tytöillä</a:t>
            </a:r>
          </a:p>
          <a:p>
            <a:r>
              <a:rPr lang="fi-FI" sz="1600" b="1" u="sng" dirty="0" smtClean="0"/>
              <a:t>Käytöshäiriöille</a:t>
            </a:r>
            <a:r>
              <a:rPr lang="fi-FI" sz="1600" b="1" dirty="0" smtClean="0"/>
              <a:t> on ominaista on lapsen ikätason normeista selkeästi poikkeava toistuva tai jatkuva epäsosiaalinen, väkivaltainen tai uhmakas käytös ja käytösmalli on kestänyt ainakin 6 kuukautta ( </a:t>
            </a:r>
            <a:r>
              <a:rPr lang="fi-FI" sz="1600" b="1" dirty="0" err="1" smtClean="0"/>
              <a:t>käytöshäiriödg</a:t>
            </a:r>
            <a:r>
              <a:rPr lang="fi-FI" sz="1600" b="1" dirty="0" smtClean="0"/>
              <a:t>)</a:t>
            </a:r>
          </a:p>
          <a:p>
            <a:r>
              <a:rPr lang="fi-FI" sz="1600" b="1" dirty="0" smtClean="0"/>
              <a:t>Käytöshäiriön ennuste on huono, jos lapsen käyttäytymismallia ei kyetä muuttamaan</a:t>
            </a:r>
            <a:r>
              <a:rPr lang="fi-FI" sz="1600" dirty="0" smtClean="0"/>
              <a:t> -&gt; yhteys alisuoriutumiseen koulussa, nuoruus- ja aikuisiän rikollisuuteen ja väkivaltaan, epäsosiaalisuuteen ja päihteiden käyttöön, myöhempiin persoonallisuushäiriöihin ja muihin mielenterveysongelmiin</a:t>
            </a:r>
          </a:p>
          <a:p>
            <a:r>
              <a:rPr lang="fi-FI" sz="2000" b="1" u="sng" dirty="0" smtClean="0"/>
              <a:t>Lapsen käytöshäiriön riski- ja ylläpitäviä tekijöitä:</a:t>
            </a:r>
          </a:p>
          <a:p>
            <a:r>
              <a:rPr lang="fi-FI" sz="1600" b="1" i="1" dirty="0" smtClean="0"/>
              <a:t>Lapseen liittyviä</a:t>
            </a:r>
            <a:r>
              <a:rPr lang="fi-FI" sz="1600" i="1" dirty="0" smtClean="0"/>
              <a:t>: kehitysviivästymät ja –häiriöt</a:t>
            </a:r>
          </a:p>
          <a:p>
            <a:r>
              <a:rPr lang="fi-FI" sz="1600" b="1" i="1" dirty="0" smtClean="0"/>
              <a:t>Perheeseen liittyviä</a:t>
            </a:r>
            <a:r>
              <a:rPr lang="fi-FI" sz="1600" i="1" dirty="0" smtClean="0"/>
              <a:t>: masennus, epäsosiaalisuus, päihteet, väkivalta</a:t>
            </a:r>
          </a:p>
          <a:p>
            <a:r>
              <a:rPr lang="fi-FI" sz="1600" b="1" i="1" dirty="0" smtClean="0"/>
              <a:t>Lapsi-vanhempi-vuorovaikutukseen liittyviä</a:t>
            </a:r>
            <a:r>
              <a:rPr lang="fi-FI" sz="1600" i="1" dirty="0" smtClean="0"/>
              <a:t>: ankaruus, myönteisyyden puute</a:t>
            </a:r>
          </a:p>
          <a:p>
            <a:r>
              <a:rPr lang="fi-FI" sz="1600" b="1" i="1" dirty="0" smtClean="0"/>
              <a:t>Sosioekonominen tausta</a:t>
            </a:r>
            <a:r>
              <a:rPr lang="fi-FI" sz="1600" i="1" dirty="0" smtClean="0"/>
              <a:t>: köyhyys, asuinalue, koulu, psykososiaaliset ongelmat</a:t>
            </a:r>
          </a:p>
          <a:p>
            <a:r>
              <a:rPr lang="fi-FI" sz="2000" b="1" u="sng" dirty="0" smtClean="0"/>
              <a:t>Vanhemmuuden yhteys käytöshäiriöihin</a:t>
            </a:r>
            <a:r>
              <a:rPr lang="fi-FI" sz="2000" b="1" dirty="0" smtClean="0"/>
              <a:t>:</a:t>
            </a:r>
          </a:p>
          <a:p>
            <a:r>
              <a:rPr lang="fi-FI" sz="1600" b="1" i="1" dirty="0" smtClean="0"/>
              <a:t>Kielteinen vuorovaikutus ja fyysinen rankaiseminen</a:t>
            </a:r>
          </a:p>
          <a:p>
            <a:r>
              <a:rPr lang="fi-FI" sz="1600" b="1" i="1" dirty="0" smtClean="0"/>
              <a:t>Käytöshäiriötä ylläpidetään vuorovaikutuksessa vanhemman, opettajan, ikätovereiden kanssa</a:t>
            </a:r>
          </a:p>
          <a:p>
            <a:r>
              <a:rPr lang="fi-FI" sz="1600" b="1" i="1" dirty="0" smtClean="0"/>
              <a:t>Myönteinen vuorovaikutus, kehuminen, johdonmukaiset rajat, lasta kunnioittava rajoittaminen/ohjaaminen ovat yhteydessä lapsen myönteiseen käyttäytymiseen, hyvään itsetuntoon ja hyviin sosiaalisiin taitoihin</a:t>
            </a:r>
          </a:p>
        </p:txBody>
      </p:sp>
    </p:spTree>
    <p:extLst>
      <p:ext uri="{BB962C8B-B14F-4D97-AF65-F5344CB8AC3E}">
        <p14:creationId xmlns:p14="http://schemas.microsoft.com/office/powerpoint/2010/main" val="26010747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12374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u="sng" dirty="0" smtClean="0"/>
              <a:t>Lapsuusiän tunne-elämän ja käyttäytymisen häiriöt</a:t>
            </a:r>
            <a:endParaRPr lang="fi-FI" sz="2400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Autofit/>
          </a:bodyPr>
          <a:lstStyle/>
          <a:p>
            <a:r>
              <a:rPr lang="fi-FI" sz="1600" b="1" u="sng" dirty="0" smtClean="0"/>
              <a:t>Uhmakkuushäiriö (DSM-IV):</a:t>
            </a:r>
          </a:p>
          <a:p>
            <a:r>
              <a:rPr lang="fi-FI" sz="1600" dirty="0" smtClean="0"/>
              <a:t>- </a:t>
            </a:r>
            <a:r>
              <a:rPr lang="fi-FI" sz="1600" b="1" dirty="0" smtClean="0"/>
              <a:t>Käytöshäiriön lievä muoto </a:t>
            </a:r>
            <a:r>
              <a:rPr lang="fi-FI" sz="1600" dirty="0" smtClean="0"/>
              <a:t>(</a:t>
            </a:r>
            <a:r>
              <a:rPr lang="fi-FI" sz="1600" dirty="0" err="1" smtClean="0"/>
              <a:t>dg</a:t>
            </a:r>
            <a:r>
              <a:rPr lang="fi-FI" sz="1600" dirty="0" smtClean="0"/>
              <a:t>: haastattelu- ja kyselylomake, havainnointi lapsen ja vanhempien vuorovaikutuksen, lapsen psykosomaattisten oireiden, mahdollisten traumaattisten kokemusten ja oppimisvaikeuksien kartoitus)</a:t>
            </a:r>
          </a:p>
          <a:p>
            <a:r>
              <a:rPr lang="fi-FI" sz="1600" dirty="0" smtClean="0"/>
              <a:t>- </a:t>
            </a:r>
            <a:r>
              <a:rPr lang="fi-FI" sz="1600" b="1" dirty="0" smtClean="0"/>
              <a:t>Uhmakkuushäiriödiagnoosi asetetaan yleensä nuoremmille lapsille noin 8 – 10 vuoden iässä ja se edeltää yleensä varsinaista käytöshäiriötä </a:t>
            </a:r>
          </a:p>
          <a:p>
            <a:r>
              <a:rPr lang="fi-FI" sz="1600" dirty="0" smtClean="0"/>
              <a:t>- </a:t>
            </a:r>
            <a:r>
              <a:rPr lang="fi-FI" sz="1600" b="1" dirty="0" smtClean="0"/>
              <a:t>Lapsen käytös muistuttaa pienemmän, noin 2 –vuotiaan lapsen normaalikehitykseen  liittyvää tahtoikää </a:t>
            </a:r>
            <a:r>
              <a:rPr lang="fi-FI" sz="1600" dirty="0" smtClean="0"/>
              <a:t>-&gt; osalla lapsia uhmakas käyttäytyminen on jatkunut kaksivuotiaasta saakka eikä ole iänmukaisesti muuttunut</a:t>
            </a:r>
          </a:p>
          <a:p>
            <a:r>
              <a:rPr lang="fi-FI" sz="1600" dirty="0" smtClean="0"/>
              <a:t>- Osalla lapsia uhmakas käyttäytyminen </a:t>
            </a:r>
            <a:r>
              <a:rPr lang="fi-FI" sz="1600" b="1" dirty="0" smtClean="0"/>
              <a:t>saattaa alkaa vasta kouluiässä</a:t>
            </a:r>
          </a:p>
          <a:p>
            <a:r>
              <a:rPr lang="fi-FI" sz="1600" dirty="0" smtClean="0"/>
              <a:t>- </a:t>
            </a:r>
            <a:r>
              <a:rPr lang="fi-FI" sz="1600" b="1" dirty="0" smtClean="0"/>
              <a:t>Impulsiivinen käyttäytyminen on yhteistä sekä käytös- että tarkkaavuushäiriöille -&gt; tarkkaavuushäiriöisen lapsen riski uhmakkuushäiriöön on kohonnut</a:t>
            </a:r>
            <a:endParaRPr lang="fi-FI" sz="1600" b="1" dirty="0"/>
          </a:p>
          <a:p>
            <a:r>
              <a:rPr lang="fi-FI" sz="1600" b="1" u="sng" dirty="0" smtClean="0"/>
              <a:t>Käytöshäiriön taustalla olevia tekijöitä:</a:t>
            </a:r>
          </a:p>
          <a:p>
            <a:r>
              <a:rPr lang="fi-FI" sz="1600" b="1" dirty="0" smtClean="0"/>
              <a:t>- syyt moninaisia</a:t>
            </a:r>
            <a:r>
              <a:rPr lang="fi-FI" sz="1600" b="1" dirty="0"/>
              <a:t>: hoivaa ja huomiota vaille jääminen</a:t>
            </a:r>
            <a:r>
              <a:rPr lang="fi-FI" sz="1600" dirty="0"/>
              <a:t>; joutuu odottamaan pitkään tarvitsemaansa </a:t>
            </a:r>
            <a:r>
              <a:rPr lang="fi-FI" sz="1600" dirty="0" smtClean="0"/>
              <a:t>huomiota</a:t>
            </a:r>
            <a:endParaRPr lang="fi-FI" sz="1600" b="1" dirty="0" smtClean="0"/>
          </a:p>
          <a:p>
            <a:r>
              <a:rPr lang="fi-FI" sz="1600" dirty="0" smtClean="0"/>
              <a:t>- väkivaltaisen, uhmakkaan, kiukuttelevan </a:t>
            </a:r>
            <a:r>
              <a:rPr lang="fi-FI" sz="1600" b="1" dirty="0" smtClean="0"/>
              <a:t>käyttäytymisen oppiminen ympäristöstä</a:t>
            </a:r>
          </a:p>
          <a:p>
            <a:r>
              <a:rPr lang="fi-FI" sz="1600" dirty="0" smtClean="0"/>
              <a:t>-  </a:t>
            </a:r>
            <a:r>
              <a:rPr lang="fi-FI" sz="1600" b="1" dirty="0" smtClean="0"/>
              <a:t>palaute vain kielteisestä käyttäytymisestä </a:t>
            </a:r>
            <a:r>
              <a:rPr lang="fi-FI" sz="1600" dirty="0" smtClean="0"/>
              <a:t>ja myönteinen jää huomiotta</a:t>
            </a:r>
          </a:p>
          <a:p>
            <a:r>
              <a:rPr lang="fi-FI" sz="1600" dirty="0" smtClean="0"/>
              <a:t>- </a:t>
            </a:r>
            <a:r>
              <a:rPr lang="fi-FI" sz="1600" b="1" dirty="0" smtClean="0"/>
              <a:t>säännöllisyyden, johdonmukaisuuden, turvallisuuden, rajat puuttuvat</a:t>
            </a:r>
          </a:p>
          <a:p>
            <a:r>
              <a:rPr lang="fi-FI" sz="1600" dirty="0" smtClean="0"/>
              <a:t>- </a:t>
            </a:r>
            <a:r>
              <a:rPr lang="fi-FI" sz="1600" b="1" dirty="0" smtClean="0"/>
              <a:t>vaikuttaessaan yhdessä myös geenit, neurologiset kehityshäiriöt, oppimisvaikeudet, tarkkaavaisuushäiriöt, masennusoireet, vakavat traumaattiset kokemukset voivat altistaa käytöshäiriöille</a:t>
            </a:r>
          </a:p>
          <a:p>
            <a:r>
              <a:rPr lang="fi-FI" sz="1600" dirty="0" smtClean="0"/>
              <a:t>-  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001540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-990600"/>
            <a:ext cx="8229600" cy="9906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876800"/>
          </a:xfrm>
        </p:spPr>
        <p:txBody>
          <a:bodyPr>
            <a:noAutofit/>
          </a:bodyPr>
          <a:lstStyle/>
          <a:p>
            <a:r>
              <a:rPr lang="fi-FI" sz="1600" u="sng" dirty="0" smtClean="0">
                <a:solidFill>
                  <a:srgbClr val="C00000"/>
                </a:solidFill>
              </a:rPr>
              <a:t>Tunnekylmät lapset</a:t>
            </a:r>
            <a:endParaRPr lang="fi-FI" sz="1600" dirty="0" smtClean="0">
              <a:solidFill>
                <a:srgbClr val="C00000"/>
              </a:solidFill>
            </a:endParaRPr>
          </a:p>
          <a:p>
            <a:r>
              <a:rPr lang="fi-FI" sz="1200" i="1" dirty="0" smtClean="0"/>
              <a:t>10-32 prosentilla 8-12-vuotiaista </a:t>
            </a:r>
            <a:r>
              <a:rPr lang="fi-FI" sz="1200" b="1" i="1" dirty="0" smtClean="0"/>
              <a:t>käytöshäiriöisistä lapsista </a:t>
            </a:r>
            <a:r>
              <a:rPr lang="fi-FI" sz="1200" i="1" dirty="0" smtClean="0"/>
              <a:t>ja 21-50 prosentilla 5-18-vuotiaista </a:t>
            </a:r>
            <a:r>
              <a:rPr lang="fi-FI" sz="1200" b="1" i="1" dirty="0" smtClean="0"/>
              <a:t>psykiatrista hoitoa saavista lapsista</a:t>
            </a:r>
            <a:r>
              <a:rPr lang="fi-FI" sz="1200" b="1" i="1" dirty="0"/>
              <a:t> </a:t>
            </a:r>
            <a:r>
              <a:rPr lang="fi-FI" sz="1200" i="1" dirty="0" smtClean="0"/>
              <a:t>on merkittävästi </a:t>
            </a:r>
            <a:r>
              <a:rPr lang="fi-FI" sz="1200" i="1" dirty="0"/>
              <a:t>tunnekylmiä piirteitä</a:t>
            </a:r>
            <a:r>
              <a:rPr lang="fi-FI" sz="1200" i="1" dirty="0" smtClean="0"/>
              <a:t> </a:t>
            </a:r>
            <a:r>
              <a:rPr lang="fi-FI" sz="1200" dirty="0" smtClean="0"/>
              <a:t>: </a:t>
            </a:r>
          </a:p>
          <a:p>
            <a:r>
              <a:rPr lang="fi-FI" sz="1200" dirty="0" smtClean="0"/>
              <a:t>3-7 </a:t>
            </a:r>
            <a:r>
              <a:rPr lang="fi-FI" sz="1200" dirty="0"/>
              <a:t>prosentilla 5-18-vuotiaista </a:t>
            </a:r>
            <a:r>
              <a:rPr lang="fi-FI" sz="1200" b="1" i="1" dirty="0" smtClean="0"/>
              <a:t>lapsista voi olla tunnekylmiä piirteitä ilman käytöshäiriöitä </a:t>
            </a:r>
            <a:r>
              <a:rPr lang="fi-FI" sz="1200" dirty="0" smtClean="0"/>
              <a:t>(havaittu jopa 2-4-vuotiailla)</a:t>
            </a:r>
            <a:endParaRPr lang="fi-FI" sz="1200" b="1" i="1" dirty="0" smtClean="0"/>
          </a:p>
          <a:p>
            <a:r>
              <a:rPr lang="fi-FI" sz="1200" dirty="0" smtClean="0"/>
              <a:t>lapsella voi olla tunnekylmyyttä ja narsistisia piirteitä yhtä aikaa (tunnekylmyyttä ja ahdistusoireita ei esiinny yhtäaikaisesti)</a:t>
            </a:r>
          </a:p>
          <a:p>
            <a:r>
              <a:rPr lang="fi-FI" sz="1200" b="1" u="sng" dirty="0" smtClean="0"/>
              <a:t>Syyt</a:t>
            </a:r>
            <a:r>
              <a:rPr lang="fi-FI" sz="1200" dirty="0" smtClean="0"/>
              <a:t>: biologiassa ja geeneissä -&gt; peritty alttius -&gt; kasvatus ja kohtelu ratkaisevat, millainen lapsesta kasvaa (ympäristö vaikuttaa, mitkä geenit aktivoituvat ja niiden toimintaan); myös psykososiaalisen kehityksen ongelmat esim. vaikeat kotiolot voivat vaikuttaa tai peloton temperamentti altistaa</a:t>
            </a:r>
          </a:p>
          <a:p>
            <a:r>
              <a:rPr lang="fi-FI" sz="1600" u="sng" dirty="0" smtClean="0">
                <a:solidFill>
                  <a:srgbClr val="C00000"/>
                </a:solidFill>
              </a:rPr>
              <a:t>Tunnekylmyys</a:t>
            </a:r>
            <a:endParaRPr lang="fi-FI" sz="1600" u="sng" dirty="0">
              <a:solidFill>
                <a:srgbClr val="C00000"/>
              </a:solidFill>
            </a:endParaRPr>
          </a:p>
          <a:p>
            <a:r>
              <a:rPr lang="fi-FI" sz="1200" b="1" i="1" dirty="0" smtClean="0"/>
              <a:t>-&gt; </a:t>
            </a:r>
            <a:r>
              <a:rPr lang="fi-FI" sz="1200" b="1" i="1" dirty="0"/>
              <a:t>sosiaalisten normien sisäistäminen on vaikeaa ja joutuu jatkuvasti kahnauksiin </a:t>
            </a:r>
          </a:p>
          <a:p>
            <a:r>
              <a:rPr lang="fi-FI" sz="1200" b="1" i="1" dirty="0"/>
              <a:t>-&gt; ei tunne empatiaa, ei välitä, jos toiselle tulee pahamieli, pinnallisia tunnereaktioita, ei syyllisyyttä, häpeää tai katumusta</a:t>
            </a:r>
          </a:p>
          <a:p>
            <a:r>
              <a:rPr lang="fi-FI" sz="1200" b="1" i="1" dirty="0"/>
              <a:t>-&gt; osaa manipuloida toisia lapsia, nauttii saadessaan toisen itkemään tai pelkäämään, kiusaa, osaa käyttää aggressiota harkitusti</a:t>
            </a:r>
          </a:p>
          <a:p>
            <a:r>
              <a:rPr lang="fi-FI" sz="1200" b="1" i="1" dirty="0"/>
              <a:t>-&gt; on tunne-elämältään lattea sekä voi vaikuttaa jopa ilkeältä </a:t>
            </a:r>
            <a:endParaRPr lang="fi-FI" sz="1200" b="1" i="1" dirty="0" smtClean="0"/>
          </a:p>
          <a:p>
            <a:r>
              <a:rPr lang="fi-FI" sz="1200" b="1" i="1" dirty="0" smtClean="0"/>
              <a:t>-&gt; </a:t>
            </a:r>
            <a:r>
              <a:rPr lang="fi-FI" sz="1200" dirty="0"/>
              <a:t>vaikka käytökseen puututaan, se ei tunnu tehoavan lapseen</a:t>
            </a:r>
            <a:r>
              <a:rPr lang="fi-FI" sz="1200" b="1" i="1" dirty="0"/>
              <a:t> </a:t>
            </a:r>
            <a:r>
              <a:rPr lang="fi-FI" sz="1200" b="1" i="1" dirty="0" smtClean="0"/>
              <a:t>kova kuri, kova kohtelu, jäähypenkit eivät tehoa, vaan voivat jopa vahvistaa lapsen tunnekylmiä piirteitä</a:t>
            </a:r>
          </a:p>
          <a:p>
            <a:r>
              <a:rPr lang="fi-FI" sz="1200" b="1" i="1" dirty="0" smtClean="0"/>
              <a:t>-&gt; </a:t>
            </a:r>
            <a:r>
              <a:rPr lang="fi-FI" sz="1200" b="1" i="1" dirty="0"/>
              <a:t>empatian oppiminen on </a:t>
            </a:r>
            <a:r>
              <a:rPr lang="fi-FI" sz="1200" b="1" i="1" dirty="0" smtClean="0"/>
              <a:t>vaikeaa -&gt; tunnekylmyyttä voidaan lieventää empatialla, sensitiivisellä kohtelulla ja myönteisellä vuorovaikutuksella; toisten tunteiden sanoittaminen lapselle, hyvä käytös palkitaan kehumalla ja huomiota hyvään käytökseen, mallia toisten huomioon ottamisesta ja toivotusta käyttäytymisestä, 5-10 minuuttia hyvää vuorovaikutusta päivässä auttaa lasta</a:t>
            </a:r>
          </a:p>
          <a:p>
            <a:r>
              <a:rPr lang="fi-FI" sz="1200" b="1" i="1" dirty="0" smtClean="0"/>
              <a:t>-&gt; uhkana antisosiaalinen käytös nuorena ja aikuisena (esim. monilla kiusaajilla on tunnekylmiä </a:t>
            </a:r>
            <a:r>
              <a:rPr lang="fi-FI" sz="1200" b="1" i="1" dirty="0" err="1" smtClean="0"/>
              <a:t>piirteitä)-</a:t>
            </a:r>
            <a:r>
              <a:rPr lang="fi-FI" sz="1200" b="1" i="1" dirty="0" smtClean="0"/>
              <a:t>&gt; </a:t>
            </a:r>
          </a:p>
          <a:p>
            <a:r>
              <a:rPr lang="fi-FI" sz="1200" b="1" i="1" dirty="0" smtClean="0"/>
              <a:t>-&gt; lievää tunnekylmyyttä voidaan ohjata yhdessä vanhempien kanssa hyvään suuntaan lämpimässä, sensitiivisessä kasvatusilmapiirissä  </a:t>
            </a:r>
            <a:endParaRPr lang="fi-FI" sz="1200" b="1" i="1" dirty="0"/>
          </a:p>
          <a:p>
            <a:r>
              <a:rPr lang="fi-FI" sz="1200" dirty="0" smtClean="0"/>
              <a:t>(lähde: Aronen, E., </a:t>
            </a:r>
            <a:r>
              <a:rPr lang="fi-FI" sz="1200" dirty="0" err="1" smtClean="0"/>
              <a:t>Laajasalo,T</a:t>
            </a:r>
            <a:r>
              <a:rPr lang="fi-FI" sz="1200" dirty="0" smtClean="0"/>
              <a:t>.: Tunnekylmyys. Tunnekyl</a:t>
            </a:r>
            <a:r>
              <a:rPr lang="fi-FI" sz="1400" dirty="0" smtClean="0"/>
              <a:t>mä lapsi tarvitsee lämpöä ja empatiaa, ei </a:t>
            </a:r>
            <a:r>
              <a:rPr lang="fi-FI" sz="1400" dirty="0" err="1" smtClean="0"/>
              <a:t>rangaistuksia)/Kasvu</a:t>
            </a:r>
            <a:r>
              <a:rPr lang="fi-FI" sz="1400" dirty="0" smtClean="0"/>
              <a:t> 2015)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34245766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-1143000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b="1" u="sng" dirty="0" smtClean="0"/>
              <a:t>Kouluikäisten käytöshäiriöt / häiriökäyttäytyminen </a:t>
            </a:r>
            <a:r>
              <a:rPr lang="fi-FI" sz="2400" b="1" dirty="0" smtClean="0"/>
              <a:t>(</a:t>
            </a:r>
            <a:r>
              <a:rPr lang="fi-FI" sz="1400" dirty="0" smtClean="0"/>
              <a:t>Holopainen, N., Hartikainen, L. 2009: 7-12 –</a:t>
            </a:r>
            <a:r>
              <a:rPr lang="fi-FI" sz="1400" dirty="0" err="1" smtClean="0"/>
              <a:t>vuotiaiden</a:t>
            </a:r>
            <a:r>
              <a:rPr lang="fi-FI" sz="1400" dirty="0" smtClean="0"/>
              <a:t> lasten käytöshäiriöt ja varhaisen puuttumisen merkitys – Opasmateriaali alakouluopettajille) </a:t>
            </a:r>
            <a:endParaRPr lang="fi-FI" sz="1400" b="1" dirty="0" smtClean="0"/>
          </a:p>
          <a:p>
            <a:r>
              <a:rPr lang="fi-FI" sz="2400" dirty="0" smtClean="0"/>
              <a:t>Käytöshäiriöt ovat </a:t>
            </a:r>
            <a:r>
              <a:rPr lang="fi-FI" sz="2400" b="1" dirty="0" smtClean="0"/>
              <a:t>yleisimpiä alakouluikäisten lasten keskuudessa esiintyviä psyykkisiä häiriöitä </a:t>
            </a:r>
            <a:r>
              <a:rPr lang="fi-FI" sz="2400" dirty="0" smtClean="0"/>
              <a:t>-&gt; tutkimusten mukaan käytöshäiriöitä esiintyy 4-12 prosentilla 10-11 – vuotiaista lapsista</a:t>
            </a:r>
          </a:p>
          <a:p>
            <a:r>
              <a:rPr lang="fi-FI" sz="2400" dirty="0" smtClean="0"/>
              <a:t>Perheen ohella koululla on keskeinen merkitys lasten hyvinvoinnin ja kehityksen tukemisessa</a:t>
            </a:r>
          </a:p>
          <a:p>
            <a:r>
              <a:rPr lang="fi-FI" sz="2400" dirty="0" smtClean="0"/>
              <a:t>Käytöshäiriöt jaetaan (ICD-10-tautiluokitus) neljään päätyyppiin: </a:t>
            </a:r>
            <a:r>
              <a:rPr lang="fi-FI" sz="2400" b="1" dirty="0" smtClean="0"/>
              <a:t>uhmakkuushäiriö, epäsosiaalinen, sosiaalinen ja perheen sisäinen käytöshäiriö</a:t>
            </a:r>
          </a:p>
          <a:p>
            <a:r>
              <a:rPr lang="fi-FI" sz="2400" b="1" dirty="0" smtClean="0"/>
              <a:t>Kaikille käytöshäiriöille on tavallista lapsen toistuva uhmakas, jopa aggressiivinen käyttäytyminen</a:t>
            </a:r>
          </a:p>
          <a:p>
            <a:r>
              <a:rPr lang="fi-FI" sz="2400" b="1" dirty="0" smtClean="0"/>
              <a:t>Häiriökäyttäytyminen ei aina tarkoita, että lapsella olisi käytöshäiriö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3216597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-1323528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116632"/>
            <a:ext cx="8229600" cy="4525963"/>
          </a:xfrm>
        </p:spPr>
        <p:txBody>
          <a:bodyPr>
            <a:noAutofit/>
          </a:bodyPr>
          <a:lstStyle/>
          <a:p>
            <a:r>
              <a:rPr lang="fi-FI" sz="1600" b="1" u="sng" dirty="0" smtClean="0"/>
              <a:t>Kouluikäiset jatkoa</a:t>
            </a:r>
          </a:p>
          <a:p>
            <a:r>
              <a:rPr lang="fi-FI" sz="1400" b="1" u="sng" dirty="0" smtClean="0"/>
              <a:t>Sosiaalinen käytöshäiriö:</a:t>
            </a:r>
          </a:p>
          <a:p>
            <a:r>
              <a:rPr lang="fi-FI" sz="1400" dirty="0" smtClean="0"/>
              <a:t>Lapsi sopeutuu oman ikäluokkansa ryhmään (esim. nuorisorikollisjengi, voi olla myös sosiaalisesti hyväksytty ryhmä)</a:t>
            </a:r>
          </a:p>
          <a:p>
            <a:r>
              <a:rPr lang="fi-FI" sz="1400" b="1" i="1" dirty="0" smtClean="0"/>
              <a:t>Häiriökäyttäytyminen kohdistuu ryhmän ulkopuolisiin ihmisiin (esim. uhmakkuus opettajaa kohtaan, pienempien lasten kiusaaminen)</a:t>
            </a:r>
          </a:p>
          <a:p>
            <a:r>
              <a:rPr lang="fi-FI" sz="1400" dirty="0" smtClean="0"/>
              <a:t>Suhteet aikuisiin yleensä huonot</a:t>
            </a:r>
          </a:p>
          <a:p>
            <a:r>
              <a:rPr lang="fi-FI" sz="1400" b="1" u="sng" dirty="0" smtClean="0"/>
              <a:t>Perheen sisäinen käytöshäiriö:</a:t>
            </a:r>
          </a:p>
          <a:p>
            <a:r>
              <a:rPr lang="fi-FI" sz="1400" b="1" i="1" dirty="0" smtClean="0"/>
              <a:t>Ilmenee aggressiivisena tai epäsosiaalisena, jopa väkivaltaisena käytöksenä kotona tai perheenjäseniä kohtaan</a:t>
            </a:r>
          </a:p>
          <a:p>
            <a:r>
              <a:rPr lang="fi-FI" sz="1400" b="1" i="1" dirty="0" smtClean="0"/>
              <a:t>Kohdistuu usein vain 1-2 perheenjäseneen </a:t>
            </a:r>
            <a:r>
              <a:rPr lang="fi-FI" sz="1400" dirty="0" smtClean="0"/>
              <a:t>(esim. äiti- tai isäpuoleen)</a:t>
            </a:r>
          </a:p>
          <a:p>
            <a:r>
              <a:rPr lang="fi-FI" sz="1400" dirty="0" smtClean="0"/>
              <a:t>Syyt käyttäytymiseen liittyvät usein perhesuhteista</a:t>
            </a:r>
          </a:p>
          <a:p>
            <a:r>
              <a:rPr lang="fi-FI" sz="1400" dirty="0" smtClean="0"/>
              <a:t>Muita käytöshäiriöitä parempi ennusta</a:t>
            </a:r>
          </a:p>
          <a:p>
            <a:r>
              <a:rPr lang="fi-FI" sz="1400" b="1" u="sng" dirty="0" smtClean="0"/>
              <a:t>Uhmakkuushäiriö:</a:t>
            </a:r>
          </a:p>
          <a:p>
            <a:r>
              <a:rPr lang="fi-FI" sz="1400" dirty="0" smtClean="0"/>
              <a:t>Esiintyy tavallisimmin </a:t>
            </a:r>
            <a:r>
              <a:rPr lang="fi-FI" sz="1400" b="1" i="1" dirty="0" smtClean="0"/>
              <a:t>alle 10 –</a:t>
            </a:r>
            <a:r>
              <a:rPr lang="fi-FI" sz="1400" b="1" i="1" dirty="0" err="1" smtClean="0"/>
              <a:t>vuotiailla</a:t>
            </a:r>
            <a:r>
              <a:rPr lang="fi-FI" sz="1400" b="1" i="1" dirty="0" smtClean="0"/>
              <a:t> lapsilla</a:t>
            </a:r>
          </a:p>
          <a:p>
            <a:r>
              <a:rPr lang="fi-FI" sz="1400" b="1" i="1" dirty="0" smtClean="0"/>
              <a:t>Ilmenee tottelemattomuutena ja yllyttävänä käytöksenä </a:t>
            </a:r>
            <a:r>
              <a:rPr lang="fi-FI" sz="1400" dirty="0" smtClean="0"/>
              <a:t>(riidanhaluisuus, herkkä ärsyyntyminen, kostonhaluisuus, toistuvat raivonpuuskat, negatiivisena asenteena, päivittäisten toimintojen vastustamisena)</a:t>
            </a:r>
          </a:p>
          <a:p>
            <a:r>
              <a:rPr lang="fi-FI" sz="1400" b="1" i="1" dirty="0" smtClean="0"/>
              <a:t>Kohdistuu usein ikätovereihin sekä aikuisiin, jotka lapsi parhaiten tuntee</a:t>
            </a:r>
          </a:p>
          <a:p>
            <a:r>
              <a:rPr lang="fi-FI" sz="1400" dirty="0" smtClean="0"/>
              <a:t>Hoitamattomana voi johtaa muihin käytöshäiriötyyppeihin</a:t>
            </a:r>
          </a:p>
          <a:p>
            <a:r>
              <a:rPr lang="fi-FI" sz="1400" b="1" u="sng" dirty="0" smtClean="0"/>
              <a:t>Epäsosiaalinen käytöshäiriö:</a:t>
            </a:r>
          </a:p>
          <a:p>
            <a:r>
              <a:rPr lang="fi-FI" sz="1400" dirty="0" smtClean="0"/>
              <a:t>Häiriökäyttäytyminen ei ole aikaan tai paikkaan sidottua</a:t>
            </a:r>
          </a:p>
          <a:p>
            <a:r>
              <a:rPr lang="fi-FI" sz="1400" b="1" i="1" dirty="0" smtClean="0"/>
              <a:t>Ilmenee eristäytymisenä sekä vuorovaikutuksen puuttumisena ikätovereihin</a:t>
            </a:r>
          </a:p>
          <a:p>
            <a:r>
              <a:rPr lang="fi-FI" sz="1400" b="1" i="1" dirty="0" smtClean="0"/>
              <a:t>Tunnusomaista hyökkäävä, väkivaltainen, jopa julma käytös ikätovereita kohtaan </a:t>
            </a:r>
            <a:r>
              <a:rPr lang="fi-FI" sz="1400" dirty="0" smtClean="0"/>
              <a:t>( toistuva kiusaaminen, nimittely, töniminen, potkiminen, tappeleminen, omaisuuden tuhoaminen, tulen sytyttely)</a:t>
            </a:r>
          </a:p>
          <a:p>
            <a:r>
              <a:rPr lang="fi-FI" sz="1400" dirty="0" smtClean="0"/>
              <a:t>Nousee herkimmin esiin juuri koulumaailmassa</a:t>
            </a:r>
          </a:p>
          <a:p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155652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i-FI" sz="2000" b="1" u="sng" dirty="0" smtClean="0"/>
              <a:t>Lapsen myönteisen sosioemotionaalisen kehityksen ja käyttäytymisen tukeminen/edistäminen</a:t>
            </a:r>
            <a:endParaRPr lang="fi-FI" sz="2000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525963"/>
          </a:xfrm>
        </p:spPr>
        <p:txBody>
          <a:bodyPr>
            <a:noAutofit/>
          </a:bodyPr>
          <a:lstStyle/>
          <a:p>
            <a:r>
              <a:rPr lang="fi-FI" sz="1600" dirty="0" smtClean="0"/>
              <a:t>Pysyvä, pätevä ja riittävä päivähoitohenkilöstö</a:t>
            </a:r>
          </a:p>
          <a:p>
            <a:r>
              <a:rPr lang="fi-FI" sz="1600" dirty="0" smtClean="0"/>
              <a:t>Selkeä, säilyvä, samankaltaisena toistuva </a:t>
            </a:r>
            <a:r>
              <a:rPr lang="fi-FI" sz="1600" b="1" dirty="0" smtClean="0"/>
              <a:t>päivärytmi,  selkeät ja johdonmukaiset säännöt päivittäisissä toiminnoissa</a:t>
            </a:r>
          </a:p>
          <a:p>
            <a:r>
              <a:rPr lang="fi-FI" sz="1600" b="1" dirty="0" smtClean="0"/>
              <a:t>Luottamus omiin taitoihin ja osaamiseensa </a:t>
            </a:r>
            <a:r>
              <a:rPr lang="fi-FI" sz="1600" dirty="0" smtClean="0"/>
              <a:t>(erityisesti uusissa tilanteissa)</a:t>
            </a:r>
          </a:p>
          <a:p>
            <a:r>
              <a:rPr lang="fi-FI" sz="1600" b="1" dirty="0" smtClean="0"/>
              <a:t>Tunne, että kuuluu ryhmään </a:t>
            </a:r>
            <a:r>
              <a:rPr lang="fi-FI" sz="1600" dirty="0" smtClean="0"/>
              <a:t>-&gt; tervetullut, odotettu ja tärkeä ryhmän jäsen-&gt; tukee myönteistä minäkuvaa ja luo turvallisuutta</a:t>
            </a:r>
          </a:p>
          <a:p>
            <a:r>
              <a:rPr lang="fi-FI" sz="1600" b="1" dirty="0" smtClean="0"/>
              <a:t>Päivittäisiä onnistumisen ja pärjäämisen kokemuksia</a:t>
            </a:r>
          </a:p>
          <a:p>
            <a:r>
              <a:rPr lang="fi-FI" sz="1600" b="1" dirty="0" smtClean="0"/>
              <a:t>Avoin, luottamuksellinen suhde yhteistyössä vanhempien kanssa</a:t>
            </a:r>
          </a:p>
          <a:p>
            <a:r>
              <a:rPr lang="fi-FI" sz="1600" dirty="0" smtClean="0"/>
              <a:t>Lapsen </a:t>
            </a:r>
            <a:r>
              <a:rPr lang="fi-FI" sz="1600" b="1" dirty="0" smtClean="0"/>
              <a:t>valmistaminen muutoksiin ja uusiin tilanteisiin -&gt; kiitetään yrittämisestä ja parhaansa yrittäminen –ajatus  </a:t>
            </a:r>
          </a:p>
          <a:p>
            <a:r>
              <a:rPr lang="fi-FI" sz="1600" b="1" dirty="0" smtClean="0"/>
              <a:t>Ei liikaa sääntöjä, lapsi ymmärtää säännöt ja tietää mitä niiden noudattamattomuudesta seuraa </a:t>
            </a:r>
            <a:r>
              <a:rPr lang="fi-FI" sz="1600" dirty="0" smtClean="0"/>
              <a:t>(seuraamus suhteessa tekoon, tilanteeseen) -&gt; yhteiset toimintalinjat henkilöstöllä</a:t>
            </a:r>
          </a:p>
          <a:p>
            <a:r>
              <a:rPr lang="fi-FI" sz="1600" dirty="0" smtClean="0"/>
              <a:t>Vuorovaikutuksen </a:t>
            </a:r>
            <a:r>
              <a:rPr lang="fi-FI" sz="1600" b="1" dirty="0" smtClean="0"/>
              <a:t>myönteisyys, lämpö, hyväksyntä</a:t>
            </a:r>
          </a:p>
          <a:p>
            <a:r>
              <a:rPr lang="fi-FI" sz="1600" b="1" dirty="0" smtClean="0"/>
              <a:t>Lapsen myönteisten piirteiden huomioiminen tärkeää</a:t>
            </a:r>
          </a:p>
          <a:p>
            <a:r>
              <a:rPr lang="fi-FI" sz="1600" dirty="0" smtClean="0"/>
              <a:t>Myös kielteisten tunteiden näyttäminen hyväksyttävää -&gt; ei kuitenkaan tahtoa läpi ei-toivotuin keinoin -&gt; </a:t>
            </a:r>
            <a:r>
              <a:rPr lang="fi-FI" sz="1600" b="1" dirty="0" smtClean="0"/>
              <a:t>omien tunteidensa tunnistaminen, toimeen tuleminen tunteidensa kanssa, tunteidensa käsitteleminen ikätasoisesti</a:t>
            </a:r>
          </a:p>
          <a:p>
            <a:r>
              <a:rPr lang="fi-FI" sz="1600" b="1" dirty="0" smtClean="0"/>
              <a:t>Opetellaan turhautumisen sietämistä, vihastumatta olemista, ei ärsyttäisi itseään tai toisia; omien rektioidensa havaitseminen </a:t>
            </a:r>
            <a:r>
              <a:rPr lang="fi-FI" sz="1600" dirty="0" smtClean="0"/>
              <a:t>ja </a:t>
            </a:r>
            <a:r>
              <a:rPr lang="fi-FI" sz="1600" b="1" dirty="0" smtClean="0"/>
              <a:t>myönteisiä toiminta- sekä ratkaisutapoja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3815413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1251520"/>
            <a:ext cx="8229600" cy="11430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47500" lnSpcReduction="20000"/>
          </a:bodyPr>
          <a:lstStyle/>
          <a:p>
            <a:endParaRPr lang="fi-FI" sz="2000" dirty="0" smtClean="0"/>
          </a:p>
          <a:p>
            <a:r>
              <a:rPr lang="fi-FI" sz="3300" b="1" dirty="0" smtClean="0"/>
              <a:t>Jatkoa…</a:t>
            </a:r>
          </a:p>
          <a:p>
            <a:endParaRPr lang="fi-FI" sz="3300" b="1" dirty="0" smtClean="0"/>
          </a:p>
          <a:p>
            <a:r>
              <a:rPr lang="fi-FI" sz="3300" b="1" dirty="0" smtClean="0"/>
              <a:t>Kehitetään lapsen sosiaalisia taitoja</a:t>
            </a:r>
          </a:p>
          <a:p>
            <a:r>
              <a:rPr lang="fi-FI" sz="3300" b="1" dirty="0" smtClean="0"/>
              <a:t>Kehitetään lapsen ongelmanratkaisukykyä ja kiukunhallintakeinoja</a:t>
            </a:r>
          </a:p>
          <a:p>
            <a:r>
              <a:rPr lang="fi-FI" sz="3300" b="1" dirty="0" smtClean="0"/>
              <a:t>Lisätään lapsen empatiakykyä</a:t>
            </a:r>
          </a:p>
          <a:p>
            <a:r>
              <a:rPr lang="fi-FI" sz="3300" b="1" dirty="0" smtClean="0"/>
              <a:t>Vähennetään lapsen aggressiivisuutta ja muita käyttäytymisongelmia</a:t>
            </a:r>
            <a:r>
              <a:rPr lang="fi-FI" sz="3300" dirty="0" smtClean="0"/>
              <a:t> -&gt; tottelemattomuutta, kavereiden kiusaamista ja valehtelua</a:t>
            </a:r>
          </a:p>
          <a:p>
            <a:r>
              <a:rPr lang="fi-FI" sz="3300" b="1" dirty="0" smtClean="0"/>
              <a:t>Kehitetään lapsen oppimiskykyä</a:t>
            </a:r>
          </a:p>
          <a:p>
            <a:r>
              <a:rPr lang="fi-FI" sz="3300" dirty="0" smtClean="0"/>
              <a:t>Lisätään myönteistä vuorovaikutusta -&gt; </a:t>
            </a:r>
            <a:r>
              <a:rPr lang="fi-FI" sz="3300" b="1" dirty="0" smtClean="0"/>
              <a:t>kehuminen, positiivinen palaute, palkitseminen</a:t>
            </a:r>
          </a:p>
          <a:p>
            <a:r>
              <a:rPr lang="fi-FI" sz="3300" b="1" dirty="0" smtClean="0"/>
              <a:t>Vähennetään</a:t>
            </a:r>
            <a:r>
              <a:rPr lang="fi-FI" sz="3300" dirty="0" smtClean="0"/>
              <a:t> kielteistä vuorovaikutusta -&gt; </a:t>
            </a:r>
            <a:r>
              <a:rPr lang="fi-FI" sz="3300" b="1" dirty="0" smtClean="0"/>
              <a:t>lapsen kritisoimista ja turhien käskyjen antamista</a:t>
            </a:r>
          </a:p>
          <a:p>
            <a:r>
              <a:rPr lang="fi-FI" sz="3300" dirty="0" smtClean="0"/>
              <a:t>Kehitetään taitoja rajojen asettamiseen ja korvataan tehottomat keinot toimivilla -&gt; </a:t>
            </a:r>
            <a:r>
              <a:rPr lang="fi-FI" sz="3300" b="1" dirty="0" smtClean="0"/>
              <a:t>huomiotta jättäminen, loogiset seuraamukset (seuraamus suhteessa tekoon ja ikään), vastuuseen kasvaminen</a:t>
            </a:r>
          </a:p>
          <a:p>
            <a:r>
              <a:rPr lang="fi-FI" sz="3300" b="1" dirty="0" smtClean="0"/>
              <a:t>Kehitetään aikuisten ongelmanratkaisukykyä ja itsehillintää</a:t>
            </a:r>
          </a:p>
          <a:p>
            <a:r>
              <a:rPr lang="fi-FI" sz="3300" b="1" dirty="0" smtClean="0"/>
              <a:t>Ohjataan vanhempia tarvittaessa parantamaan tukiverkostoaan ja yhteistyötään päivähoidon kanssa sekä vahvistetaan lapsen ja vanhemman kiintymys- ja tunnesuhdetta</a:t>
            </a:r>
          </a:p>
          <a:p>
            <a:endParaRPr lang="fi-FI" sz="3300" dirty="0"/>
          </a:p>
        </p:txBody>
      </p:sp>
    </p:spTree>
    <p:extLst>
      <p:ext uri="{BB962C8B-B14F-4D97-AF65-F5344CB8AC3E}">
        <p14:creationId xmlns:p14="http://schemas.microsoft.com/office/powerpoint/2010/main" val="15552413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25" y="188913"/>
            <a:ext cx="7697788" cy="7191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2800" dirty="0">
                <a:solidFill>
                  <a:schemeClr val="tx2">
                    <a:satMod val="130000"/>
                  </a:schemeClr>
                </a:solidFill>
              </a:rPr>
              <a:t>Kielteisen kehän katkaiseminen</a:t>
            </a:r>
          </a:p>
        </p:txBody>
      </p:sp>
      <p:graphicFrame>
        <p:nvGraphicFramePr>
          <p:cNvPr id="20483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68313" y="819150"/>
          <a:ext cx="7848600" cy="565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Asiakirja" r:id="rId3" imgW="6033220" imgH="4343837" progId="Word.Document.8">
                  <p:embed/>
                </p:oleObj>
              </mc:Choice>
              <mc:Fallback>
                <p:oleObj name="Asiakirja" r:id="rId3" imgW="6033220" imgH="43438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819150"/>
                        <a:ext cx="7848600" cy="565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9118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90600"/>
          </a:xfrm>
        </p:spPr>
        <p:txBody>
          <a:bodyPr>
            <a:normAutofit/>
          </a:bodyPr>
          <a:lstStyle/>
          <a:p>
            <a:r>
              <a:rPr lang="fi-FI" sz="2400" b="1" u="sng" dirty="0"/>
              <a:t>Tunteista voimaa jatkoa</a:t>
            </a:r>
            <a:br>
              <a:rPr lang="fi-FI" sz="2400" b="1" u="sng" dirty="0"/>
            </a:br>
            <a:endParaRPr lang="fi-FI" sz="24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876800"/>
          </a:xfrm>
        </p:spPr>
        <p:txBody>
          <a:bodyPr>
            <a:noAutofit/>
          </a:bodyPr>
          <a:lstStyle/>
          <a:p>
            <a:r>
              <a:rPr lang="fi-FI" sz="1800" b="1" dirty="0" smtClean="0">
                <a:latin typeface="+mj-lt"/>
              </a:rPr>
              <a:t>Ilon ilmapiiri </a:t>
            </a:r>
            <a:r>
              <a:rPr lang="fi-FI" sz="1200" b="1" dirty="0" smtClean="0">
                <a:latin typeface="+mj-lt"/>
              </a:rPr>
              <a:t>-&gt; </a:t>
            </a:r>
            <a:r>
              <a:rPr lang="fi-FI" sz="1200" dirty="0" smtClean="0">
                <a:latin typeface="+mj-lt"/>
              </a:rPr>
              <a:t>lapsena koettu ilo luo aikuisen mielenterveyden/terveyden perustaa ja on pohja myöhemmälle yhteyden tunteen kokemiselle (rakastuminen, ystävyys). Ilon jakaminen vahvistaa ja edistää lapsen kasvua ja yhteinen nauru nivoo ihmisiä yhteen.</a:t>
            </a:r>
          </a:p>
          <a:p>
            <a:endParaRPr lang="fi-FI" sz="1200" b="1" dirty="0" smtClean="0">
              <a:latin typeface="+mj-lt"/>
            </a:endParaRPr>
          </a:p>
          <a:p>
            <a:r>
              <a:rPr lang="fi-FI" sz="1600" b="1" dirty="0" smtClean="0">
                <a:latin typeface="+mj-lt"/>
              </a:rPr>
              <a:t>Pelko ja turvallisuuden tunne</a:t>
            </a:r>
          </a:p>
          <a:p>
            <a:r>
              <a:rPr lang="fi-FI" sz="1200" dirty="0" smtClean="0">
                <a:latin typeface="+mj-lt"/>
              </a:rPr>
              <a:t>Turvallisuuden tunne on ihmisen mielenterveyden ja itsetunnon perusta.</a:t>
            </a:r>
          </a:p>
          <a:p>
            <a:r>
              <a:rPr lang="fi-FI" sz="1200" dirty="0" smtClean="0">
                <a:latin typeface="+mj-lt"/>
              </a:rPr>
              <a:t>Perusturvallisuudentunne muodostuu jo varhaislapsuudessa -&gt;</a:t>
            </a:r>
            <a:r>
              <a:rPr lang="fi-FI" sz="1200" b="1" i="1" dirty="0" smtClean="0">
                <a:latin typeface="+mj-lt"/>
              </a:rPr>
              <a:t> Miten huolehdin lasten perusturvallisuuden tunteesta hoitopäivän aikana?</a:t>
            </a:r>
          </a:p>
          <a:p>
            <a:r>
              <a:rPr lang="fi-FI" sz="1200" dirty="0" smtClean="0">
                <a:latin typeface="+mj-lt"/>
              </a:rPr>
              <a:t>Lapsilla </a:t>
            </a:r>
            <a:r>
              <a:rPr lang="fi-FI" sz="1200" b="1" i="1" dirty="0" smtClean="0">
                <a:latin typeface="+mj-lt"/>
              </a:rPr>
              <a:t>pelontunteet voivat saada ajoittain isonkin roolin </a:t>
            </a:r>
            <a:r>
              <a:rPr lang="fi-FI" sz="1200" dirty="0" smtClean="0">
                <a:latin typeface="+mj-lt"/>
              </a:rPr>
              <a:t>-&gt; </a:t>
            </a:r>
            <a:r>
              <a:rPr lang="fi-FI" sz="1200" b="1" dirty="0" smtClean="0">
                <a:latin typeface="+mj-lt"/>
              </a:rPr>
              <a:t>pelolla tehtävänä suojella lasta eri kehitysvaiheissa </a:t>
            </a:r>
            <a:r>
              <a:rPr lang="fi-FI" sz="1200" dirty="0" smtClean="0">
                <a:latin typeface="+mj-lt"/>
              </a:rPr>
              <a:t>esim. varoittaa mahdollisesta vaarasta ja valmistaa mieltä ja kehoa toimimaan.</a:t>
            </a:r>
          </a:p>
          <a:p>
            <a:r>
              <a:rPr lang="fi-FI" sz="1200" i="1" dirty="0" smtClean="0">
                <a:latin typeface="+mj-lt"/>
              </a:rPr>
              <a:t>Suurimpia lapsen pelonaiheita ovat </a:t>
            </a:r>
            <a:r>
              <a:rPr lang="fi-FI" sz="1200" b="1" i="1" dirty="0" smtClean="0">
                <a:latin typeface="+mj-lt"/>
              </a:rPr>
              <a:t>yksin jääminen ja hylätyksi tuleminen.</a:t>
            </a:r>
          </a:p>
          <a:p>
            <a:r>
              <a:rPr lang="fi-FI" sz="1200" dirty="0" smtClean="0">
                <a:latin typeface="+mj-lt"/>
              </a:rPr>
              <a:t>Lapsen </a:t>
            </a:r>
            <a:r>
              <a:rPr lang="fi-FI" sz="1200" b="1" i="1" dirty="0" smtClean="0">
                <a:latin typeface="+mj-lt"/>
              </a:rPr>
              <a:t>turvallisuuden tunnetta on tärkeää vahvistaa etenkin uusissa tilanteissa / elämäntilanteissa </a:t>
            </a:r>
            <a:r>
              <a:rPr lang="fi-FI" sz="1200" dirty="0" smtClean="0">
                <a:latin typeface="+mj-lt"/>
              </a:rPr>
              <a:t>(esim. päivähoidossa aloittaminen, muutostilanteet perheessä)  -&gt; lapselta ei tule vaatia liian aikaista itsenäistymistä.</a:t>
            </a:r>
          </a:p>
          <a:p>
            <a:r>
              <a:rPr lang="fi-FI" sz="1200" dirty="0" smtClean="0">
                <a:latin typeface="+mj-lt"/>
              </a:rPr>
              <a:t>Peloista keskusteleminen, jotta ne </a:t>
            </a:r>
            <a:r>
              <a:rPr lang="fi-FI" sz="1200" b="1" i="1" dirty="0" smtClean="0">
                <a:latin typeface="+mj-lt"/>
              </a:rPr>
              <a:t>eivät paisuisi elämää rajoittaviksi ja lamaannuttaviksi voimiksi.</a:t>
            </a:r>
          </a:p>
          <a:p>
            <a:endParaRPr lang="fi-FI" sz="1200" b="1" dirty="0" smtClean="0">
              <a:latin typeface="+mj-lt"/>
            </a:endParaRPr>
          </a:p>
          <a:p>
            <a:r>
              <a:rPr lang="fi-FI" sz="1600" b="1" dirty="0" smtClean="0">
                <a:latin typeface="+mj-lt"/>
              </a:rPr>
              <a:t>Pettymykset ja turhautuminen</a:t>
            </a:r>
          </a:p>
          <a:p>
            <a:r>
              <a:rPr lang="fi-FI" sz="1200" dirty="0" smtClean="0">
                <a:latin typeface="+mj-lt"/>
              </a:rPr>
              <a:t>Päivittäin kohdataan -&gt; esim. lapsen odotukset eivät toteudu; lapsi haluaisi tehdä asioita, joihin osaaminen ja taidot eivät vielä riitä, lapsi haluaisi päättää asioista, pettymysten sietäminen…</a:t>
            </a:r>
          </a:p>
          <a:p>
            <a:r>
              <a:rPr lang="fi-FI" sz="1200" i="1" dirty="0" smtClean="0">
                <a:latin typeface="+mj-lt"/>
              </a:rPr>
              <a:t>Kasvun haasteet ja kehityskriisit vaativat lapselta sopeutumiskykyä ja –keinoja </a:t>
            </a:r>
            <a:r>
              <a:rPr lang="fi-FI" sz="1200" dirty="0" smtClean="0">
                <a:latin typeface="+mj-lt"/>
              </a:rPr>
              <a:t>-&gt; tärkeää </a:t>
            </a:r>
            <a:r>
              <a:rPr lang="fi-FI" sz="1200" b="1" dirty="0" smtClean="0">
                <a:latin typeface="+mj-lt"/>
              </a:rPr>
              <a:t>saada </a:t>
            </a:r>
            <a:r>
              <a:rPr lang="fi-FI" sz="1200" b="1" i="1" dirty="0" smtClean="0">
                <a:latin typeface="+mj-lt"/>
              </a:rPr>
              <a:t>harjoitella pettymysten tunteiden sietoa, eikä lasta tule jättää yksin pettymyksen tunteidensa kanssa</a:t>
            </a:r>
            <a:r>
              <a:rPr lang="fi-FI" sz="1200" i="1" dirty="0" smtClean="0">
                <a:latin typeface="+mj-lt"/>
              </a:rPr>
              <a:t> </a:t>
            </a:r>
            <a:r>
              <a:rPr lang="fi-FI" sz="1200" dirty="0" smtClean="0">
                <a:latin typeface="+mj-lt"/>
              </a:rPr>
              <a:t>-&gt; syli, lohdutus, kuunteleminen -&gt; lapsi oppii, että pahaltakin tuntuvat tunteet menevät ohi ja asiat ratkeavat.</a:t>
            </a:r>
          </a:p>
          <a:p>
            <a:r>
              <a:rPr lang="fi-FI" sz="1600" b="1" dirty="0" smtClean="0">
                <a:latin typeface="+mj-lt"/>
              </a:rPr>
              <a:t>Uhma</a:t>
            </a:r>
          </a:p>
          <a:p>
            <a:r>
              <a:rPr lang="fi-FI" sz="1200" b="1" i="1" dirty="0" smtClean="0">
                <a:latin typeface="+mj-lt"/>
              </a:rPr>
              <a:t>Tunnekuohussa olevaa lasta ei pidä jättää yksin tai mennä mukaan hänen tunnetilaansa </a:t>
            </a:r>
            <a:r>
              <a:rPr lang="fi-FI" sz="1200" i="1" dirty="0" smtClean="0">
                <a:latin typeface="+mj-lt"/>
              </a:rPr>
              <a:t>-&gt; tilanne tuntuu lapsesta pelottavalta ja uhkaavalt</a:t>
            </a:r>
            <a:r>
              <a:rPr lang="fi-FI" sz="1200" dirty="0" smtClean="0">
                <a:latin typeface="+mj-lt"/>
              </a:rPr>
              <a:t>a -&gt; lapsi odottaa saavansa hyväksyntää, rakkautta ja rajoja </a:t>
            </a:r>
            <a:r>
              <a:rPr lang="fi-FI" sz="1200" i="1" dirty="0" smtClean="0">
                <a:latin typeface="+mj-lt"/>
              </a:rPr>
              <a:t>-&gt; </a:t>
            </a:r>
            <a:r>
              <a:rPr lang="fi-FI" sz="1200" b="1" i="1" dirty="0" smtClean="0">
                <a:latin typeface="+mj-lt"/>
              </a:rPr>
              <a:t>kun lapsen tunteet ylittävät hänen hallintakykynsä aikuinen kannattelee lasta tunnekuohun y</a:t>
            </a:r>
            <a:r>
              <a:rPr lang="fi-FI" sz="1200" i="1" dirty="0" smtClean="0">
                <a:latin typeface="+mj-lt"/>
              </a:rPr>
              <a:t>li -&gt; lapsen tunnetaidot vahvistuvat.</a:t>
            </a:r>
          </a:p>
          <a:p>
            <a:r>
              <a:rPr lang="fi-FI" sz="1200" i="1" dirty="0" smtClean="0">
                <a:latin typeface="+mj-lt"/>
              </a:rPr>
              <a:t>Jokaisella lapsella yksilöllinen tapa rauhoittua.</a:t>
            </a:r>
          </a:p>
          <a:p>
            <a:r>
              <a:rPr lang="fi-FI" sz="1200" i="1" dirty="0" smtClean="0">
                <a:latin typeface="+mj-lt"/>
              </a:rPr>
              <a:t>Lapsen </a:t>
            </a:r>
            <a:r>
              <a:rPr lang="fi-FI" sz="1200" b="1" i="1" dirty="0" smtClean="0">
                <a:latin typeface="+mj-lt"/>
              </a:rPr>
              <a:t>mielenterveyttä suojaavat ja vahvistavat yhteys omiin tunteisiin ja tunnetaidot sekä kokemus, että tulee tunteineen ymmärretyksi.</a:t>
            </a:r>
          </a:p>
          <a:p>
            <a:endParaRPr lang="fi-FI" sz="1200" dirty="0" smtClean="0"/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375293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990600"/>
          </a:xfrm>
        </p:spPr>
        <p:txBody>
          <a:bodyPr>
            <a:normAutofit/>
          </a:bodyPr>
          <a:lstStyle/>
          <a:p>
            <a:r>
              <a:rPr lang="fi-FI" sz="3200" u="sng" dirty="0"/>
              <a:t>Kun lapsi käyttäytyy haastavasti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fi-FI" sz="3000" dirty="0" smtClean="0"/>
              <a:t>Opeta lapselle sosiaalisia taitoja.</a:t>
            </a:r>
          </a:p>
          <a:p>
            <a:r>
              <a:rPr lang="fi-FI" sz="3000" dirty="0" smtClean="0"/>
              <a:t>Varmista, että lapselle on opetettu sosiaalisia taitoja ennen kuin edellytät niitä.</a:t>
            </a:r>
          </a:p>
          <a:p>
            <a:r>
              <a:rPr lang="fi-FI" sz="3000" dirty="0" smtClean="0"/>
              <a:t>Ole tarkka -&gt; palkitse ja huomaa lapsen pienikin myönteinen käyttäytyminen niin, että siitä saatu palkkio on suurempi kuin aggressiivisen käyttäytymisen tuoma välitön palkinto.</a:t>
            </a:r>
          </a:p>
          <a:p>
            <a:endParaRPr lang="fi-FI" sz="3000" b="1" i="1" dirty="0" smtClean="0"/>
          </a:p>
          <a:p>
            <a:r>
              <a:rPr lang="fi-FI" b="1" i="1" dirty="0" smtClean="0"/>
              <a:t>Millaisia </a:t>
            </a:r>
            <a:r>
              <a:rPr lang="fi-FI" b="1" i="1" dirty="0"/>
              <a:t>sosiaalisia taitoja on tärkeää vahvistaa lapsiryhmässä</a:t>
            </a:r>
            <a:r>
              <a:rPr lang="fi-FI" b="1" i="1" dirty="0" smtClean="0"/>
              <a:t>?</a:t>
            </a:r>
          </a:p>
          <a:p>
            <a:r>
              <a:rPr lang="fi-FI" b="1" i="1" dirty="0" smtClean="0"/>
              <a:t>Miten ohjaat lasta ottamaan vastuuta tekemisestään? (seuraamukset, hyvittäminen)</a:t>
            </a:r>
          </a:p>
          <a:p>
            <a:r>
              <a:rPr lang="fi-FI" b="1" i="1" dirty="0" smtClean="0"/>
              <a:t>Millaisia palkkioita voisi käyttää myönteisestä käyttäytymisestä?</a:t>
            </a:r>
          </a:p>
          <a:p>
            <a:r>
              <a:rPr lang="fi-FI" b="1" i="1" dirty="0" smtClean="0"/>
              <a:t>Kasvatuskumppanuus: miten otat vanhempien kanssa puheeksi lapset sosiaaliset taidot (esim. vanhempainillan teemana?) </a:t>
            </a:r>
            <a:endParaRPr lang="fi-FI" b="1" i="1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2208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u="sng" dirty="0" smtClean="0"/>
              <a:t>Haastavat lapset</a:t>
            </a:r>
            <a:endParaRPr lang="fi-FI" sz="2400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4525963"/>
          </a:xfrm>
        </p:spPr>
        <p:txBody>
          <a:bodyPr>
            <a:noAutofit/>
          </a:bodyPr>
          <a:lstStyle/>
          <a:p>
            <a:r>
              <a:rPr lang="fi-FI" sz="2000" u="sng" dirty="0" smtClean="0"/>
              <a:t>Haastavan lapsen </a:t>
            </a:r>
            <a:r>
              <a:rPr lang="fi-FI" sz="2000" b="1" dirty="0" smtClean="0"/>
              <a:t>tapa reagoida ympäristön ärsykkeisiin </a:t>
            </a:r>
            <a:r>
              <a:rPr lang="fi-FI" sz="2000" dirty="0" smtClean="0"/>
              <a:t>poikkeaa keskiarvolapsen tavasta</a:t>
            </a:r>
          </a:p>
          <a:p>
            <a:r>
              <a:rPr lang="fi-FI" sz="2000" dirty="0" smtClean="0"/>
              <a:t>Lapsi tarvitsee aikuisen opastusta </a:t>
            </a:r>
            <a:r>
              <a:rPr lang="fi-FI" sz="2000" b="1" dirty="0" smtClean="0"/>
              <a:t>sovittaakseen temperamenttinsa ympäristöön </a:t>
            </a:r>
            <a:r>
              <a:rPr lang="fi-FI" sz="2000" dirty="0" smtClean="0"/>
              <a:t>(esim. ujo lapsi oppii sosiaalisia taitoja -&gt; tuntiessaan olonsa turvalliseksi voi lapsi olla hyvinkin sosiaalinen)</a:t>
            </a:r>
          </a:p>
          <a:p>
            <a:r>
              <a:rPr lang="fi-FI" sz="2000" dirty="0" smtClean="0"/>
              <a:t>Lapsi tarvitsee </a:t>
            </a:r>
            <a:r>
              <a:rPr lang="fi-FI" sz="2000" b="1" dirty="0" smtClean="0"/>
              <a:t>temperamentilleen onnistumisympäristön </a:t>
            </a:r>
            <a:r>
              <a:rPr lang="fi-FI" sz="2000" dirty="0" smtClean="0"/>
              <a:t>-&gt; vahva itsetunto -&gt; </a:t>
            </a:r>
            <a:r>
              <a:rPr lang="fi-FI" sz="2000" b="1" dirty="0" smtClean="0"/>
              <a:t>vahva identiteetti rakentuu luottamuksellisessa suhteessa turvalliseen aikuiseen, joka luottaa, uskoo ja kannustaa</a:t>
            </a:r>
          </a:p>
          <a:p>
            <a:r>
              <a:rPr lang="fi-FI" sz="2000" dirty="0" smtClean="0"/>
              <a:t>Temperamentti ei ole tekosyy huonolle käyttäytymiselle;  haastavien lasten on </a:t>
            </a:r>
            <a:r>
              <a:rPr lang="fi-FI" sz="2000" b="1" dirty="0" smtClean="0"/>
              <a:t>vaikea oppia yhteisön sääntöjä ja huomata oman toiminnan vaikutus muihin</a:t>
            </a:r>
          </a:p>
          <a:p>
            <a:r>
              <a:rPr lang="fi-FI" sz="2000" b="1" dirty="0" smtClean="0"/>
              <a:t>Temperamentti</a:t>
            </a:r>
            <a:r>
              <a:rPr lang="fi-FI" sz="2000" dirty="0" smtClean="0"/>
              <a:t> on </a:t>
            </a:r>
            <a:r>
              <a:rPr lang="fi-FI" sz="2000" b="1" dirty="0" smtClean="0"/>
              <a:t>persoonallisuuden ydin</a:t>
            </a:r>
            <a:r>
              <a:rPr lang="fi-FI" sz="2000" dirty="0" smtClean="0"/>
              <a:t>;  työkalu, jonka </a:t>
            </a:r>
            <a:r>
              <a:rPr lang="fi-FI" sz="2000" b="1" dirty="0" smtClean="0"/>
              <a:t>avulla olemme vuorovaikutuksessa toisten kanssa, muovautuu koko elämän ajan</a:t>
            </a:r>
            <a:r>
              <a:rPr lang="fi-FI" sz="2000" dirty="0" smtClean="0"/>
              <a:t>; noin puolet persoonallisuudesta on </a:t>
            </a:r>
            <a:r>
              <a:rPr lang="fi-FI" sz="2000" b="1" dirty="0" smtClean="0"/>
              <a:t>perimää ja ympäristö vahvistaa temperamenttipiirteitämme; ympäristö voi myös häivyttää temperamenttipiirteitämme</a:t>
            </a:r>
            <a:r>
              <a:rPr lang="fi-FI" sz="2000" dirty="0" smtClean="0"/>
              <a:t> (esim. vanhemmat voivat opettaa ujolle lapselle sosiaalisia taitoja, jolloin ujous ei pääse kovin voimakkaasti esille tai korkean intensiteetin lapsi voi oppia antamaan tilaa toisille, auttamaan)</a:t>
            </a:r>
          </a:p>
        </p:txBody>
      </p:sp>
    </p:spTree>
    <p:extLst>
      <p:ext uri="{BB962C8B-B14F-4D97-AF65-F5344CB8AC3E}">
        <p14:creationId xmlns:p14="http://schemas.microsoft.com/office/powerpoint/2010/main" val="849210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u="sng" dirty="0" smtClean="0"/>
              <a:t>Lasten sosioemotionaaliset vaikeudet ja niissä tukeminen</a:t>
            </a:r>
            <a:r>
              <a:rPr lang="fi-FI" sz="1200" b="1" u="sng" dirty="0" smtClean="0"/>
              <a:t> </a:t>
            </a:r>
            <a:r>
              <a:rPr lang="fi-FI" sz="1200" b="1" dirty="0" smtClean="0"/>
              <a:t>(</a:t>
            </a:r>
            <a:r>
              <a:rPr lang="fi-FI" sz="1200" b="1" dirty="0" err="1" smtClean="0"/>
              <a:t>Pulkkinen,L</a:t>
            </a:r>
            <a:r>
              <a:rPr lang="fi-FI" sz="1200" b="1" dirty="0" smtClean="0"/>
              <a:t>. 2002)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Autofit/>
          </a:bodyPr>
          <a:lstStyle/>
          <a:p>
            <a:r>
              <a:rPr lang="fi-FI" sz="2000" b="1" u="sng" dirty="0" smtClean="0"/>
              <a:t>Sosioemotionaaliset taidot (tunne-elämä ja ihmisten välinen vuorovaikutus):</a:t>
            </a:r>
          </a:p>
          <a:p>
            <a:r>
              <a:rPr lang="fi-FI" sz="2000" dirty="0" smtClean="0"/>
              <a:t>- kyky tulla toimeen itsensä ja toisten kanssa</a:t>
            </a:r>
          </a:p>
          <a:p>
            <a:r>
              <a:rPr lang="fi-FI" sz="2000" dirty="0" smtClean="0"/>
              <a:t>- kyky tunnistaa omia tunnetilojaan ja kontrolloida niitä (emotionaalisuus)</a:t>
            </a:r>
          </a:p>
          <a:p>
            <a:r>
              <a:rPr lang="fi-FI" sz="2000" dirty="0" smtClean="0"/>
              <a:t>- sosiaalisuus saa ilmaisunsa vuorovaikutuksessa toisten kanssa -&gt; kyky ymmärtää ja hahmottaa sosiaalisia suhteita ja sopeuttaa omaa käyttäytymistään näissä suhteissa</a:t>
            </a:r>
          </a:p>
          <a:p>
            <a:r>
              <a:rPr lang="fi-FI" sz="2000" dirty="0" smtClean="0"/>
              <a:t>- sosioemotionaaliset ongelmat viittaavat hyvin laajaan kirjoon lasten käyttäytymisongelmia (esim. pedagogisesti puhutaan sopeutumattomat lapset, erityisen tuen tarpeessa oleva lapsi) -&gt; lapsen suhteet toisiin lapsiin tai aikuisiin häiriintyvät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064640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u="sng" dirty="0" smtClean="0"/>
              <a:t>Temperamentin vaikutus </a:t>
            </a:r>
            <a:r>
              <a:rPr lang="fi-FI" sz="2400" b="1" u="sng" dirty="0" err="1" smtClean="0"/>
              <a:t>käyttäytymiseen(</a:t>
            </a:r>
            <a:r>
              <a:rPr lang="fi-FI" sz="1600" dirty="0" err="1" smtClean="0"/>
              <a:t>Keltikangas-Järvinen</a:t>
            </a:r>
            <a:r>
              <a:rPr lang="fi-FI" sz="1600" dirty="0" smtClean="0"/>
              <a:t> 2006)</a:t>
            </a:r>
            <a:endParaRPr lang="fi-FI" sz="1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Autofit/>
          </a:bodyPr>
          <a:lstStyle/>
          <a:p>
            <a:r>
              <a:rPr lang="fi-FI" sz="2000" dirty="0" smtClean="0"/>
              <a:t>1. </a:t>
            </a:r>
            <a:r>
              <a:rPr lang="fi-FI" sz="2000" b="1" dirty="0" smtClean="0"/>
              <a:t>Ärsykekynnys: </a:t>
            </a:r>
            <a:r>
              <a:rPr lang="fi-FI" sz="2000" dirty="0"/>
              <a:t>Kuinka herkästi lapsi reagoi erilaisiin ärsykkeisiin, tuntemuksiin, ääniin, hajuihin, makuihin, visuaalisiin ja auditiivisiin  havaintoihin? Millainen on ärsykekynnys? Onko lapsi temperamentiltaan  joustava vai joustamaton</a:t>
            </a:r>
            <a:r>
              <a:rPr lang="fi-FI" sz="2000" dirty="0" smtClean="0"/>
              <a:t>?</a:t>
            </a:r>
            <a:endParaRPr lang="fi-FI" sz="2000" b="1" dirty="0" smtClean="0"/>
          </a:p>
          <a:p>
            <a:r>
              <a:rPr lang="fi-FI" sz="2000" b="1" dirty="0" smtClean="0"/>
              <a:t>2. Sopeutuminen: </a:t>
            </a:r>
            <a:r>
              <a:rPr lang="fi-FI" sz="2000" dirty="0" smtClean="0"/>
              <a:t>Ahdistuuko </a:t>
            </a:r>
            <a:r>
              <a:rPr lang="fi-FI" sz="2000" dirty="0"/>
              <a:t>lapsi rutiinien muutoksista, uusista ihmisistä, ja joutuuko kasvattaja käyttämään paljon aikaa jokaisen muutoksen valmisteluun</a:t>
            </a:r>
            <a:r>
              <a:rPr lang="fi-FI" sz="2000" dirty="0" smtClean="0"/>
              <a:t>?</a:t>
            </a:r>
            <a:endParaRPr lang="fi-FI" sz="2000" b="1" dirty="0" smtClean="0"/>
          </a:p>
          <a:p>
            <a:r>
              <a:rPr lang="fi-FI" sz="2000" b="1" dirty="0" smtClean="0"/>
              <a:t>3. Lähestyminen ja vetäytyminen uudessa tilanteessa / estyneisyys/Sosiaalisuus: </a:t>
            </a:r>
            <a:r>
              <a:rPr lang="fi-FI" sz="2000" dirty="0" smtClean="0"/>
              <a:t>Vaatiiko </a:t>
            </a:r>
            <a:r>
              <a:rPr lang="fi-FI" sz="2000" dirty="0"/>
              <a:t>lapsi paljon tutustumisaikaa? Tutustuuko, tunnusteleeko uutta </a:t>
            </a:r>
            <a:r>
              <a:rPr lang="fi-FI" sz="2000" dirty="0" smtClean="0"/>
              <a:t>asiaa/tilannetta </a:t>
            </a:r>
            <a:r>
              <a:rPr lang="fi-FI" sz="2000" dirty="0"/>
              <a:t>varovasti? Missä tahdissa lapsi tutustuu uusiin ruokiin, leluihin, lapsiin, aikuisiin? Miten rohkeasti ottaa kontaktia</a:t>
            </a:r>
            <a:r>
              <a:rPr lang="fi-FI" sz="2000" dirty="0" smtClean="0"/>
              <a:t>? Vetäytyykö? Nauttiiko toisten seurasta?</a:t>
            </a:r>
            <a:endParaRPr lang="fi-FI" sz="2000" dirty="0"/>
          </a:p>
          <a:p>
            <a:r>
              <a:rPr lang="fi-FI" sz="2000" dirty="0"/>
              <a:t>Onko lapsi intensiivinen ja impulsiivinen? Kokeileeko kaikkea ja on tapaturma-altis? Vaatiiko, että asioista pitää sanoa kovalla äänellä ja selkeästi? Onko vuoron odottaminen ja toisten kuunteleminen vaikeaa? Joutuuko lapsi usein ristiriitaan toisten kanssa?</a:t>
            </a:r>
          </a:p>
          <a:p>
            <a:pPr marL="0" indent="0">
              <a:buNone/>
            </a:pPr>
            <a:r>
              <a:rPr lang="fi-FI" sz="2000" b="1" dirty="0"/>
              <a:t> </a:t>
            </a:r>
            <a:r>
              <a:rPr lang="fi-FI" sz="2000" b="1" dirty="0" smtClean="0"/>
              <a:t>4. Rytmisyys: </a:t>
            </a:r>
            <a:r>
              <a:rPr lang="fi-FI" sz="2000" dirty="0" smtClean="0"/>
              <a:t>Sopeutuuko </a:t>
            </a:r>
            <a:r>
              <a:rPr lang="fi-FI" sz="2000" dirty="0"/>
              <a:t>lapsi helposti aamuherätyksiin ja nukkuuko hän säännöllisesti tiettyinä aikoina vai onko esim. uni-, ruokailu- ja wc-rytmi epäsäännöllinen </a:t>
            </a:r>
          </a:p>
          <a:p>
            <a:pPr marL="0" indent="0">
              <a:buNone/>
            </a:pPr>
            <a:endParaRPr lang="fi-FI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907687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143000"/>
          </a:xfrm>
        </p:spPr>
        <p:txBody>
          <a:bodyPr>
            <a:normAutofit/>
          </a:bodyPr>
          <a:lstStyle/>
          <a:p>
            <a:r>
              <a:rPr lang="fi-FI" sz="2400" b="1" u="sng" dirty="0" smtClean="0"/>
              <a:t>Temperamentin vaikutus käyttäytymiseen</a:t>
            </a:r>
            <a:endParaRPr lang="fi-FI" sz="2400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Autofit/>
          </a:bodyPr>
          <a:lstStyle/>
          <a:p>
            <a:r>
              <a:rPr lang="fi-FI" sz="1800" b="1" dirty="0" smtClean="0"/>
              <a:t>5. Aktiivisuus: </a:t>
            </a:r>
            <a:r>
              <a:rPr lang="fi-FI" sz="1800" dirty="0" smtClean="0"/>
              <a:t>Onko </a:t>
            </a:r>
            <a:r>
              <a:rPr lang="fi-FI" sz="1800" dirty="0"/>
              <a:t>lapsi koko ajan menossa ja puhuuko hän jatkuvasti? Tarvitseeko lapsi koko ajan tekemistä ollakseen tyytyväinen? Onko </a:t>
            </a:r>
            <a:r>
              <a:rPr lang="fi-FI" sz="1800" dirty="0" smtClean="0"/>
              <a:t>rauhoittuminen, paikallaan pysyminen </a:t>
            </a:r>
            <a:r>
              <a:rPr lang="fi-FI" sz="1800" dirty="0" err="1" smtClean="0"/>
              <a:t>vaikeaa?Levottomuus</a:t>
            </a:r>
            <a:r>
              <a:rPr lang="fi-FI" sz="1800" dirty="0" smtClean="0"/>
              <a:t>?</a:t>
            </a:r>
            <a:endParaRPr lang="fi-FI" sz="1800" b="1" dirty="0" smtClean="0"/>
          </a:p>
          <a:p>
            <a:r>
              <a:rPr lang="fi-FI" sz="1800" b="1" dirty="0" smtClean="0"/>
              <a:t>6. Tarkkaavuuden kesto ja sinnikkyys:</a:t>
            </a:r>
          </a:p>
          <a:p>
            <a:r>
              <a:rPr lang="fi-FI" sz="1800" dirty="0" smtClean="0"/>
              <a:t>Antaako lapsi helposti periksi vai jaksaako hän tahtoa ja tehdä loppuun asti? Jaksaako lapsi tehdä ja harjoitella itselleen epämiellyttäviä asioita?</a:t>
            </a:r>
          </a:p>
          <a:p>
            <a:r>
              <a:rPr lang="fi-FI" sz="1800" b="1" dirty="0" smtClean="0"/>
              <a:t>7. Häirittävyys:</a:t>
            </a:r>
          </a:p>
          <a:p>
            <a:r>
              <a:rPr lang="fi-FI" sz="1800" dirty="0" smtClean="0"/>
              <a:t>Onko lapsi uppoutujatyyppi, joka katoaa mielipuuhissaan omaan maailmaansa? Vaihtaako lapsi helposti mielenkiinnon kohdetta uuden asian aistittuaan? Millainen on keskittymiskyky? Häiriytyykö lapsi ulkopuolisista ärsykkeistä? Herkät lapset?</a:t>
            </a:r>
          </a:p>
          <a:p>
            <a:r>
              <a:rPr lang="fi-FI" sz="1800" b="1" dirty="0" smtClean="0"/>
              <a:t>8. Mielialan laatu:</a:t>
            </a:r>
          </a:p>
          <a:p>
            <a:r>
              <a:rPr lang="fi-FI" sz="1800" dirty="0" smtClean="0"/>
              <a:t>Onko lapsen perusasenne iloisuus vai kielteisyys ja huonotuulisuus, perustyytymättömyys? Onko lapsi usein ärtynyt ja tulkitseeko hän asioita kielteisesti? </a:t>
            </a:r>
            <a:r>
              <a:rPr lang="fi-FI" sz="1800" dirty="0"/>
              <a:t>Kokeeko lapsi uudet asiat </a:t>
            </a:r>
            <a:r>
              <a:rPr lang="fi-FI" sz="1800" dirty="0" smtClean="0"/>
              <a:t>haasteena vai  pelottavana uhkana? Rohkaistuuko kokeilemaan? Käyttäkö aktiivista ja/tai passiivista vastustusta?</a:t>
            </a:r>
          </a:p>
          <a:p>
            <a:r>
              <a:rPr lang="fi-FI" sz="1800" dirty="0" smtClean="0"/>
              <a:t>Pelkääkö lapsi uusia asioita, onko varovainen vieraiden </a:t>
            </a:r>
            <a:r>
              <a:rPr lang="fi-FI" sz="1800" dirty="0"/>
              <a:t>ihmisten kanssa? Puhuuko lapsi </a:t>
            </a:r>
            <a:r>
              <a:rPr lang="fi-FI" sz="1800" dirty="0" smtClean="0"/>
              <a:t>peloistaan </a:t>
            </a:r>
            <a:r>
              <a:rPr lang="fi-FI" sz="1800" dirty="0"/>
              <a:t>ja tunteistaan mielellään? Onko lapsen hankala saada </a:t>
            </a:r>
            <a:r>
              <a:rPr lang="fi-FI" sz="1800" dirty="0" smtClean="0"/>
              <a:t> ystäviä </a:t>
            </a:r>
            <a:r>
              <a:rPr lang="fi-FI" sz="1800" dirty="0"/>
              <a:t>ja pitää yllä ystävyyssuhteita</a:t>
            </a:r>
            <a:r>
              <a:rPr lang="fi-FI" sz="1800" dirty="0" smtClean="0"/>
              <a:t>? Stressinsietokyky?</a:t>
            </a:r>
          </a:p>
          <a:p>
            <a:r>
              <a:rPr lang="fi-FI" sz="1800" b="1" dirty="0" smtClean="0"/>
              <a:t>9.Mielialojen ilmaisun voimakkuus /emotionaalinen intensiivisyys:</a:t>
            </a:r>
          </a:p>
          <a:p>
            <a:r>
              <a:rPr lang="fi-FI" sz="1800" dirty="0" smtClean="0"/>
              <a:t>Onko lapsen vaikea hillitä ilon, pettymyksen, surun ja raivon tunteita?  Jääkö lapsi  huomaamattomaksi?</a:t>
            </a:r>
          </a:p>
          <a:p>
            <a:r>
              <a:rPr lang="fi-FI" sz="1800" dirty="0" smtClean="0"/>
              <a:t>  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313400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-1012237"/>
            <a:ext cx="8229600" cy="9906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876800"/>
          </a:xfrm>
        </p:spPr>
        <p:txBody>
          <a:bodyPr>
            <a:noAutofit/>
          </a:bodyPr>
          <a:lstStyle/>
          <a:p>
            <a:r>
              <a:rPr lang="fi-FI" sz="1100" u="sng" dirty="0" smtClean="0">
                <a:solidFill>
                  <a:srgbClr val="C00000"/>
                </a:solidFill>
              </a:rPr>
              <a:t>Temperamentiltaan haastava vs. helppo lapsi?</a:t>
            </a:r>
            <a:r>
              <a:rPr lang="fi-FI" sz="1100" dirty="0" smtClean="0">
                <a:solidFill>
                  <a:srgbClr val="C00000"/>
                </a:solidFill>
              </a:rPr>
              <a:t> (varhaiskasvatus/esiopetus/alakoulu)</a:t>
            </a:r>
          </a:p>
          <a:p>
            <a:r>
              <a:rPr lang="fi-FI" sz="1100" b="1" u="sng" dirty="0" smtClean="0"/>
              <a:t>Helppo temperamentti</a:t>
            </a:r>
            <a:r>
              <a:rPr lang="fi-FI" sz="1100" b="1" dirty="0" smtClean="0"/>
              <a:t> </a:t>
            </a:r>
          </a:p>
          <a:p>
            <a:r>
              <a:rPr lang="fi-FI" sz="1100" dirty="0" smtClean="0"/>
              <a:t>- positiivinen mieliala</a:t>
            </a:r>
          </a:p>
          <a:p>
            <a:r>
              <a:rPr lang="fi-FI" sz="1100" dirty="0" smtClean="0"/>
              <a:t>- positiivinen suhtautuminen uuteen; halu lähestyä uusia ihmisiä ja asioita</a:t>
            </a:r>
          </a:p>
          <a:p>
            <a:r>
              <a:rPr lang="fi-FI" sz="1100" dirty="0" smtClean="0"/>
              <a:t>- muutokseen sopeutuvuus</a:t>
            </a:r>
          </a:p>
          <a:p>
            <a:r>
              <a:rPr lang="fi-FI" sz="1100" dirty="0" smtClean="0"/>
              <a:t>- korkea ärsytyskynnys, matala häirittävyys</a:t>
            </a:r>
          </a:p>
          <a:p>
            <a:r>
              <a:rPr lang="fi-FI" sz="1100" dirty="0" smtClean="0"/>
              <a:t>- tunteiden osoittamisen intensiteetti vähäinen</a:t>
            </a:r>
          </a:p>
          <a:p>
            <a:r>
              <a:rPr lang="fi-FI" sz="1100" dirty="0" smtClean="0"/>
              <a:t>Tutkimustuloksia (</a:t>
            </a:r>
            <a:r>
              <a:rPr lang="fi-FI" sz="1100" dirty="0" err="1" smtClean="0"/>
              <a:t>Mullola</a:t>
            </a:r>
            <a:r>
              <a:rPr lang="fi-FI" sz="1100" dirty="0" smtClean="0"/>
              <a:t> ym. 2012): näiden oppilaiden älykkyyttä ja osaamista yliarvioidaan koulussa</a:t>
            </a:r>
          </a:p>
          <a:p>
            <a:r>
              <a:rPr lang="fi-FI" sz="1100" b="1" u="sng" dirty="0" smtClean="0"/>
              <a:t>Haastava temperamentti (pojilla tyypillisempää)</a:t>
            </a:r>
            <a:endParaRPr lang="fi-FI" sz="1100" b="1" dirty="0" smtClean="0"/>
          </a:p>
          <a:p>
            <a:r>
              <a:rPr lang="fi-FI" sz="1100" dirty="0" smtClean="0"/>
              <a:t>- negatiivinen mieliala</a:t>
            </a:r>
          </a:p>
          <a:p>
            <a:r>
              <a:rPr lang="fi-FI" sz="1100" dirty="0" smtClean="0"/>
              <a:t>- varauksellinen suhtautuminen uuteen; halu pikemminkin välttää kuin lähestyä uusia ihmisiä ja asioita</a:t>
            </a:r>
          </a:p>
          <a:p>
            <a:r>
              <a:rPr lang="fi-FI" sz="1100" dirty="0" smtClean="0"/>
              <a:t>- vaikeus sopeutua muutoksiin</a:t>
            </a:r>
          </a:p>
          <a:p>
            <a:r>
              <a:rPr lang="fi-FI" sz="1100" dirty="0" smtClean="0"/>
              <a:t>- alhainen ärsytyskynnys, häiriöherkkyys</a:t>
            </a:r>
          </a:p>
          <a:p>
            <a:r>
              <a:rPr lang="fi-FI" sz="1100" dirty="0" smtClean="0"/>
              <a:t>- tunteiden osoittamisen intensiteetti korkea</a:t>
            </a:r>
          </a:p>
          <a:p>
            <a:r>
              <a:rPr lang="fi-FI" sz="1100" dirty="0" smtClean="0"/>
              <a:t>Tutkimustuloksia (</a:t>
            </a:r>
            <a:r>
              <a:rPr lang="fi-FI" sz="1100" dirty="0" err="1" smtClean="0"/>
              <a:t>Mullola</a:t>
            </a:r>
            <a:r>
              <a:rPr lang="fi-FI" sz="1100" dirty="0" smtClean="0"/>
              <a:t> ym.  2012): osaamista, oppimista aliarvioidaan ja näkyy kouluarvosanoissa</a:t>
            </a:r>
          </a:p>
          <a:p>
            <a:r>
              <a:rPr lang="fi-FI" sz="1100" b="1" u="sng" dirty="0" smtClean="0"/>
              <a:t>Hitaasti lämpenevä temperamentti (tytöillä tyypillisempää)</a:t>
            </a:r>
            <a:r>
              <a:rPr lang="fi-FI" sz="1100" b="1" dirty="0" smtClean="0"/>
              <a:t> </a:t>
            </a:r>
          </a:p>
          <a:p>
            <a:r>
              <a:rPr lang="fi-FI" sz="1100" dirty="0" smtClean="0"/>
              <a:t>- varauksellinen ja negatiivinen suhtautuminen uuteen</a:t>
            </a:r>
          </a:p>
          <a:p>
            <a:r>
              <a:rPr lang="fi-FI" sz="1100" dirty="0" smtClean="0"/>
              <a:t>- hidas sopeutuminen uusiin ihmisiin, asioihin ja muutoksiin</a:t>
            </a:r>
          </a:p>
          <a:p>
            <a:r>
              <a:rPr lang="fi-FI" sz="1100" dirty="0" smtClean="0"/>
              <a:t>- tunteiden osoittamisen intensiteetti alhainen</a:t>
            </a:r>
          </a:p>
          <a:p>
            <a:r>
              <a:rPr lang="fi-FI" sz="1100" dirty="0" smtClean="0"/>
              <a:t>- ajan kanssa suhtautuminen muuttuu positiiviseksi</a:t>
            </a:r>
          </a:p>
          <a:p>
            <a:r>
              <a:rPr lang="fi-FI" sz="1100" b="1" dirty="0" smtClean="0"/>
              <a:t>Aunola, Viljaranta, Hirvonen, </a:t>
            </a:r>
            <a:r>
              <a:rPr lang="fi-FI" sz="1100" b="1" dirty="0" err="1" smtClean="0"/>
              <a:t>Mullola</a:t>
            </a:r>
            <a:r>
              <a:rPr lang="fi-FI" sz="1100" b="1" dirty="0" smtClean="0"/>
              <a:t> &amp; Nurmi (2009/2010): tutkimus, jossa 166 ekaluokkalaista: </a:t>
            </a:r>
          </a:p>
          <a:p>
            <a:r>
              <a:rPr lang="fi-FI" sz="900" dirty="0" smtClean="0"/>
              <a:t>-&gt; temperamentiltaan erilaiset lapset eivät eronneet toisistaan älykkyydeltään, sanavarastoltaan, kirjaintuntemukseltaan, lukujonotaidoiltaan, matematiikan taidoiltaan, temperamentiltaan haastavat lapset tavoittivat kevääseen mennessä helpon temperamentin lapset lukutaidossa</a:t>
            </a:r>
          </a:p>
          <a:p>
            <a:r>
              <a:rPr lang="fi-FI" sz="900" dirty="0" smtClean="0"/>
              <a:t>-&gt; temperamentiltaan varaukselliset ja ujot ekaluokkalaiset olivat työskentelytavoiltaan avuttomampia ja ahdistuneempia kuin muut sekä alttiita kielteisen minäkuvan kehittymiselle</a:t>
            </a:r>
          </a:p>
          <a:p>
            <a:r>
              <a:rPr lang="fi-FI" sz="900" dirty="0" smtClean="0"/>
              <a:t>-&gt; helposti häiriintyvät, aktiivisille ja vähäistä sinnikkyyttä osoittaville ekaluokkalaisille tehtävää välttelevää –toimintaa oppimistilanteissa (tämä käyttäytyminen lisääntyi ekaluokan aikana)</a:t>
            </a:r>
          </a:p>
          <a:p>
            <a:r>
              <a:rPr lang="fi-FI" sz="900" dirty="0" smtClean="0"/>
              <a:t>-&gt; hitaasti lämpenevillä lapsilla heikompi minäkuva (ajatteli esim. ettei pärjää, ei ole hyvä, nolostuu, häpeissään); helppo temperamentti: ”</a:t>
            </a:r>
            <a:r>
              <a:rPr lang="fi-FI" sz="900" dirty="0" err="1" smtClean="0"/>
              <a:t>jes</a:t>
            </a:r>
            <a:r>
              <a:rPr lang="fi-FI" sz="900" dirty="0" smtClean="0"/>
              <a:t>, osaan, olen hyvä”, ylpeä ja mielissään</a:t>
            </a:r>
          </a:p>
          <a:p>
            <a:r>
              <a:rPr lang="fi-FI" sz="900" dirty="0" smtClean="0"/>
              <a:t>-&gt; oppilaan korkea aktiivisuus, häiriöherkkyys ja vähäinen sinnikkyys sekä tunneilmaisujen intensiivisyys lisäsivät  opettajan kontrolloivaa / syyllistävää , oppilaan  </a:t>
            </a:r>
            <a:r>
              <a:rPr lang="fi-FI" sz="900" dirty="0" err="1" smtClean="0"/>
              <a:t>oppimisminäkuvaan</a:t>
            </a:r>
            <a:r>
              <a:rPr lang="fi-FI" sz="900" dirty="0" smtClean="0"/>
              <a:t> negatiivisesti vaikuttavaa vuorovaikutusta</a:t>
            </a:r>
          </a:p>
          <a:p>
            <a:r>
              <a:rPr lang="fi-FI" sz="900" dirty="0" smtClean="0"/>
              <a:t>-&gt; </a:t>
            </a:r>
            <a:r>
              <a:rPr lang="fi-FI" sz="900" dirty="0" err="1" smtClean="0"/>
              <a:t>Keltikangas-Järvinen</a:t>
            </a:r>
            <a:r>
              <a:rPr lang="fi-FI" sz="900" dirty="0" smtClean="0"/>
              <a:t> 2006: Kuinka paljon missä määrin tuntiosaaminen tai tuntiaktiivisuus mittaavat osaamista ja missä määrin oppilaan synnynnäinen temperamentti?</a:t>
            </a:r>
          </a:p>
          <a:p>
            <a:r>
              <a:rPr lang="fi-FI" sz="900" dirty="0" smtClean="0"/>
              <a:t>Missä määrin koulu-/oppimisympäristö on ominaisuuksiltaan tasapuolinen erilaisen temperamentin omaaville lapsille? Kuinka ylläpitää opettaja –oppilassuhteessa positiivista asennetta ja mielialaa silloin, kun oppilas on temperamentiltaan haastava tai hitaasti lämpenevä? Olisiko strukturoitu oppimisympäristö selkeine </a:t>
            </a:r>
            <a:r>
              <a:rPr lang="fi-FI" sz="900" dirty="0" err="1" smtClean="0"/>
              <a:t>sääntöinennn</a:t>
            </a:r>
            <a:r>
              <a:rPr lang="fi-FI" sz="900" dirty="0" smtClean="0"/>
              <a:t> ja toimintatapoineen parempi kuin liiallisen joustava ja jatkuvasti muuttuva ympäristö?</a:t>
            </a:r>
            <a:endParaRPr lang="fi-FI" sz="900" dirty="0"/>
          </a:p>
        </p:txBody>
      </p:sp>
    </p:spTree>
    <p:extLst>
      <p:ext uri="{BB962C8B-B14F-4D97-AF65-F5344CB8AC3E}">
        <p14:creationId xmlns:p14="http://schemas.microsoft.com/office/powerpoint/2010/main" val="3977120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990600"/>
            <a:ext cx="8229600" cy="9906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404664"/>
            <a:ext cx="8229600" cy="4876800"/>
          </a:xfrm>
        </p:spPr>
        <p:txBody>
          <a:bodyPr>
            <a:noAutofit/>
          </a:bodyPr>
          <a:lstStyle/>
          <a:p>
            <a:r>
              <a:rPr lang="fi-FI" sz="2000" u="sng" dirty="0" smtClean="0">
                <a:solidFill>
                  <a:srgbClr val="C00000"/>
                </a:solidFill>
              </a:rPr>
              <a:t>Lapsen itsesäätelytaitojen kehityksen tukeminen (Määttä, S. 2016/NMI)</a:t>
            </a:r>
            <a:endParaRPr lang="fi-FI" sz="2000" u="sng" dirty="0" smtClean="0"/>
          </a:p>
          <a:p>
            <a:r>
              <a:rPr lang="fi-FI" sz="1800" b="1" u="sng" dirty="0" smtClean="0"/>
              <a:t>Ensimmäiset 6kk:</a:t>
            </a:r>
            <a:r>
              <a:rPr lang="fi-FI" sz="1800" dirty="0" smtClean="0"/>
              <a:t>  lapsi kehittyy kohti eriytyneempiä tunnereaktioita -&gt; ilo, tyytyväisyys, pelko, kiukku; muistissa pitäminen lyhyen viiveen ajan mahdollista.</a:t>
            </a:r>
          </a:p>
          <a:p>
            <a:r>
              <a:rPr lang="fi-FI" sz="1800" b="1" u="sng" dirty="0" smtClean="0"/>
              <a:t>Ensimmäinen vuosi</a:t>
            </a:r>
            <a:r>
              <a:rPr lang="fi-FI" sz="1800" u="sng" dirty="0" smtClean="0"/>
              <a:t>:</a:t>
            </a:r>
            <a:r>
              <a:rPr lang="fi-FI" sz="1800" dirty="0" smtClean="0"/>
              <a:t> havaintomotoriset taidot kehittyvät ja lapsi huomioi ympäristöään sekä omaa toimintaansa aiempaa tarkemmin -&gt; kyky jaettuun tarkkaavuuteen kehittyy; kyky tahdonalaiseen ja tavoitteelliseen toimintaan syntyy ja lisääntyy -&gt; lapsi kykenee ”yksinkertaiseen tottelemiseen”</a:t>
            </a:r>
          </a:p>
          <a:p>
            <a:r>
              <a:rPr lang="fi-FI" sz="1800" b="1" u="sng" dirty="0" smtClean="0"/>
              <a:t>1-3-vuotias:</a:t>
            </a:r>
            <a:r>
              <a:rPr lang="fi-FI" sz="1800" dirty="0" smtClean="0"/>
              <a:t> tahdonalainen hallinta ja kyky noudattaa ulkoisia toiveita ja sääntöjä lisääntyy vähitellen: tahdonalainen tarkkaavuuden suuntaaminen, orastava kyky joustavuuteen (3-v.-&gt;); vielä riippuvuutta ympäristön reaktioista ja tuesta -&gt; matkiminen, orastava ymmärrys tunteista ja intentiosta suhteessa toimintaan (= mielenteorian kehitys), lisääntyviä yrityksiä säädellä tunnereaktioitaan, sosiaaliset taidot ja kielen kehitys etenevät sosiaalisessa vuorovaikutuksessa toisten kanssa (3-5-v.)</a:t>
            </a:r>
          </a:p>
          <a:p>
            <a:r>
              <a:rPr lang="fi-FI" sz="1800" b="1" u="sng" dirty="0" smtClean="0"/>
              <a:t>6-v. ja alakouluikäinen:</a:t>
            </a:r>
            <a:r>
              <a:rPr lang="fi-FI" sz="1800" dirty="0" smtClean="0"/>
              <a:t>  irtaantuminen vanhemmista -&gt; kiinnostus ikätovereihin, tovereiden malli ja palaute; sisäiset käsitykset suotavuudesta, lisääntyvä tietoisuus itsestä ja omasta toiminnasta (4-5-v. mielenteoria). Kieli lisääntyvästi toiminnan ja ajattelun säätelyssä mukana; kiinnostus älyllisiin haasteisiin / kognitiivinen kehitys; impulssikontrolli, suunnitelmallisuus ja harkinta lisääntyy.</a:t>
            </a:r>
          </a:p>
          <a:p>
            <a:r>
              <a:rPr lang="fi-FI" sz="1800" dirty="0" smtClean="0"/>
              <a:t> </a:t>
            </a:r>
            <a:endParaRPr lang="fi-FI" sz="1800" b="1" u="sng" dirty="0"/>
          </a:p>
        </p:txBody>
      </p:sp>
    </p:spTree>
    <p:extLst>
      <p:ext uri="{BB962C8B-B14F-4D97-AF65-F5344CB8AC3E}">
        <p14:creationId xmlns:p14="http://schemas.microsoft.com/office/powerpoint/2010/main" val="3260854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rkkaus">
  <a:themeElements>
    <a:clrScheme name="Kirkkaus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rkka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1995</TotalTime>
  <Words>3946</Words>
  <Application>Microsoft Office PowerPoint</Application>
  <PresentationFormat>Näytössä katseltava diaesitys (4:3)</PresentationFormat>
  <Paragraphs>297</Paragraphs>
  <Slides>28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28</vt:i4>
      </vt:variant>
    </vt:vector>
  </HeadingPairs>
  <TitlesOfParts>
    <vt:vector size="32" baseType="lpstr">
      <vt:lpstr>Arial</vt:lpstr>
      <vt:lpstr>Lucida Console</vt:lpstr>
      <vt:lpstr>Kirkkaus</vt:lpstr>
      <vt:lpstr>Asiakirja</vt:lpstr>
      <vt:lpstr>PowerPoint-esitys</vt:lpstr>
      <vt:lpstr>PowerPoint-esitys</vt:lpstr>
      <vt:lpstr>Kun lapsi käyttäytyy haastavasti</vt:lpstr>
      <vt:lpstr>Haastavat lapset</vt:lpstr>
      <vt:lpstr>Lasten sosioemotionaaliset vaikeudet ja niissä tukeminen (Pulkkinen,L. 2002)</vt:lpstr>
      <vt:lpstr>Temperamentin vaikutus käyttäytymiseen(Keltikangas-Järvinen 2006)</vt:lpstr>
      <vt:lpstr>Temperamentin vaikutus käyttäytymiseen</vt:lpstr>
      <vt:lpstr>PowerPoint-esitys</vt:lpstr>
      <vt:lpstr>PowerPoint-esitys</vt:lpstr>
      <vt:lpstr>PowerPoint-esitys</vt:lpstr>
      <vt:lpstr>PowerPoint-esitys</vt:lpstr>
      <vt:lpstr>PowerPoint-esitys</vt:lpstr>
      <vt:lpstr>Tunnetaidot lapsen mielenterveyden tukena </vt:lpstr>
      <vt:lpstr>Tunteista voimaa</vt:lpstr>
      <vt:lpstr>Tunteista voimaa jatkoa </vt:lpstr>
      <vt:lpstr>Aikuinen lapsen tunteiden tukena </vt:lpstr>
      <vt:lpstr>Kasvatuskumppanuus:  </vt:lpstr>
      <vt:lpstr>PowerPoint-esitys</vt:lpstr>
      <vt:lpstr>Sosiaaliset taidot lapsen mielenterveyden tukena</vt:lpstr>
      <vt:lpstr>Lapsuusiän tunne-elämän ja käyttäytymisen häiriöt/vaikeudet  (Lönnqvist, Heikkinen, Henriksson, Marttunen &amp; Partonen toim. 2008: Psykiatria; Vuoti, R. 2010:Ihmeelliset Vuodet –ohjelma käytöshäiriöisten lasten tukemiseen) </vt:lpstr>
      <vt:lpstr>Lapsuusiän tunne-elämän ja käyttäytymisen häiriöt</vt:lpstr>
      <vt:lpstr>PowerPoint-esitys</vt:lpstr>
      <vt:lpstr>PowerPoint-esitys</vt:lpstr>
      <vt:lpstr>PowerPoint-esitys</vt:lpstr>
      <vt:lpstr>Lapsen myönteisen sosioemotionaalisen kehityksen ja käyttäytymisen tukeminen/edistäminen</vt:lpstr>
      <vt:lpstr>PowerPoint-esitys</vt:lpstr>
      <vt:lpstr>Kielteisen kehän katkaiseminen</vt:lpstr>
      <vt:lpstr>Tunteista voimaa jatkoa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Käyttäjä</dc:creator>
  <cp:lastModifiedBy>Arja Toivonen</cp:lastModifiedBy>
  <cp:revision>193</cp:revision>
  <dcterms:created xsi:type="dcterms:W3CDTF">2015-04-11T13:56:56Z</dcterms:created>
  <dcterms:modified xsi:type="dcterms:W3CDTF">2016-04-04T10:35:51Z</dcterms:modified>
</cp:coreProperties>
</file>