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80" r:id="rId3"/>
    <p:sldId id="257" r:id="rId4"/>
    <p:sldId id="258" r:id="rId5"/>
    <p:sldId id="282" r:id="rId6"/>
    <p:sldId id="396" r:id="rId7"/>
    <p:sldId id="399" r:id="rId8"/>
    <p:sldId id="386" r:id="rId9"/>
    <p:sldId id="283" r:id="rId10"/>
    <p:sldId id="382" r:id="rId11"/>
    <p:sldId id="384" r:id="rId12"/>
    <p:sldId id="281" r:id="rId13"/>
    <p:sldId id="320" r:id="rId14"/>
    <p:sldId id="321" r:id="rId15"/>
    <p:sldId id="285" r:id="rId16"/>
    <p:sldId id="286" r:id="rId17"/>
    <p:sldId id="401" r:id="rId1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A4704E6-15E0-4B7E-88E7-DE820D59A467}" type="datetimeFigureOut">
              <a:rPr lang="fi-FI" smtClean="0"/>
              <a:t>4.4.2016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9386F20-C770-4856-80BC-17F4B1681CC5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-531440"/>
            <a:ext cx="7848600" cy="1927225"/>
          </a:xfrm>
        </p:spPr>
        <p:txBody>
          <a:bodyPr/>
          <a:lstStyle/>
          <a:p>
            <a:r>
              <a:rPr lang="fi-FI" sz="1600" u="sng" dirty="0" smtClean="0"/>
              <a:t>Lasten ja nuorten hyvinvoinnin tukemisen menetelmät mielenterveyden edistämisessä  /  KASVATUSKUMPPANUUS 1 5  </a:t>
            </a:r>
            <a:r>
              <a:rPr lang="fi-FI" sz="1600" u="sng" dirty="0" err="1" smtClean="0"/>
              <a:t>osp</a:t>
            </a:r>
            <a:r>
              <a:rPr lang="fi-FI" sz="1600" u="sng" dirty="0" smtClean="0"/>
              <a:t> : Lapset ja  alakouluikäiset </a:t>
            </a:r>
            <a:r>
              <a:rPr lang="fi-FI" sz="1600" dirty="0" smtClean="0"/>
              <a:t>36h  ARJA  toivonen</a:t>
            </a:r>
            <a:br>
              <a:rPr lang="fi-FI" sz="1600" dirty="0" smtClean="0"/>
            </a:br>
            <a:endParaRPr lang="fi-FI" sz="1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400800" cy="1752600"/>
          </a:xfrm>
        </p:spPr>
        <p:txBody>
          <a:bodyPr>
            <a:noAutofit/>
          </a:bodyPr>
          <a:lstStyle/>
          <a:p>
            <a:r>
              <a:rPr lang="fi-FI" sz="1200" b="1" u="sng" dirty="0" smtClean="0"/>
              <a:t>Tavoitteet: </a:t>
            </a:r>
          </a:p>
          <a:p>
            <a:r>
              <a:rPr lang="fi-FI" sz="1200" dirty="0" smtClean="0"/>
              <a:t>* Opiskelija osaa suunnitella, toteuttaa ja arvioida toimintaa tukien lapsen hyvinvointia mielenterveyden edistämisessä.</a:t>
            </a:r>
          </a:p>
          <a:p>
            <a:r>
              <a:rPr lang="fi-FI" sz="1200" b="1" u="sng" dirty="0" smtClean="0"/>
              <a:t>Sisällöt:</a:t>
            </a:r>
          </a:p>
          <a:p>
            <a:pPr marL="342900" indent="-342900">
              <a:buFont typeface="Arial" charset="0"/>
              <a:buChar char="•"/>
            </a:pPr>
            <a:r>
              <a:rPr lang="fi-FI" sz="1200" b="1" i="1" dirty="0" smtClean="0"/>
              <a:t>Mielenterveyden edistäminen </a:t>
            </a:r>
            <a:r>
              <a:rPr lang="fi-FI" sz="1200" dirty="0" smtClean="0"/>
              <a:t>/ alle kouluikäiset ja   alakouluikäiset / keskeisiä lasten sosioemotionaalisen kehityksen ja käyttäytymisen ongelmia</a:t>
            </a:r>
          </a:p>
          <a:p>
            <a:pPr marL="342900" indent="-342900">
              <a:buFont typeface="Arial" charset="0"/>
              <a:buChar char="•"/>
            </a:pPr>
            <a:r>
              <a:rPr lang="fi-FI" sz="1200" b="1" i="1" dirty="0" smtClean="0"/>
              <a:t>Kehittyvä lapsi; kohtaaminen, läsnäolo ja rakkaus </a:t>
            </a:r>
            <a:r>
              <a:rPr lang="fi-FI" sz="1200" dirty="0" smtClean="0"/>
              <a:t>(</a:t>
            </a:r>
            <a:r>
              <a:rPr lang="fi-FI" sz="1200" b="1" dirty="0" smtClean="0"/>
              <a:t>lapset:</a:t>
            </a:r>
            <a:r>
              <a:rPr lang="fi-FI" sz="1200" dirty="0" smtClean="0"/>
              <a:t> Hyvinvoinnin hyrrä, Mielenterveydenkäsi, Hyvää mieltä yhdessä/Koululaisen mielenterveystaidot, </a:t>
            </a:r>
            <a:r>
              <a:rPr lang="fi-FI" sz="1200" b="1" dirty="0" smtClean="0"/>
              <a:t>nuoret: </a:t>
            </a:r>
            <a:r>
              <a:rPr lang="fi-FI" sz="1200" dirty="0" smtClean="0"/>
              <a:t>Kasvun palat), Aggression portaat. Turvalliset </a:t>
            </a:r>
            <a:r>
              <a:rPr lang="fi-FI" sz="1200" dirty="0" err="1" smtClean="0"/>
              <a:t>aikuist</a:t>
            </a:r>
            <a:endParaRPr lang="fi-FI" sz="1200" dirty="0" smtClean="0"/>
          </a:p>
          <a:p>
            <a:pPr marL="342900" indent="-342900">
              <a:buFont typeface="Arial" charset="0"/>
              <a:buChar char="•"/>
            </a:pPr>
            <a:r>
              <a:rPr lang="fi-FI" sz="1200" b="1" i="1" dirty="0" smtClean="0"/>
              <a:t>Tunnetaidot ja niiden tukeminen</a:t>
            </a:r>
            <a:r>
              <a:rPr lang="fi-FI" sz="1200" dirty="0" smtClean="0"/>
              <a:t>: itsesäätelytaitojen myönteinen vahvistaminen, leikki ja luova toiminta tunne- ja vuorovaikutustaitojen sekä osallisuuden tukijana (</a:t>
            </a:r>
            <a:r>
              <a:rPr lang="fi-FI" sz="1200" b="1" dirty="0" smtClean="0"/>
              <a:t>lapset: </a:t>
            </a:r>
            <a:r>
              <a:rPr lang="fi-FI" sz="1200" dirty="0" smtClean="0"/>
              <a:t>Yhdessäoloa, </a:t>
            </a:r>
            <a:r>
              <a:rPr lang="fi-FI" sz="1200" b="1" dirty="0" smtClean="0"/>
              <a:t>nuoret: </a:t>
            </a:r>
            <a:r>
              <a:rPr lang="fi-FI" sz="1200" dirty="0" smtClean="0"/>
              <a:t>Yhdessäolon tilkkutäkki), kiusaamisen ennaltaehkäisy ja puuttuminen (Tunnetaitomenetelmiä: </a:t>
            </a:r>
            <a:r>
              <a:rPr lang="fi-FI" sz="1200" b="1" dirty="0" err="1" smtClean="0"/>
              <a:t>lapset-</a:t>
            </a:r>
            <a:r>
              <a:rPr lang="fi-FI" sz="1200" b="1" dirty="0" smtClean="0"/>
              <a:t>&gt; </a:t>
            </a:r>
            <a:r>
              <a:rPr lang="fi-FI" sz="1200" dirty="0" smtClean="0"/>
              <a:t>Tunteiden maailmanpyörä, </a:t>
            </a:r>
            <a:r>
              <a:rPr lang="fi-FI" sz="1200" b="1" dirty="0" smtClean="0"/>
              <a:t>nuoret: </a:t>
            </a:r>
            <a:r>
              <a:rPr lang="fi-FI" sz="1200" dirty="0" smtClean="0"/>
              <a:t>Tunteiden tuulimylly)</a:t>
            </a:r>
          </a:p>
          <a:p>
            <a:pPr marL="342900" indent="-342900">
              <a:buFont typeface="Arial" charset="0"/>
              <a:buChar char="•"/>
            </a:pPr>
            <a:r>
              <a:rPr lang="fi-FI" sz="1200" b="1" i="1" dirty="0" smtClean="0"/>
              <a:t>Kasvatuskumppanuuden periaatteet erilaisten perheiden kanssa toimiessa </a:t>
            </a:r>
            <a:r>
              <a:rPr lang="fi-FI" sz="1200" dirty="0" smtClean="0"/>
              <a:t>(</a:t>
            </a:r>
            <a:r>
              <a:rPr lang="fi-FI" sz="1200" b="1" dirty="0" smtClean="0"/>
              <a:t>lapset: </a:t>
            </a:r>
            <a:r>
              <a:rPr lang="fi-FI" sz="1200" dirty="0" smtClean="0"/>
              <a:t>Turvalliset aikuiset, </a:t>
            </a:r>
            <a:r>
              <a:rPr lang="fi-FI" sz="1200" b="1" dirty="0" smtClean="0"/>
              <a:t>nuoret:</a:t>
            </a:r>
            <a:r>
              <a:rPr lang="fi-FI" sz="1200" dirty="0" smtClean="0"/>
              <a:t> Turvaverkko ja Tukea ja turvaa), turvataidot</a:t>
            </a:r>
          </a:p>
          <a:p>
            <a:pPr marL="342900" indent="-342900">
              <a:buFont typeface="Arial" charset="0"/>
              <a:buChar char="•"/>
            </a:pPr>
            <a:r>
              <a:rPr lang="fi-FI" sz="1200" dirty="0" smtClean="0"/>
              <a:t>Huolen puheeksi ottaminen (</a:t>
            </a:r>
            <a:r>
              <a:rPr lang="fi-FI" sz="1200" b="1" dirty="0" smtClean="0"/>
              <a:t>lapset ja nuoret</a:t>
            </a:r>
            <a:r>
              <a:rPr lang="fi-FI" sz="1200" dirty="0" smtClean="0"/>
              <a:t>: Selviytyjän purjeet)</a:t>
            </a:r>
          </a:p>
          <a:p>
            <a:pPr marL="342900" indent="-342900">
              <a:buFont typeface="Arial" charset="0"/>
              <a:buChar char="•"/>
            </a:pPr>
            <a:r>
              <a:rPr lang="fi-FI" sz="1200" dirty="0" smtClean="0"/>
              <a:t>Ratkaisu- ja voimavarakeskeisiä tapoja kohdata perhe </a:t>
            </a:r>
          </a:p>
          <a:p>
            <a:pPr marL="342900" indent="-342900">
              <a:buFont typeface="Arial" charset="0"/>
              <a:buChar char="•"/>
            </a:pPr>
            <a:r>
              <a:rPr lang="fi-FI" sz="1200" b="1" i="1" dirty="0" smtClean="0"/>
              <a:t>Muita erityisen tuen työmenetelmiä </a:t>
            </a:r>
            <a:r>
              <a:rPr lang="fi-FI" sz="1200" dirty="0" smtClean="0"/>
              <a:t>(esim. koritehtävät, pienryhmätoiminta, vuorovaikutusleikki, Askeleittain)</a:t>
            </a:r>
          </a:p>
          <a:p>
            <a:pPr marL="342900" indent="-342900">
              <a:buFont typeface="Arial" charset="0"/>
              <a:buChar char="•"/>
            </a:pPr>
            <a:r>
              <a:rPr lang="fi-FI" sz="1200" dirty="0" smtClean="0"/>
              <a:t>Erilaiset yksilölliset suunnitelmat ja kolmiportaisen tuen malli</a:t>
            </a:r>
          </a:p>
          <a:p>
            <a:pPr marL="342900" indent="-342900">
              <a:buFont typeface="Arial" charset="0"/>
              <a:buChar char="•"/>
            </a:pPr>
            <a:r>
              <a:rPr lang="fi-FI" sz="1200" b="1" u="sng" dirty="0" smtClean="0"/>
              <a:t>Oppimis- ja opetusmenetelmät, oppimisympäristöt</a:t>
            </a:r>
            <a:r>
              <a:rPr lang="fi-FI" sz="1200" b="1" dirty="0" smtClean="0"/>
              <a:t>: </a:t>
            </a:r>
            <a:r>
              <a:rPr lang="fi-FI" sz="1200" dirty="0" smtClean="0"/>
              <a:t>keskusteleva luento-opetus, toiminnallisten menetelmien käyttäminen, opintokäynti, oppimistehtävät opetus-/verkkomateriaalin pohjalta</a:t>
            </a:r>
          </a:p>
          <a:p>
            <a:pPr marL="342900" indent="-342900">
              <a:buFont typeface="Arial" charset="0"/>
              <a:buChar char="•"/>
            </a:pPr>
            <a:r>
              <a:rPr lang="fi-FI" sz="1200" b="1" u="sng" dirty="0" smtClean="0"/>
              <a:t>Oppimisen / Osaamisen arviointi</a:t>
            </a:r>
            <a:r>
              <a:rPr lang="fi-FI" sz="1200" b="1" dirty="0" smtClean="0"/>
              <a:t>: </a:t>
            </a:r>
            <a:r>
              <a:rPr lang="fi-FI" sz="1200" dirty="0" smtClean="0"/>
              <a:t>Pari- ja ryhmätehtävät</a:t>
            </a:r>
            <a:r>
              <a:rPr lang="fi-FI" sz="1200" dirty="0"/>
              <a:t> </a:t>
            </a:r>
            <a:r>
              <a:rPr lang="fi-FI" sz="1200" dirty="0" smtClean="0"/>
              <a:t>arvioidaan </a:t>
            </a:r>
            <a:r>
              <a:rPr lang="fi-FI" sz="1200" dirty="0" err="1" smtClean="0"/>
              <a:t>Wilmaan</a:t>
            </a:r>
            <a:r>
              <a:rPr lang="fi-FI" sz="1200" dirty="0" smtClean="0"/>
              <a:t> arvosanalla suoritettu (s</a:t>
            </a:r>
            <a:r>
              <a:rPr lang="fi-FI" sz="1200" dirty="0"/>
              <a:t>). Ammattiosaamisen näyttö. Yhden hyvinvoinnin tukemiseen liittyvän osa-alueen kirjallinen </a:t>
            </a:r>
            <a:r>
              <a:rPr lang="fi-FI" sz="1200" dirty="0" smtClean="0"/>
              <a:t>suunnitelma annetun suunnitelmarungon mukaan </a:t>
            </a:r>
            <a:r>
              <a:rPr lang="fi-FI" sz="1200" dirty="0"/>
              <a:t>ja sen toiminnallinen toteuttaminen pienryhmälle (Mielenterveyden käsi)</a:t>
            </a:r>
            <a:endParaRPr lang="fi-FI" sz="1200" b="1" dirty="0"/>
          </a:p>
          <a:p>
            <a:pPr marL="342900" indent="-342900">
              <a:buFont typeface="Arial" charset="0"/>
              <a:buChar char="•"/>
            </a:pPr>
            <a:endParaRPr lang="fi-FI" sz="1200" dirty="0" smtClean="0"/>
          </a:p>
        </p:txBody>
      </p:sp>
    </p:spTree>
    <p:extLst>
      <p:ext uri="{BB962C8B-B14F-4D97-AF65-F5344CB8AC3E}">
        <p14:creationId xmlns:p14="http://schemas.microsoft.com/office/powerpoint/2010/main" val="2135046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u="sng" dirty="0" smtClean="0"/>
              <a:t>Lapset tarvitsevat</a:t>
            </a:r>
            <a:endParaRPr lang="fi-FI" sz="28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Ravintoa, liikuntaa, lepoa</a:t>
            </a:r>
          </a:p>
          <a:p>
            <a:r>
              <a:rPr lang="fi-FI" dirty="0" smtClean="0"/>
              <a:t>Nähdyksi tulemista omana itsenään</a:t>
            </a:r>
          </a:p>
          <a:p>
            <a:r>
              <a:rPr lang="fi-FI" dirty="0" smtClean="0"/>
              <a:t>Kokemuksia itsestään iloa tuovana ihmisenä</a:t>
            </a:r>
          </a:p>
          <a:p>
            <a:r>
              <a:rPr lang="fi-FI" dirty="0" smtClean="0"/>
              <a:t>Kuulluksi tulemista</a:t>
            </a:r>
          </a:p>
          <a:p>
            <a:r>
              <a:rPr lang="fi-FI" dirty="0" smtClean="0"/>
              <a:t>Arvostetuksi tulemista omine ajatuksineen</a:t>
            </a:r>
          </a:p>
          <a:p>
            <a:r>
              <a:rPr lang="fi-FI" dirty="0" smtClean="0"/>
              <a:t>Vapautta tutkia ja onnistua</a:t>
            </a:r>
          </a:p>
          <a:p>
            <a:r>
              <a:rPr lang="fi-FI" dirty="0" smtClean="0"/>
              <a:t>Opetusta arvoista ja odotuksista</a:t>
            </a:r>
          </a:p>
          <a:p>
            <a:r>
              <a:rPr lang="fi-FI" dirty="0" smtClean="0"/>
              <a:t>Oman ryhmänsä hyväksyntää</a:t>
            </a:r>
          </a:p>
          <a:p>
            <a:r>
              <a:rPr lang="fi-FI" dirty="0" smtClean="0"/>
              <a:t>Iloa, naurua, riehakkuutta</a:t>
            </a:r>
          </a:p>
          <a:p>
            <a:r>
              <a:rPr lang="fi-FI" dirty="0" smtClean="0"/>
              <a:t>Tunteiden jakamista</a:t>
            </a:r>
          </a:p>
          <a:p>
            <a:r>
              <a:rPr lang="fi-FI" sz="2000" dirty="0" smtClean="0"/>
              <a:t>(Jukka Mäkelä 2011: Lapsena yhdessä koettu ilo ehkäisee mielenterveysongelmia / Pedagoginen sensitiivisyys)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560191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90600"/>
          </a:xfrm>
        </p:spPr>
        <p:txBody>
          <a:bodyPr>
            <a:normAutofit/>
          </a:bodyPr>
          <a:lstStyle/>
          <a:p>
            <a:r>
              <a:rPr lang="fi-FI" sz="2800" dirty="0" smtClean="0"/>
              <a:t> </a:t>
            </a:r>
            <a:r>
              <a:rPr lang="fi-FI" sz="2800" u="sng" dirty="0" smtClean="0"/>
              <a:t>Lasta / kouluikäistä / nuorta suojaavia tekijöitä</a:t>
            </a:r>
            <a:endParaRPr lang="fi-FI" sz="28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876800"/>
          </a:xfrm>
        </p:spPr>
        <p:txBody>
          <a:bodyPr>
            <a:noAutofit/>
          </a:bodyPr>
          <a:lstStyle/>
          <a:p>
            <a:r>
              <a:rPr lang="fi-FI" sz="1800" b="1" u="sng" dirty="0" smtClean="0"/>
              <a:t>Suojaavat tekijät / mielenterveys elämäntaitona:</a:t>
            </a:r>
          </a:p>
          <a:p>
            <a:r>
              <a:rPr lang="fi-FI" sz="1600" dirty="0" smtClean="0"/>
              <a:t>Fyysisestä terveydestä ja hyvinvoinnista huolehtiminen -&gt; uni, lepo, ravinto, liikkuminen, ihmissuhteet/kaverisuhteet, harrastukset, luovuus</a:t>
            </a:r>
          </a:p>
          <a:p>
            <a:r>
              <a:rPr lang="fi-FI" sz="1600" dirty="0" smtClean="0"/>
              <a:t>Kyky tunnistaa, sanoittaa ja ilmaista tunteitaan ja tarpeitaan -&gt; </a:t>
            </a:r>
            <a:r>
              <a:rPr lang="fi-FI" sz="1600" dirty="0"/>
              <a:t>lisää </a:t>
            </a:r>
            <a:r>
              <a:rPr lang="fi-FI" sz="1600" dirty="0" smtClean="0"/>
              <a:t>itsetuntemusta; </a:t>
            </a:r>
            <a:r>
              <a:rPr lang="fi-FI" sz="1600" dirty="0"/>
              <a:t>itsensä arvostaminen</a:t>
            </a:r>
          </a:p>
          <a:p>
            <a:r>
              <a:rPr lang="fi-FI" sz="1600" dirty="0" smtClean="0"/>
              <a:t>Kyky ratkaista ongelmia ja ristiriitoja -&gt; kaveri- ja ihmissuhdetaidot</a:t>
            </a:r>
          </a:p>
          <a:p>
            <a:r>
              <a:rPr lang="fi-FI" sz="1600" dirty="0" smtClean="0"/>
              <a:t>Arvot, elämässä hyvänä, arvokkaana ja tavoiteltavina pidettävien asioiden pohtiminen vahvistaa mielenterveyttä; ympäristö ja yhteiskunnan arvot, rakenteet (esim. päivähoito, opetus, opiskelu, työ)</a:t>
            </a:r>
          </a:p>
          <a:p>
            <a:r>
              <a:rPr lang="fi-FI" sz="1600" dirty="0" smtClean="0"/>
              <a:t>Myönteinen </a:t>
            </a:r>
            <a:r>
              <a:rPr lang="fi-FI" sz="1600" dirty="0"/>
              <a:t>suhtautuminen elämään -&gt; </a:t>
            </a:r>
            <a:r>
              <a:rPr lang="fi-FI" sz="1600" dirty="0" smtClean="0"/>
              <a:t>toivo, voimavarojen ja omiin kykyihin luottamisen vahvistaminen</a:t>
            </a:r>
            <a:r>
              <a:rPr lang="fi-FI" sz="1600" dirty="0"/>
              <a:t> </a:t>
            </a:r>
            <a:endParaRPr lang="fi-FI" sz="1600" dirty="0" smtClean="0"/>
          </a:p>
          <a:p>
            <a:r>
              <a:rPr lang="fi-FI" sz="1600" dirty="0" smtClean="0"/>
              <a:t>Kyky </a:t>
            </a:r>
            <a:r>
              <a:rPr lang="fi-FI" sz="1600" dirty="0"/>
              <a:t>puhua mieltä painavista asioista ja tukeutua vanhempiin, </a:t>
            </a:r>
            <a:r>
              <a:rPr lang="fi-FI" sz="1600" dirty="0" smtClean="0"/>
              <a:t>lähi-ihmisiin </a:t>
            </a:r>
            <a:r>
              <a:rPr lang="fi-FI" sz="1600" dirty="0"/>
              <a:t>ja </a:t>
            </a:r>
            <a:r>
              <a:rPr lang="fi-FI" sz="1600" dirty="0" smtClean="0"/>
              <a:t>ystäviin -&gt; turvaverkko </a:t>
            </a:r>
            <a:endParaRPr lang="fi-FI" sz="1600" dirty="0"/>
          </a:p>
          <a:p>
            <a:r>
              <a:rPr lang="fi-FI" sz="1600" dirty="0" smtClean="0"/>
              <a:t>Kyky </a:t>
            </a:r>
            <a:r>
              <a:rPr lang="fi-FI" sz="1600" dirty="0"/>
              <a:t>sietää pettymyksiä ja </a:t>
            </a:r>
            <a:r>
              <a:rPr lang="fi-FI" sz="1600" dirty="0" smtClean="0"/>
              <a:t>menetyksiä -&gt; kyky selviytyä haastavistakin elämäntilanteista</a:t>
            </a:r>
            <a:endParaRPr lang="fi-FI" sz="1600" dirty="0"/>
          </a:p>
          <a:p>
            <a:r>
              <a:rPr lang="fi-FI" sz="1600" dirty="0"/>
              <a:t>Pystyy sopeutumaan </a:t>
            </a:r>
            <a:r>
              <a:rPr lang="fi-FI" sz="1600" dirty="0" smtClean="0"/>
              <a:t>muutoksiin, joustavuus </a:t>
            </a:r>
            <a:r>
              <a:rPr lang="fi-FI" sz="1600" dirty="0"/>
              <a:t>(ja olla sopeutumatta vahingollisiin </a:t>
            </a:r>
            <a:r>
              <a:rPr lang="fi-FI" sz="1600" dirty="0" smtClean="0"/>
              <a:t>olosuhteisiin)</a:t>
            </a:r>
          </a:p>
          <a:p>
            <a:r>
              <a:rPr lang="fi-FI" sz="1800" b="1" u="sng" dirty="0" smtClean="0"/>
              <a:t>Riskitekijöitä:</a:t>
            </a:r>
          </a:p>
          <a:p>
            <a:r>
              <a:rPr lang="fi-FI" sz="1400" dirty="0" smtClean="0"/>
              <a:t>Paljon kokemuksia huonommuuden tunteista</a:t>
            </a:r>
          </a:p>
          <a:p>
            <a:r>
              <a:rPr lang="fi-FI" sz="1400" dirty="0" smtClean="0"/>
              <a:t>Ei kykyä rakentaa ihmis- ja ystävyyssuhteita</a:t>
            </a:r>
          </a:p>
          <a:p>
            <a:r>
              <a:rPr lang="fi-FI" sz="1400" dirty="0" smtClean="0"/>
              <a:t>Yhteiskunnan ilmiöt ja arvot (esim. köyhyys, syrjäytyminen)</a:t>
            </a:r>
          </a:p>
          <a:p>
            <a:r>
              <a:rPr lang="fi-FI" sz="1400" dirty="0" smtClean="0"/>
              <a:t>Elämäntaidottomuus, turvattomuus, huolenpidon ja välittämisen puute 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3705739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90600"/>
          </a:xfrm>
        </p:spPr>
        <p:txBody>
          <a:bodyPr>
            <a:normAutofit/>
          </a:bodyPr>
          <a:lstStyle/>
          <a:p>
            <a:r>
              <a:rPr lang="fi-FI" sz="2800" u="sng" dirty="0" smtClean="0"/>
              <a:t>Lapsen mielenterveyttä edistää, kun aikuinen</a:t>
            </a:r>
            <a:endParaRPr lang="fi-FI" sz="28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876800"/>
          </a:xfrm>
        </p:spPr>
        <p:txBody>
          <a:bodyPr>
            <a:noAutofit/>
          </a:bodyPr>
          <a:lstStyle/>
          <a:p>
            <a:r>
              <a:rPr lang="fi-FI" sz="1200" dirty="0" smtClean="0"/>
              <a:t>Antaa arvon ja merkityksen lapselle ja lapsuudelle; kunnioittaa lasta ja ottaa vastuun omista virheistään</a:t>
            </a:r>
          </a:p>
          <a:p>
            <a:r>
              <a:rPr lang="fi-FI" sz="1200" dirty="0" smtClean="0"/>
              <a:t>On läsnä ja kohtaa lapsen</a:t>
            </a:r>
          </a:p>
          <a:p>
            <a:r>
              <a:rPr lang="fi-FI" sz="1200" dirty="0" smtClean="0"/>
              <a:t>Huomioi lapsen tarpeet</a:t>
            </a:r>
          </a:p>
          <a:p>
            <a:r>
              <a:rPr lang="fi-FI" sz="1200" dirty="0" smtClean="0"/>
              <a:t>Vahvistaa lapsen itsetuntoa; kannustaa ja rohkaisee </a:t>
            </a:r>
          </a:p>
          <a:p>
            <a:r>
              <a:rPr lang="fi-FI" sz="1200" dirty="0" smtClean="0"/>
              <a:t>Mallintaa tunnetiloja; tukee ja sanoittaa lapsen tunteita; sanoittaa tekemistä ja toimintaa, kiittää lasta</a:t>
            </a:r>
          </a:p>
          <a:p>
            <a:r>
              <a:rPr lang="fi-FI" sz="1200" dirty="0" smtClean="0"/>
              <a:t>Opettaa avunhakutaitoja</a:t>
            </a:r>
          </a:p>
          <a:p>
            <a:r>
              <a:rPr lang="fi-FI" sz="1200" dirty="0" smtClean="0"/>
              <a:t>Opettaa kaveritaitoja</a:t>
            </a:r>
          </a:p>
          <a:p>
            <a:r>
              <a:rPr lang="fi-FI" sz="1200" dirty="0" smtClean="0"/>
              <a:t>Mallintaa ja opettaa rauhoittumisen taitoja</a:t>
            </a:r>
          </a:p>
          <a:p>
            <a:r>
              <a:rPr lang="fi-FI" sz="1200" dirty="0" smtClean="0"/>
              <a:t>Tarjoaa turvallisen kiintymyssuhteen ja läheisyyttä</a:t>
            </a:r>
          </a:p>
          <a:p>
            <a:r>
              <a:rPr lang="fi-FI" sz="1200" dirty="0" smtClean="0"/>
              <a:t>Antaa lapselle kokemuksen arvokkuudesta ja hyväksytyksi tulemisesta</a:t>
            </a:r>
          </a:p>
          <a:p>
            <a:r>
              <a:rPr lang="fi-FI" sz="1200" dirty="0" smtClean="0"/>
              <a:t>Rakentaa ryhmään hyväksyvän ilmapiirin</a:t>
            </a:r>
          </a:p>
          <a:p>
            <a:r>
              <a:rPr lang="fi-FI" sz="1200" dirty="0" smtClean="0"/>
              <a:t>On aidosti kiinnostunut lapsesta ja hänen kokemuksistaan</a:t>
            </a:r>
          </a:p>
          <a:p>
            <a:r>
              <a:rPr lang="fi-FI" sz="1200" dirty="0" smtClean="0"/>
              <a:t>Käyttää vuorovaikutukseen perustuvaa kasvatustyyliä</a:t>
            </a:r>
          </a:p>
          <a:p>
            <a:r>
              <a:rPr lang="fi-FI" sz="1200" dirty="0" smtClean="0"/>
              <a:t>Tarjoaa turvallisen kasvuympäristön</a:t>
            </a:r>
          </a:p>
          <a:p>
            <a:r>
              <a:rPr lang="fi-FI" sz="1200" dirty="0" smtClean="0"/>
              <a:t>Tunnistaa lapsen temperamentin ja osaa toimia sen mukaisesti</a:t>
            </a:r>
          </a:p>
          <a:p>
            <a:r>
              <a:rPr lang="fi-FI" sz="1200" dirty="0" smtClean="0"/>
              <a:t>Huomioi mahdolliset sairaudet ja kehityshäiriöt</a:t>
            </a:r>
          </a:p>
          <a:p>
            <a:r>
              <a:rPr lang="fi-FI" sz="1200" dirty="0" smtClean="0"/>
              <a:t>Varmistaa, että lapsi pääsee mukaan ryhmään eikä tule torjutuksi</a:t>
            </a:r>
          </a:p>
          <a:p>
            <a:r>
              <a:rPr lang="fi-FI" sz="1200" dirty="0" smtClean="0"/>
              <a:t>Tunnetaitojen ja sosiaalisten taitojen vahvistaminen</a:t>
            </a:r>
          </a:p>
          <a:p>
            <a:r>
              <a:rPr lang="fi-FI" sz="1200" b="1" u="sng" dirty="0" smtClean="0"/>
              <a:t>Lisäksi ammattilainen</a:t>
            </a:r>
            <a:r>
              <a:rPr lang="fi-FI" sz="1200" b="1" dirty="0" smtClean="0"/>
              <a:t>:</a:t>
            </a:r>
          </a:p>
          <a:p>
            <a:r>
              <a:rPr lang="fi-FI" sz="1200" dirty="0" smtClean="0"/>
              <a:t>Tukee </a:t>
            </a:r>
            <a:r>
              <a:rPr lang="fi-FI" sz="1200" dirty="0" err="1" smtClean="0"/>
              <a:t>ryhmäytymistä</a:t>
            </a:r>
            <a:endParaRPr lang="fi-FI" sz="1200" dirty="0" smtClean="0"/>
          </a:p>
          <a:p>
            <a:r>
              <a:rPr lang="fi-FI" sz="1200" dirty="0" smtClean="0"/>
              <a:t>Puuttuu ryhmässä esiintyvään kiusaamiseen heti, ehkäisee kiusaamista</a:t>
            </a:r>
          </a:p>
          <a:p>
            <a:r>
              <a:rPr lang="fi-FI" sz="1200" dirty="0" smtClean="0"/>
              <a:t>Tukee vanhempia kasvatustyössä ja ohjaa heidät tarvittaessa lisätuen piiriin</a:t>
            </a:r>
          </a:p>
          <a:p>
            <a:r>
              <a:rPr lang="fi-FI" sz="1200" dirty="0" smtClean="0"/>
              <a:t>Mielenterveyttä suojaavia voimavaroja vahvistetaan keskusteluissa, </a:t>
            </a:r>
            <a:r>
              <a:rPr lang="fi-FI" sz="1200" b="1" dirty="0" smtClean="0"/>
              <a:t>kasvatuskumppanuudessa </a:t>
            </a:r>
            <a:r>
              <a:rPr lang="fi-FI" sz="1200" dirty="0" smtClean="0"/>
              <a:t>lapsen, vanhempien ja perheiden kanssa; samalla voidaan selvittää mahdollisia riskitekijöitä ja ennaltaehkäistä, heikentää niiden vaikutusta (2013 THL: 63% 1-6-vuotiaista on kunnallisessa tai yksityisessä päivähoidossa ja neuvoloissa kohdataan 99,6% perheistä/vuosittain 400 000 lasta ja 600 000 aikuista) -&gt; </a:t>
            </a:r>
            <a:r>
              <a:rPr lang="fi-FI" sz="1200" b="1" dirty="0" smtClean="0"/>
              <a:t>vanhempien kannustaminen yhdessäoloon lapsen kanssa</a:t>
            </a:r>
          </a:p>
        </p:txBody>
      </p:sp>
    </p:spTree>
    <p:extLst>
      <p:ext uri="{BB962C8B-B14F-4D97-AF65-F5344CB8AC3E}">
        <p14:creationId xmlns:p14="http://schemas.microsoft.com/office/powerpoint/2010/main" val="818094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990600"/>
          </a:xfrm>
        </p:spPr>
        <p:txBody>
          <a:bodyPr>
            <a:normAutofit/>
          </a:bodyPr>
          <a:lstStyle/>
          <a:p>
            <a:r>
              <a:rPr lang="fi-FI" sz="2800" u="sng" dirty="0" smtClean="0"/>
              <a:t>Lapsen itsetunnon ja mielenterveyden tukeminen</a:t>
            </a:r>
            <a:endParaRPr lang="fi-FI" sz="28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876800"/>
          </a:xfrm>
        </p:spPr>
        <p:txBody>
          <a:bodyPr>
            <a:noAutofit/>
          </a:bodyPr>
          <a:lstStyle/>
          <a:p>
            <a:r>
              <a:rPr lang="fi-FI" sz="1400" b="1" dirty="0" smtClean="0"/>
              <a:t>Iloitse lapsen olemassaolosta</a:t>
            </a:r>
          </a:p>
          <a:p>
            <a:r>
              <a:rPr lang="fi-FI" sz="1400" b="1" dirty="0" smtClean="0"/>
              <a:t>Osoita hyväksyntää</a:t>
            </a:r>
          </a:p>
          <a:p>
            <a:r>
              <a:rPr lang="fi-FI" sz="1400" b="1" dirty="0" smtClean="0"/>
              <a:t>Ole rohkaiseva, kannusta ja kiitä</a:t>
            </a:r>
          </a:p>
          <a:p>
            <a:r>
              <a:rPr lang="fi-FI" sz="1400" b="1" dirty="0" smtClean="0"/>
              <a:t>Kehu yrittämisestä ja erehdystä (lapsi löytää taitojaan ja vahvuuksiaan sekä kehittymistä kaipaavia taitoja)</a:t>
            </a:r>
          </a:p>
          <a:p>
            <a:r>
              <a:rPr lang="fi-FI" sz="1400" b="1" dirty="0" smtClean="0"/>
              <a:t>Keskity onnistumisiin</a:t>
            </a:r>
          </a:p>
          <a:p>
            <a:r>
              <a:rPr lang="fi-FI" sz="1400" b="1" dirty="0" smtClean="0"/>
              <a:t>Kannusta kokeilemaan</a:t>
            </a:r>
          </a:p>
          <a:p>
            <a:r>
              <a:rPr lang="fi-FI" sz="1400" b="1" dirty="0" smtClean="0"/>
              <a:t>Usko, että lapsi oppii</a:t>
            </a:r>
          </a:p>
          <a:p>
            <a:r>
              <a:rPr lang="fi-FI" sz="1400" b="1" dirty="0" smtClean="0"/>
              <a:t>Hyväksy lapsen keskeneräisyys</a:t>
            </a:r>
          </a:p>
          <a:p>
            <a:r>
              <a:rPr lang="fi-FI" sz="1400" b="1" dirty="0" smtClean="0"/>
              <a:t>Uskalla itsekin kokeilla ja epäonnistua</a:t>
            </a:r>
          </a:p>
          <a:p>
            <a:r>
              <a:rPr lang="fi-FI" sz="1400" b="1" dirty="0" smtClean="0"/>
              <a:t>Ole sensitiivinen ja kiinnostunut lapsesta</a:t>
            </a:r>
          </a:p>
          <a:p>
            <a:r>
              <a:rPr lang="fi-FI" sz="1400" b="1" dirty="0" smtClean="0"/>
              <a:t>Ymmärrä lapsen temperamenttia (aikuisen oman temperamentin tiedostaminen suhteessa lapsen temperamenttiin ja lasten välisten temperamenttierojen tiedostaminen)</a:t>
            </a:r>
          </a:p>
          <a:p>
            <a:r>
              <a:rPr lang="fi-FI" sz="1400" b="1" dirty="0" smtClean="0"/>
              <a:t>Arvosta ja sanoita lapsen ominaisuuksia ja taitoja (tukee myönteistä itsetuntemusta)</a:t>
            </a:r>
          </a:p>
          <a:p>
            <a:r>
              <a:rPr lang="fi-FI" sz="1400" b="1" dirty="0" smtClean="0"/>
              <a:t>Näe lapsen monet mahdollisuudet</a:t>
            </a:r>
          </a:p>
          <a:p>
            <a:r>
              <a:rPr lang="fi-FI" sz="1400" b="1" dirty="0" smtClean="0"/>
              <a:t>Opeta myönteistä sisäistä puhetta</a:t>
            </a:r>
          </a:p>
          <a:p>
            <a:r>
              <a:rPr lang="fi-FI" sz="1400" b="1" dirty="0" smtClean="0"/>
              <a:t>Aseta selvästi määriteltyjä rajoja lapsen toiminnalle</a:t>
            </a:r>
          </a:p>
          <a:p>
            <a:r>
              <a:rPr lang="fi-FI" sz="1400" b="1" dirty="0" smtClean="0"/>
              <a:t>Osoita kunnioitusta lasta kohtaan ottamalla hänen mielipiteensä huomioon</a:t>
            </a:r>
          </a:p>
          <a:p>
            <a:endParaRPr lang="fi-FI" sz="1600" b="1" i="1" dirty="0" smtClean="0"/>
          </a:p>
          <a:p>
            <a:r>
              <a:rPr lang="fi-FI" sz="1600" b="1" i="1" dirty="0" smtClean="0"/>
              <a:t>Miten kehut lapsia? Missä tilanteissa voisit kehua enemmän? Millaisia itsetuntoa vahvistavia leikkejä tai työtapoja voisi käyttää lapsiryhmässä?</a:t>
            </a:r>
            <a:endParaRPr lang="fi-FI" sz="1600" b="1" i="1" dirty="0"/>
          </a:p>
        </p:txBody>
      </p:sp>
    </p:spTree>
    <p:extLst>
      <p:ext uri="{BB962C8B-B14F-4D97-AF65-F5344CB8AC3E}">
        <p14:creationId xmlns:p14="http://schemas.microsoft.com/office/powerpoint/2010/main" val="2359205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0600"/>
          </a:xfrm>
        </p:spPr>
        <p:txBody>
          <a:bodyPr>
            <a:normAutofit/>
          </a:bodyPr>
          <a:lstStyle/>
          <a:p>
            <a:r>
              <a:rPr lang="fi-FI" sz="2800" u="sng" dirty="0" smtClean="0"/>
              <a:t>Itsetunto = itsetuntemus + itsearvostus</a:t>
            </a:r>
            <a:endParaRPr lang="fi-FI" sz="28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Sanoita lapselle hänen toimintaansa ja piirteitä.</a:t>
            </a:r>
          </a:p>
          <a:p>
            <a:r>
              <a:rPr lang="fi-FI" dirty="0" smtClean="0"/>
              <a:t>Hyväksy ne.</a:t>
            </a:r>
          </a:p>
          <a:p>
            <a:r>
              <a:rPr lang="fi-FI" dirty="0" smtClean="0"/>
              <a:t>Auta lasta tunnistamaan itsestään hyviä ominaisuuksia , osaamista ja kiinnostuksen kohteita Lisää itsearvostusta hyväksymällä lapsen piirteet ja iloitsemalla niistä.</a:t>
            </a:r>
          </a:p>
          <a:p>
            <a:r>
              <a:rPr lang="fi-FI" dirty="0" smtClean="0"/>
              <a:t>Osoita lapselle, että erilaiset piirteet </a:t>
            </a:r>
            <a:r>
              <a:rPr lang="fi-FI" dirty="0"/>
              <a:t>ovat arvokkaita ja sanoittamalla myönteisesti lapsen </a:t>
            </a:r>
            <a:r>
              <a:rPr lang="fi-FI" dirty="0" smtClean="0"/>
              <a:t>ominaisuuksia.</a:t>
            </a:r>
          </a:p>
          <a:p>
            <a:r>
              <a:rPr lang="fi-FI" dirty="0" smtClean="0"/>
              <a:t>Löydä kehumista lapsesta (myös kehitettävistä alueista)</a:t>
            </a:r>
          </a:p>
          <a:p>
            <a:r>
              <a:rPr lang="fi-FI" dirty="0" smtClean="0"/>
              <a:t>Anna rakentavaa palautetta.</a:t>
            </a:r>
          </a:p>
          <a:p>
            <a:r>
              <a:rPr lang="fi-FI" dirty="0" smtClean="0"/>
              <a:t>Kehu yksittäistä lasta ja lapsiryhmää.</a:t>
            </a:r>
          </a:p>
          <a:p>
            <a:r>
              <a:rPr lang="fi-FI" b="1" dirty="0" smtClean="0"/>
              <a:t>Kasvatuskumppanuus: </a:t>
            </a:r>
            <a:r>
              <a:rPr lang="fi-FI" b="1" i="1" dirty="0" smtClean="0"/>
              <a:t>keskustele vanhempien kanssa siitä, miten he auttavat lasta löytämään omia vahvuuksiaan ja tukevat lapsen itsetuntoa ja myönteistä minäkuvaa.</a:t>
            </a:r>
            <a:endParaRPr lang="fi-FI" b="1" dirty="0" smtClean="0"/>
          </a:p>
          <a:p>
            <a:r>
              <a:rPr lang="fi-FI" dirty="0" smtClean="0"/>
              <a:t> 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8443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0600"/>
          </a:xfrm>
        </p:spPr>
        <p:txBody>
          <a:bodyPr>
            <a:normAutofit/>
          </a:bodyPr>
          <a:lstStyle/>
          <a:p>
            <a:r>
              <a:rPr lang="fi-FI" sz="2400" b="1" u="sng" dirty="0"/>
              <a:t>Raisa </a:t>
            </a:r>
            <a:r>
              <a:rPr lang="fi-FI" sz="2400" b="1" u="sng" dirty="0" err="1"/>
              <a:t>Cacciatore</a:t>
            </a:r>
            <a:r>
              <a:rPr lang="fi-FI" sz="2400" b="1" u="sng" dirty="0"/>
              <a:t> : Aggression portaat 2010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876800"/>
          </a:xfrm>
        </p:spPr>
        <p:txBody>
          <a:bodyPr>
            <a:noAutofit/>
          </a:bodyPr>
          <a:lstStyle/>
          <a:p>
            <a:r>
              <a:rPr lang="fi-FI" sz="1400" b="1" dirty="0" smtClean="0"/>
              <a:t>Aggressiontunne on kaikilla, mutta lapsilla ja nuorilla se toimii myös kehityksen tukena </a:t>
            </a:r>
            <a:r>
              <a:rPr lang="fi-FI" sz="1400" dirty="0" smtClean="0"/>
              <a:t>-&gt; eri kehityksen portailla se antaa rohkeutta toimimaan kohti itsenäisyyttä (energiavoimavara, kehityksellinen pakko).</a:t>
            </a:r>
          </a:p>
          <a:p>
            <a:r>
              <a:rPr lang="fi-FI" sz="1400" dirty="0" smtClean="0"/>
              <a:t>Kehitystapahtuma, jota voi kutsua myös </a:t>
            </a:r>
            <a:r>
              <a:rPr lang="fi-FI" sz="1400" b="1" dirty="0" smtClean="0"/>
              <a:t>itsenäistymisen portaiksi</a:t>
            </a:r>
            <a:r>
              <a:rPr lang="fi-FI" sz="1400" dirty="0" smtClean="0"/>
              <a:t>, johon vaikuttaa ajoittaiset aggressiontunteet (esim. ärtyisyys, jopa viha, repivät tunteet vanhempaa, auktoriteettia kohtaan)</a:t>
            </a:r>
          </a:p>
          <a:p>
            <a:r>
              <a:rPr lang="fi-FI" sz="1400" dirty="0" smtClean="0"/>
              <a:t>Aggressiokasvu aiheuttaa usein </a:t>
            </a:r>
            <a:r>
              <a:rPr lang="fi-FI" sz="1400" b="1" dirty="0" smtClean="0"/>
              <a:t>konflikteja</a:t>
            </a:r>
            <a:r>
              <a:rPr lang="fi-FI" sz="1400" dirty="0" smtClean="0"/>
              <a:t> lapsen tai nuoren lähipiirissä.</a:t>
            </a:r>
          </a:p>
          <a:p>
            <a:r>
              <a:rPr lang="fi-FI" sz="1400" dirty="0" smtClean="0"/>
              <a:t>On </a:t>
            </a:r>
            <a:r>
              <a:rPr lang="fi-FI" sz="1400" b="1" dirty="0" smtClean="0"/>
              <a:t>yksilöllistä, </a:t>
            </a:r>
            <a:r>
              <a:rPr lang="fi-FI" sz="1400" dirty="0" smtClean="0"/>
              <a:t>kuinka haasteellinen kukin porras on lapselle/nuorelle -&gt; jokainen tekee </a:t>
            </a:r>
            <a:r>
              <a:rPr lang="fi-FI" sz="1400" b="1" dirty="0" smtClean="0"/>
              <a:t>irtiottonsa </a:t>
            </a:r>
            <a:r>
              <a:rPr lang="fi-FI" sz="1400" dirty="0" smtClean="0"/>
              <a:t>temperamenttinsa, historiansa, kehitysaikataulunsa puitteissa; myös perheen kriisit ja suvantovaiheet vaikuttavat -&gt; jokainen uusi kehitysporras vaatii uuden askeleen ottamista, poispäin entisistä, turvallisista ihmissuhteista -&gt; </a:t>
            </a:r>
            <a:r>
              <a:rPr lang="fi-FI" sz="1400" b="1" dirty="0" smtClean="0"/>
              <a:t>muodostuu uusi tasapainotila lapsen/nuoren ja vanhemman/huoltajan välille.</a:t>
            </a:r>
          </a:p>
          <a:p>
            <a:r>
              <a:rPr lang="fi-FI" sz="1400" dirty="0" smtClean="0"/>
              <a:t>Aggressiokasvun tarkoituksena on saavuttaa </a:t>
            </a:r>
            <a:r>
              <a:rPr lang="fi-FI" sz="1400" b="1" dirty="0" smtClean="0"/>
              <a:t>terve itsearvostus, itsesäätely ja omat rajat sekä sosiaalinen liittyminen viiteryhmään.</a:t>
            </a:r>
          </a:p>
          <a:p>
            <a:r>
              <a:rPr lang="fi-FI" sz="1400" dirty="0" smtClean="0"/>
              <a:t>Turvallisen, ohjaavan, lapsen tunnetiloja kuuntelevan </a:t>
            </a:r>
            <a:r>
              <a:rPr lang="fi-FI" sz="1400" b="1" dirty="0" smtClean="0"/>
              <a:t>aikuisen tuella ja avulla lapsi/nuori voi luottaa siihen, että ihmissuhde kannattelee häntä ja ohjaa käytöstä rakentavien vaihtoehtojen suuntaan</a:t>
            </a:r>
            <a:r>
              <a:rPr lang="fi-FI" sz="1400" dirty="0" smtClean="0"/>
              <a:t>.</a:t>
            </a:r>
          </a:p>
          <a:p>
            <a:r>
              <a:rPr lang="fi-FI" sz="1400" dirty="0" smtClean="0"/>
              <a:t>Lapsi/nuori etenee kohti yhteisön normien ja omien tunteiden hallintaa -&gt; </a:t>
            </a:r>
            <a:r>
              <a:rPr lang="fi-FI" sz="1400" b="1" dirty="0" smtClean="0"/>
              <a:t>opitaan, miten ihmiset ovat vuorovaikutuksessa ja vastuussa teoistaan</a:t>
            </a:r>
            <a:r>
              <a:rPr lang="fi-FI" sz="1400" dirty="0" smtClean="0"/>
              <a:t>, </a:t>
            </a:r>
            <a:r>
              <a:rPr lang="fi-FI" sz="1400" b="1" dirty="0" smtClean="0"/>
              <a:t>arvioidaan ympäristön luotettavuutta, turvallisuutta ja tukea.</a:t>
            </a:r>
          </a:p>
          <a:p>
            <a:r>
              <a:rPr lang="fi-FI" sz="1400" b="1" dirty="0" smtClean="0"/>
              <a:t>Jos portailla lipeää</a:t>
            </a:r>
            <a:r>
              <a:rPr lang="fi-FI" sz="1400" dirty="0" smtClean="0"/>
              <a:t>: tarkoittaa kehitysviivettä tai häiriötä (esim. tahtoiässä vaille tukea ja neuvoja jääminen, voi johtaa siihen, että aggressiivinen, väkivaltainen käytös jää pysyväksi toimintamalliksi -&gt; voi olla avuttomuuden tunteen, keinottomuuden torjumista tai haavoittuvuuden ja turvattomuuden suojamuurina tai itsenäistymisen eteneminen lakkaa, tahtokasvun pysähtyminen voi rakentaa väärällä tavalla kilttejä, toisten hyväksikäytölle alttiita ihmisiä.  </a:t>
            </a:r>
          </a:p>
          <a:p>
            <a:endParaRPr lang="fi-FI" sz="1400" dirty="0" smtClean="0"/>
          </a:p>
          <a:p>
            <a:endParaRPr lang="fi-FI" sz="1400" dirty="0" smtClean="0"/>
          </a:p>
          <a:p>
            <a:endParaRPr lang="fi-FI" sz="1400" dirty="0"/>
          </a:p>
          <a:p>
            <a:r>
              <a:rPr lang="fi-FI" sz="1400" dirty="0" smtClean="0"/>
              <a:t>Videot: 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935401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-1251520"/>
            <a:ext cx="8229600" cy="9906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876800"/>
          </a:xfrm>
        </p:spPr>
        <p:txBody>
          <a:bodyPr>
            <a:noAutofit/>
          </a:bodyPr>
          <a:lstStyle/>
          <a:p>
            <a:r>
              <a:rPr lang="fi-FI" sz="2000" b="1" u="sng" dirty="0" err="1" smtClean="0">
                <a:solidFill>
                  <a:srgbClr val="FF0000"/>
                </a:solidFill>
              </a:rPr>
              <a:t>Cacciatore</a:t>
            </a:r>
            <a:r>
              <a:rPr lang="fi-FI" sz="2000" u="sng" dirty="0" err="1" smtClean="0">
                <a:solidFill>
                  <a:srgbClr val="FF0000"/>
                </a:solidFill>
              </a:rPr>
              <a:t>/aggression</a:t>
            </a:r>
            <a:r>
              <a:rPr lang="fi-FI" sz="2000" u="sng" dirty="0" smtClean="0">
                <a:solidFill>
                  <a:srgbClr val="FF0000"/>
                </a:solidFill>
              </a:rPr>
              <a:t> portaat jatkoa + video portaista</a:t>
            </a:r>
          </a:p>
          <a:p>
            <a:r>
              <a:rPr lang="fi-FI" sz="1800" b="1" u="sng" dirty="0" smtClean="0"/>
              <a:t>Lapsi ja nuori tarvitsee:</a:t>
            </a:r>
          </a:p>
          <a:p>
            <a:r>
              <a:rPr lang="fi-FI" sz="1800" b="1" dirty="0" smtClean="0"/>
              <a:t>Tietoa luonnollisista kehityshaasteista tai -kriiseistä</a:t>
            </a:r>
            <a:r>
              <a:rPr lang="fi-FI" sz="1800" dirty="0" smtClean="0"/>
              <a:t>, joita jokainen joutuu kokemaan.</a:t>
            </a:r>
          </a:p>
          <a:p>
            <a:r>
              <a:rPr lang="fi-FI" sz="1800" b="1" dirty="0" smtClean="0"/>
              <a:t>Malleja</a:t>
            </a:r>
            <a:r>
              <a:rPr lang="fi-FI" sz="1800" dirty="0" smtClean="0"/>
              <a:t> ohjata omia aggressiontunteitaan rakentavaan ja terveeseen suuntaan.</a:t>
            </a:r>
          </a:p>
          <a:p>
            <a:r>
              <a:rPr lang="fi-FI" sz="1800" b="1" dirty="0" smtClean="0"/>
              <a:t>Rajoja:</a:t>
            </a:r>
            <a:r>
              <a:rPr lang="fi-FI" sz="1800" dirty="0" smtClean="0"/>
              <a:t> ehdottomia, väkivallattomia ja turvallisia pysäyttämisiä silloin, kun valittu toimintastrategia on väärä -&gt; nopeita, selkeitä, yksinkertaisia, liioittelemattomia seuraamuksia (seuraamus suhteessa kehitykseen, ikään, tekoon</a:t>
            </a:r>
            <a:r>
              <a:rPr lang="fi-FI" sz="1800" dirty="0"/>
              <a:t>)</a:t>
            </a:r>
            <a:r>
              <a:rPr lang="fi-FI" sz="1800" dirty="0" smtClean="0"/>
              <a:t> kun on tehty väärin.</a:t>
            </a:r>
          </a:p>
          <a:p>
            <a:r>
              <a:rPr lang="fi-FI" sz="1800" b="1" dirty="0" smtClean="0"/>
              <a:t>Turvallisen aikuisen ohjausta </a:t>
            </a:r>
            <a:r>
              <a:rPr lang="fi-FI" sz="1800" dirty="0" smtClean="0"/>
              <a:t>etenkin tilanteissa, joissa sisäinen kuohunta ja ryhmäpaine on suurta.</a:t>
            </a:r>
          </a:p>
          <a:p>
            <a:r>
              <a:rPr lang="fi-FI" sz="1800" dirty="0" smtClean="0"/>
              <a:t>Ikätasoisesti ymmärrettäviä sääntöjä sitä, </a:t>
            </a:r>
            <a:r>
              <a:rPr lang="fi-FI" sz="1800" b="1" dirty="0" smtClean="0"/>
              <a:t>mikä on sallittua ja mikä kiellettyä</a:t>
            </a:r>
            <a:r>
              <a:rPr lang="fi-FI" sz="1800" dirty="0" smtClean="0"/>
              <a:t>; millaisia tekoja ihmiset eivät saa toisilleen tehdä.</a:t>
            </a:r>
          </a:p>
          <a:p>
            <a:r>
              <a:rPr lang="fi-FI" sz="1800" b="1" dirty="0" smtClean="0"/>
              <a:t>Arvokasvatusta</a:t>
            </a:r>
            <a:r>
              <a:rPr lang="fi-FI" sz="1800" dirty="0" smtClean="0"/>
              <a:t> siitä, mikä on oikein ja mikä väärin.</a:t>
            </a:r>
          </a:p>
          <a:p>
            <a:r>
              <a:rPr lang="fi-FI" sz="1800" b="1" dirty="0" smtClean="0"/>
              <a:t>Empatiakasvatusta </a:t>
            </a:r>
            <a:r>
              <a:rPr lang="fi-FI" sz="1800" dirty="0" smtClean="0"/>
              <a:t>eli tietoa, että pahan tekeminen tuntuu pahalta, vaikka pahantekijä tekisi sitä vain huvikseen -&gt; eläinrääkkäys ja ystävän kiusaaminen ovat ensimmäisiä asteita väkivallan kokeilusta, ja ne tapahtuvat hyvin usein leikin varjolla, hauskana ”pilana”.</a:t>
            </a:r>
          </a:p>
          <a:p>
            <a:r>
              <a:rPr lang="fi-FI" sz="1800" dirty="0" smtClean="0"/>
              <a:t>Tietoa, että </a:t>
            </a:r>
            <a:r>
              <a:rPr lang="fi-FI" sz="1800" b="1" dirty="0" smtClean="0"/>
              <a:t>väkivalta on kiellettyä</a:t>
            </a:r>
            <a:r>
              <a:rPr lang="fi-FI" sz="1800" dirty="0" smtClean="0"/>
              <a:t>, vaikka kukaan ei näkisi tai kieltäisi.</a:t>
            </a:r>
          </a:p>
          <a:p>
            <a:r>
              <a:rPr lang="fi-FI" sz="1800" b="1" dirty="0" smtClean="0"/>
              <a:t>Tietoa tapaturmista ja väkivallan seurauksista.</a:t>
            </a:r>
          </a:p>
          <a:p>
            <a:endParaRPr lang="fi-FI" sz="1800" dirty="0" smtClean="0"/>
          </a:p>
          <a:p>
            <a:endParaRPr lang="fi-FI" sz="1800" dirty="0" smtClean="0"/>
          </a:p>
          <a:p>
            <a:endParaRPr lang="fi-FI" sz="1800" b="1" dirty="0" smtClean="0"/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756623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Public\Documents\Arjan kansio\arvojen_avaruus_val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9050"/>
            <a:ext cx="9753600" cy="68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767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957808"/>
            <a:ext cx="8229600" cy="9906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876800"/>
          </a:xfrm>
        </p:spPr>
        <p:txBody>
          <a:bodyPr>
            <a:normAutofit fontScale="25000" lnSpcReduction="20000"/>
          </a:bodyPr>
          <a:lstStyle/>
          <a:p>
            <a:r>
              <a:rPr lang="fi-FI" sz="6400" u="sng" dirty="0" smtClean="0"/>
              <a:t>Aikataulutusta:</a:t>
            </a:r>
          </a:p>
          <a:p>
            <a:pPr marL="0" indent="0">
              <a:buNone/>
            </a:pPr>
            <a:endParaRPr lang="fi-FI" sz="4500" u="sng" dirty="0" smtClean="0"/>
          </a:p>
          <a:p>
            <a:r>
              <a:rPr lang="fi-FI" sz="4800" b="1" u="sng" dirty="0" smtClean="0"/>
              <a:t>Tiistai 5.4.16 klo 12-16. / </a:t>
            </a:r>
            <a:r>
              <a:rPr lang="fi-FI" sz="4800" b="1" u="sng" dirty="0" err="1" smtClean="0"/>
              <a:t>Opso</a:t>
            </a:r>
            <a:r>
              <a:rPr lang="fi-FI" sz="4800" b="1" u="sng" dirty="0" smtClean="0"/>
              <a:t> -</a:t>
            </a:r>
            <a:r>
              <a:rPr lang="fi-FI" sz="4800" u="sng" dirty="0" smtClean="0"/>
              <a:t>&gt; </a:t>
            </a:r>
            <a:r>
              <a:rPr lang="fi-FI" sz="4800" dirty="0" smtClean="0"/>
              <a:t>Opintojakson tavoitteet, sisällöt, toteutus, arviointi</a:t>
            </a:r>
          </a:p>
          <a:p>
            <a:pPr marL="342900" indent="-342900">
              <a:buFont typeface="Arial" charset="0"/>
              <a:buChar char="•"/>
            </a:pPr>
            <a:r>
              <a:rPr lang="fi-FI" sz="4800" b="1" i="1" dirty="0" smtClean="0"/>
              <a:t>Mielenterveyden malli / Mielenterveyden </a:t>
            </a:r>
            <a:r>
              <a:rPr lang="fi-FI" sz="4800" b="1" i="1" dirty="0"/>
              <a:t>edistäminen </a:t>
            </a:r>
            <a:r>
              <a:rPr lang="fi-FI" sz="4800" dirty="0"/>
              <a:t>/ alle kouluikäiset ja   alakouluikäiset / keskeisiä lasten sosioemotionaalisen kehityksen ja käyttäytymisen </a:t>
            </a:r>
            <a:r>
              <a:rPr lang="fi-FI" sz="4800" dirty="0" smtClean="0"/>
              <a:t>ongelmia; lapsen mielenterveyttä suojaavia ja edistäviä tekijöitä </a:t>
            </a:r>
            <a:endParaRPr lang="fi-FI" sz="4800" dirty="0"/>
          </a:p>
          <a:p>
            <a:pPr marL="342900" indent="-342900">
              <a:buFont typeface="Arial" charset="0"/>
              <a:buChar char="•"/>
            </a:pPr>
            <a:r>
              <a:rPr lang="fi-FI" sz="4800" b="1" i="1" dirty="0"/>
              <a:t>Kehittyvä lapsi; kohtaaminen, läsnäolo ja rakkaus </a:t>
            </a:r>
            <a:r>
              <a:rPr lang="fi-FI" sz="4800" dirty="0"/>
              <a:t>(</a:t>
            </a:r>
            <a:r>
              <a:rPr lang="fi-FI" sz="4800" b="1" dirty="0"/>
              <a:t>lapset:</a:t>
            </a:r>
            <a:r>
              <a:rPr lang="fi-FI" sz="4800" dirty="0"/>
              <a:t> Hyvinvoinnin hyrrä, Mielenterveydenkäsi, Hyvää mieltä </a:t>
            </a:r>
            <a:r>
              <a:rPr lang="fi-FI" sz="4800" dirty="0" smtClean="0"/>
              <a:t>yhdessä / Koululaisen </a:t>
            </a:r>
            <a:r>
              <a:rPr lang="fi-FI" sz="4800" dirty="0"/>
              <a:t>mielenterveystaidot, </a:t>
            </a:r>
            <a:r>
              <a:rPr lang="fi-FI" sz="4800" b="1" dirty="0"/>
              <a:t>nuoret: </a:t>
            </a:r>
            <a:r>
              <a:rPr lang="fi-FI" sz="4800" dirty="0"/>
              <a:t>Kasvun palat</a:t>
            </a:r>
            <a:r>
              <a:rPr lang="fi-FI" sz="4800" dirty="0" smtClean="0"/>
              <a:t>), Video: Aggression portaat. </a:t>
            </a:r>
          </a:p>
          <a:p>
            <a:pPr marL="342900" indent="-342900">
              <a:buFont typeface="Arial" charset="0"/>
              <a:buChar char="•"/>
            </a:pPr>
            <a:r>
              <a:rPr lang="fi-FI" sz="4800" b="1" u="sng" dirty="0" smtClean="0"/>
              <a:t>Keskiviikko 6.4.16 klo 9-16 </a:t>
            </a:r>
            <a:r>
              <a:rPr lang="fi-FI" sz="4800" u="sng" dirty="0" smtClean="0"/>
              <a:t>-&gt; edellinen mahdollisesti jatkuu ja </a:t>
            </a:r>
            <a:r>
              <a:rPr lang="fi-FI" sz="4800" b="1" i="1" dirty="0" smtClean="0"/>
              <a:t>Tunne-, sosiaaliset ja itsesäätelytaidot </a:t>
            </a:r>
            <a:r>
              <a:rPr lang="fi-FI" sz="4800" b="1" i="1" dirty="0"/>
              <a:t>ja niiden tukeminen</a:t>
            </a:r>
            <a:r>
              <a:rPr lang="fi-FI" sz="4800" dirty="0"/>
              <a:t>: </a:t>
            </a:r>
            <a:r>
              <a:rPr lang="fi-FI" sz="4800" dirty="0" smtClean="0"/>
              <a:t>lasten sosioemotionaalisen kehityksen ja käyttäytymisen ongelmia, tunne-, sosiaalisten ja itsesäätelytaitojen </a:t>
            </a:r>
            <a:r>
              <a:rPr lang="fi-FI" sz="4800" dirty="0"/>
              <a:t>myönteinen </a:t>
            </a:r>
            <a:r>
              <a:rPr lang="fi-FI" sz="4800" dirty="0" smtClean="0"/>
              <a:t>vahvistaminen, video: Haastavat lapset. ( </a:t>
            </a:r>
            <a:r>
              <a:rPr lang="fi-FI" sz="4800" b="1" dirty="0" err="1"/>
              <a:t>lapset-</a:t>
            </a:r>
            <a:r>
              <a:rPr lang="fi-FI" sz="4800" b="1" dirty="0"/>
              <a:t>&gt; </a:t>
            </a:r>
            <a:r>
              <a:rPr lang="fi-FI" sz="4800" dirty="0"/>
              <a:t>Tunteiden maailmanpyörä, </a:t>
            </a:r>
            <a:r>
              <a:rPr lang="fi-FI" sz="4800" b="1" dirty="0"/>
              <a:t>nuoret: </a:t>
            </a:r>
            <a:r>
              <a:rPr lang="fi-FI" sz="4800" dirty="0"/>
              <a:t>Tunteiden tuulimylly).</a:t>
            </a:r>
            <a:r>
              <a:rPr lang="fi-FI" sz="4800" dirty="0" smtClean="0"/>
              <a:t>, </a:t>
            </a:r>
            <a:r>
              <a:rPr lang="fi-FI" sz="4800" b="1" dirty="0" smtClean="0"/>
              <a:t>Vierailija klo 13-14.30</a:t>
            </a:r>
            <a:r>
              <a:rPr lang="fi-FI" sz="4800" dirty="0" smtClean="0"/>
              <a:t>/ </a:t>
            </a:r>
            <a:r>
              <a:rPr lang="fi-FI" sz="4800" b="1" dirty="0" err="1" smtClean="0"/>
              <a:t>apulaisreht</a:t>
            </a:r>
            <a:r>
              <a:rPr lang="fi-FI" sz="4800" b="1" dirty="0" smtClean="0"/>
              <a:t>. / erityisopetuksen koordinaattori /Keskuskoulu Satu Tarvainen</a:t>
            </a:r>
            <a:r>
              <a:rPr lang="fi-FI" sz="4800" dirty="0" smtClean="0"/>
              <a:t>: Alakouluikäisten mielenterveyden tukeminen, </a:t>
            </a:r>
            <a:r>
              <a:rPr lang="fi-FI" sz="4800" dirty="0" err="1" smtClean="0"/>
              <a:t>KiVaKoulu-ohjelmasta</a:t>
            </a:r>
            <a:r>
              <a:rPr lang="fi-FI" sz="4800" dirty="0" smtClean="0"/>
              <a:t> kokemuksia. Iltapäivällä </a:t>
            </a:r>
            <a:r>
              <a:rPr lang="fi-FI" sz="4800" b="1" dirty="0"/>
              <a:t>kiusaamisen ennaltaehkäisy ja puuttuminen </a:t>
            </a:r>
            <a:r>
              <a:rPr lang="fi-FI" sz="4800" dirty="0"/>
              <a:t>(Kiusatun tarina-videon pohjalta keskustelua</a:t>
            </a:r>
            <a:r>
              <a:rPr lang="fi-FI" sz="4800" dirty="0" smtClean="0"/>
              <a:t>).</a:t>
            </a:r>
          </a:p>
          <a:p>
            <a:r>
              <a:rPr lang="fi-FI" sz="4800" b="1" u="sng" dirty="0" smtClean="0"/>
              <a:t>Perjantai 8.4.16 </a:t>
            </a:r>
            <a:r>
              <a:rPr lang="fi-FI" sz="4800" u="sng" dirty="0" smtClean="0"/>
              <a:t> </a:t>
            </a:r>
            <a:r>
              <a:rPr lang="fi-FI" sz="4800" b="1" u="sng" dirty="0" smtClean="0"/>
              <a:t>klo 14-16 </a:t>
            </a:r>
            <a:r>
              <a:rPr lang="fi-FI" sz="4800" b="1" dirty="0" smtClean="0"/>
              <a:t>-&gt; </a:t>
            </a:r>
            <a:r>
              <a:rPr lang="fi-FI" sz="4800" dirty="0" smtClean="0"/>
              <a:t>parityöskentelynä erilaisiin tunnetaitomateriaaleihin tutustumista tehtävän pohjalta ja materiaalien esittelyä toisille (erilaiset tunne-/vahvuus-/kaverikortit, pöytäteatterimateriaali, kirjallisuus, tunnetietokonepeli, kuvia, musiikki).</a:t>
            </a:r>
          </a:p>
          <a:p>
            <a:r>
              <a:rPr lang="fi-FI" sz="4800" b="1" u="sng" dirty="0" smtClean="0"/>
              <a:t>Maanantai 11.4.16 klo 9-12 -&gt; </a:t>
            </a:r>
            <a:r>
              <a:rPr lang="fi-FI" sz="4800" dirty="0" smtClean="0"/>
              <a:t>Tarvittaessa parityöskentelyn purku loppuun.  Yhdessäolo</a:t>
            </a:r>
            <a:r>
              <a:rPr lang="fi-FI" sz="4800" b="1" u="sng" dirty="0" smtClean="0"/>
              <a:t>, </a:t>
            </a:r>
            <a:r>
              <a:rPr lang="fi-FI" sz="4800" dirty="0" smtClean="0"/>
              <a:t>leikki , liikunta ja </a:t>
            </a:r>
            <a:r>
              <a:rPr lang="fi-FI" sz="4800" dirty="0"/>
              <a:t>luova toiminta tunne- ja vuorovaikutustaitojen sekä </a:t>
            </a:r>
            <a:r>
              <a:rPr lang="fi-FI" sz="4800" dirty="0" smtClean="0"/>
              <a:t>kaveritaitojen/osallisuuden vahvistajana </a:t>
            </a:r>
            <a:r>
              <a:rPr lang="fi-FI" sz="4800" dirty="0"/>
              <a:t>(</a:t>
            </a:r>
            <a:r>
              <a:rPr lang="fi-FI" sz="4800" b="1" dirty="0"/>
              <a:t>lapset: </a:t>
            </a:r>
            <a:r>
              <a:rPr lang="fi-FI" sz="4800" dirty="0"/>
              <a:t>Yhdessäoloa, </a:t>
            </a:r>
            <a:r>
              <a:rPr lang="fi-FI" sz="4800" b="1" dirty="0"/>
              <a:t>nuoret: </a:t>
            </a:r>
            <a:r>
              <a:rPr lang="fi-FI" sz="4800" dirty="0"/>
              <a:t>Yhdessäolon tilkkutäkki</a:t>
            </a:r>
            <a:r>
              <a:rPr lang="fi-FI" sz="4800" dirty="0" smtClean="0"/>
              <a:t>).</a:t>
            </a:r>
          </a:p>
          <a:p>
            <a:r>
              <a:rPr lang="fi-FI" sz="4800" b="1" u="sng" dirty="0" smtClean="0"/>
              <a:t>Torstai 14.4.16 klo 9-16 / </a:t>
            </a:r>
            <a:r>
              <a:rPr lang="fi-FI" sz="4800" b="1" u="sng" dirty="0" err="1" smtClean="0"/>
              <a:t>opso-</a:t>
            </a:r>
            <a:r>
              <a:rPr lang="fi-FI" sz="4800" b="1" u="sng" dirty="0" smtClean="0"/>
              <a:t>&gt; </a:t>
            </a:r>
            <a:r>
              <a:rPr lang="fi-FI" sz="4800" dirty="0" smtClean="0"/>
              <a:t> </a:t>
            </a:r>
            <a:r>
              <a:rPr lang="fi-FI" sz="4800" b="1" i="1" dirty="0"/>
              <a:t>Muita erityisen tuen työmenetelmiä </a:t>
            </a:r>
            <a:r>
              <a:rPr lang="fi-FI" sz="4800" dirty="0"/>
              <a:t>(esim. koritehtävät, pienryhmätoiminta, vuorovaikutusleikki, </a:t>
            </a:r>
            <a:r>
              <a:rPr lang="fi-FI" sz="4800" dirty="0" smtClean="0"/>
              <a:t>Askeleittain, Muksuoppi…).</a:t>
            </a:r>
            <a:r>
              <a:rPr lang="fi-FI" sz="4800" dirty="0"/>
              <a:t> Ryhmätehtävän ohjeistus ja tehtävän tekoa tietokoneluokassa? (oppimistehtävä, arviointi = s</a:t>
            </a:r>
            <a:r>
              <a:rPr lang="fi-FI" sz="4800" dirty="0" smtClean="0"/>
              <a:t>).</a:t>
            </a:r>
            <a:endParaRPr lang="fi-FI" sz="4800" dirty="0"/>
          </a:p>
          <a:p>
            <a:r>
              <a:rPr lang="fi-FI" sz="4800" b="1" u="sng" dirty="0" smtClean="0"/>
              <a:t>Keskiviikko 20.4.16 klo 9-10 -&gt; </a:t>
            </a:r>
            <a:r>
              <a:rPr lang="fi-FI" sz="4800" dirty="0" smtClean="0"/>
              <a:t>Kolmiportaisen tuen malli; jotka ovat jo malliin perehtyneet voivat jatkaa ryhmätehtävää tietokoneluokassa L? .  Jos tehtävä valmis, niin aloitamme kasvatuskumppanuutta : Turvalliset </a:t>
            </a:r>
            <a:r>
              <a:rPr lang="fi-FI" sz="4800" dirty="0"/>
              <a:t>aikuiset, turvaverkko, huolen puheeksi ottaminen, ratkaisukeskeiset työtavat vanhempien/perheiden </a:t>
            </a:r>
            <a:r>
              <a:rPr lang="fi-FI" sz="4800" dirty="0" smtClean="0"/>
              <a:t>kanssa.</a:t>
            </a:r>
          </a:p>
          <a:p>
            <a:r>
              <a:rPr lang="fi-FI" sz="4800" b="1" u="sng" dirty="0" smtClean="0"/>
              <a:t>Torstai 21.4.16 klo 9-13/ </a:t>
            </a:r>
            <a:r>
              <a:rPr lang="fi-FI" sz="4800" b="1" u="sng" dirty="0" err="1" smtClean="0"/>
              <a:t>Opso-</a:t>
            </a:r>
            <a:r>
              <a:rPr lang="fi-FI" sz="4800" b="1" u="sng" dirty="0" smtClean="0"/>
              <a:t>&gt; </a:t>
            </a:r>
            <a:r>
              <a:rPr lang="fi-FI" sz="4800" b="1" u="sng" dirty="0" err="1" smtClean="0"/>
              <a:t>Huom</a:t>
            </a:r>
            <a:r>
              <a:rPr lang="fi-FI" sz="4800" b="1" u="sng" dirty="0" smtClean="0"/>
              <a:t>! Tuntien sisällön vaihdos -&gt; koulu alkaa </a:t>
            </a:r>
            <a:r>
              <a:rPr lang="fi-FI" sz="4800" b="1" dirty="0" smtClean="0"/>
              <a:t>klo 9.30 – 10.30/11.00 opintokäynnillä Äänekosken </a:t>
            </a:r>
            <a:r>
              <a:rPr lang="fi-FI" sz="4800" b="1" dirty="0" err="1" smtClean="0"/>
              <a:t>perheneuvolaan/sosiaalityöntekijä+perheterapeutti</a:t>
            </a:r>
            <a:r>
              <a:rPr lang="fi-FI" sz="4800" b="1" dirty="0" smtClean="0"/>
              <a:t> Tuija Valkonen </a:t>
            </a:r>
            <a:r>
              <a:rPr lang="fi-FI" sz="4800" dirty="0" smtClean="0"/>
              <a:t>kertoo perheneuvolan toiminnasta,  lapsen kasvuun ja kehitykseen liittyvistä tuen tarpeista sekä vanhempien / kasvattajien tukemisesta, yhteistyöstä päivähoidon ja koulun kanssa. </a:t>
            </a:r>
            <a:r>
              <a:rPr lang="fi-FI" sz="4800" b="1" dirty="0" smtClean="0"/>
              <a:t>Valmistautukaa miettimään kysymyksiä opintokäynnille. </a:t>
            </a:r>
            <a:r>
              <a:rPr lang="fi-FI" sz="4800" dirty="0" smtClean="0"/>
              <a:t>Puretaan käynti luokassa. Kasvatuskumppanuus: </a:t>
            </a:r>
            <a:r>
              <a:rPr lang="fi-FI" sz="4800" dirty="0"/>
              <a:t>Turvalliset aikuiset, turvaverkko, huolen puheeksi ottaminen, ratkaisukeskeiset työtavat vanhempien/perheiden kanssa.</a:t>
            </a:r>
            <a:r>
              <a:rPr lang="fi-FI" sz="4800" dirty="0" smtClean="0"/>
              <a:t> </a:t>
            </a:r>
          </a:p>
          <a:p>
            <a:r>
              <a:rPr lang="fi-FI" sz="4800" b="1" dirty="0" smtClean="0"/>
              <a:t>Klo 13 -16 </a:t>
            </a:r>
            <a:r>
              <a:rPr lang="fi-FI" sz="4800" b="1" dirty="0" err="1" smtClean="0"/>
              <a:t>Top-lähetys</a:t>
            </a:r>
            <a:r>
              <a:rPr lang="fi-FI" sz="4800" b="1" dirty="0" smtClean="0"/>
              <a:t>. </a:t>
            </a:r>
          </a:p>
          <a:p>
            <a:r>
              <a:rPr lang="fi-FI" sz="4800" b="1" u="sng" dirty="0" smtClean="0"/>
              <a:t>Perjantai 22.4.16 klo 12-16: </a:t>
            </a:r>
            <a:r>
              <a:rPr lang="fi-FI" sz="4800" dirty="0" smtClean="0"/>
              <a:t>Kasvatuskumppanuus jatkuu : Turvalliset </a:t>
            </a:r>
            <a:r>
              <a:rPr lang="fi-FI" sz="4800" dirty="0"/>
              <a:t>aikuiset, turvaverkko, huolen puheeksi ottaminen, ratkaisukeskeiset työtavat vanhempien/perheiden </a:t>
            </a:r>
            <a:r>
              <a:rPr lang="fi-FI" sz="4800" dirty="0" smtClean="0"/>
              <a:t>kanssa. Ryhmätehtävien esittely?. Tarvittaessa </a:t>
            </a:r>
            <a:r>
              <a:rPr lang="fi-FI" sz="4800" dirty="0" err="1" smtClean="0"/>
              <a:t>top-asioita</a:t>
            </a:r>
            <a:r>
              <a:rPr lang="fi-FI" sz="4800" dirty="0" smtClean="0"/>
              <a:t>.</a:t>
            </a:r>
            <a:endParaRPr lang="fi-FI" sz="4800" b="1" u="sng" dirty="0" smtClean="0"/>
          </a:p>
          <a:p>
            <a:endParaRPr lang="fi-FI" sz="4800" b="1" u="sng" dirty="0" smtClean="0"/>
          </a:p>
          <a:p>
            <a:endParaRPr lang="fi-FI" sz="4800" b="1" u="sng" dirty="0" smtClean="0"/>
          </a:p>
          <a:p>
            <a:endParaRPr lang="fi-FI" sz="4800" b="1" u="sng" dirty="0"/>
          </a:p>
          <a:p>
            <a:endParaRPr lang="fi-FI" sz="4800" b="1" u="sng" dirty="0" smtClean="0"/>
          </a:p>
          <a:p>
            <a:endParaRPr lang="fi-FI" sz="4800" b="1" dirty="0" smtClean="0"/>
          </a:p>
          <a:p>
            <a:endParaRPr lang="fi-FI" sz="4800" dirty="0"/>
          </a:p>
          <a:p>
            <a:endParaRPr lang="fi-FI" sz="4800" dirty="0"/>
          </a:p>
          <a:p>
            <a:endParaRPr lang="fi-FI" sz="4800" u="sng" dirty="0"/>
          </a:p>
          <a:p>
            <a:endParaRPr lang="fi-FI" sz="4800" u="sng" dirty="0" smtClean="0"/>
          </a:p>
          <a:p>
            <a:endParaRPr lang="fi-FI" sz="1200" u="sng" dirty="0"/>
          </a:p>
          <a:p>
            <a:endParaRPr lang="fi-FI" sz="1200" u="sng" dirty="0" smtClean="0"/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485918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fi-FI" sz="2800" dirty="0" smtClean="0"/>
              <a:t>Mielenterveyden edistäminen </a:t>
            </a:r>
            <a:r>
              <a:rPr lang="fi-FI" sz="1800" dirty="0" smtClean="0"/>
              <a:t>( </a:t>
            </a:r>
            <a:r>
              <a:rPr lang="fi-FI" sz="1800" b="1" u="sng" dirty="0" smtClean="0"/>
              <a:t>Lähteet:</a:t>
            </a:r>
            <a:r>
              <a:rPr lang="fi-FI" sz="1800" dirty="0" smtClean="0"/>
              <a:t>  Mielenterveysseura: Turvallisin mielin –hanke / </a:t>
            </a:r>
            <a:r>
              <a:rPr lang="fi-FI" sz="1800" dirty="0" err="1" smtClean="0"/>
              <a:t>Marjamäki-Kosonen-Törrönen-Hannukkala-varhaiskasvatuksen</a:t>
            </a:r>
            <a:r>
              <a:rPr lang="fi-FI" sz="1800" dirty="0" smtClean="0"/>
              <a:t> ja neuvolan työntekijöitä </a:t>
            </a:r>
            <a:r>
              <a:rPr lang="fi-FI" sz="1800" b="1" dirty="0" smtClean="0"/>
              <a:t>2015: Lapsen mieli</a:t>
            </a:r>
            <a:r>
              <a:rPr lang="fi-FI" sz="1800" dirty="0" smtClean="0"/>
              <a:t>; </a:t>
            </a:r>
            <a:r>
              <a:rPr lang="fi-FI" sz="1800" dirty="0"/>
              <a:t>Mielenterveystaidot alakouluun –</a:t>
            </a:r>
            <a:r>
              <a:rPr lang="fi-FI" sz="1800" dirty="0" smtClean="0"/>
              <a:t>hanke /  Nurmi – Sillanpää- luokanopettajia </a:t>
            </a:r>
            <a:r>
              <a:rPr lang="fi-FI" sz="1800" b="1" dirty="0" smtClean="0"/>
              <a:t>2015: Hyvää mieltä yhdessä</a:t>
            </a:r>
            <a:r>
              <a:rPr lang="fi-FI" sz="1800" dirty="0" smtClean="0"/>
              <a:t>; </a:t>
            </a:r>
            <a:r>
              <a:rPr lang="fi-FI" sz="1800" dirty="0"/>
              <a:t>Mielenterveystaidot nuorisotyöhön –</a:t>
            </a:r>
            <a:r>
              <a:rPr lang="fi-FI" sz="1800" dirty="0" smtClean="0"/>
              <a:t>hanke/  Erkko – </a:t>
            </a:r>
            <a:r>
              <a:rPr lang="fi-FI" sz="1800" dirty="0" err="1" smtClean="0"/>
              <a:t>Hannukkala-</a:t>
            </a:r>
            <a:r>
              <a:rPr lang="fi-FI" sz="1800" dirty="0" smtClean="0"/>
              <a:t> nuoriso- ja mielenterveystyön ammattilaiset </a:t>
            </a:r>
            <a:r>
              <a:rPr lang="fi-FI" sz="1800" b="1" dirty="0" smtClean="0"/>
              <a:t>2015: Mielenterveys voimaksi</a:t>
            </a:r>
            <a:r>
              <a:rPr lang="fi-FI" sz="1800" dirty="0" smtClean="0"/>
              <a:t>; </a:t>
            </a:r>
            <a:r>
              <a:rPr lang="fi-FI" sz="1800" dirty="0" err="1" smtClean="0"/>
              <a:t>Cacciatore</a:t>
            </a:r>
            <a:r>
              <a:rPr lang="fi-FI" sz="1800" dirty="0" smtClean="0"/>
              <a:t>, R</a:t>
            </a:r>
            <a:r>
              <a:rPr lang="fi-FI" sz="1800" b="1" dirty="0" smtClean="0"/>
              <a:t>.  2005: Aggression portaat); </a:t>
            </a:r>
            <a:r>
              <a:rPr lang="fi-FI" sz="1800" dirty="0" err="1" smtClean="0"/>
              <a:t>Sinkkonen,J&amp;Korhonen,L</a:t>
            </a:r>
            <a:r>
              <a:rPr lang="fi-FI" sz="1800" dirty="0" smtClean="0"/>
              <a:t> 2015: </a:t>
            </a:r>
            <a:r>
              <a:rPr lang="fi-FI" sz="1800" b="1" dirty="0" smtClean="0"/>
              <a:t>Pulassa lapsen kanssa).</a:t>
            </a:r>
            <a:endParaRPr lang="fi-FI" sz="1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fi-FI" sz="2000" b="1" dirty="0" smtClean="0"/>
          </a:p>
          <a:p>
            <a:endParaRPr lang="fi-FI" sz="2000" b="1" dirty="0"/>
          </a:p>
          <a:p>
            <a:r>
              <a:rPr lang="fi-FI" sz="2000" b="1" dirty="0" smtClean="0"/>
              <a:t>Mielenterveys terveytenä </a:t>
            </a:r>
            <a:r>
              <a:rPr lang="fi-FI" sz="2000" dirty="0" smtClean="0"/>
              <a:t>-&gt; voimavarojen tukeminen, mielen hyvinvointi -&gt; mielenterveys on hyvinvoinnin perusta</a:t>
            </a:r>
          </a:p>
          <a:p>
            <a:r>
              <a:rPr lang="fi-FI" sz="2000" dirty="0" smtClean="0"/>
              <a:t>Mielenterveys on </a:t>
            </a:r>
            <a:r>
              <a:rPr lang="fi-FI" sz="2000" b="1" dirty="0" smtClean="0"/>
              <a:t>tietoa ja taitoa, jolla ihminen ohjaa elämäänsä </a:t>
            </a:r>
            <a:r>
              <a:rPr lang="fi-FI" sz="2000" dirty="0" smtClean="0"/>
              <a:t>-&gt; voi oppia ja opettaa -&gt; uusiutuvia ja kehittyviä voimavaroja elämänkulussa</a:t>
            </a:r>
          </a:p>
          <a:p>
            <a:r>
              <a:rPr lang="fi-FI" sz="2000" b="1" dirty="0" smtClean="0"/>
              <a:t>Mielenterveys = ilon, elämän merkityksellisyyden ja hallinnan tunnetta sekä itseluottamusta, tunnetaitoja ja kykyä solmia ja ylläpitää ihmissuhteita</a:t>
            </a:r>
          </a:p>
          <a:p>
            <a:r>
              <a:rPr lang="fi-FI" sz="2000" dirty="0" smtClean="0"/>
              <a:t>Mielenterveys ja mielen sairaus ovat kaksi eri asiaa</a:t>
            </a:r>
          </a:p>
          <a:p>
            <a:r>
              <a:rPr lang="fi-FI" sz="2000" b="1" dirty="0" smtClean="0"/>
              <a:t>Mielenterveys on taitoa hakea apua ja puhua huolistaan tarpeen vaatiessa </a:t>
            </a:r>
            <a:r>
              <a:rPr lang="fi-FI" sz="2000" dirty="0" smtClean="0"/>
              <a:t>-&gt; mielenterveys on </a:t>
            </a:r>
            <a:r>
              <a:rPr lang="fi-FI" sz="2000" b="1" dirty="0" smtClean="0"/>
              <a:t>voimavara ja elämäntaidon hallintaa </a:t>
            </a:r>
            <a:r>
              <a:rPr lang="fi-FI" sz="2000" dirty="0" smtClean="0"/>
              <a:t>-&gt; auttaa selviytymään arjessa, työskentelemään, oppimaan uutta ja voimaan hyvin</a:t>
            </a:r>
          </a:p>
          <a:p>
            <a:r>
              <a:rPr lang="fi-FI" sz="2000" dirty="0" smtClean="0"/>
              <a:t>Mielenterveyden voimavaroja vahvistamalla ja lisäämällä </a:t>
            </a:r>
            <a:r>
              <a:rPr lang="fi-FI" sz="2000" b="1" dirty="0" smtClean="0"/>
              <a:t>pystymme hallitsemaan myös ajoittaista ahdistusta ja kohtaamaan uusia elämän haasteita</a:t>
            </a:r>
          </a:p>
          <a:p>
            <a:r>
              <a:rPr lang="fi-FI" sz="2000" b="1" dirty="0" smtClean="0"/>
              <a:t>Mielenterveys muodostuu yksilön, ympäristön ja yhteiskunnan välisessä vuorovaikutuksessa </a:t>
            </a:r>
            <a:r>
              <a:rPr lang="fi-FI" sz="2000" dirty="0" smtClean="0"/>
              <a:t>-&gt; yhteisö, osallisuus, vaikuttamismahdollisuudet ja kuulluksi tuleminen, asenteet, kulttuuriset arvot muokkaavat käsitystämme hyvästä elämästä ja miten puhumme mielenterveydestä</a:t>
            </a:r>
          </a:p>
          <a:p>
            <a:r>
              <a:rPr lang="fi-FI" sz="2000" b="1" i="1" dirty="0" smtClean="0"/>
              <a:t>Mistä tietää, että mieli voi hyvin?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787954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90600"/>
          </a:xfrm>
        </p:spPr>
        <p:txBody>
          <a:bodyPr>
            <a:normAutofit/>
          </a:bodyPr>
          <a:lstStyle/>
          <a:p>
            <a:r>
              <a:rPr lang="fi-FI" sz="2800" dirty="0" smtClean="0"/>
              <a:t>Mielenterveyden malli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876800"/>
          </a:xfrm>
        </p:spPr>
        <p:txBody>
          <a:bodyPr>
            <a:noAutofit/>
          </a:bodyPr>
          <a:lstStyle/>
          <a:p>
            <a:r>
              <a:rPr lang="fi-FI" sz="1400" b="1" u="sng" dirty="0" smtClean="0"/>
              <a:t>Yksinapainen malli: </a:t>
            </a:r>
          </a:p>
          <a:p>
            <a:r>
              <a:rPr lang="fi-FI" sz="1400" dirty="0" smtClean="0"/>
              <a:t>Puhuttaessa mielenterveydestä tarkoitetaankin itse asiassa mielen sairauksia (mielenterveys kiertoilmaisu mielensairauksille).</a:t>
            </a:r>
          </a:p>
          <a:p>
            <a:r>
              <a:rPr lang="fi-FI" sz="1400" b="1" u="sng" dirty="0" smtClean="0"/>
              <a:t>Kaksinapainen malli: </a:t>
            </a:r>
            <a:endParaRPr lang="fi-FI" sz="1400" u="sng" dirty="0" smtClean="0"/>
          </a:p>
          <a:p>
            <a:r>
              <a:rPr lang="fi-FI" sz="1400" dirty="0" smtClean="0"/>
              <a:t>Mielenterveys ja mielen sairaudet  nähdään saman jatkumon vastakkaisissa päissä, ja ihmisellä on enemmän joko mielenterveyttä tai mielensairautta.</a:t>
            </a:r>
          </a:p>
          <a:p>
            <a:r>
              <a:rPr lang="fi-FI" sz="1400" b="1" u="sng" dirty="0" smtClean="0"/>
              <a:t>Kaksiulotteinen malli (nykyään): </a:t>
            </a:r>
            <a:endParaRPr lang="fi-FI" sz="1400" u="sng" dirty="0" smtClean="0"/>
          </a:p>
          <a:p>
            <a:r>
              <a:rPr lang="fi-FI" sz="1400" dirty="0" smtClean="0"/>
              <a:t>Kuvaa mielenterveyttä ja mielen sairautta omina ulottuvuuksinaan ihmisen elämässä eli sairaus ja terveys voivat esiintyä ihmisellä samaan aikaan.</a:t>
            </a:r>
          </a:p>
          <a:p>
            <a:r>
              <a:rPr lang="fi-FI" sz="1400" dirty="0" smtClean="0"/>
              <a:t>Ihmisellä voi olla paljon mielenterveyttä ja mielenterveystaitoja, vaikka hänellä olisi jokin mielen sairaus.</a:t>
            </a:r>
          </a:p>
          <a:p>
            <a:r>
              <a:rPr lang="fi-FI" sz="1400" dirty="0" smtClean="0"/>
              <a:t>Ihmisen mielenterveys voi olla alhainen, vaikka hänellä ei olisikaan mielen sairauden diagnoosia.</a:t>
            </a:r>
          </a:p>
          <a:p>
            <a:r>
              <a:rPr lang="fi-FI" sz="1400" dirty="0" smtClean="0"/>
              <a:t>Mielenterveys vaihtelee elämän kuluessa.</a:t>
            </a:r>
          </a:p>
          <a:p>
            <a:r>
              <a:rPr lang="fi-FI" sz="1400" dirty="0" smtClean="0"/>
              <a:t>Mielenterveyden häiriöitä hoidetaan lääketieteen, terapian ja vertaistuen avulla, mutta mielenterveyden voimavaroja voidaan vahvistaa kaikissa elämäntilanteissa</a:t>
            </a:r>
          </a:p>
          <a:p>
            <a:r>
              <a:rPr lang="fi-FI" sz="1400" b="1" u="sng" dirty="0" smtClean="0"/>
              <a:t>Mielenterveyden suojatekijät</a:t>
            </a:r>
            <a:r>
              <a:rPr lang="fi-FI" sz="1400" b="1" dirty="0" smtClean="0"/>
              <a:t>: </a:t>
            </a:r>
            <a:r>
              <a:rPr lang="fi-FI" sz="1400" dirty="0" smtClean="0"/>
              <a:t>vahvistavat toimintakykyä, ylläpitävät terveyttä, auttavat selviytymään kriiseistä ja vastoinkäymisistä ja vahvistavat tunnetta oman elämän hallinnasta, vähennetään riskitekijöiden vaikutusta -&gt; </a:t>
            </a:r>
            <a:r>
              <a:rPr lang="fi-FI" sz="1400" b="1" i="1" dirty="0" smtClean="0"/>
              <a:t>esim. lapsen mielenterveyttä suojaavia tekijöitä</a:t>
            </a:r>
            <a:r>
              <a:rPr lang="fi-FI" sz="1400" b="1" dirty="0" smtClean="0"/>
              <a:t>:  turvallinen kiintymyssuhde, tunne hyväksytyksi tulemisesta, riittävä läheisyys kotona, aikuisen läsnäolo ja emotionaalinen tuki. </a:t>
            </a:r>
          </a:p>
          <a:p>
            <a:r>
              <a:rPr lang="fi-FI" sz="1400" dirty="0" smtClean="0"/>
              <a:t>OMA KÄSI -&gt; KATSO MIELENTERVEYDEN KÄTTÄ -&gt; NE SORMET ALAS, JOTKA OVAT NYT VÄHÄN ”HEIKOILLA” -&gt; MITÄ TARKOITTAA ELÄMÄSSÄSI (opiskelu, työ, perhe, ystävät, vapaa-aika)? -&gt; eri tekijät tukevat yhdessä mielenterveyden hyvinvointia.   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2671763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-1007357"/>
            <a:ext cx="8229600" cy="9906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6957392"/>
            <a:ext cx="8229600" cy="4876800"/>
          </a:xfrm>
        </p:spPr>
        <p:txBody>
          <a:bodyPr/>
          <a:lstStyle/>
          <a:p>
            <a:endParaRPr lang="fi-FI"/>
          </a:p>
        </p:txBody>
      </p:sp>
      <p:pic>
        <p:nvPicPr>
          <p:cNvPr id="1026" name="Picture 2" descr="C:\Users\Käyttäjä\Desktop\hyrr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3"/>
            <a:ext cx="9144000" cy="645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41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Public\Documents\Arjan kansio\mielenterveyden_ka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9050"/>
            <a:ext cx="9753600" cy="68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008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-985929"/>
            <a:ext cx="8229600" cy="9906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 descr="C:\Users\Public\Documents\Arjan kansio\kuum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797"/>
            <a:ext cx="8352928" cy="6837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30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C:\Users\Public\Documents\Arjan kansio\kasvun_pal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9050"/>
            <a:ext cx="9753600" cy="68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174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90600"/>
          </a:xfrm>
        </p:spPr>
        <p:txBody>
          <a:bodyPr>
            <a:normAutofit/>
          </a:bodyPr>
          <a:lstStyle/>
          <a:p>
            <a:r>
              <a:rPr lang="fi-FI" sz="2800" u="sng" dirty="0" smtClean="0"/>
              <a:t>Kehittyvä lapsi</a:t>
            </a:r>
            <a:endParaRPr lang="fi-FI" sz="28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876800"/>
          </a:xfrm>
        </p:spPr>
        <p:txBody>
          <a:bodyPr>
            <a:noAutofit/>
          </a:bodyPr>
          <a:lstStyle/>
          <a:p>
            <a:r>
              <a:rPr lang="fi-FI" sz="1200" dirty="0" smtClean="0"/>
              <a:t>Lapsi </a:t>
            </a:r>
            <a:r>
              <a:rPr lang="fi-FI" sz="1200" b="1" dirty="0" smtClean="0"/>
              <a:t>kasvaa ja kehittyy vuorovaikutuksessa </a:t>
            </a:r>
            <a:r>
              <a:rPr lang="fi-FI" sz="1200" dirty="0" smtClean="0"/>
              <a:t>läheisten ihmisten ja toisten lasten kanssa.</a:t>
            </a:r>
          </a:p>
          <a:p>
            <a:r>
              <a:rPr lang="fi-FI" sz="1200" dirty="0" smtClean="0"/>
              <a:t>Tarvitsee </a:t>
            </a:r>
            <a:r>
              <a:rPr lang="fi-FI" sz="1200" b="1" dirty="0" smtClean="0"/>
              <a:t>kasvuunsa aikaa, kokemuksia, leikkiä, joutilaisuutta, yhdessäoloa</a:t>
            </a:r>
            <a:r>
              <a:rPr lang="fi-FI" sz="1200" dirty="0" smtClean="0"/>
              <a:t> -&gt; päivittäiset</a:t>
            </a:r>
            <a:r>
              <a:rPr lang="fi-FI" sz="1200" dirty="0"/>
              <a:t> hellimisen, luovuuden, </a:t>
            </a:r>
            <a:r>
              <a:rPr lang="fi-FI" sz="1200" dirty="0" smtClean="0"/>
              <a:t>leikittelyn/leikin hetket.</a:t>
            </a:r>
          </a:p>
          <a:p>
            <a:r>
              <a:rPr lang="fi-FI" sz="1200" dirty="0" smtClean="0"/>
              <a:t>Iloitaan lapsen omasta ainutlaatuisuudesta ja kyvystään kasvaa ja oppia -&gt; </a:t>
            </a:r>
            <a:r>
              <a:rPr lang="fi-FI" sz="1200" b="1" dirty="0"/>
              <a:t>tunne olevansa hyväksytty, rakastettu ja tunne, että tuo iloa läheisilleen ja ympäristölleen sekä tuntee olonsa turvalliseksi </a:t>
            </a:r>
            <a:r>
              <a:rPr lang="fi-FI" sz="1200" dirty="0"/>
              <a:t>(</a:t>
            </a:r>
            <a:r>
              <a:rPr lang="fi-FI" sz="1200" dirty="0" smtClean="0"/>
              <a:t>kuulluksi </a:t>
            </a:r>
            <a:r>
              <a:rPr lang="fi-FI" sz="1200" dirty="0"/>
              <a:t>ja kohdatuksi tulemisen kokemukset, tunne </a:t>
            </a:r>
            <a:r>
              <a:rPr lang="fi-FI" sz="1200" dirty="0" smtClean="0"/>
              <a:t>välittämisestä ja huolenpidosta) -&gt; </a:t>
            </a:r>
            <a:r>
              <a:rPr lang="fi-FI" sz="1200" b="1" i="1" dirty="0" smtClean="0"/>
              <a:t>Mitä on pedagoginen rakkaus / rakkauspedagogiikka?</a:t>
            </a:r>
            <a:endParaRPr lang="fi-FI" sz="1200" dirty="0"/>
          </a:p>
          <a:p>
            <a:r>
              <a:rPr lang="fi-FI" sz="1200" dirty="0" smtClean="0"/>
              <a:t>Hellyys</a:t>
            </a:r>
            <a:r>
              <a:rPr lang="fi-FI" sz="1200" dirty="0"/>
              <a:t>, rakkaus ja aito läsnäolo välittyvät lapselle jokapäiväisinä tekoina ja ystävällisinä sanoina arjen keskellä -&gt; </a:t>
            </a:r>
            <a:r>
              <a:rPr lang="fi-FI" sz="1200" b="1" i="1" dirty="0"/>
              <a:t>Millaisissa arjen tilanteissa pysähdyt kuuntelemaan lasta? Miten osoitat olevasi läsnä juuri häntä varten? Miten kohtaat lapsen</a:t>
            </a:r>
            <a:r>
              <a:rPr lang="fi-FI" sz="1200" b="1" i="1" dirty="0" smtClean="0"/>
              <a:t>? Millainen on hyvä kohtaaminen? Miten osallistut lapsen leikkeihin?</a:t>
            </a:r>
          </a:p>
          <a:p>
            <a:r>
              <a:rPr lang="fi-FI" sz="1200" dirty="0" smtClean="0"/>
              <a:t>Aikuiset toimivat kehittyvän lapsen ja koetun maailman välissä olevina ohjaajina ja auttajina, ymmärtäjinä (uudet ja oudot asiat) -&gt; aikaa vastata ja jutella -&gt; </a:t>
            </a:r>
            <a:r>
              <a:rPr lang="fi-FI" sz="1200" b="1" dirty="0" smtClean="0"/>
              <a:t>tuetaan lapsen itsenäistä ajattelua, uteliaisuutta, tiedonhalua </a:t>
            </a:r>
            <a:r>
              <a:rPr lang="fi-FI" sz="1200" dirty="0" smtClean="0"/>
              <a:t>-&gt;</a:t>
            </a:r>
            <a:r>
              <a:rPr lang="fi-FI" sz="1200" b="1" i="1" dirty="0" smtClean="0"/>
              <a:t> Onko </a:t>
            </a:r>
            <a:r>
              <a:rPr lang="fi-FI" sz="1200" b="1" i="1" dirty="0"/>
              <a:t>helppo mennä resurssien ja kiireen taakse</a:t>
            </a:r>
            <a:r>
              <a:rPr lang="fi-FI" sz="1200" b="1" i="1" dirty="0" smtClean="0"/>
              <a:t>?</a:t>
            </a:r>
            <a:endParaRPr lang="fi-FI" sz="1200" dirty="0" smtClean="0"/>
          </a:p>
          <a:p>
            <a:r>
              <a:rPr lang="fi-FI" sz="1200" dirty="0" smtClean="0"/>
              <a:t>Lapsen </a:t>
            </a:r>
            <a:r>
              <a:rPr lang="fi-FI" sz="1200" b="1" dirty="0" smtClean="0"/>
              <a:t>huolien ja pelkojen kuunteleminen, lapsen tunteiden huomioiminen </a:t>
            </a:r>
            <a:r>
              <a:rPr lang="fi-FI" sz="1200" dirty="0" smtClean="0"/>
              <a:t>-&gt; kokemus ymmärretyksi tulemisesta ja tunteidensa hyväksymisestä; lapsi kokee itsensä arvokkaaksi ja merkitykselliseksi.</a:t>
            </a:r>
          </a:p>
          <a:p>
            <a:r>
              <a:rPr lang="fi-FI" sz="1200" dirty="0" smtClean="0"/>
              <a:t>Oikeus olla keskeneräinen ja elämää opetteleva ihminen -&gt; </a:t>
            </a:r>
            <a:r>
              <a:rPr lang="fi-FI" sz="1200" b="1" dirty="0" smtClean="0"/>
              <a:t>kasvun rauhaa </a:t>
            </a:r>
            <a:r>
              <a:rPr lang="fi-FI" sz="1200" dirty="0" smtClean="0"/>
              <a:t>ja ylikuormittumiselta suojelua, mahdollisuus levätä ja rauhoittua kotona hoitopäivän jälkeen -&gt; </a:t>
            </a:r>
            <a:r>
              <a:rPr lang="fi-FI" sz="1200" b="1" i="1" dirty="0" smtClean="0"/>
              <a:t>Onko tämän päivän arki lapselle liian kuormittavaa? Miksi?</a:t>
            </a:r>
            <a:endParaRPr lang="fi-FI" sz="1200" dirty="0" smtClean="0"/>
          </a:p>
          <a:p>
            <a:r>
              <a:rPr lang="fi-FI" sz="1200" b="1" dirty="0" smtClean="0"/>
              <a:t>Lapsen seksuaalisuus </a:t>
            </a:r>
            <a:r>
              <a:rPr lang="fi-FI" sz="1200" dirty="0" smtClean="0"/>
              <a:t>-&gt; lapsen seksuaalisuutta ja mielenterveyttä suojaavat ja vahvistavat turvallinen kehitys, hyvä itsetunto, kyky rakastaa ja olla rakastettu sekä kyky tuntea ja ilmaista tunteitaan. </a:t>
            </a:r>
            <a:r>
              <a:rPr lang="fi-FI" sz="1200" b="1" dirty="0" smtClean="0"/>
              <a:t>Lapsen kehollisuus ja seksuaalisuus on luonnollinen kasvua eteenpäin vievä voima</a:t>
            </a:r>
            <a:r>
              <a:rPr lang="fi-FI" sz="1200" dirty="0" smtClean="0"/>
              <a:t> (ihmettely, uteliaisuus, omaan kehoon tutustuminen, tiedon hankkimista, läheisyyden opettelua -&gt; turvan, huolenpidon ja mielihyvän kokemukset vauvasta asti. Leikkien kautta lapset harjoittelevat eri sukupuolille tyypillisiä asioita -&gt; rauha etsiä tapaa olla oma itsensä sukupuolesta riippumatta. </a:t>
            </a:r>
          </a:p>
          <a:p>
            <a:r>
              <a:rPr lang="fi-FI" sz="1200" dirty="0" smtClean="0"/>
              <a:t>Lapsella on oikeus saada vastauksia seksuaalisuuteen liittyviin kysymyksiin ja aikuisen tehtävänä on vastata lasta askarruttaviin asioihin ikätasoon sopivalla tavalla sekä samalla suojella lasta ja asettaa rajoja. -&gt; </a:t>
            </a:r>
            <a:r>
              <a:rPr lang="fi-FI" sz="1200" b="1" i="1" dirty="0" smtClean="0"/>
              <a:t>Miten puhut seksuaaliterveyteen liittyvistä asioista pienen lapsen kanssa? Kokemuksia?</a:t>
            </a:r>
          </a:p>
          <a:p>
            <a:r>
              <a:rPr lang="fi-FI" sz="1200" dirty="0" smtClean="0"/>
              <a:t>Arvojen merkitys -&gt; </a:t>
            </a:r>
            <a:r>
              <a:rPr lang="fi-FI" sz="1200" b="1" i="1" dirty="0" smtClean="0"/>
              <a:t>Millaisia arvoja, käsityksiä ja ennakkoluuloja välitän aikuisena lapselle?</a:t>
            </a:r>
          </a:p>
          <a:p>
            <a:r>
              <a:rPr lang="fi-FI" sz="1200" b="1" i="1" dirty="0" smtClean="0"/>
              <a:t>Maaret </a:t>
            </a:r>
            <a:r>
              <a:rPr lang="fi-FI" sz="1200" b="1" i="1" dirty="0" err="1" smtClean="0"/>
              <a:t>Kallio&amp;Susanna</a:t>
            </a:r>
            <a:r>
              <a:rPr lang="fi-FI" sz="1200" b="1" i="1" dirty="0" smtClean="0"/>
              <a:t> Ruuhilahti 2014: Onnikujan kaverukset - satutietokirjasarja alle kouluikäisille lapsille tunteista, läheisyydestä ja seksuaalisuudesta.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3603958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rkkaus">
  <a:themeElements>
    <a:clrScheme name="Kirkkaus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rkka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2020</TotalTime>
  <Words>2514</Words>
  <Application>Microsoft Office PowerPoint</Application>
  <PresentationFormat>Näytössä katseltava diaesitys (4:3)</PresentationFormat>
  <Paragraphs>179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9" baseType="lpstr">
      <vt:lpstr>Arial</vt:lpstr>
      <vt:lpstr>Kirkkaus</vt:lpstr>
      <vt:lpstr>Lasten ja nuorten hyvinvoinnin tukemisen menetelmät mielenterveyden edistämisessä  /  KASVATUSKUMPPANUUS 1 5  osp : Lapset ja  alakouluikäiset 36h  ARJA  toivonen </vt:lpstr>
      <vt:lpstr>PowerPoint-esitys</vt:lpstr>
      <vt:lpstr>Mielenterveyden edistäminen ( Lähteet:  Mielenterveysseura: Turvallisin mielin –hanke / Marjamäki-Kosonen-Törrönen-Hannukkala-varhaiskasvatuksen ja neuvolan työntekijöitä 2015: Lapsen mieli; Mielenterveystaidot alakouluun –hanke /  Nurmi – Sillanpää- luokanopettajia 2015: Hyvää mieltä yhdessä; Mielenterveystaidot nuorisotyöhön –hanke/  Erkko – Hannukkala- nuoriso- ja mielenterveystyön ammattilaiset 2015: Mielenterveys voimaksi; Cacciatore, R.  2005: Aggression portaat); Sinkkonen,J&amp;Korhonen,L 2015: Pulassa lapsen kanssa).</vt:lpstr>
      <vt:lpstr>Mielenterveyden malli</vt:lpstr>
      <vt:lpstr>PowerPoint-esitys</vt:lpstr>
      <vt:lpstr>PowerPoint-esitys</vt:lpstr>
      <vt:lpstr>PowerPoint-esitys</vt:lpstr>
      <vt:lpstr>PowerPoint-esitys</vt:lpstr>
      <vt:lpstr>Kehittyvä lapsi</vt:lpstr>
      <vt:lpstr>Lapset tarvitsevat</vt:lpstr>
      <vt:lpstr> Lasta / kouluikäistä / nuorta suojaavia tekijöitä</vt:lpstr>
      <vt:lpstr>Lapsen mielenterveyttä edistää, kun aikuinen</vt:lpstr>
      <vt:lpstr>Lapsen itsetunnon ja mielenterveyden tukeminen</vt:lpstr>
      <vt:lpstr>Itsetunto = itsetuntemus + itsearvostus</vt:lpstr>
      <vt:lpstr>Raisa Cacciatore : Aggression portaat 2010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Käyttäjä</dc:creator>
  <cp:lastModifiedBy>Arja Toivonen</cp:lastModifiedBy>
  <cp:revision>194</cp:revision>
  <dcterms:created xsi:type="dcterms:W3CDTF">2015-04-11T13:56:56Z</dcterms:created>
  <dcterms:modified xsi:type="dcterms:W3CDTF">2016-04-04T10:42:16Z</dcterms:modified>
</cp:coreProperties>
</file>