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25" r:id="rId2"/>
    <p:sldId id="388" r:id="rId3"/>
    <p:sldId id="326" r:id="rId4"/>
    <p:sldId id="327" r:id="rId5"/>
    <p:sldId id="328" r:id="rId6"/>
    <p:sldId id="330" r:id="rId7"/>
    <p:sldId id="329" r:id="rId8"/>
    <p:sldId id="331" r:id="rId9"/>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i-FI" smtClean="0"/>
              <a:t>Muokkaa perustyyl. napsautt.</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5A4704E6-15E0-4B7E-88E7-DE820D59A467}" type="datetimeFigureOut">
              <a:rPr lang="fi-FI" smtClean="0"/>
              <a:t>4.4.2016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9386F20-C770-4856-80BC-17F4B1681CC5}" type="slidenum">
              <a:rPr lang="fi-FI" smtClean="0"/>
              <a:t>‹#›</a:t>
            </a:fld>
            <a:endParaRPr lang="fi-FI"/>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5A4704E6-15E0-4B7E-88E7-DE820D59A467}" type="datetimeFigureOut">
              <a:rPr lang="fi-FI" smtClean="0"/>
              <a:t>4.4.2016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i-FI" smtClean="0"/>
              <a:t>Muokkaa perustyyl. napsautt.</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5A4704E6-15E0-4B7E-88E7-DE820D59A467}" type="datetimeFigureOut">
              <a:rPr lang="fi-FI" smtClean="0"/>
              <a:t>4.4.2016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5A4704E6-15E0-4B7E-88E7-DE820D59A467}" type="datetimeFigureOut">
              <a:rPr lang="fi-FI" smtClean="0"/>
              <a:t>4.4.2016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i-FI" smtClean="0"/>
              <a:t>Muokkaa perustyyl. napsautt.</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5A4704E6-15E0-4B7E-88E7-DE820D59A467}" type="datetimeFigureOut">
              <a:rPr lang="fi-FI" smtClean="0"/>
              <a:t>4.4.2016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59386F20-C770-4856-80BC-17F4B1681CC5}" type="slidenum">
              <a:rPr lang="fi-FI" smtClean="0"/>
              <a:t>‹#›</a:t>
            </a:fld>
            <a:endParaRPr lang="fi-FI"/>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5A4704E6-15E0-4B7E-88E7-DE820D59A467}" type="datetimeFigureOut">
              <a:rPr lang="fi-FI" smtClean="0"/>
              <a:t>4.4.2016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5A4704E6-15E0-4B7E-88E7-DE820D59A467}" type="datetimeFigureOut">
              <a:rPr lang="fi-FI" smtClean="0"/>
              <a:t>4.4.2016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59386F20-C770-4856-80BC-17F4B1681CC5}" type="slidenum">
              <a:rPr lang="fi-FI" smtClean="0"/>
              <a:t>‹#›</a:t>
            </a:fld>
            <a:endParaRPr lang="fi-FI"/>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5A4704E6-15E0-4B7E-88E7-DE820D59A467}" type="datetimeFigureOut">
              <a:rPr lang="fi-FI" smtClean="0"/>
              <a:t>4.4.2016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4704E6-15E0-4B7E-88E7-DE820D59A467}" type="datetimeFigureOut">
              <a:rPr lang="fi-FI" smtClean="0"/>
              <a:t>4.4.2016</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i-FI" smtClean="0"/>
              <a:t>Muokkaa perustyyl. napsautt.</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5A4704E6-15E0-4B7E-88E7-DE820D59A467}" type="datetimeFigureOut">
              <a:rPr lang="fi-FI" smtClean="0"/>
              <a:t>4.4.2016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9386F20-C770-4856-80BC-17F4B1681CC5}" type="slidenum">
              <a:rPr lang="fi-FI" smtClean="0"/>
              <a:t>‹#›</a:t>
            </a:fld>
            <a:endParaRPr lang="fi-FI"/>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i-FI" smtClean="0"/>
              <a:t>Muokkaa perustyyl. napsautt.</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5A4704E6-15E0-4B7E-88E7-DE820D59A467}" type="datetimeFigureOut">
              <a:rPr lang="fi-FI" smtClean="0"/>
              <a:t>4.4.2016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59386F20-C770-4856-80BC-17F4B1681CC5}" type="slidenum">
              <a:rPr lang="fi-FI" smtClean="0"/>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5A4704E6-15E0-4B7E-88E7-DE820D59A467}" type="datetimeFigureOut">
              <a:rPr lang="fi-FI" smtClean="0"/>
              <a:t>4.4.2016</a:t>
            </a:fld>
            <a:endParaRPr lang="fi-FI"/>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fi-FI"/>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59386F20-C770-4856-80BC-17F4B1681CC5}" type="slidenum">
              <a:rPr lang="fi-FI" smtClean="0"/>
              <a:t>‹#›</a:t>
            </a:fld>
            <a:endParaRPr lang="fi-FI"/>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endParaRPr lang="fi-FI"/>
          </a:p>
        </p:txBody>
      </p:sp>
      <p:pic>
        <p:nvPicPr>
          <p:cNvPr id="1026" name="Picture 2" descr="C:\Users\Public\Documents\Arjan kansio\selviytyjän purjeet lapse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9300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endParaRPr lang="fi-FI"/>
          </a:p>
        </p:txBody>
      </p:sp>
      <p:pic>
        <p:nvPicPr>
          <p:cNvPr id="1026" name="Picture 2" descr="C:\Users\Public\Documents\Arjan kansio\selviytyjan_purjee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95263"/>
            <a:ext cx="9753600" cy="6467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4781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88640"/>
            <a:ext cx="8229600" cy="990600"/>
          </a:xfrm>
        </p:spPr>
        <p:txBody>
          <a:bodyPr>
            <a:normAutofit/>
          </a:bodyPr>
          <a:lstStyle/>
          <a:p>
            <a:r>
              <a:rPr lang="fi-FI" sz="2800" dirty="0" smtClean="0"/>
              <a:t>Kriisit ja selviytyminen</a:t>
            </a:r>
            <a:endParaRPr lang="fi-FI" sz="2800" dirty="0"/>
          </a:p>
        </p:txBody>
      </p:sp>
      <p:sp>
        <p:nvSpPr>
          <p:cNvPr id="3" name="Sisällön paikkamerkki 2"/>
          <p:cNvSpPr>
            <a:spLocks noGrp="1"/>
          </p:cNvSpPr>
          <p:nvPr>
            <p:ph idx="1"/>
          </p:nvPr>
        </p:nvSpPr>
        <p:spPr>
          <a:xfrm>
            <a:off x="467544" y="1268760"/>
            <a:ext cx="8229600" cy="4876800"/>
          </a:xfrm>
        </p:spPr>
        <p:txBody>
          <a:bodyPr>
            <a:noAutofit/>
          </a:bodyPr>
          <a:lstStyle/>
          <a:p>
            <a:r>
              <a:rPr lang="fi-FI" sz="1800" dirty="0" smtClean="0"/>
              <a:t>Lapset ja perheet kohtaavat huolia, murheita ja suuriakin elämää mullistavia kriisejä.</a:t>
            </a:r>
          </a:p>
          <a:p>
            <a:r>
              <a:rPr lang="fi-FI" sz="1800" dirty="0" smtClean="0"/>
              <a:t>Lasten huolet ja murheet heijastuvat myös päivähoidon arkeen.</a:t>
            </a:r>
          </a:p>
          <a:p>
            <a:r>
              <a:rPr lang="fi-FI" sz="1800" dirty="0" smtClean="0"/>
              <a:t>Aikuisen vastuulla on rohkaista lasta puhumaan huolistaan ja opettaa lasta pyytämään apua. Useat lasten murheista helpottuvat, kun aikuinen kuuntelee, keskustelee, rohkaisee esim. yhdessä tekemisen lomassa.</a:t>
            </a:r>
          </a:p>
          <a:p>
            <a:r>
              <a:rPr lang="fi-FI" sz="1800" dirty="0" smtClean="0"/>
              <a:t>Aikuiset näyttävät omalla mallillaan lapsille, miten huolista puhutaan ja miten niitä jaetaan -&gt; lapset oppivat mistä on sallittua puhua ja kenelle.</a:t>
            </a:r>
          </a:p>
          <a:p>
            <a:r>
              <a:rPr lang="fi-FI" sz="1800" dirty="0" smtClean="0"/>
              <a:t>Aikuiselle lapsen murheet voivat tuntua pieniltä, mutta lapsille ne ovat merkityksellisiä ja mieltä kuormittavia asioita.</a:t>
            </a:r>
          </a:p>
          <a:p>
            <a:r>
              <a:rPr lang="fi-FI" sz="1800" dirty="0" smtClean="0"/>
              <a:t>Myös vanhempien kohtaaminen ja keskustelut huolista keventävät lapsen mieltä.</a:t>
            </a:r>
          </a:p>
          <a:p>
            <a:endParaRPr lang="fi-FI" sz="1800" dirty="0" smtClean="0"/>
          </a:p>
          <a:p>
            <a:r>
              <a:rPr lang="fi-FI" sz="1800" b="1" i="1" dirty="0" smtClean="0"/>
              <a:t>Millaisia huolenaiheita lapset kertovat sinulle?</a:t>
            </a:r>
          </a:p>
          <a:p>
            <a:r>
              <a:rPr lang="fi-FI" sz="1800" b="1" i="1" dirty="0" smtClean="0"/>
              <a:t>Miten kohtaat kriisinkokeneita lapsia ja perheitä työssäsi?</a:t>
            </a:r>
          </a:p>
          <a:p>
            <a:r>
              <a:rPr lang="fi-FI" sz="1800" dirty="0" smtClean="0"/>
              <a:t> M</a:t>
            </a:r>
            <a:r>
              <a:rPr lang="fi-FI" sz="1800" b="1" i="1" dirty="0" smtClean="0"/>
              <a:t>iten saat tukea jaksamisellesi omassa työyhteisössäsi?</a:t>
            </a:r>
            <a:endParaRPr lang="fi-FI" sz="1800" b="1" i="1" dirty="0"/>
          </a:p>
        </p:txBody>
      </p:sp>
    </p:spTree>
    <p:extLst>
      <p:ext uri="{BB962C8B-B14F-4D97-AF65-F5344CB8AC3E}">
        <p14:creationId xmlns:p14="http://schemas.microsoft.com/office/powerpoint/2010/main" val="1802888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260648"/>
            <a:ext cx="8229600" cy="990600"/>
          </a:xfrm>
        </p:spPr>
        <p:txBody>
          <a:bodyPr>
            <a:normAutofit/>
          </a:bodyPr>
          <a:lstStyle/>
          <a:p>
            <a:r>
              <a:rPr lang="fi-FI" sz="2800" dirty="0" smtClean="0"/>
              <a:t>Kriisejä ja selviytymiskeinoja</a:t>
            </a:r>
            <a:endParaRPr lang="fi-FI" sz="2800" dirty="0"/>
          </a:p>
        </p:txBody>
      </p:sp>
      <p:sp>
        <p:nvSpPr>
          <p:cNvPr id="3" name="Sisällön paikkamerkki 2"/>
          <p:cNvSpPr>
            <a:spLocks noGrp="1"/>
          </p:cNvSpPr>
          <p:nvPr>
            <p:ph idx="1"/>
          </p:nvPr>
        </p:nvSpPr>
        <p:spPr>
          <a:xfrm>
            <a:off x="395536" y="1196752"/>
            <a:ext cx="8229600" cy="4876800"/>
          </a:xfrm>
        </p:spPr>
        <p:txBody>
          <a:bodyPr>
            <a:normAutofit/>
          </a:bodyPr>
          <a:lstStyle/>
          <a:p>
            <a:r>
              <a:rPr lang="fi-FI" dirty="0" smtClean="0"/>
              <a:t>Perheiden ja aikuisten kohtaamat kriisit heijastuvat aina lapsiin.</a:t>
            </a:r>
          </a:p>
          <a:p>
            <a:r>
              <a:rPr lang="fi-FI" dirty="0" smtClean="0"/>
              <a:t>Kriisejä voivat aiheuttaa yllättävät tapahtumat (vanhempien ero, läheisen kuolema, sairaus, muutto).</a:t>
            </a:r>
          </a:p>
          <a:p>
            <a:r>
              <a:rPr lang="fi-FI" dirty="0" smtClean="0"/>
              <a:t>Kriisit saavat aikaan erilaisia tunnereaktioita, jolloin lapsi kokee samoja tyhjyyden, hämmennyksen, surun, raivon ja epäuskon tunteita kuin aikuinenkin.</a:t>
            </a:r>
          </a:p>
          <a:p>
            <a:r>
              <a:rPr lang="fi-FI" dirty="0" smtClean="0"/>
              <a:t>Lapset tarvitsevat aikuisen läsnäoloa ja tukea, turvallisen ja tutun arkirytmin/päivärytmin, mieluisa tekeminen, tutut leikit ja leikkikaverit -&gt; luo lapselle turvallisuuden ja pysyvyyden tunnetta. </a:t>
            </a:r>
            <a:endParaRPr lang="fi-FI" dirty="0"/>
          </a:p>
        </p:txBody>
      </p:sp>
    </p:spTree>
    <p:extLst>
      <p:ext uri="{BB962C8B-B14F-4D97-AF65-F5344CB8AC3E}">
        <p14:creationId xmlns:p14="http://schemas.microsoft.com/office/powerpoint/2010/main" val="1103432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32656"/>
            <a:ext cx="8229600" cy="990600"/>
          </a:xfrm>
        </p:spPr>
        <p:txBody>
          <a:bodyPr>
            <a:normAutofit/>
          </a:bodyPr>
          <a:lstStyle/>
          <a:p>
            <a:r>
              <a:rPr lang="fi-FI" sz="2400" dirty="0" smtClean="0"/>
              <a:t>Aikuinen kriisin kokeneen lapsen mielenterveyden tukena</a:t>
            </a:r>
            <a:endParaRPr lang="fi-FI" sz="2400" dirty="0"/>
          </a:p>
        </p:txBody>
      </p:sp>
      <p:sp>
        <p:nvSpPr>
          <p:cNvPr id="3" name="Sisällön paikkamerkki 2"/>
          <p:cNvSpPr>
            <a:spLocks noGrp="1"/>
          </p:cNvSpPr>
          <p:nvPr>
            <p:ph idx="1"/>
          </p:nvPr>
        </p:nvSpPr>
        <p:spPr>
          <a:xfrm>
            <a:off x="395536" y="1196752"/>
            <a:ext cx="8229600" cy="4876800"/>
          </a:xfrm>
        </p:spPr>
        <p:txBody>
          <a:bodyPr>
            <a:normAutofit fontScale="77500" lnSpcReduction="20000"/>
          </a:bodyPr>
          <a:lstStyle/>
          <a:p>
            <a:r>
              <a:rPr lang="fi-FI" dirty="0" smtClean="0"/>
              <a:t>Hakeudu lapsen lähelle ja ota lapsi sylihetkiin.</a:t>
            </a:r>
          </a:p>
          <a:p>
            <a:r>
              <a:rPr lang="fi-FI" dirty="0" smtClean="0"/>
              <a:t>Ole ja leiki lapsen kanssa.</a:t>
            </a:r>
          </a:p>
          <a:p>
            <a:r>
              <a:rPr lang="fi-FI" dirty="0" smtClean="0"/>
              <a:t>Kuulostele, milloin lapsi haluaa puhua.</a:t>
            </a:r>
          </a:p>
          <a:p>
            <a:r>
              <a:rPr lang="fi-FI" dirty="0" smtClean="0"/>
              <a:t>Puhu lapsen kanssa tapahtuneesta.</a:t>
            </a:r>
          </a:p>
          <a:p>
            <a:r>
              <a:rPr lang="fi-FI" dirty="0" smtClean="0"/>
              <a:t>Kuuntele lasta keskeyttämättä ja </a:t>
            </a:r>
            <a:r>
              <a:rPr lang="fi-FI" dirty="0"/>
              <a:t>vasta sen jälkeen korjaa mahdolliset väärinkäsitykset</a:t>
            </a:r>
            <a:r>
              <a:rPr lang="fi-FI" dirty="0" smtClean="0"/>
              <a:t>.</a:t>
            </a:r>
          </a:p>
          <a:p>
            <a:r>
              <a:rPr lang="fi-FI" dirty="0" smtClean="0"/>
              <a:t>Auta lasta löytämään sanoja tunteilleen.</a:t>
            </a:r>
          </a:p>
          <a:p>
            <a:r>
              <a:rPr lang="fi-FI" dirty="0" smtClean="0"/>
              <a:t>Rakenna yhteyttä perheen kanssa.</a:t>
            </a:r>
          </a:p>
          <a:p>
            <a:r>
              <a:rPr lang="fi-FI" dirty="0" smtClean="0"/>
              <a:t>Kysy perheen aikuisilta heidän jaksamistaan ja osoita tällä tavalla empatiaa.</a:t>
            </a:r>
          </a:p>
          <a:p>
            <a:r>
              <a:rPr lang="fi-FI" dirty="0" smtClean="0"/>
              <a:t>Rohkaise perhettä tarvittaessa ottamaan yhteyttä ammattilaisiin varmistaaksesi tuen ja avun jatkumisen riittävyyden.</a:t>
            </a:r>
          </a:p>
          <a:p>
            <a:r>
              <a:rPr lang="fi-FI" dirty="0" smtClean="0"/>
              <a:t>Huolehdi omasta jaksamisestasi ja työasioiden purkamisesta työyhteisön luottamuksellisessa vertaiskeskustelussa tai työnohjauksessa -&gt; toimintakyvytön aikuinen ei ole turvallinen aikuinen.</a:t>
            </a:r>
          </a:p>
          <a:p>
            <a:r>
              <a:rPr lang="fi-FI" dirty="0" smtClean="0"/>
              <a:t>Kriisin puheeksi ottaminen ja yhteyden rakentaminen lapseen on aikuisen vastuulla.</a:t>
            </a:r>
            <a:endParaRPr lang="fi-FI" dirty="0"/>
          </a:p>
          <a:p>
            <a:endParaRPr lang="fi-FI" dirty="0"/>
          </a:p>
          <a:p>
            <a:endParaRPr lang="fi-FI" dirty="0"/>
          </a:p>
        </p:txBody>
      </p:sp>
    </p:spTree>
    <p:extLst>
      <p:ext uri="{BB962C8B-B14F-4D97-AF65-F5344CB8AC3E}">
        <p14:creationId xmlns:p14="http://schemas.microsoft.com/office/powerpoint/2010/main" val="4188003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32656"/>
            <a:ext cx="8229600" cy="990600"/>
          </a:xfrm>
        </p:spPr>
        <p:txBody>
          <a:bodyPr>
            <a:normAutofit/>
          </a:bodyPr>
          <a:lstStyle/>
          <a:p>
            <a:r>
              <a:rPr lang="fi-FI" sz="2400" dirty="0" smtClean="0"/>
              <a:t>Lapsen omien selviytymiskeinojen löytäminen ja vahvistaminen</a:t>
            </a:r>
            <a:endParaRPr lang="fi-FI" sz="2400" dirty="0"/>
          </a:p>
        </p:txBody>
      </p:sp>
      <p:sp>
        <p:nvSpPr>
          <p:cNvPr id="3" name="Sisällön paikkamerkki 2"/>
          <p:cNvSpPr>
            <a:spLocks noGrp="1"/>
          </p:cNvSpPr>
          <p:nvPr>
            <p:ph idx="1"/>
          </p:nvPr>
        </p:nvSpPr>
        <p:spPr>
          <a:xfrm>
            <a:off x="539552" y="1412776"/>
            <a:ext cx="8229600" cy="4876800"/>
          </a:xfrm>
        </p:spPr>
        <p:txBody>
          <a:bodyPr>
            <a:normAutofit fontScale="92500" lnSpcReduction="10000"/>
          </a:bodyPr>
          <a:lstStyle/>
          <a:p>
            <a:r>
              <a:rPr lang="fi-FI" dirty="0" smtClean="0"/>
              <a:t>Keskustele, kuuntele, kysy ja vastaa lapsen kysymyksiin ikätason mukaisesti. Tärkeää, että lapsi ymmärtää, mitä on tapahtunut ja mitä siitä voi seurata.</a:t>
            </a:r>
          </a:p>
          <a:p>
            <a:r>
              <a:rPr lang="fi-FI" dirty="0" smtClean="0"/>
              <a:t>Lapsi tarvitsee hellyyttä, läheisyyttä ja yhdessäoloa toipuakseen ja voidakseen hyvin.</a:t>
            </a:r>
          </a:p>
          <a:p>
            <a:r>
              <a:rPr lang="fi-FI" dirty="0" smtClean="0"/>
              <a:t>Kuuntele lapsen tunteita, ymmärrä ja hyväksy ne.</a:t>
            </a:r>
          </a:p>
          <a:p>
            <a:r>
              <a:rPr lang="fi-FI" dirty="0" smtClean="0"/>
              <a:t>Auta lasta ilmaisemaan tunteitaan monella tavalla.</a:t>
            </a:r>
          </a:p>
          <a:p>
            <a:r>
              <a:rPr lang="fi-FI" dirty="0" smtClean="0"/>
              <a:t>Pysähdy keskustelemaan lapsen kanssa hänelle turvallisista aikuisista ja nimeä lapsen kanssa mahdollisimman monta lapsen lähiverkostossa olevaa turvallista aikuista.</a:t>
            </a:r>
          </a:p>
          <a:p>
            <a:r>
              <a:rPr lang="fi-FI" dirty="0" smtClean="0"/>
              <a:t>Tue lasta mielikuvituksen, satujen ja leikin maailmaan.</a:t>
            </a:r>
          </a:p>
          <a:p>
            <a:r>
              <a:rPr lang="fi-FI" dirty="0" smtClean="0"/>
              <a:t>Luo toivon näkökulma lapselle.</a:t>
            </a:r>
          </a:p>
          <a:p>
            <a:r>
              <a:rPr lang="fi-FI" dirty="0" smtClean="0"/>
              <a:t>Ohjaa lasta liikkumaan, leikkimään ja rentoutumaan.</a:t>
            </a:r>
            <a:endParaRPr lang="fi-FI" dirty="0"/>
          </a:p>
        </p:txBody>
      </p:sp>
    </p:spTree>
    <p:extLst>
      <p:ext uri="{BB962C8B-B14F-4D97-AF65-F5344CB8AC3E}">
        <p14:creationId xmlns:p14="http://schemas.microsoft.com/office/powerpoint/2010/main" val="3747588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32656"/>
            <a:ext cx="8229600" cy="990600"/>
          </a:xfrm>
        </p:spPr>
        <p:txBody>
          <a:bodyPr>
            <a:normAutofit/>
          </a:bodyPr>
          <a:lstStyle/>
          <a:p>
            <a:r>
              <a:rPr lang="fi-FI" sz="2800" dirty="0" smtClean="0"/>
              <a:t>Ota kriisi tai huolet puheeksi</a:t>
            </a:r>
            <a:endParaRPr lang="fi-FI" sz="2800" dirty="0"/>
          </a:p>
        </p:txBody>
      </p:sp>
      <p:sp>
        <p:nvSpPr>
          <p:cNvPr id="3" name="Sisällön paikkamerkki 2"/>
          <p:cNvSpPr>
            <a:spLocks noGrp="1"/>
          </p:cNvSpPr>
          <p:nvPr>
            <p:ph idx="1"/>
          </p:nvPr>
        </p:nvSpPr>
        <p:spPr>
          <a:xfrm>
            <a:off x="467544" y="1484784"/>
            <a:ext cx="8229600" cy="4876800"/>
          </a:xfrm>
        </p:spPr>
        <p:txBody>
          <a:bodyPr/>
          <a:lstStyle/>
          <a:p>
            <a:r>
              <a:rPr lang="fi-FI" dirty="0" smtClean="0"/>
              <a:t>Mikä on suurin huolesi tässä ja nyt?</a:t>
            </a:r>
          </a:p>
          <a:p>
            <a:r>
              <a:rPr lang="fi-FI" dirty="0" smtClean="0"/>
              <a:t>Mikä tuntuu pahimmalta asialta tässä tilanteessa?</a:t>
            </a:r>
          </a:p>
          <a:p>
            <a:r>
              <a:rPr lang="fi-FI" dirty="0" smtClean="0"/>
              <a:t>Mikä voisi helpottaa sinua tässä ja nyt?</a:t>
            </a:r>
          </a:p>
          <a:p>
            <a:r>
              <a:rPr lang="fi-FI" dirty="0" smtClean="0"/>
              <a:t>Mikä auttaisi sinua tuntemaan olosi turvalliseksi?</a:t>
            </a:r>
          </a:p>
          <a:p>
            <a:r>
              <a:rPr lang="fi-FI" dirty="0" smtClean="0"/>
              <a:t>Onko sinulla jäänyt jokin asia epäselväksi? Millaiset asiat?</a:t>
            </a:r>
          </a:p>
          <a:p>
            <a:r>
              <a:rPr lang="fi-FI" dirty="0" smtClean="0"/>
              <a:t>Oletko jäänyt miettimään jotain, mitä sinulle on sanottu tai kerrottu? Mitä?</a:t>
            </a:r>
          </a:p>
          <a:p>
            <a:r>
              <a:rPr lang="fi-FI" dirty="0" smtClean="0"/>
              <a:t>Onko sinulla jotakin kysyttävää tapahtuneesta tai tulevasta? Mitä esimerkiksi?</a:t>
            </a:r>
          </a:p>
          <a:p>
            <a:endParaRPr lang="fi-FI" dirty="0"/>
          </a:p>
        </p:txBody>
      </p:sp>
    </p:spTree>
    <p:extLst>
      <p:ext uri="{BB962C8B-B14F-4D97-AF65-F5344CB8AC3E}">
        <p14:creationId xmlns:p14="http://schemas.microsoft.com/office/powerpoint/2010/main" val="415723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260648"/>
            <a:ext cx="8229600" cy="990600"/>
          </a:xfrm>
        </p:spPr>
        <p:txBody>
          <a:bodyPr>
            <a:normAutofit/>
          </a:bodyPr>
          <a:lstStyle/>
          <a:p>
            <a:r>
              <a:rPr lang="fi-FI" sz="2800" dirty="0" smtClean="0"/>
              <a:t>Surevan lapsen tukeminen</a:t>
            </a:r>
            <a:endParaRPr lang="fi-FI" sz="2800" dirty="0"/>
          </a:p>
        </p:txBody>
      </p:sp>
      <p:sp>
        <p:nvSpPr>
          <p:cNvPr id="3" name="Sisällön paikkamerkki 2"/>
          <p:cNvSpPr>
            <a:spLocks noGrp="1"/>
          </p:cNvSpPr>
          <p:nvPr>
            <p:ph idx="1"/>
          </p:nvPr>
        </p:nvSpPr>
        <p:spPr>
          <a:xfrm>
            <a:off x="467544" y="1268760"/>
            <a:ext cx="8229600" cy="4876800"/>
          </a:xfrm>
        </p:spPr>
        <p:txBody>
          <a:bodyPr>
            <a:normAutofit fontScale="85000" lnSpcReduction="10000"/>
          </a:bodyPr>
          <a:lstStyle/>
          <a:p>
            <a:r>
              <a:rPr lang="fi-FI" dirty="0" smtClean="0"/>
              <a:t>Lasta tulee aina kuunnella surussaan, isossa ja pienessä. Rohkaistaan puhumaan ja ilmaisemaan suruaan rauhallisessa tilanteessa ja muistelemaan. Kerrotaan, että kaikkiin kysymyksiin ei ole yhtä tai oikeaa vastausta. Ikä ja temperamentti vaikuttavat lapsen surun kokemiseen.</a:t>
            </a:r>
          </a:p>
          <a:p>
            <a:r>
              <a:rPr lang="fi-FI" dirty="0" smtClean="0"/>
              <a:t>Lapsi käsittelee suruaan myös leikin kautta. Surun käsittely vaatii aikaa ja tapahtuu vähän kerrallaan.</a:t>
            </a:r>
          </a:p>
          <a:p>
            <a:r>
              <a:rPr lang="fi-FI" dirty="0" smtClean="0"/>
              <a:t>Suru voi liittyä menetyksiin tai muuttuneeseen elämäntilanteeseen.</a:t>
            </a:r>
          </a:p>
          <a:p>
            <a:r>
              <a:rPr lang="fi-FI" dirty="0" smtClean="0"/>
              <a:t>Lapsi saattaa perhettä kohdanneen surun yhteydessä jäädä aikuisten surun varjoon -&gt; saatetaan ajatella, että surusta puhuminen ja kysyminen lisää lapsen surua ja estää lapsen normaalia arkea.</a:t>
            </a:r>
          </a:p>
          <a:p>
            <a:r>
              <a:rPr lang="fi-FI" dirty="0" smtClean="0"/>
              <a:t>Puhumattomuus, totuuden salaaminen tai kaunistelu aiheuttavat usein turvattomuutta ja horjuttavat lapsen luottamusta vanhempiin ja aikuisiin. On tärkeää, että lapsella on joku aikuinen rinnallaan tukena.</a:t>
            </a:r>
          </a:p>
          <a:p>
            <a:r>
              <a:rPr lang="fi-FI" dirty="0" smtClean="0"/>
              <a:t>Vertaiskuvilla puhumista tulee harkita -&gt; ”poisnukkuminen” –käsite voi aiheuttaa lapsille nukahtamiseen liittyviä pelkoja.</a:t>
            </a:r>
            <a:endParaRPr lang="fi-FI" dirty="0"/>
          </a:p>
        </p:txBody>
      </p:sp>
    </p:spTree>
    <p:extLst>
      <p:ext uri="{BB962C8B-B14F-4D97-AF65-F5344CB8AC3E}">
        <p14:creationId xmlns:p14="http://schemas.microsoft.com/office/powerpoint/2010/main" val="6936046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irkkaus">
  <a:themeElements>
    <a:clrScheme name="Kirkkaus">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klassinen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irkkaus">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1985</TotalTime>
  <Words>626</Words>
  <Application>Microsoft Office PowerPoint</Application>
  <PresentationFormat>Näytössä katseltava diaesitys (4:3)</PresentationFormat>
  <Paragraphs>52</Paragraphs>
  <Slides>8</Slides>
  <Notes>0</Notes>
  <HiddenSlides>0</HiddenSlides>
  <MMClips>0</MMClips>
  <ScaleCrop>false</ScaleCrop>
  <HeadingPairs>
    <vt:vector size="6" baseType="variant">
      <vt:variant>
        <vt:lpstr>Käytetyt fontit</vt:lpstr>
      </vt:variant>
      <vt:variant>
        <vt:i4>1</vt:i4>
      </vt:variant>
      <vt:variant>
        <vt:lpstr>Teema</vt:lpstr>
      </vt:variant>
      <vt:variant>
        <vt:i4>1</vt:i4>
      </vt:variant>
      <vt:variant>
        <vt:lpstr>Dian otsikot</vt:lpstr>
      </vt:variant>
      <vt:variant>
        <vt:i4>8</vt:i4>
      </vt:variant>
    </vt:vector>
  </HeadingPairs>
  <TitlesOfParts>
    <vt:vector size="10" baseType="lpstr">
      <vt:lpstr>Arial</vt:lpstr>
      <vt:lpstr>Kirkkaus</vt:lpstr>
      <vt:lpstr>PowerPoint-esitys</vt:lpstr>
      <vt:lpstr>PowerPoint-esitys</vt:lpstr>
      <vt:lpstr>Kriisit ja selviytyminen</vt:lpstr>
      <vt:lpstr>Kriisejä ja selviytymiskeinoja</vt:lpstr>
      <vt:lpstr>Aikuinen kriisin kokeneen lapsen mielenterveyden tukena</vt:lpstr>
      <vt:lpstr>Lapsen omien selviytymiskeinojen löytäminen ja vahvistaminen</vt:lpstr>
      <vt:lpstr>Ota kriisi tai huolet puheeksi</vt:lpstr>
      <vt:lpstr>Surevan lapsen tukeminen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Käyttäjä</dc:creator>
  <cp:lastModifiedBy>Arja Toivonen</cp:lastModifiedBy>
  <cp:revision>193</cp:revision>
  <dcterms:created xsi:type="dcterms:W3CDTF">2015-04-11T13:56:56Z</dcterms:created>
  <dcterms:modified xsi:type="dcterms:W3CDTF">2016-04-04T11:31:03Z</dcterms:modified>
</cp:coreProperties>
</file>