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57" r:id="rId4"/>
    <p:sldId id="258" r:id="rId5"/>
    <p:sldId id="259" r:id="rId6"/>
    <p:sldId id="268" r:id="rId7"/>
    <p:sldId id="260" r:id="rId8"/>
    <p:sldId id="261" r:id="rId9"/>
    <p:sldId id="269" r:id="rId10"/>
    <p:sldId id="266" r:id="rId11"/>
    <p:sldId id="267" r:id="rId12"/>
    <p:sldId id="262" r:id="rId13"/>
    <p:sldId id="263" r:id="rId14"/>
    <p:sldId id="264" r:id="rId15"/>
    <p:sldId id="270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40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59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829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701529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22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221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23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0244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425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3920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50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0799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1714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915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81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311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7220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78749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1284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835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725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78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65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2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66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557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397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97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139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Luku 7: Itsehoito ja hätäensiapu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</p:spPr>
        <p:txBody>
          <a:bodyPr/>
          <a:lstStyle/>
          <a:p>
            <a:r>
              <a:rPr lang="fi-FI" b="1" dirty="0"/>
              <a:t>Apteekit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608" y="1484784"/>
            <a:ext cx="7704667" cy="5184576"/>
          </a:xfrm>
        </p:spPr>
        <p:txBody>
          <a:bodyPr>
            <a:normAutofit/>
          </a:bodyPr>
          <a:lstStyle/>
          <a:p>
            <a:r>
              <a:rPr lang="fi-FI" b="1" dirty="0"/>
              <a:t>Fimea</a:t>
            </a:r>
            <a:r>
              <a:rPr lang="fi-FI" dirty="0"/>
              <a:t> myöntää apteekkiluvat ja päättää apteekkien perustamisesta</a:t>
            </a:r>
          </a:p>
          <a:p>
            <a:r>
              <a:rPr lang="fi-FI" dirty="0"/>
              <a:t>apteekkien tärkeimmät tehtävät </a:t>
            </a:r>
          </a:p>
          <a:p>
            <a:pPr lvl="1"/>
            <a:r>
              <a:rPr lang="fi-FI" dirty="0"/>
              <a:t>lääkkeiden jakelukanavan ylläpito</a:t>
            </a:r>
          </a:p>
          <a:p>
            <a:pPr lvl="1"/>
            <a:r>
              <a:rPr lang="fi-FI" dirty="0"/>
              <a:t>lääke- ja terveysneuvonta itse- ja omahoidon tukena</a:t>
            </a:r>
          </a:p>
          <a:p>
            <a:r>
              <a:rPr lang="fi-FI" b="1" dirty="0"/>
              <a:t>lääkeväärennökset</a:t>
            </a:r>
          </a:p>
          <a:p>
            <a:pPr lvl="1"/>
            <a:r>
              <a:rPr lang="fi-FI" dirty="0"/>
              <a:t>yleistyneet ulkomailla voimakkaasti</a:t>
            </a:r>
          </a:p>
          <a:p>
            <a:pPr lvl="1"/>
            <a:r>
              <a:rPr lang="fi-FI" dirty="0"/>
              <a:t>kuluttaja ei aina itse pysty havaitsemaan </a:t>
            </a:r>
            <a:br>
              <a:rPr lang="fi-FI" dirty="0"/>
            </a:br>
            <a:r>
              <a:rPr lang="fi-FI" dirty="0"/>
              <a:t>(lääkepakkaukset näyttävät usein aidoilta)</a:t>
            </a:r>
          </a:p>
          <a:p>
            <a:pPr lvl="1"/>
            <a:r>
              <a:rPr lang="fi-FI" dirty="0"/>
              <a:t>lääkkeiden ostaminen ulkomailta internetin kautta aina riski </a:t>
            </a:r>
            <a:r>
              <a:rPr lang="fi-FI" dirty="0">
                <a:sym typeface="Wingdings" panose="05000000000000000000" pitchFamily="2" charset="2"/>
              </a:rPr>
              <a:t> osta vain apteekista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8776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88641"/>
            <a:ext cx="7704667" cy="792088"/>
          </a:xfrm>
        </p:spPr>
        <p:txBody>
          <a:bodyPr>
            <a:normAutofit/>
          </a:bodyPr>
          <a:lstStyle/>
          <a:p>
            <a:r>
              <a:rPr lang="fi-FI" b="1" dirty="0"/>
              <a:t>Itsehoito- ja reseptilääkkeet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268760"/>
            <a:ext cx="7704667" cy="5132039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Fimea myöntää myyntiluvan tarkkojen selvitysten jälkeen </a:t>
            </a:r>
            <a:br>
              <a:rPr lang="fi-FI" dirty="0"/>
            </a:br>
            <a:r>
              <a:rPr lang="fi-FI" dirty="0"/>
              <a:t>(varmistetaan lääkkeen turvallisuus, teho ja laatu)</a:t>
            </a:r>
          </a:p>
          <a:p>
            <a:r>
              <a:rPr lang="fi-FI" dirty="0"/>
              <a:t>joissakin lääkkeissä pienet pakkaukset ovat itsehoitolääkkeitä ja suuremmat reseptilääkkeitä</a:t>
            </a:r>
          </a:p>
          <a:p>
            <a:r>
              <a:rPr lang="fi-FI" b="1" dirty="0"/>
              <a:t>pakkausseloste</a:t>
            </a:r>
          </a:p>
          <a:p>
            <a:pPr lvl="1"/>
            <a:r>
              <a:rPr lang="fi-FI" sz="2400" dirty="0"/>
              <a:t>lääkkeen käyttäjälle tarkoitettu tiedote lääkkeestä ja sen oikeasta käytöstä</a:t>
            </a:r>
          </a:p>
          <a:p>
            <a:pPr lvl="1"/>
            <a:r>
              <a:rPr lang="fi-FI" sz="2400" dirty="0"/>
              <a:t>annostusohjetta tai -suositusta ei saa ylittää </a:t>
            </a:r>
            <a:br>
              <a:rPr lang="fi-FI" sz="2400" dirty="0"/>
            </a:br>
            <a:r>
              <a:rPr lang="fi-FI" sz="2400" dirty="0"/>
              <a:t>(yliannostus voi olla vaarallista ja aiheuttaa jopa myrkytyksen)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itsehoitolääkkeet</a:t>
            </a:r>
          </a:p>
          <a:p>
            <a:pPr lvl="1"/>
            <a:r>
              <a:rPr lang="fi-FI" sz="2400" dirty="0"/>
              <a:t>myydyimpiä kipu-, vatsa-, ihotauti- ja allergialääkkeet </a:t>
            </a:r>
          </a:p>
          <a:p>
            <a:pPr lvl="1"/>
            <a:r>
              <a:rPr lang="fi-FI" sz="2400" dirty="0"/>
              <a:t>tehokkaita ja turvallisia oikein käytettyinä</a:t>
            </a:r>
          </a:p>
          <a:p>
            <a:pPr lvl="1"/>
            <a:r>
              <a:rPr lang="fi-FI" sz="2400" dirty="0"/>
              <a:t>tiettyjä lääkkeitä saa ostaa vain siten, että apteekkihenkilökunta antaa henkilökohtaista lisäneuvontaa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lääkemääräys- eli reseptilääkkeet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6526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667543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Sähköinen lääkemääräys (resepti)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124744"/>
            <a:ext cx="7704667" cy="5544616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lääkäri laatii sähköisesti diagnoosin perusteella sairauden hoitoon tai sen ehkäisyyn</a:t>
            </a:r>
          </a:p>
          <a:p>
            <a:r>
              <a:rPr lang="fi-FI" dirty="0"/>
              <a:t>tallennetaan tietokantaan, jota kutsutaan </a:t>
            </a:r>
            <a:r>
              <a:rPr lang="fi-FI" b="1" dirty="0"/>
              <a:t>Reseptikeskukseksi</a:t>
            </a:r>
          </a:p>
          <a:p>
            <a:pPr lvl="1"/>
            <a:r>
              <a:rPr lang="fi-FI" dirty="0"/>
              <a:t>Kela ylläpitäjä</a:t>
            </a:r>
          </a:p>
          <a:p>
            <a:pPr lvl="1"/>
            <a:r>
              <a:rPr lang="fi-FI" dirty="0"/>
              <a:t>kaikki potilaan sähköiset reseptit ja apteekkien niihin tekemät merkinnät</a:t>
            </a:r>
          </a:p>
          <a:p>
            <a:pPr lvl="1"/>
            <a:r>
              <a:rPr lang="fi-FI" dirty="0"/>
              <a:t>tietojen perusteella lääkkeen voi käydä ostamassa mistä tahansa apteekista</a:t>
            </a:r>
          </a:p>
          <a:p>
            <a:pPr lvl="1"/>
            <a:r>
              <a:rPr lang="fi-FI" dirty="0"/>
              <a:t>oikeus saada paperinen lääkemääräys, jos kieltäytyy sähköisestä reseptistä </a:t>
            </a:r>
            <a:br>
              <a:rPr lang="fi-FI" dirty="0"/>
            </a:br>
            <a:r>
              <a:rPr lang="fi-FI" dirty="0"/>
              <a:t>(tietoja ei tallenneta Reseptikeskukseen)</a:t>
            </a:r>
          </a:p>
          <a:p>
            <a:r>
              <a:rPr lang="fi-FI" dirty="0"/>
              <a:t>paperinen </a:t>
            </a:r>
            <a:r>
              <a:rPr lang="fi-FI" b="1" dirty="0"/>
              <a:t>potilasohje</a:t>
            </a:r>
          </a:p>
          <a:p>
            <a:pPr lvl="1"/>
            <a:r>
              <a:rPr lang="fi-FI" dirty="0"/>
              <a:t>lääkäri antaa potilaalle vastaanottokäynnillä </a:t>
            </a:r>
          </a:p>
          <a:p>
            <a:pPr lvl="1"/>
            <a:r>
              <a:rPr lang="fi-FI" dirty="0"/>
              <a:t>tietoa sairaudesta ja lääkityksestä</a:t>
            </a:r>
          </a:p>
          <a:p>
            <a:r>
              <a:rPr lang="fi-FI" dirty="0"/>
              <a:t>kun reseptilääke lopussa tai lääkemääräys vanhentunut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lääkemääräys pitää tarvittaessa uusia lääkärillä tai apteekissa (välittää uusimispyynnön lääkärille)</a:t>
            </a:r>
          </a:p>
          <a:p>
            <a:r>
              <a:rPr lang="fi-FI" b="1" dirty="0"/>
              <a:t>Omakanta-</a:t>
            </a:r>
            <a:r>
              <a:rPr lang="fi-FI" dirty="0"/>
              <a:t>nettipalvelu</a:t>
            </a:r>
          </a:p>
          <a:p>
            <a:pPr lvl="1"/>
            <a:r>
              <a:rPr lang="fi-FI" dirty="0"/>
              <a:t>sähköinen tunnistautuminen</a:t>
            </a:r>
          </a:p>
          <a:p>
            <a:pPr lvl="1"/>
            <a:r>
              <a:rPr lang="fi-FI" dirty="0"/>
              <a:t>reseptit, niiden voimassaolo, reseptien  toimittamattomat lääkkeet</a:t>
            </a:r>
          </a:p>
          <a:p>
            <a:pPr lvl="1"/>
            <a:r>
              <a:rPr lang="fi-FI" dirty="0"/>
              <a:t>myös muita terveystietoja, kun sähköinen järjestelmä otetaan laajasti käyttöön</a:t>
            </a:r>
          </a:p>
        </p:txBody>
      </p:sp>
    </p:spTree>
    <p:extLst>
      <p:ext uri="{BB962C8B-B14F-4D97-AF65-F5344CB8AC3E}">
        <p14:creationId xmlns:p14="http://schemas.microsoft.com/office/powerpoint/2010/main" val="3446766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523527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Lääkkeiden haittavaikutukset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196752"/>
            <a:ext cx="7704667" cy="5400600"/>
          </a:xfrm>
        </p:spPr>
        <p:txBody>
          <a:bodyPr>
            <a:noAutofit/>
          </a:bodyPr>
          <a:lstStyle/>
          <a:p>
            <a:r>
              <a:rPr lang="fi-FI" sz="2000" dirty="0"/>
              <a:t>suurin osa käyttäjistä ei saa haittoja ja haittavaikutuksista valtaosa lieviä</a:t>
            </a:r>
          </a:p>
          <a:p>
            <a:pPr lvl="1"/>
            <a:r>
              <a:rPr lang="fi-FI" dirty="0"/>
              <a:t>yleisimpiä vatsan tai suoliston oireet </a:t>
            </a:r>
          </a:p>
          <a:p>
            <a:pPr lvl="1"/>
            <a:r>
              <a:rPr lang="fi-FI" dirty="0"/>
              <a:t>joskus iho-oireita, väsymystä, päänsärkyä tai huimausta</a:t>
            </a:r>
          </a:p>
          <a:p>
            <a:r>
              <a:rPr lang="fi-FI" sz="2000" dirty="0"/>
              <a:t>usein voimakkaimmillaan hoidon alussa, voivat hävitä kokonaan hoidon jatkuessa</a:t>
            </a:r>
          </a:p>
          <a:p>
            <a:r>
              <a:rPr lang="fi-FI" sz="2000" dirty="0"/>
              <a:t>suurin osa haitoista ennakoitavissa </a:t>
            </a:r>
          </a:p>
          <a:p>
            <a:r>
              <a:rPr lang="fi-FI" sz="2000" dirty="0"/>
              <a:t>monilla lääkkeillä yhteisvaikutuksia keskenään</a:t>
            </a:r>
          </a:p>
          <a:p>
            <a:pPr lvl="1"/>
            <a:r>
              <a:rPr lang="fi-FI" dirty="0"/>
              <a:t>lääke saattaa vähentää tai lisätä samanaikaisesti otetun toisen lääkkeen vaikutuksia </a:t>
            </a:r>
          </a:p>
          <a:p>
            <a:pPr lvl="1"/>
            <a:r>
              <a:rPr lang="fi-FI" dirty="0"/>
              <a:t>muista kertoa lääkärille kaikista jatkuvasti käytettävistä lääkkeistä, luontaistuotteista ja ravintolisistä</a:t>
            </a:r>
          </a:p>
        </p:txBody>
      </p:sp>
    </p:spTree>
    <p:extLst>
      <p:ext uri="{BB962C8B-B14F-4D97-AF65-F5344CB8AC3E}">
        <p14:creationId xmlns:p14="http://schemas.microsoft.com/office/powerpoint/2010/main" val="2811113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793315-59BD-4D79-99E5-CD7EC85ED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595535"/>
          </a:xfrm>
        </p:spPr>
        <p:txBody>
          <a:bodyPr>
            <a:normAutofit fontScale="90000"/>
          </a:bodyPr>
          <a:lstStyle/>
          <a:p>
            <a:r>
              <a:rPr lang="fi-FI" dirty="0"/>
              <a:t>Lääkkeet ja alkoholi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5CFC0E-D678-40A4-953B-395E90DB6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268759"/>
            <a:ext cx="7704667" cy="5132039"/>
          </a:xfrm>
        </p:spPr>
        <p:txBody>
          <a:bodyPr/>
          <a:lstStyle/>
          <a:p>
            <a:r>
              <a:rPr lang="fi-FI" sz="2800" dirty="0"/>
              <a:t>lääkkeiden ja alkoholin yhtäaikainen käyttö voi johtaa vakaviin seurauksiin</a:t>
            </a:r>
          </a:p>
          <a:p>
            <a:pPr lvl="1"/>
            <a:r>
              <a:rPr lang="fi-FI" sz="2800" dirty="0"/>
              <a:t>lääkeaineiden imeytyminen voi heikentyä</a:t>
            </a:r>
          </a:p>
          <a:p>
            <a:pPr lvl="1"/>
            <a:r>
              <a:rPr lang="fi-FI" sz="2800" dirty="0"/>
              <a:t>elimistöön voi syntyä haitallisia </a:t>
            </a:r>
            <a:r>
              <a:rPr lang="fi-FI" sz="2800" dirty="0" err="1"/>
              <a:t>aineenvaihduntatuotteita</a:t>
            </a:r>
            <a:endParaRPr lang="fi-FI" sz="2800" dirty="0"/>
          </a:p>
          <a:p>
            <a:pPr lvl="1"/>
            <a:r>
              <a:rPr lang="fi-FI" sz="2800" dirty="0"/>
              <a:t>lääkkeiden ja alkoholin lamaava vaikutus voi moninkertaistua</a:t>
            </a:r>
          </a:p>
          <a:p>
            <a:r>
              <a:rPr lang="fi-FI" sz="2800" dirty="0"/>
              <a:t>raskauden ja imetyksen aikana tulisi olla erityisen varovainen lääkkeiden ja ravintolisien käytössä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54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667543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Hätäensiapu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124744"/>
            <a:ext cx="7704667" cy="5472608"/>
          </a:xfrm>
        </p:spPr>
        <p:txBody>
          <a:bodyPr>
            <a:normAutofit/>
          </a:bodyPr>
          <a:lstStyle/>
          <a:p>
            <a:r>
              <a:rPr lang="fi-FI" dirty="0"/>
              <a:t>pyritään turvaamaan ihmisen elämää ylläpitävät hengitys- ja verenkiertotoiminnot sekä estämään potilaan tilan paheneminen</a:t>
            </a:r>
          </a:p>
          <a:p>
            <a:r>
              <a:rPr lang="fi-FI" dirty="0"/>
              <a:t>tieliikennelaki: kaikilla liikenteessä liikkuvilla auttamisvelvollisuus onnettomuuspaikalla </a:t>
            </a:r>
          </a:p>
          <a:p>
            <a:r>
              <a:rPr lang="fi-FI" dirty="0"/>
              <a:t>tärkein hätäensiaputehtävä on soitto hätäkeskukseen</a:t>
            </a:r>
          </a:p>
          <a:p>
            <a:pPr lvl="1"/>
            <a:r>
              <a:rPr lang="fi-FI" dirty="0"/>
              <a:t>jollei potilas hengitä ja on </a:t>
            </a:r>
            <a:r>
              <a:rPr lang="fi-FI" b="1" dirty="0"/>
              <a:t>eloton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painelu-puhalluselvytys</a:t>
            </a:r>
          </a:p>
          <a:p>
            <a:pPr lvl="1"/>
            <a:r>
              <a:rPr lang="fi-FI" dirty="0"/>
              <a:t>hengittää mutta ei vastaa puhutteluun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/>
              <a:t>tajuton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kylkiasento</a:t>
            </a:r>
          </a:p>
          <a:p>
            <a:pPr lvl="1"/>
            <a:r>
              <a:rPr lang="fi-FI" dirty="0"/>
              <a:t>suurten verenvuotojen tyrehdyttäminen</a:t>
            </a:r>
          </a:p>
        </p:txBody>
      </p:sp>
    </p:spTree>
    <p:extLst>
      <p:ext uri="{BB962C8B-B14F-4D97-AF65-F5344CB8AC3E}">
        <p14:creationId xmlns:p14="http://schemas.microsoft.com/office/powerpoint/2010/main" val="718817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88641"/>
            <a:ext cx="7704667" cy="720079"/>
          </a:xfrm>
        </p:spPr>
        <p:txBody>
          <a:bodyPr>
            <a:normAutofit/>
          </a:bodyPr>
          <a:lstStyle/>
          <a:p>
            <a:r>
              <a:rPr lang="fi-FI" b="1" dirty="0"/>
              <a:t>Itsehoito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589240"/>
          </a:xfrm>
        </p:spPr>
        <p:txBody>
          <a:bodyPr>
            <a:normAutofit fontScale="92500" lnSpcReduction="20000"/>
          </a:bodyPr>
          <a:lstStyle/>
          <a:p>
            <a:r>
              <a:rPr lang="fi-FI" sz="2600" dirty="0"/>
              <a:t>kaikkea, mitä ihmiset tekevät ylläpitääkseen ja vahvistaakseen terveyttään sekä ehkäistäkseen sairauksia</a:t>
            </a:r>
          </a:p>
          <a:p>
            <a:pPr lvl="1"/>
            <a:r>
              <a:rPr lang="fi-FI" sz="2600" dirty="0"/>
              <a:t>esim. terveellistä syömistä, itsehoitolääkkeiden asianmukaista käyttöä, vammojen hoitamista kotikonstein ja laajemmin ajateltuna myös terveyden edistämistä</a:t>
            </a:r>
          </a:p>
          <a:p>
            <a:r>
              <a:rPr lang="fi-FI" sz="2600" b="1" dirty="0"/>
              <a:t>voimaantuminen</a:t>
            </a:r>
            <a:r>
              <a:rPr lang="fi-FI" sz="2600" dirty="0"/>
              <a:t> (</a:t>
            </a:r>
            <a:r>
              <a:rPr lang="fi-FI" sz="2600" dirty="0" err="1"/>
              <a:t>empowerment</a:t>
            </a:r>
            <a:r>
              <a:rPr lang="fi-FI" sz="2600" dirty="0"/>
              <a:t>) vahvistaa itsehoitovalmiuksia</a:t>
            </a:r>
          </a:p>
          <a:p>
            <a:pPr lvl="1"/>
            <a:r>
              <a:rPr lang="fi-FI" sz="2600" dirty="0"/>
              <a:t>oman terveyden ja hyvinvoinnin havainnointia, oman elämän haltuunottoa, vastuuta itsestä ja omista teoista sekä uskoa siihen, että omat voimavarat riittävät</a:t>
            </a:r>
          </a:p>
          <a:p>
            <a:pPr lvl="1"/>
            <a:r>
              <a:rPr lang="fi-FI" sz="2600" dirty="0"/>
              <a:t>ilon, hyvän olon, energisyyden ja oman vastuullisen terveystasapainon löytymistä</a:t>
            </a:r>
          </a:p>
          <a:p>
            <a:pPr lvl="1"/>
            <a:r>
              <a:rPr lang="fi-FI" sz="2600" dirty="0"/>
              <a:t>vanhemmilla vastuu lapsestaan -  iän myötä oma vastuu kasvaa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739551"/>
          </a:xfrm>
        </p:spPr>
        <p:txBody>
          <a:bodyPr/>
          <a:lstStyle/>
          <a:p>
            <a:r>
              <a:rPr lang="fi-FI" b="1" dirty="0"/>
              <a:t>Omahoito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412776"/>
            <a:ext cx="7704667" cy="5184576"/>
          </a:xfrm>
        </p:spPr>
        <p:txBody>
          <a:bodyPr>
            <a:normAutofit/>
          </a:bodyPr>
          <a:lstStyle/>
          <a:p>
            <a:r>
              <a:rPr lang="fi-FI" dirty="0"/>
              <a:t>potilaan itse toteuttamaa, terveydenhuollon ammattilaisen kanssa yhdessä suunniteltua </a:t>
            </a:r>
            <a:r>
              <a:rPr lang="fi-FI" b="1" dirty="0"/>
              <a:t>kroonisen sairauden hoitoa kotona</a:t>
            </a:r>
          </a:p>
          <a:p>
            <a:r>
              <a:rPr lang="fi-FI" dirty="0"/>
              <a:t>tärkeää vahvistaa tietojen lisäksi myös potilaan hoitomotivaatiota</a:t>
            </a:r>
          </a:p>
          <a:p>
            <a:r>
              <a:rPr lang="fi-FI" dirty="0"/>
              <a:t>tavoitteena on, että potilaasta tulee oman sairautensa asiantuntija</a:t>
            </a:r>
          </a:p>
          <a:p>
            <a:pPr lvl="1"/>
            <a:r>
              <a:rPr lang="fi-FI" dirty="0"/>
              <a:t>esim. diabeetikon päivittäiset verensokerimittaukset ja insuliinilääkkeen annostelu</a:t>
            </a:r>
          </a:p>
          <a:p>
            <a:pPr lvl="1"/>
            <a:r>
              <a:rPr lang="fi-FI" dirty="0"/>
              <a:t>esim. fysioterapeutin antamien kuntoutusohjeiden noudattaminen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97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332657"/>
            <a:ext cx="7704667" cy="64807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Hoidon muodot vs. kansantalous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916832"/>
            <a:ext cx="7704667" cy="4082984"/>
          </a:xfrm>
        </p:spPr>
        <p:txBody>
          <a:bodyPr>
            <a:noAutofit/>
          </a:bodyPr>
          <a:lstStyle/>
          <a:p>
            <a:r>
              <a:rPr lang="fi-FI" dirty="0"/>
              <a:t>kansalaisten </a:t>
            </a:r>
            <a:r>
              <a:rPr lang="fi-FI" b="1" dirty="0"/>
              <a:t>itse- ja omahoito</a:t>
            </a:r>
            <a:r>
              <a:rPr lang="fi-FI" dirty="0"/>
              <a:t>valmiuksia vahvistetaan eri tasoilla </a:t>
            </a:r>
          </a:p>
          <a:p>
            <a:pPr lvl="1"/>
            <a:r>
              <a:rPr lang="fi-FI" sz="2400" dirty="0"/>
              <a:t>lapset ja nuoret – esim. terveystiedon tunnit ja kouluterveydenhuolto</a:t>
            </a:r>
          </a:p>
          <a:p>
            <a:pPr lvl="1"/>
            <a:r>
              <a:rPr lang="fi-FI" sz="2400" dirty="0"/>
              <a:t>aikuiset – esim. työterveyshuolto </a:t>
            </a:r>
          </a:p>
          <a:p>
            <a:pPr lvl="1"/>
            <a:r>
              <a:rPr lang="fi-FI" sz="2400" dirty="0"/>
              <a:t>tuo jopa miljardien eurojen säästön yhteiskunnalle ihmisten työkyvyn säilymisen ansiosta</a:t>
            </a:r>
          </a:p>
          <a:p>
            <a:r>
              <a:rPr lang="fi-FI" dirty="0"/>
              <a:t>terveydenhuollon ammattilaisen antama </a:t>
            </a:r>
            <a:r>
              <a:rPr lang="fi-FI" b="1" dirty="0"/>
              <a:t>avohoito</a:t>
            </a:r>
          </a:p>
          <a:p>
            <a:pPr lvl="1"/>
            <a:r>
              <a:rPr lang="fi-FI" sz="2400" dirty="0"/>
              <a:t>potilaan asumista ja yöpymistä kotona mutta käyntejä sairaalan poliklinikalla, päiväkirurgiassa ja -osastolla tai muussa avohoitoyksikössä</a:t>
            </a:r>
          </a:p>
          <a:p>
            <a:pPr lvl="1"/>
            <a:r>
              <a:rPr lang="fi-FI" sz="2400" dirty="0"/>
              <a:t>terveys- tai hyvinvointialan ammattilainen käy tekemässä hoitotoimenpiteet potilaan kotona</a:t>
            </a:r>
          </a:p>
        </p:txBody>
      </p:sp>
    </p:spTree>
    <p:extLst>
      <p:ext uri="{BB962C8B-B14F-4D97-AF65-F5344CB8AC3E}">
        <p14:creationId xmlns:p14="http://schemas.microsoft.com/office/powerpoint/2010/main" val="80738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47C1D5-A514-48AC-A47C-E78EAD83E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267645-05DE-4940-8FEB-1A2C7BFC3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484783"/>
            <a:ext cx="7704667" cy="4916015"/>
          </a:xfrm>
        </p:spPr>
        <p:txBody>
          <a:bodyPr>
            <a:noAutofit/>
          </a:bodyPr>
          <a:lstStyle/>
          <a:p>
            <a:r>
              <a:rPr lang="fi-FI" dirty="0"/>
              <a:t>lyhyt- tai pitkäaikainen sairaalan </a:t>
            </a:r>
            <a:r>
              <a:rPr lang="fi-FI" b="1" dirty="0"/>
              <a:t>laitoshoito</a:t>
            </a:r>
          </a:p>
          <a:p>
            <a:pPr lvl="1"/>
            <a:r>
              <a:rPr lang="fi-FI" sz="2400" dirty="0"/>
              <a:t>potilaille, jotka tarvitsevat tehostettua tai ympärivuorokautista hoivaa tai sairaanhoitoa</a:t>
            </a:r>
          </a:p>
          <a:p>
            <a:pPr lvl="1"/>
            <a:r>
              <a:rPr lang="fi-FI" sz="2400" dirty="0"/>
              <a:t>järkevämpää edistää terveyttä, jotta laitoshoitoa tarvitaan mahdollisimman vähän</a:t>
            </a:r>
          </a:p>
          <a:p>
            <a:r>
              <a:rPr lang="fi-FI" dirty="0"/>
              <a:t>tulevaisuudessa ihmisten omien terveysvalintojen ja tekojen tai tekemättä jättämisten merkitys kasvaa - terveydenhoidossa </a:t>
            </a:r>
            <a:r>
              <a:rPr lang="fi-FI" b="1" dirty="0"/>
              <a:t>priorisoidaan</a:t>
            </a:r>
            <a:r>
              <a:rPr lang="fi-FI" dirty="0"/>
              <a:t> eli asetetaan asioita tärkeysjärjestykseen</a:t>
            </a:r>
          </a:p>
        </p:txBody>
      </p:sp>
    </p:spTree>
    <p:extLst>
      <p:ext uri="{BB962C8B-B14F-4D97-AF65-F5344CB8AC3E}">
        <p14:creationId xmlns:p14="http://schemas.microsoft.com/office/powerpoint/2010/main" val="338877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595535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Kipu ja sen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340768"/>
            <a:ext cx="7704667" cy="5517232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/>
              <a:t>kipu</a:t>
            </a:r>
            <a:r>
              <a:rPr lang="fi-FI" dirty="0"/>
              <a:t> on monimuotoinen, epämiellyttävä aistimus</a:t>
            </a:r>
          </a:p>
          <a:p>
            <a:pPr lvl="1"/>
            <a:r>
              <a:rPr lang="fi-FI" dirty="0"/>
              <a:t>kipua välittävät hermoradat: selkäydin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aivojen hermoverkosto </a:t>
            </a:r>
            <a:br>
              <a:rPr lang="fi-FI" dirty="0"/>
            </a:br>
            <a:r>
              <a:rPr lang="fi-FI" dirty="0"/>
              <a:t>(havaitsevat kivun voimakkuutta, laajuutta, kestoa ja paikkaa)</a:t>
            </a:r>
          </a:p>
          <a:p>
            <a:pPr lvl="1"/>
            <a:r>
              <a:rPr lang="fi-FI" dirty="0"/>
              <a:t>fysiologiset mittaukset kertovat vain vähän, tärkeämpää yksilöllinen, subjektiivinen kivun kokemus (potilaan oma kertomus, kipumittarit)</a:t>
            </a:r>
          </a:p>
          <a:p>
            <a:pPr lvl="1"/>
            <a:r>
              <a:rPr lang="fi-FI" dirty="0"/>
              <a:t>aikaisemmat kipukokemukset voivat herkistää kivulle</a:t>
            </a:r>
          </a:p>
          <a:p>
            <a:r>
              <a:rPr lang="fi-FI" dirty="0"/>
              <a:t>lääkäriin tai päivystykseen lähdön kynnys erilainen eri kulttuureissa ja eri perheissä</a:t>
            </a:r>
          </a:p>
          <a:p>
            <a:pPr lvl="1"/>
            <a:r>
              <a:rPr lang="fi-FI" dirty="0"/>
              <a:t>jos henkilö ei itse osaa kunnolla kuvailla kipujaan tai oireitaan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potilaan voinnin huolellinen tarkkailu</a:t>
            </a:r>
          </a:p>
          <a:p>
            <a:pPr lvl="1"/>
            <a:r>
              <a:rPr lang="fi-FI" dirty="0"/>
              <a:t>tarvittaessa soitto oman alueen päivystys- tai neuvontapuhelimeen (päivystysammattilaiset vastaavat, ovatko oireet lääkärin- tai sairaalahoitoa vaativia)</a:t>
            </a:r>
          </a:p>
          <a:p>
            <a:pPr lvl="1"/>
            <a:r>
              <a:rPr lang="fi-FI" dirty="0"/>
              <a:t>monet oireet, lievät sairaudet ja tapaturmavammat (esim. päänsärky, flunssa ja nilkan venähdykset) paranevat kotikonstein lepäämällä ja lievittämällä oireita itsehoidollisin keinoin</a:t>
            </a:r>
          </a:p>
        </p:txBody>
      </p:sp>
    </p:spTree>
    <p:extLst>
      <p:ext uri="{BB962C8B-B14F-4D97-AF65-F5344CB8AC3E}">
        <p14:creationId xmlns:p14="http://schemas.microsoft.com/office/powerpoint/2010/main" val="2629054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739551"/>
          </a:xfrm>
        </p:spPr>
        <p:txBody>
          <a:bodyPr/>
          <a:lstStyle/>
          <a:p>
            <a:r>
              <a:rPr lang="fi-FI" b="1" dirty="0"/>
              <a:t>Päänsärky ja sen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196752"/>
            <a:ext cx="7704667" cy="56612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3600" dirty="0"/>
              <a:t>Syyt</a:t>
            </a:r>
          </a:p>
          <a:p>
            <a:r>
              <a:rPr lang="fi-FI" sz="3600" dirty="0"/>
              <a:t>päänsärky voi olla peräisin erilaisista lähteistä: lihaksista, verisuonista, aivokalvoista, aivohermoista, luukalvoista, silmistä, poskionteloista, korvista tai hampaista</a:t>
            </a:r>
          </a:p>
          <a:p>
            <a:r>
              <a:rPr lang="fi-FI" sz="3600" dirty="0"/>
              <a:t>nuorten yleisin päänsäryn syy niska- tai hartialihasten staattinen jännitystila </a:t>
            </a:r>
            <a:br>
              <a:rPr lang="fi-FI" sz="3600" dirty="0"/>
            </a:br>
            <a:r>
              <a:rPr lang="fi-FI" sz="3600" dirty="0"/>
              <a:t>(= </a:t>
            </a:r>
            <a:r>
              <a:rPr lang="fi-FI" sz="3600" b="1" dirty="0"/>
              <a:t>tensiopäänsärky</a:t>
            </a:r>
            <a:r>
              <a:rPr lang="fi-FI" sz="3600" dirty="0"/>
              <a:t>)</a:t>
            </a:r>
          </a:p>
          <a:p>
            <a:pPr marL="0" indent="0">
              <a:buNone/>
            </a:pPr>
            <a:r>
              <a:rPr lang="fi-FI" sz="3600" dirty="0"/>
              <a:t>Hoito</a:t>
            </a:r>
          </a:p>
          <a:p>
            <a:r>
              <a:rPr lang="fi-FI" sz="3600" dirty="0"/>
              <a:t>omia elintavat (esim. riittävä nukkuminen, säännöllinen ruokailu, ergonomia, taukoliikunta, hyvää työskentelyasentoa ylläpitävien lihasten voimistaminen ja näkökykyyn sekä purentaan liittyvien ongelmien korjaaminen)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9222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1A9B6D-C2FA-4D0E-84A0-B740C06EC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595535"/>
          </a:xfrm>
        </p:spPr>
        <p:txBody>
          <a:bodyPr>
            <a:normAutofit fontScale="90000"/>
          </a:bodyPr>
          <a:lstStyle/>
          <a:p>
            <a:r>
              <a:rPr lang="fi-FI" dirty="0"/>
              <a:t>Kipulääkkeet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F0C28E-4C5F-455B-94CB-6AA1E405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268760"/>
            <a:ext cx="7704667" cy="5472608"/>
          </a:xfrm>
        </p:spPr>
        <p:txBody>
          <a:bodyPr>
            <a:normAutofit fontScale="77500" lnSpcReduction="20000"/>
          </a:bodyPr>
          <a:lstStyle/>
          <a:p>
            <a:r>
              <a:rPr lang="fi-FI" sz="3600" dirty="0"/>
              <a:t>kipulääkkeet </a:t>
            </a:r>
          </a:p>
          <a:p>
            <a:pPr lvl="1"/>
            <a:r>
              <a:rPr lang="fi-FI" sz="3200" dirty="0"/>
              <a:t>tarkoitettu vain muutaman päivän yhtäjaksoiseen käyttöön </a:t>
            </a:r>
            <a:br>
              <a:rPr lang="fi-FI" sz="3200" dirty="0"/>
            </a:br>
            <a:r>
              <a:rPr lang="fi-FI" sz="3200" dirty="0"/>
              <a:t>(jos kipu jatkuu useita päiviä </a:t>
            </a:r>
            <a:r>
              <a:rPr lang="fi-FI" sz="3200" dirty="0">
                <a:sym typeface="Wingdings" panose="05000000000000000000" pitchFamily="2" charset="2"/>
              </a:rPr>
              <a:t> </a:t>
            </a:r>
            <a:r>
              <a:rPr lang="fi-FI" sz="3200" dirty="0"/>
              <a:t>lääkäriin)</a:t>
            </a:r>
          </a:p>
          <a:p>
            <a:pPr lvl="1"/>
            <a:r>
              <a:rPr lang="fi-FI" sz="3200" dirty="0"/>
              <a:t>vaikuttavat koko kehossa (särky hellittää noin puolen tunnin kuluttua)</a:t>
            </a:r>
          </a:p>
          <a:p>
            <a:pPr lvl="1"/>
            <a:r>
              <a:rPr lang="fi-FI" sz="3200" dirty="0"/>
              <a:t>pitkään käytettyinä </a:t>
            </a:r>
            <a:r>
              <a:rPr lang="fi-FI" sz="3200" b="1" dirty="0"/>
              <a:t>lääkepäänsärkyä</a:t>
            </a:r>
          </a:p>
          <a:p>
            <a:pPr lvl="1"/>
            <a:r>
              <a:rPr lang="fi-FI" sz="3200" dirty="0"/>
              <a:t>voivat aiheuttaa ongelmia (esim. haavauma mahaan tai suolistoon)</a:t>
            </a:r>
          </a:p>
          <a:p>
            <a:pPr lvl="1"/>
            <a:r>
              <a:rPr lang="fi-FI" sz="3200" dirty="0"/>
              <a:t>jatkuva käyttö voi aiheuttaa myös rakenteellisia ja toiminnallisia muutoksia munuaisiin tai aivoihin</a:t>
            </a:r>
          </a:p>
          <a:p>
            <a:pPr lvl="1"/>
            <a:r>
              <a:rPr lang="fi-FI" sz="3200" dirty="0"/>
              <a:t>Suomessa kuolee vuosittain 200–300 ihmistä pitkäaikaisen tulehduskipulääkkeiden käytön aiheuttamiin suolistoverenvuotoihin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962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88641"/>
            <a:ext cx="7704667" cy="64807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Migreeni ja sen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836712"/>
            <a:ext cx="7704667" cy="5832648"/>
          </a:xfrm>
        </p:spPr>
        <p:txBody>
          <a:bodyPr>
            <a:normAutofit fontScale="25000" lnSpcReduction="20000"/>
          </a:bodyPr>
          <a:lstStyle/>
          <a:p>
            <a:r>
              <a:rPr lang="fi-FI" sz="6400" dirty="0"/>
              <a:t>kohtauksellista kovaa päänsärkyä aiheuttava neurologinen sairaus </a:t>
            </a:r>
          </a:p>
          <a:p>
            <a:pPr marL="0" indent="0">
              <a:buNone/>
            </a:pPr>
            <a:r>
              <a:rPr lang="fi-FI" sz="6400" b="1" dirty="0"/>
              <a:t>Oireet</a:t>
            </a:r>
          </a:p>
          <a:p>
            <a:r>
              <a:rPr lang="fi-FI" sz="6400" dirty="0"/>
              <a:t>osalla auraoireita (esim. sahalaitaisia näköhäiriöitä) ennen varsinaista kipukohtausta</a:t>
            </a:r>
          </a:p>
          <a:p>
            <a:r>
              <a:rPr lang="fi-FI" sz="6400" dirty="0"/>
              <a:t>kohtaukseen voi liittyä muitakin oireita </a:t>
            </a:r>
            <a:br>
              <a:rPr lang="fi-FI" sz="6400" dirty="0"/>
            </a:br>
            <a:r>
              <a:rPr lang="fi-FI" sz="6400" dirty="0"/>
              <a:t>(esim. oksentelua, huimausta, valo- ja ääniherkkyyttä)</a:t>
            </a:r>
          </a:p>
          <a:p>
            <a:r>
              <a:rPr lang="fi-FI" sz="6400" dirty="0"/>
              <a:t>ankara, jyskyttävä ja toisinaan toispuoleinen päänsärky voi kestää muutamasta tunnista aina pariin vuorokauteen asti</a:t>
            </a:r>
          </a:p>
          <a:p>
            <a:pPr marL="0" indent="0">
              <a:buNone/>
            </a:pPr>
            <a:r>
              <a:rPr lang="fi-FI" sz="6400" b="1" dirty="0"/>
              <a:t>Syyt</a:t>
            </a:r>
          </a:p>
          <a:p>
            <a:r>
              <a:rPr lang="fi-FI" sz="6400" dirty="0"/>
              <a:t>johtuu häiriöstä aivorungon hermotumakkeissa, osittain periytyvää</a:t>
            </a:r>
          </a:p>
          <a:p>
            <a:r>
              <a:rPr lang="fi-FI" sz="6400" dirty="0"/>
              <a:t>laukaisevia tekijöitä (esim. kirkkaat tai välkkyvät valot, stressi, unettomuus, syömättömyys, hormonaaliset tekijät, tietyt ruoka-aineet ja hajut) – toisille kohtaukset tulevat aivan yllättäen</a:t>
            </a:r>
          </a:p>
          <a:p>
            <a:pPr marL="0" indent="0">
              <a:buNone/>
            </a:pPr>
            <a:r>
              <a:rPr lang="fi-FI" sz="6400" b="1" dirty="0"/>
              <a:t>Hoito</a:t>
            </a:r>
          </a:p>
          <a:p>
            <a:r>
              <a:rPr lang="fi-FI" sz="6400" dirty="0"/>
              <a:t>lääkäri diagnosoi</a:t>
            </a:r>
          </a:p>
          <a:p>
            <a:r>
              <a:rPr lang="fi-FI" sz="6400" dirty="0"/>
              <a:t>tärkeää, että migreenilääke otetaan heti ensioireisiin ja lääkeannos on riittävä</a:t>
            </a:r>
          </a:p>
          <a:p>
            <a:r>
              <a:rPr lang="fi-FI" sz="6400" dirty="0"/>
              <a:t>vakava ja usein toistuva migreeni </a:t>
            </a:r>
            <a:r>
              <a:rPr lang="fi-FI" sz="6400" dirty="0">
                <a:sym typeface="Wingdings" panose="05000000000000000000" pitchFamily="2" charset="2"/>
              </a:rPr>
              <a:t></a:t>
            </a:r>
            <a:r>
              <a:rPr lang="fi-FI" sz="6400" dirty="0"/>
              <a:t> estolääkitys</a:t>
            </a:r>
          </a:p>
          <a:p>
            <a:r>
              <a:rPr lang="fi-FI" sz="6400" dirty="0"/>
              <a:t>päänsärky harvoin migreeniä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937834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TM02900743[[fn=Orgaaninen]]</Template>
  <TotalTime>314</TotalTime>
  <Words>564</Words>
  <Application>Microsoft Office PowerPoint</Application>
  <PresentationFormat>Näytössä katseltava diaesitys (4:3)</PresentationFormat>
  <Paragraphs>122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Corbel</vt:lpstr>
      <vt:lpstr>Wingdings</vt:lpstr>
      <vt:lpstr>Wingdings 2</vt:lpstr>
      <vt:lpstr>HDOfficeLightV0</vt:lpstr>
      <vt:lpstr>Parallaksi</vt:lpstr>
      <vt:lpstr>Terve 1: Terveyden perusteet</vt:lpstr>
      <vt:lpstr>Itsehoito</vt:lpstr>
      <vt:lpstr>Omahoito</vt:lpstr>
      <vt:lpstr>Hoidon muodot vs. kansantalous</vt:lpstr>
      <vt:lpstr>…jatkuu…</vt:lpstr>
      <vt:lpstr>Kipu ja sen hoito</vt:lpstr>
      <vt:lpstr>Päänsärky ja sen hoito</vt:lpstr>
      <vt:lpstr>Kipulääkkeet</vt:lpstr>
      <vt:lpstr>Migreeni ja sen hoito</vt:lpstr>
      <vt:lpstr>Apteekit</vt:lpstr>
      <vt:lpstr>Itsehoito- ja reseptilääkkeet</vt:lpstr>
      <vt:lpstr>Sähköinen lääkemääräys (resepti)</vt:lpstr>
      <vt:lpstr>Lääkkeiden haittavaikutukset</vt:lpstr>
      <vt:lpstr>Lääkkeet ja alkoholi</vt:lpstr>
      <vt:lpstr>Hätäensiapu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130</cp:revision>
  <dcterms:created xsi:type="dcterms:W3CDTF">2017-06-09T06:02:13Z</dcterms:created>
  <dcterms:modified xsi:type="dcterms:W3CDTF">2019-08-29T08:43:07Z</dcterms:modified>
</cp:coreProperties>
</file>