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67" r:id="rId4"/>
    <p:sldId id="258" r:id="rId5"/>
    <p:sldId id="268" r:id="rId6"/>
    <p:sldId id="261" r:id="rId7"/>
    <p:sldId id="269" r:id="rId8"/>
    <p:sldId id="259" r:id="rId9"/>
    <p:sldId id="262" r:id="rId10"/>
    <p:sldId id="270" r:id="rId11"/>
    <p:sldId id="263" r:id="rId12"/>
    <p:sldId id="264" r:id="rId13"/>
    <p:sldId id="260" r:id="rId14"/>
    <p:sldId id="265" r:id="rId15"/>
    <p:sldId id="271" r:id="rId16"/>
    <p:sldId id="266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8"/>
    <p:restoredTop sz="94708"/>
  </p:normalViewPr>
  <p:slideViewPr>
    <p:cSldViewPr>
      <p:cViewPr varScale="1">
        <p:scale>
          <a:sx n="68" d="100"/>
          <a:sy n="68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77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4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8443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7835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3480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178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4144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087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96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015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868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797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21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02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77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822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21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04898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3200" b="1" dirty="0"/>
              <a:t>Luku 4: Liikunta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478623-B43D-4CDB-8C7B-1F4C9518D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22250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27F6A8-8C56-43E1-B807-9D7D14C7B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340768"/>
            <a:ext cx="7748388" cy="5112568"/>
          </a:xfrm>
        </p:spPr>
        <p:txBody>
          <a:bodyPr>
            <a:normAutofit lnSpcReduction="10000"/>
          </a:bodyPr>
          <a:lstStyle/>
          <a:p>
            <a:pPr lvl="1"/>
            <a:r>
              <a:rPr lang="fi-FI" sz="2400" b="1" dirty="0"/>
              <a:t>tapaturmariski</a:t>
            </a:r>
            <a:endParaRPr lang="fi-FI" sz="2400" dirty="0"/>
          </a:p>
          <a:p>
            <a:pPr lvl="2"/>
            <a:r>
              <a:rPr lang="fi-FI" sz="2400" dirty="0"/>
              <a:t>suuri vähän liikkuvilla henkilöillä (heikko motorinen </a:t>
            </a:r>
            <a:r>
              <a:rPr lang="fi-FI" sz="2400" dirty="0" err="1"/>
              <a:t>taitotaso</a:t>
            </a:r>
            <a:r>
              <a:rPr lang="fi-FI" sz="2400" dirty="0"/>
              <a:t>)</a:t>
            </a:r>
          </a:p>
          <a:p>
            <a:pPr lvl="2"/>
            <a:r>
              <a:rPr lang="fi-FI" sz="2400" dirty="0"/>
              <a:t>altistuvat myös tavoitteellisesti liikkuvat henkilöt</a:t>
            </a:r>
          </a:p>
          <a:p>
            <a:pPr lvl="2"/>
            <a:r>
              <a:rPr lang="fi-FI" sz="2400" dirty="0"/>
              <a:t>asiointi- ja hyötyliikunta vs. kunto- ja kilpaurheilu</a:t>
            </a:r>
          </a:p>
          <a:p>
            <a:pPr lvl="2"/>
            <a:r>
              <a:rPr lang="fi-FI" sz="2400" dirty="0"/>
              <a:t>kontaktilajeissa  kolminkertainen ei-kontaktilajeihin verrattuna</a:t>
            </a:r>
          </a:p>
          <a:p>
            <a:pPr lvl="2"/>
            <a:r>
              <a:rPr lang="fi-FI" sz="2400" dirty="0"/>
              <a:t>kasvaa väsyneenä ja nälkäisenä sekä päihteiden vaikutuksen alaisena</a:t>
            </a:r>
          </a:p>
          <a:p>
            <a:pPr lvl="1"/>
            <a:r>
              <a:rPr lang="fi-FI" sz="2400" dirty="0"/>
              <a:t>liiallinen ja yksipuolinen kuormitus sekä liian lyhyet palautumisajat aiheuttavat puolestaan rasitusvammoja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8856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22250"/>
          </a:xfrm>
        </p:spPr>
        <p:txBody>
          <a:bodyPr/>
          <a:lstStyle/>
          <a:p>
            <a:r>
              <a:rPr lang="fi-FI" b="1" dirty="0"/>
              <a:t>Liikuntavammojen riskitekijät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340768"/>
            <a:ext cx="7429499" cy="4450433"/>
          </a:xfrm>
        </p:spPr>
        <p:txBody>
          <a:bodyPr>
            <a:noAutofit/>
          </a:bodyPr>
          <a:lstStyle/>
          <a:p>
            <a:r>
              <a:rPr lang="fi-FI" sz="2800" b="1" dirty="0"/>
              <a:t>sisäiset</a:t>
            </a:r>
          </a:p>
          <a:p>
            <a:pPr lvl="1"/>
            <a:r>
              <a:rPr lang="fi-FI" sz="2800" dirty="0"/>
              <a:t>liikkujasta itsestään johtuvat: </a:t>
            </a:r>
            <a:br>
              <a:rPr lang="fi-FI" sz="2800" dirty="0"/>
            </a:br>
            <a:r>
              <a:rPr lang="fi-FI" sz="2800" dirty="0"/>
              <a:t>yleinen terveydentila, vireystila, liikehallintataidot, aikaisemmat vammat, motivaatio, riskinottokyky ym.</a:t>
            </a:r>
          </a:p>
          <a:p>
            <a:r>
              <a:rPr lang="fi-FI" sz="2800" b="1" dirty="0"/>
              <a:t>ulkoiset</a:t>
            </a:r>
          </a:p>
          <a:p>
            <a:pPr lvl="1"/>
            <a:r>
              <a:rPr lang="fi-FI" sz="2800" dirty="0"/>
              <a:t>liikuntamuotoon ja olosuhteisiin liittyvät: liikuntalaji, liikunnan intensiteetti, sääolosuhteet, suojavarusteet ym.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22250"/>
          </a:xfrm>
        </p:spPr>
        <p:txBody>
          <a:bodyPr/>
          <a:lstStyle/>
          <a:p>
            <a:r>
              <a:rPr lang="fi-FI" b="1" dirty="0"/>
              <a:t>Doping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340768"/>
            <a:ext cx="7429499" cy="5040560"/>
          </a:xfrm>
        </p:spPr>
        <p:txBody>
          <a:bodyPr>
            <a:normAutofit fontScale="92500"/>
          </a:bodyPr>
          <a:lstStyle/>
          <a:p>
            <a:r>
              <a:rPr lang="fi-FI" dirty="0"/>
              <a:t>urheilijan suorituskyvyn parantamista (esim. lihasvoima) kemiallisten aineiden tai muiden lääketieteellisten menetelmien avulla</a:t>
            </a:r>
          </a:p>
          <a:p>
            <a:r>
              <a:rPr lang="fi-FI" u="sng" dirty="0"/>
              <a:t>dopingrikkomus</a:t>
            </a:r>
          </a:p>
          <a:p>
            <a:pPr lvl="1"/>
            <a:r>
              <a:rPr lang="fi-FI" dirty="0"/>
              <a:t>kielletyn, dopingiksi luokiteltavan menetelmän käyttö</a:t>
            </a:r>
          </a:p>
          <a:p>
            <a:pPr lvl="1"/>
            <a:r>
              <a:rPr lang="fi-FI" dirty="0"/>
              <a:t>doping-testistä kieltäytyminen</a:t>
            </a:r>
          </a:p>
          <a:p>
            <a:pPr lvl="1"/>
            <a:r>
              <a:rPr lang="fi-FI" dirty="0"/>
              <a:t>dopingtestin tai -valvonnan manipulointi tai sen yritys</a:t>
            </a:r>
          </a:p>
          <a:p>
            <a:pPr lvl="1"/>
            <a:r>
              <a:rPr lang="fi-FI" dirty="0"/>
              <a:t>kiellettyjen aineiden hallussapito ja välittäminen</a:t>
            </a:r>
          </a:p>
          <a:p>
            <a:r>
              <a:rPr lang="fi-FI" dirty="0"/>
              <a:t>suurin osa dopingin käyttäjistä on kuntoilijoita (tavoitteena esim. voiman hankkiminen, suorituskyvyn kasvattaminen, ulkonäön muokkaaminen, ammatillinen hyöty)</a:t>
            </a:r>
          </a:p>
        </p:txBody>
      </p:sp>
    </p:spTree>
    <p:extLst>
      <p:ext uri="{BB962C8B-B14F-4D97-AF65-F5344CB8AC3E}">
        <p14:creationId xmlns:p14="http://schemas.microsoft.com/office/powerpoint/2010/main" val="412492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b="1" dirty="0"/>
              <a:t>Liikkumattomuus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268760"/>
            <a:ext cx="7429499" cy="5184576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terveyden kannalta riittämätön fyysinen aktiivisuus</a:t>
            </a:r>
          </a:p>
          <a:p>
            <a:r>
              <a:rPr lang="fi-FI" sz="2800" dirty="0"/>
              <a:t>liikunnan puute kehittyneissä maissa </a:t>
            </a:r>
            <a:r>
              <a:rPr lang="fi-FI" sz="2800" b="1" dirty="0"/>
              <a:t>yleisin muutettavissa oleva </a:t>
            </a:r>
            <a:r>
              <a:rPr lang="fi-FI" sz="2800" dirty="0"/>
              <a:t>terveyttä ja toimintakykyä huonontava tekijä (WHO)</a:t>
            </a:r>
          </a:p>
          <a:p>
            <a:r>
              <a:rPr lang="fi-FI" sz="2800" dirty="0"/>
              <a:t>tekninen kehitys ja vaurastuminen </a:t>
            </a:r>
            <a:r>
              <a:rPr lang="fi-FI" sz="2800" dirty="0">
                <a:sym typeface="Wingdings" panose="05000000000000000000" pitchFamily="2" charset="2"/>
              </a:rPr>
              <a:t></a:t>
            </a:r>
            <a:r>
              <a:rPr lang="fi-FI" sz="2800" dirty="0"/>
              <a:t> istumisen lisääntyminen ja arjen aktiivisuuden väheneminen</a:t>
            </a:r>
          </a:p>
          <a:p>
            <a:r>
              <a:rPr lang="fi-FI" sz="2800" dirty="0"/>
              <a:t>yhteiskunta voi toimillaan ja päätöksenteollaan luoda liikkumiselle mahdollisimman suotuisat edellytykset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7723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b="1" dirty="0"/>
              <a:t>Istumisen terveysvaarat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268760"/>
            <a:ext cx="7429499" cy="5400600"/>
          </a:xfrm>
        </p:spPr>
        <p:txBody>
          <a:bodyPr>
            <a:noAutofit/>
          </a:bodyPr>
          <a:lstStyle/>
          <a:p>
            <a:r>
              <a:rPr lang="fi-FI" sz="2800" dirty="0"/>
              <a:t>liiallinen istuminen ei ole vain liikunnan puutetta, vaan </a:t>
            </a:r>
            <a:r>
              <a:rPr lang="fi-FI" sz="2800" b="1" dirty="0"/>
              <a:t>itsenäinen terveyttä heikentävä tekijä,</a:t>
            </a:r>
            <a:r>
              <a:rPr lang="fi-FI" sz="2800" dirty="0"/>
              <a:t> vaikka liikkuisikin terveysliikuntasuositusten mukaisesti</a:t>
            </a:r>
          </a:p>
          <a:p>
            <a:r>
              <a:rPr lang="fi-FI" sz="2800" dirty="0"/>
              <a:t>istuminen on lisääntynyt kaikissa ikäryhmissä </a:t>
            </a:r>
            <a:br>
              <a:rPr lang="fi-FI" sz="2800" dirty="0"/>
            </a:br>
            <a:r>
              <a:rPr lang="fi-FI" sz="2800" dirty="0"/>
              <a:t>(noin puolet aikuisista istuu vähintään 6 h päivässä)</a:t>
            </a:r>
          </a:p>
          <a:p>
            <a:r>
              <a:rPr lang="fi-FI" sz="2800" dirty="0"/>
              <a:t>runsas ja pitkäkestoinen istuminen </a:t>
            </a:r>
            <a:r>
              <a:rPr lang="fi-FI" sz="2800" b="1" dirty="0"/>
              <a:t>lisää riskiä moniin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049860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61DF8B-7015-4857-B917-52BD2662C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4CE8C4-30BE-435B-8266-6E0529061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268760"/>
            <a:ext cx="7429499" cy="4970722"/>
          </a:xfrm>
        </p:spPr>
        <p:txBody>
          <a:bodyPr>
            <a:normAutofit/>
          </a:bodyPr>
          <a:lstStyle/>
          <a:p>
            <a:r>
              <a:rPr lang="fi-FI" b="1" dirty="0"/>
              <a:t>terveysongelmiin</a:t>
            </a:r>
          </a:p>
          <a:p>
            <a:pPr lvl="1"/>
            <a:r>
              <a:rPr lang="fi-FI" sz="2400" dirty="0"/>
              <a:t>hengitys- ja verenkiertoelimistön sairauksiin</a:t>
            </a:r>
          </a:p>
          <a:p>
            <a:pPr lvl="1"/>
            <a:r>
              <a:rPr lang="fi-FI" sz="2400" dirty="0"/>
              <a:t>keskivartalolihavuuteen</a:t>
            </a:r>
          </a:p>
          <a:p>
            <a:pPr lvl="1"/>
            <a:r>
              <a:rPr lang="fi-FI" sz="2400" dirty="0" err="1"/>
              <a:t>aineenvaihduntaongelmiin</a:t>
            </a:r>
            <a:endParaRPr lang="fi-FI" sz="2400" dirty="0"/>
          </a:p>
          <a:p>
            <a:pPr lvl="1"/>
            <a:r>
              <a:rPr lang="fi-FI" sz="2400" dirty="0"/>
              <a:t>tuki- ja liikuntaelimistön vaivoihin</a:t>
            </a:r>
          </a:p>
          <a:p>
            <a:pPr lvl="1"/>
            <a:r>
              <a:rPr lang="fi-FI" sz="2400" dirty="0"/>
              <a:t>ennenaikaiseen kuolleisuuteen</a:t>
            </a:r>
          </a:p>
          <a:p>
            <a:pPr lvl="1"/>
            <a:r>
              <a:rPr lang="fi-FI" sz="2400" dirty="0"/>
              <a:t>nopeuttaa toimintakyvyn heikentymistä ja lihaskadon kehittymistä (ikääntyneet) </a:t>
            </a:r>
          </a:p>
          <a:p>
            <a:pPr lvl="1"/>
            <a:r>
              <a:rPr lang="fi-FI" sz="2400" dirty="0"/>
              <a:t>istuminen yli 9 tuntia päivässä on yhteydessä myös univajeeseen ja useampiin lääkärissäkäynteihin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4985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94258"/>
          </a:xfrm>
        </p:spPr>
        <p:txBody>
          <a:bodyPr>
            <a:normAutofit/>
          </a:bodyPr>
          <a:lstStyle/>
          <a:p>
            <a:r>
              <a:rPr lang="fi-FI" sz="3200" b="1" dirty="0"/>
              <a:t>Istumisen haittojen vähentäminen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412776"/>
            <a:ext cx="7429499" cy="4968552"/>
          </a:xfrm>
        </p:spPr>
        <p:txBody>
          <a:bodyPr>
            <a:normAutofit/>
          </a:bodyPr>
          <a:lstStyle/>
          <a:p>
            <a:r>
              <a:rPr lang="fi-FI" dirty="0"/>
              <a:t>Sosiaali- ja terveysministeriö julkaisi vuonna 2015 </a:t>
            </a:r>
            <a:r>
              <a:rPr lang="fi-FI" b="1" dirty="0"/>
              <a:t>kansalliset suositukset istumisen vähentämiseksi</a:t>
            </a:r>
          </a:p>
          <a:p>
            <a:pPr lvl="1"/>
            <a:r>
              <a:rPr lang="fi-FI" dirty="0"/>
              <a:t>annettu eri ikäryhmille</a:t>
            </a:r>
          </a:p>
          <a:p>
            <a:pPr lvl="1"/>
            <a:r>
              <a:rPr lang="fi-FI" dirty="0"/>
              <a:t>neuvoja istumisen vähentämiseen päiväkodeille, kouluille, työpaikoille sekä iäkkäiden hoitoon</a:t>
            </a:r>
          </a:p>
          <a:p>
            <a:pPr lvl="1"/>
            <a:r>
              <a:rPr lang="fi-FI" dirty="0"/>
              <a:t>huomioidaan myös kaupunki- ja tilasuunnittelu esimerkiksi leikki-, opiskelu- ja työympäristöjen sekä kalusteiden ja sisustuksen suunnittelussa</a:t>
            </a:r>
          </a:p>
          <a:p>
            <a:pPr lvl="1"/>
            <a:r>
              <a:rPr lang="fi-FI" dirty="0"/>
              <a:t>tavoitteena, että päiväkoteihin, kouluihin, työpaikoille ja laitoksiin luotaisiin fyysisesti aktiivinen toimintakulttuuri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0405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16B200-2138-4D2F-A6CE-CCEF18C96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F73357-6C06-43DE-BFB6-2807486AD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484784"/>
            <a:ext cx="7429499" cy="4754698"/>
          </a:xfrm>
        </p:spPr>
        <p:txBody>
          <a:bodyPr>
            <a:normAutofit lnSpcReduction="10000"/>
          </a:bodyPr>
          <a:lstStyle/>
          <a:p>
            <a:r>
              <a:rPr lang="fi-FI" sz="3200" b="1" dirty="0"/>
              <a:t>liikuntateknologian</a:t>
            </a:r>
            <a:r>
              <a:rPr lang="fi-FI" sz="3200" dirty="0"/>
              <a:t> hyödyntäminen liikkumiseen motivoinnissa</a:t>
            </a:r>
          </a:p>
          <a:p>
            <a:pPr lvl="1"/>
            <a:r>
              <a:rPr lang="fi-FI" sz="3200" dirty="0"/>
              <a:t>erilaiset laitteet, ohjelmistot ja palvelut, joita käytetään liikuntasuoritusten mittaamiseen, tallentamiseen ja analysointiin (esim. syke- ja aktiivisuusmittarit, mobiilisovellukset ja tietokoneohjelmistot)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641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082290"/>
          </a:xfrm>
        </p:spPr>
        <p:txBody>
          <a:bodyPr>
            <a:normAutofit/>
          </a:bodyPr>
          <a:lstStyle/>
          <a:p>
            <a:r>
              <a:rPr lang="fi-FI" b="1" dirty="0"/>
              <a:t>Liikunnan psykososiaalisia terveysvaikutuksia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700808"/>
            <a:ext cx="7429499" cy="4680520"/>
          </a:xfrm>
        </p:spPr>
        <p:txBody>
          <a:bodyPr>
            <a:normAutofit fontScale="92500" lnSpcReduction="10000"/>
          </a:bodyPr>
          <a:lstStyle/>
          <a:p>
            <a:r>
              <a:rPr lang="fi-FI" sz="2800" b="1" dirty="0"/>
              <a:t>psyykkiset</a:t>
            </a:r>
            <a:r>
              <a:rPr lang="fi-FI" sz="2800" dirty="0"/>
              <a:t>: </a:t>
            </a:r>
          </a:p>
          <a:p>
            <a:pPr lvl="1"/>
            <a:r>
              <a:rPr lang="fi-FI" sz="2800" dirty="0"/>
              <a:t>auttaa hallitsemaan stressiä</a:t>
            </a:r>
          </a:p>
          <a:p>
            <a:pPr lvl="1"/>
            <a:r>
              <a:rPr lang="fi-FI" sz="2800" dirty="0"/>
              <a:t>auttaa pienentämään stressihormonitasoja</a:t>
            </a:r>
          </a:p>
          <a:p>
            <a:pPr lvl="1"/>
            <a:r>
              <a:rPr lang="fi-FI" sz="2800" dirty="0"/>
              <a:t>auttaa vähentämään ahdistusta ja masennusta</a:t>
            </a:r>
          </a:p>
          <a:p>
            <a:pPr lvl="1"/>
            <a:r>
              <a:rPr lang="fi-FI" sz="2800" dirty="0"/>
              <a:t>itsetunto ja elämänhallinnan tunne vahvistuvat</a:t>
            </a:r>
          </a:p>
          <a:p>
            <a:pPr lvl="1"/>
            <a:r>
              <a:rPr lang="fi-FI" sz="2800" dirty="0"/>
              <a:t>parantaa unen laatua</a:t>
            </a:r>
          </a:p>
          <a:p>
            <a:pPr lvl="1"/>
            <a:r>
              <a:rPr lang="fi-FI" sz="2800" dirty="0"/>
              <a:t>parantaa kognitiivisia toimintoja</a:t>
            </a:r>
          </a:p>
          <a:p>
            <a:pPr lvl="1"/>
            <a:r>
              <a:rPr lang="fi-FI" sz="2800" dirty="0"/>
              <a:t>tuottaa nautintoa, iloa, elämyksiä ja hyvää oloa (mielihyvä – </a:t>
            </a:r>
            <a:r>
              <a:rPr lang="fi-FI" sz="2800" b="1" dirty="0"/>
              <a:t>endorfiinit)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C38F02-20A2-44A3-A478-C6BF72AB8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3FEBB4-28F9-4E06-889C-8BC710837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484784"/>
            <a:ext cx="7429499" cy="4896544"/>
          </a:xfrm>
        </p:spPr>
        <p:txBody>
          <a:bodyPr>
            <a:normAutofit lnSpcReduction="10000"/>
          </a:bodyPr>
          <a:lstStyle/>
          <a:p>
            <a:r>
              <a:rPr lang="fi-FI" sz="2800" b="1" dirty="0"/>
              <a:t>sosiaaliset</a:t>
            </a:r>
            <a:r>
              <a:rPr lang="fi-FI" sz="2800" dirty="0"/>
              <a:t>: </a:t>
            </a:r>
          </a:p>
          <a:p>
            <a:pPr lvl="1"/>
            <a:r>
              <a:rPr lang="fi-FI" sz="2800" dirty="0"/>
              <a:t>tarjoaa mahdollisuuksia sosiaaliseen vuorovaikutukseen</a:t>
            </a:r>
          </a:p>
          <a:p>
            <a:pPr lvl="1"/>
            <a:r>
              <a:rPr lang="fi-FI" sz="2800" dirty="0"/>
              <a:t>tarjoaa mahdollisuuksia rakentavaan tunteiden ilmaisemiseen ja käsittelemiseen</a:t>
            </a:r>
          </a:p>
          <a:p>
            <a:pPr lvl="1"/>
            <a:r>
              <a:rPr lang="fi-FI" sz="2800" dirty="0"/>
              <a:t>elämykset ja kokemukset tuovat iloa ja syventävät läheisyyden ja ystävyyden tunteita</a:t>
            </a:r>
          </a:p>
          <a:p>
            <a:pPr lvl="1"/>
            <a:r>
              <a:rPr lang="fi-FI" sz="2800" dirty="0"/>
              <a:t>voi olla sosiaalisen identiteetin eli myönteisen ryhmätunteen lähde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8722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866266"/>
          </a:xfrm>
        </p:spPr>
        <p:txBody>
          <a:bodyPr/>
          <a:lstStyle/>
          <a:p>
            <a:r>
              <a:rPr lang="fi-FI" b="1" dirty="0"/>
              <a:t>Terveysliikunta ja -kunto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484784"/>
            <a:ext cx="7429499" cy="5112568"/>
          </a:xfrm>
        </p:spPr>
        <p:txBody>
          <a:bodyPr>
            <a:normAutofit fontScale="92500"/>
          </a:bodyPr>
          <a:lstStyle/>
          <a:p>
            <a:r>
              <a:rPr lang="fi-FI" dirty="0"/>
              <a:t>säännöllistä, riittävän usein tapahtuvaa liikkumista, joka tuottaa selvää terveyshyötyä hyvällä hyötysuhteella eli pienin haitoin ja riskein </a:t>
            </a:r>
          </a:p>
          <a:p>
            <a:pPr lvl="1"/>
            <a:r>
              <a:rPr lang="fi-FI" sz="2400" dirty="0"/>
              <a:t>myös </a:t>
            </a:r>
            <a:r>
              <a:rPr lang="fi-FI" sz="2400" b="1" dirty="0"/>
              <a:t>arki- ja hyötyliikuntaa </a:t>
            </a:r>
            <a:r>
              <a:rPr lang="fi-FI" sz="2400" dirty="0"/>
              <a:t>(esim. kävely tai pyöräily kouluun ja harrastuksiin, monet kotityöt tai lasten kanssa leikkiminen)</a:t>
            </a:r>
          </a:p>
          <a:p>
            <a:pPr lvl="1"/>
            <a:r>
              <a:rPr lang="fi-FI" sz="2400" b="1" dirty="0"/>
              <a:t>kuntoliikunnan</a:t>
            </a:r>
            <a:r>
              <a:rPr lang="fi-FI" sz="2400" dirty="0"/>
              <a:t> tavoitteena kehittää tai ylläpitää jotakin fyysisen kunnon osa-aluetta (esim. kestävyys, lihaskunto, liikehallintaa), usein rasittavampaa kuin arkinen liikunta, mutta hyvää terveysliikuntaa</a:t>
            </a:r>
          </a:p>
          <a:p>
            <a:pPr lvl="1"/>
            <a:r>
              <a:rPr lang="fi-FI" sz="2400" dirty="0"/>
              <a:t>lähes kaikki liikunta voi edistää terveyttä </a:t>
            </a:r>
            <a:br>
              <a:rPr lang="fi-FI" sz="2400" dirty="0"/>
            </a:br>
            <a:r>
              <a:rPr lang="fi-FI" sz="2400" dirty="0"/>
              <a:t>(vrt. hyvin raskas kilpa- tai kuntourheilu  – terveysriskit)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9850DB-DD4A-49B8-95FB-85066D39C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94258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910435-44E8-48A7-927B-D0E9CB449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412776"/>
            <a:ext cx="7429499" cy="4968552"/>
          </a:xfrm>
        </p:spPr>
        <p:txBody>
          <a:bodyPr/>
          <a:lstStyle/>
          <a:p>
            <a:r>
              <a:rPr lang="fi-FI" sz="2800" dirty="0"/>
              <a:t>hyvä </a:t>
            </a:r>
            <a:r>
              <a:rPr lang="fi-FI" sz="2800" b="1" dirty="0"/>
              <a:t>terveyskunto</a:t>
            </a:r>
            <a:r>
              <a:rPr lang="fi-FI" sz="2800" dirty="0"/>
              <a:t> koostuu hyvästä kestävyyskunnosta, tuki- ja lii-kuntaelimistön kunnosta, motorisesta kunnosta, pituuteen nähden sopivasta painosta sekä hyvin toimivasta sokeri- ja rasva-aineenvaihdunnasta</a:t>
            </a:r>
          </a:p>
          <a:p>
            <a:pPr lvl="1"/>
            <a:r>
              <a:rPr lang="fi-FI" sz="2800" dirty="0"/>
              <a:t>auttaa selviytymään päivittäisistä toimista liikaa väsymättä</a:t>
            </a:r>
          </a:p>
          <a:p>
            <a:pPr lvl="1"/>
            <a:r>
              <a:rPr lang="fi-FI" sz="2800" dirty="0"/>
              <a:t>sairastumisriski moniin liikunnan puutteesta johtuviin sairauksiin pienenee.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9386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416557"/>
            <a:ext cx="7429499" cy="650242"/>
          </a:xfrm>
        </p:spPr>
        <p:txBody>
          <a:bodyPr/>
          <a:lstStyle/>
          <a:p>
            <a:r>
              <a:rPr lang="fi-FI" b="1" dirty="0"/>
              <a:t>Energiantuotto liikunnassa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918" y="1717041"/>
            <a:ext cx="7429499" cy="4724402"/>
          </a:xfrm>
        </p:spPr>
        <p:txBody>
          <a:bodyPr>
            <a:normAutofit/>
          </a:bodyPr>
          <a:lstStyle/>
          <a:p>
            <a:r>
              <a:rPr lang="fi-FI" sz="2000" dirty="0"/>
              <a:t>lihasten pääasialliset energianlähteet ovat hiilihydraatit ja rasvat </a:t>
            </a:r>
          </a:p>
          <a:p>
            <a:r>
              <a:rPr lang="fi-FI" sz="2000" dirty="0"/>
              <a:t>lihasten energiantuotto riippuu suorituksen tehosta ja kestosta</a:t>
            </a:r>
          </a:p>
          <a:p>
            <a:pPr lvl="1"/>
            <a:r>
              <a:rPr lang="fi-FI" b="1" dirty="0"/>
              <a:t>anaerobinen</a:t>
            </a:r>
            <a:r>
              <a:rPr lang="fi-FI" dirty="0"/>
              <a:t> (ilman happea) - hiilihydraatit</a:t>
            </a:r>
          </a:p>
          <a:p>
            <a:pPr lvl="2"/>
            <a:r>
              <a:rPr lang="fi-FI" sz="2000" dirty="0"/>
              <a:t>lyhyet, kovatehoiset suoritukset</a:t>
            </a:r>
          </a:p>
          <a:p>
            <a:pPr lvl="2"/>
            <a:r>
              <a:rPr lang="fi-FI" sz="2000" dirty="0"/>
              <a:t>nopea tapa, mutta pienempi kapasiteetti kuin aerobisella</a:t>
            </a:r>
          </a:p>
          <a:p>
            <a:pPr lvl="2"/>
            <a:r>
              <a:rPr lang="fi-FI" sz="2000" dirty="0"/>
              <a:t>lihassolujen </a:t>
            </a:r>
            <a:r>
              <a:rPr lang="fi-FI" sz="2000" b="1" dirty="0"/>
              <a:t>ATP</a:t>
            </a:r>
            <a:r>
              <a:rPr lang="fi-FI" sz="2000" dirty="0"/>
              <a:t> (hyvin pieni varasto)</a:t>
            </a:r>
          </a:p>
          <a:p>
            <a:pPr lvl="2"/>
            <a:r>
              <a:rPr lang="fi-FI" sz="2000" dirty="0"/>
              <a:t>lihaskudoksen </a:t>
            </a:r>
            <a:r>
              <a:rPr lang="fi-FI" sz="2000" b="1" dirty="0" err="1"/>
              <a:t>kreatiinifosfaatti</a:t>
            </a:r>
            <a:r>
              <a:rPr lang="fi-FI" sz="2000" b="1" dirty="0"/>
              <a:t> </a:t>
            </a:r>
            <a:r>
              <a:rPr lang="fi-FI" sz="2000" b="1" dirty="0">
                <a:sym typeface="Wingdings" panose="05000000000000000000" pitchFamily="2" charset="2"/>
              </a:rPr>
              <a:t> ATP </a:t>
            </a:r>
            <a:r>
              <a:rPr lang="fi-FI" sz="2000" dirty="0">
                <a:sym typeface="Wingdings" panose="05000000000000000000" pitchFamily="2" charset="2"/>
              </a:rPr>
              <a:t>(pienet varastot)</a:t>
            </a:r>
          </a:p>
          <a:p>
            <a:pPr lvl="2"/>
            <a:r>
              <a:rPr lang="fi-FI" sz="2000" b="1" dirty="0" err="1">
                <a:sym typeface="Wingdings" panose="05000000000000000000" pitchFamily="2" charset="2"/>
              </a:rPr>
              <a:t>glykolyysi</a:t>
            </a:r>
            <a:r>
              <a:rPr lang="fi-FI" sz="2000" b="1" dirty="0">
                <a:sym typeface="Wingdings" panose="05000000000000000000" pitchFamily="2" charset="2"/>
              </a:rPr>
              <a:t> </a:t>
            </a:r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b="1" dirty="0">
                <a:sym typeface="Wingdings" panose="05000000000000000000" pitchFamily="2" charset="2"/>
              </a:rPr>
              <a:t> ATP </a:t>
            </a:r>
            <a:br>
              <a:rPr lang="fi-FI" sz="2000" b="1" dirty="0">
                <a:sym typeface="Wingdings" panose="05000000000000000000" pitchFamily="2" charset="2"/>
              </a:rPr>
            </a:br>
            <a:r>
              <a:rPr lang="fi-FI" sz="2000" dirty="0">
                <a:sym typeface="Wingdings" panose="05000000000000000000" pitchFamily="2" charset="2"/>
              </a:rPr>
              <a:t>(lihasten ja maksan glykogeenin sekä veren glukoosin hajottaminen, </a:t>
            </a:r>
            <a:br>
              <a:rPr lang="fi-FI" sz="2000" dirty="0">
                <a:sym typeface="Wingdings" panose="05000000000000000000" pitchFamily="2" charset="2"/>
              </a:rPr>
            </a:br>
            <a:r>
              <a:rPr lang="fi-FI" sz="2000" dirty="0">
                <a:sym typeface="Wingdings" panose="05000000000000000000" pitchFamily="2" charset="2"/>
              </a:rPr>
              <a:t>reaktion jatkuessa syntyy laktaattia eli maitohappoa)</a:t>
            </a:r>
            <a:endParaRPr lang="fi-FI" sz="2000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1D68B42-A27D-4D56-BD19-C408DC1F6C6F}"/>
              </a:ext>
            </a:extLst>
          </p:cNvPr>
          <p:cNvSpPr/>
          <p:nvPr/>
        </p:nvSpPr>
        <p:spPr>
          <a:xfrm>
            <a:off x="323528" y="1066799"/>
            <a:ext cx="594970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i-FI" sz="3000" b="1" dirty="0"/>
              <a:t>aerobinen</a:t>
            </a:r>
            <a:r>
              <a:rPr lang="fi-FI" sz="3000" dirty="0"/>
              <a:t> (hapen avulla)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B0C92-916F-49BF-A76A-90428393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722250"/>
          </a:xfrm>
        </p:spPr>
        <p:txBody>
          <a:bodyPr/>
          <a:lstStyle/>
          <a:p>
            <a:r>
              <a:rPr lang="fi-FI" dirty="0"/>
              <a:t>…jatkuu…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050D7F-9F06-4148-BB45-6C94AF4BA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1340768"/>
            <a:ext cx="7429499" cy="4898714"/>
          </a:xfrm>
        </p:spPr>
        <p:txBody>
          <a:bodyPr>
            <a:normAutofit/>
          </a:bodyPr>
          <a:lstStyle/>
          <a:p>
            <a:pPr lvl="1"/>
            <a:r>
              <a:rPr lang="fi-FI" sz="3000" b="1" dirty="0"/>
              <a:t>aerobinen</a:t>
            </a:r>
            <a:r>
              <a:rPr lang="fi-FI" sz="3000" dirty="0"/>
              <a:t> (hapen avulla) – hiilihydraatit ja rasvat</a:t>
            </a:r>
          </a:p>
          <a:p>
            <a:pPr lvl="2"/>
            <a:r>
              <a:rPr lang="fi-FI" sz="2700" dirty="0"/>
              <a:t>pitkäkestoiset, matalatehoiset ja kohtuullisesti kuormittavat suoritukset</a:t>
            </a:r>
          </a:p>
          <a:p>
            <a:pPr lvl="2"/>
            <a:r>
              <a:rPr lang="fi-FI" sz="2700" dirty="0"/>
              <a:t>hidas tapa, mutta suuri kapasiteetti</a:t>
            </a:r>
          </a:p>
          <a:p>
            <a:pPr lvl="2"/>
            <a:r>
              <a:rPr lang="fi-FI" sz="2700" b="1" dirty="0"/>
              <a:t>soluhengitys</a:t>
            </a:r>
            <a:r>
              <a:rPr lang="fi-FI" sz="2700" dirty="0"/>
              <a:t> </a:t>
            </a:r>
            <a:r>
              <a:rPr lang="fi-FI" sz="2700" dirty="0">
                <a:sym typeface="Wingdings" panose="05000000000000000000" pitchFamily="2" charset="2"/>
              </a:rPr>
              <a:t> </a:t>
            </a:r>
            <a:r>
              <a:rPr lang="fi-FI" sz="2700" b="1" dirty="0">
                <a:sym typeface="Wingdings" panose="05000000000000000000" pitchFamily="2" charset="2"/>
              </a:rPr>
              <a:t>ATP</a:t>
            </a:r>
            <a:br>
              <a:rPr lang="fi-FI" sz="2700" dirty="0"/>
            </a:br>
            <a:r>
              <a:rPr lang="fi-FI" sz="2700" dirty="0"/>
              <a:t>(elimistön suurin energiavarasto rasvakudoksen </a:t>
            </a:r>
            <a:r>
              <a:rPr lang="fi-FI" sz="2700" dirty="0" err="1"/>
              <a:t>triglyseridit</a:t>
            </a:r>
            <a:r>
              <a:rPr lang="fi-FI" sz="2600" dirty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218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b="1" dirty="0"/>
              <a:t>Terveysliikuntasuositukset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268760"/>
            <a:ext cx="7429499" cy="4970722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perustuvat tieteelliseen tutkimukseen ja ilmaisevat liikunnan </a:t>
            </a:r>
            <a:r>
              <a:rPr lang="fi-FI" b="1" dirty="0"/>
              <a:t>vähimmäismäärän</a:t>
            </a:r>
            <a:r>
              <a:rPr lang="fi-FI" dirty="0"/>
              <a:t>, jolla on mahdollista saavuttaa huomattava osa liikunnan </a:t>
            </a:r>
            <a:r>
              <a:rPr lang="fi-FI" b="1" dirty="0"/>
              <a:t>terveyshyödyistä</a:t>
            </a:r>
            <a:r>
              <a:rPr lang="fi-FI" dirty="0"/>
              <a:t> (hyödyt lisääntyvät, kun liikkuu pidemmän aikaa tai rasittavammin kuin minimisuosituksessa suositellaan)</a:t>
            </a:r>
          </a:p>
          <a:p>
            <a:r>
              <a:rPr lang="fi-FI" dirty="0"/>
              <a:t>omat suositukset: kouluikäiset, aikuiset, yli 65-vuotiaat (alle kouluikäisille lapsille varhaiskasvatuksen liikuntasuositukset)</a:t>
            </a:r>
          </a:p>
          <a:p>
            <a:r>
              <a:rPr lang="fi-FI" dirty="0"/>
              <a:t>terveyden ylläpitämiseksi liikunnan on oltava säännöllistä ja riittävän usein toistuvaa, mieluisaa ja monipuolista, liikkujan kuntoon nähden vähintään hieman rasittavaa</a:t>
            </a:r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650242"/>
          </a:xfrm>
        </p:spPr>
        <p:txBody>
          <a:bodyPr/>
          <a:lstStyle/>
          <a:p>
            <a:r>
              <a:rPr lang="fi-FI" b="1" dirty="0"/>
              <a:t>Liikunnan turvallisuus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060" y="1268760"/>
            <a:ext cx="7429499" cy="5184576"/>
          </a:xfrm>
        </p:spPr>
        <p:txBody>
          <a:bodyPr>
            <a:normAutofit/>
          </a:bodyPr>
          <a:lstStyle/>
          <a:p>
            <a:r>
              <a:rPr lang="fi-FI" dirty="0"/>
              <a:t>liikuntatapaturmat on suurin tapaturmaluokka Suomessa</a:t>
            </a:r>
          </a:p>
          <a:p>
            <a:pPr lvl="1"/>
            <a:r>
              <a:rPr lang="fi-FI" dirty="0"/>
              <a:t>vuosittain lähes 350 000 liikuntavammaa</a:t>
            </a:r>
          </a:p>
          <a:p>
            <a:pPr lvl="2"/>
            <a:r>
              <a:rPr lang="fi-FI" dirty="0"/>
              <a:t>keskimäärin 7 % 15–64-vuotiaista suomalaisista</a:t>
            </a:r>
          </a:p>
          <a:p>
            <a:pPr lvl="2"/>
            <a:r>
              <a:rPr lang="fi-FI" dirty="0"/>
              <a:t>eniten 15–34-vuotiaita, määrällisesti useammin poikia ja miehiä kuin tyttöjä ja naisia</a:t>
            </a:r>
          </a:p>
          <a:p>
            <a:pPr lvl="1"/>
            <a:r>
              <a:rPr lang="fi-FI" dirty="0"/>
              <a:t>jopa puolet liikunnan terveyshyödyistä voidaan menettää liikuntatapaturmien takia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Piiri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Piiri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iri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118</TotalTime>
  <Words>676</Words>
  <Application>Microsoft Office PowerPoint</Application>
  <PresentationFormat>Näytössä katseltava diaesitys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Arial</vt:lpstr>
      <vt:lpstr>Trebuchet MS</vt:lpstr>
      <vt:lpstr>Tw Cen MT</vt:lpstr>
      <vt:lpstr>Wingdings</vt:lpstr>
      <vt:lpstr>Piiri</vt:lpstr>
      <vt:lpstr>Terve 1: Terveyden perusteet</vt:lpstr>
      <vt:lpstr>Liikunnan psykososiaalisia terveysvaikutuksia</vt:lpstr>
      <vt:lpstr>…jatkuu…</vt:lpstr>
      <vt:lpstr>Terveysliikunta ja -kunto</vt:lpstr>
      <vt:lpstr>…jatkuu…</vt:lpstr>
      <vt:lpstr>Energiantuotto liikunnassa</vt:lpstr>
      <vt:lpstr>…jatkuu…</vt:lpstr>
      <vt:lpstr>Terveysliikuntasuositukset</vt:lpstr>
      <vt:lpstr>Liikunnan turvallisuus</vt:lpstr>
      <vt:lpstr>…jatkuu…</vt:lpstr>
      <vt:lpstr>Liikuntavammojen riskitekijät</vt:lpstr>
      <vt:lpstr>Doping</vt:lpstr>
      <vt:lpstr>Liikkumattomuus</vt:lpstr>
      <vt:lpstr>Istumisen terveysvaarat</vt:lpstr>
      <vt:lpstr>…jatkuu…</vt:lpstr>
      <vt:lpstr>Istumisen haittojen vähentäminen</vt:lpstr>
      <vt:lpstr>…jatkuu…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45</cp:revision>
  <dcterms:created xsi:type="dcterms:W3CDTF">2017-06-12T08:33:39Z</dcterms:created>
  <dcterms:modified xsi:type="dcterms:W3CDTF">2019-08-19T09:52:32Z</dcterms:modified>
</cp:coreProperties>
</file>