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B673-E143-4AEA-9FA7-F03299727D25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199B-D1D8-4837-8241-2E1074E555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4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9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7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4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92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8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8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0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1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23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5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3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2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8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4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7 April 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1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7 April 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8470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6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1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9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FD2-E7B5-4728-B1E1-BF747347A700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hyperlink" Target="https://digabi.fi/tekniikka/ohjelmistot/libreoff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uma.fi/geopiste/3007" TargetMode="External"/><Relationship Id="rId5" Type="http://schemas.openxmlformats.org/officeDocument/2006/relationships/hyperlink" Target="https://fi.libreoffice.org/lataa/luotettavin-libreoffice/" TargetMode="External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857674"/>
            <a:ext cx="3186778" cy="2143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Diagrammit</a:t>
            </a:r>
            <a:r>
              <a:rPr lang="en-US" dirty="0"/>
              <a:t> LibreOffice-</a:t>
            </a:r>
            <a:r>
              <a:rPr lang="en-US" dirty="0" err="1"/>
              <a:t>ohjelmistolla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5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53889" y="42420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Diagrammisi on melkein valmis. </a:t>
            </a:r>
            <a:r>
              <a:rPr lang="fi-FI" sz="1800" dirty="0" smtClean="0"/>
              <a:t>Voit halutessasi vaihtaa pylväiden värejä</a:t>
            </a:r>
            <a:endParaRPr lang="fi-FI" sz="18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53889" y="1506131"/>
            <a:ext cx="8106215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diagrammi tuplaklikkauksella niin, että alueen reunat muuttuvat harmaiksi. Klikkaa sitten hiiren oikealla napilla kerran </a:t>
            </a:r>
            <a:r>
              <a:rPr lang="fi-FI" spc="-39" dirty="0" smtClean="0"/>
              <a:t>haluttua pylvästä </a:t>
            </a:r>
            <a:r>
              <a:rPr lang="fi-FI" spc="-39" dirty="0"/>
              <a:t>(vihreät ruudut ilmestyvät), ja valitse ”</a:t>
            </a:r>
            <a:r>
              <a:rPr lang="fi-FI" b="1" spc="-39" dirty="0"/>
              <a:t>Muotoile arvosarja… </a:t>
            </a:r>
            <a:r>
              <a:rPr lang="fi-FI" spc="-39" dirty="0"/>
              <a:t>”</a:t>
            </a:r>
            <a:r>
              <a:rPr lang="fi-FI" b="1" spc="-39" dirty="0"/>
              <a:t>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3888" y="5287092"/>
            <a:ext cx="5057278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”</a:t>
            </a:r>
            <a:r>
              <a:rPr lang="fi-FI" b="1" spc="-39" dirty="0"/>
              <a:t>Alue</a:t>
            </a:r>
            <a:r>
              <a:rPr lang="fi-FI" spc="-39" dirty="0"/>
              <a:t>”-välilehti, ja vaihda punainen väri esimerkiksi toiseen sinisen sävyyn. Paina sitten ”</a:t>
            </a:r>
            <a:r>
              <a:rPr lang="fi-FI" b="1" spc="-39" dirty="0"/>
              <a:t>OK</a:t>
            </a:r>
            <a:r>
              <a:rPr lang="fi-FI" spc="-39" dirty="0"/>
              <a:t>”.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00" y="2653340"/>
            <a:ext cx="2771111" cy="22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iruutu 13"/>
          <p:cNvSpPr txBox="1"/>
          <p:nvPr/>
        </p:nvSpPr>
        <p:spPr>
          <a:xfrm>
            <a:off x="206069" y="150311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8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4502722" y="3000325"/>
            <a:ext cx="1108444" cy="2323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142159" y="52870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9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5" name="Kuva 14"/>
          <p:cNvPicPr/>
          <p:nvPr/>
        </p:nvPicPr>
        <p:blipFill rotWithShape="1">
          <a:blip r:embed="rId4"/>
          <a:srcRect l="68118" t="51264" r="13220" b="1453"/>
          <a:stretch/>
        </p:blipFill>
        <p:spPr bwMode="auto">
          <a:xfrm>
            <a:off x="477318" y="2436822"/>
            <a:ext cx="4238697" cy="285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H="1">
            <a:off x="2267744" y="2204864"/>
            <a:ext cx="576064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8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67085" y="63615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Pylväiden </a:t>
            </a:r>
            <a:r>
              <a:rPr lang="fi-FI" sz="1800" dirty="0" smtClean="0"/>
              <a:t>voi muuttaa </a:t>
            </a:r>
            <a:r>
              <a:rPr lang="fi-FI" sz="1800" dirty="0"/>
              <a:t>selkeämmiksi. Tämä onnistuu klikkaamalla kyseistä solua ja kirjoittamalla kaavariville uudet </a:t>
            </a:r>
            <a:r>
              <a:rPr lang="fi-FI" sz="1800" dirty="0" smtClean="0"/>
              <a:t>selitteet.</a:t>
            </a:r>
            <a:endParaRPr lang="fi-FI" sz="1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51418" y="61198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10.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67085" y="1575567"/>
            <a:ext cx="8100528" cy="117147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dirty="0"/>
              <a:t>Diagrammialueen suurentaminen helpottaa pylväiden ja kuukausien erottumista toisistaan. Tällöin kannattaa suurentaa myös otsikoiden ja selitteiden kokoa.</a:t>
            </a:r>
          </a:p>
          <a:p>
            <a:r>
              <a:rPr lang="fi-FI" dirty="0"/>
              <a:t>Klikkaa muokattavaa kohdetta kerran ja valitse esimerkiksi ”</a:t>
            </a:r>
            <a:r>
              <a:rPr lang="fi-FI" b="1" dirty="0"/>
              <a:t>Muotoile otsikko…</a:t>
            </a:r>
            <a:r>
              <a:rPr lang="fi-FI" dirty="0"/>
              <a:t>” hiiren oikealla napilla. Fontin kokoa voi muuttaa ”</a:t>
            </a:r>
            <a:r>
              <a:rPr lang="fi-FI" b="1" dirty="0"/>
              <a:t>Fontti</a:t>
            </a:r>
            <a:r>
              <a:rPr lang="fi-FI" dirty="0"/>
              <a:t>”-välilehdellä.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1419" y="15567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45585" y="3174869"/>
            <a:ext cx="3931842" cy="80503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600" u="sng" spc="-39" dirty="0"/>
              <a:t>Vinkki:</a:t>
            </a:r>
            <a:r>
              <a:rPr lang="fi-FI" sz="1600" spc="-39" dirty="0"/>
              <a:t> Jotta pystyisit valitsemaan yksittäisiä kohteita, varmista että diagrammin reunat ovat harmaat (ks. Yleisiä ohjeita: </a:t>
            </a:r>
            <a:r>
              <a:rPr lang="fi-FI" sz="1600" spc="-39" dirty="0">
                <a:solidFill>
                  <a:schemeClr val="accent4"/>
                </a:solidFill>
              </a:rPr>
              <a:t>I</a:t>
            </a:r>
            <a:r>
              <a:rPr lang="fi-FI" sz="1600" spc="-39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688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57" y="49803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99843" y="375289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Pylväsdiagrammisi on nyt valmis!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0596" y="4899763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10596" y="4148296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diagrammin värejä tai otsikon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5257" y="416765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79" y="722260"/>
            <a:ext cx="55530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67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43868" y="285389"/>
            <a:ext cx="7869132" cy="2500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3500" dirty="0"/>
              <a:t>Viivadiagrammi</a:t>
            </a:r>
          </a:p>
          <a:p>
            <a:pPr marL="0" indent="0">
              <a:buNone/>
            </a:pPr>
            <a:endParaRPr lang="fi-FI" sz="400" dirty="0"/>
          </a:p>
          <a:p>
            <a:pPr marL="0" indent="0">
              <a:buNone/>
            </a:pPr>
            <a:r>
              <a:rPr lang="fi-FI" sz="1800" dirty="0"/>
              <a:t>Tässä harjoituksessa laaditaan viivadiagrammi Kouluterveyskyselyn tuloksien perusteella.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 löytyy Terve 1 kirjasta luvusta 8 (t. 6)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r>
              <a:rPr lang="fi-FI" sz="1800" dirty="0"/>
              <a:t>Avaa </a:t>
            </a:r>
            <a:r>
              <a:rPr lang="fi-FI" sz="1800" dirty="0" err="1"/>
              <a:t>LibreOffice</a:t>
            </a:r>
            <a:r>
              <a:rPr lang="fi-FI" sz="1800" dirty="0"/>
              <a:t> </a:t>
            </a:r>
            <a:r>
              <a:rPr lang="fi-FI" sz="1800" dirty="0" err="1"/>
              <a:t>Calc-ohjelma</a:t>
            </a:r>
            <a:r>
              <a:rPr lang="fi-FI" sz="1800" dirty="0"/>
              <a:t> ja tallenna uusi taulukko ja valitse tiedostolle sopiva nimi (ks. Yleisiä ohjeita: </a:t>
            </a:r>
            <a:r>
              <a:rPr lang="fi-FI" sz="1800" dirty="0">
                <a:solidFill>
                  <a:schemeClr val="accent4"/>
                </a:solidFill>
              </a:rPr>
              <a:t>D</a:t>
            </a:r>
            <a:r>
              <a:rPr lang="fi-FI" sz="1800" dirty="0"/>
              <a:t>).</a:t>
            </a:r>
          </a:p>
          <a:p>
            <a:pPr marL="334225" indent="-334225">
              <a:buAutoNum type="arabicPeriod"/>
            </a:pPr>
            <a:r>
              <a:rPr lang="fi-FI" sz="1800" dirty="0"/>
              <a:t>Syötä aineisto.</a:t>
            </a:r>
          </a:p>
          <a:p>
            <a:pPr marL="334225" indent="-334225">
              <a:buFont typeface="Wingdings" pitchFamily="2" charset="2"/>
              <a:buAutoNum type="arabicPeriod"/>
            </a:pPr>
            <a:r>
              <a:rPr lang="fi-FI" sz="1800" dirty="0"/>
              <a:t>Valitse aineistosi (rivit 1–8) maalaamalla se hiirellä.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4" name="Kuva 13"/>
          <p:cNvPicPr/>
          <p:nvPr/>
        </p:nvPicPr>
        <p:blipFill rotWithShape="1">
          <a:blip r:embed="rId3"/>
          <a:srcRect l="59324" t="10629" r="4971" b="14986"/>
          <a:stretch/>
        </p:blipFill>
        <p:spPr bwMode="auto">
          <a:xfrm>
            <a:off x="2840055" y="3571891"/>
            <a:ext cx="5126556" cy="299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uora nuoliyhdysviiva 14"/>
          <p:cNvCxnSpPr/>
          <p:nvPr/>
        </p:nvCxnSpPr>
        <p:spPr>
          <a:xfrm flipH="1">
            <a:off x="6228184" y="256490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740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36" y="1642857"/>
            <a:ext cx="3917806" cy="206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623166" y="714064"/>
            <a:ext cx="7620556" cy="3664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4. Valitse </a:t>
            </a:r>
            <a:r>
              <a:rPr lang="fi-FI" dirty="0"/>
              <a:t>kaaviotyypiksi ”</a:t>
            </a:r>
            <a:r>
              <a:rPr lang="fi-FI" b="1" dirty="0"/>
              <a:t>Viiva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Vain viivat</a:t>
            </a:r>
            <a:r>
              <a:rPr lang="fi-FI" dirty="0"/>
              <a:t>” 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463555" y="1214183"/>
            <a:ext cx="1108444" cy="1214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6373222" y="1156471"/>
            <a:ext cx="336826" cy="7721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130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423" y="585719"/>
            <a:ext cx="8314671" cy="50026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5. Varmista, että tietoalueeksi on valittu ”</a:t>
            </a:r>
            <a:r>
              <a:rPr lang="fi-FI" sz="1800" b="1" dirty="0"/>
              <a:t>$Sheet1.$A$1:$D$7</a:t>
            </a:r>
            <a:r>
              <a:rPr lang="fi-FI" sz="1800" dirty="0"/>
              <a:t>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60809" y="3963182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”Taulukko1” viittaa siihen välilehteen, jolta tiedot ovat. Se saattaa olla myös eri nimellä, jos nimi on muutettu tai </a:t>
            </a:r>
            <a:r>
              <a:rPr lang="fi-FI" sz="1400" dirty="0" err="1"/>
              <a:t>LibreOfficen</a:t>
            </a:r>
            <a:r>
              <a:rPr lang="fi-FI" sz="1400" dirty="0"/>
              <a:t> kieli ei ole suomi.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riveillä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8" y="1071291"/>
            <a:ext cx="5608279" cy="2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nuoliyhdysviiva 10"/>
          <p:cNvCxnSpPr/>
          <p:nvPr/>
        </p:nvCxnSpPr>
        <p:spPr>
          <a:xfrm flipH="1">
            <a:off x="4225611" y="957207"/>
            <a:ext cx="900612" cy="6142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6511777" y="1785749"/>
            <a:ext cx="705120" cy="1905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44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91899" y="856955"/>
            <a:ext cx="7066333" cy="347862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6. ”</a:t>
            </a:r>
            <a:r>
              <a:rPr lang="fi-FI" b="1" spc="-39" dirty="0"/>
              <a:t>Kaavioelementit</a:t>
            </a:r>
            <a:r>
              <a:rPr lang="fi-FI" spc="-39" dirty="0"/>
              <a:t>”-vaiheessa nimeä diagrammi ja tarvittaessa X- ja Y-akselit.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1899" y="5186581"/>
            <a:ext cx="8116024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7. Varmista että ”</a:t>
            </a:r>
            <a:r>
              <a:rPr lang="fi-FI" b="1" spc="-39" dirty="0"/>
              <a:t>Näytä selite</a:t>
            </a:r>
            <a:r>
              <a:rPr lang="fi-FI" spc="-39" dirty="0"/>
              <a:t>” ja ”</a:t>
            </a:r>
            <a:r>
              <a:rPr lang="fi-FI" b="1" spc="-39" dirty="0"/>
              <a:t>Y-akseli</a:t>
            </a:r>
            <a:r>
              <a:rPr lang="fi-FI" spc="-39" dirty="0"/>
              <a:t>” –ruudut ovat valittuina.</a:t>
            </a:r>
          </a:p>
          <a:p>
            <a:r>
              <a:rPr lang="fi-FI" spc="-39" dirty="0"/>
              <a:t>Klikkaa sitten ”</a:t>
            </a:r>
            <a:r>
              <a:rPr lang="fi-FI" b="1" spc="-39" dirty="0"/>
              <a:t>Valmis</a:t>
            </a:r>
            <a:r>
              <a:rPr lang="fi-FI" spc="-39" dirty="0"/>
              <a:t>”.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1191" y="361900"/>
            <a:ext cx="4312408" cy="366995"/>
          </a:xfrm>
          <a:prstGeom prst="rect">
            <a:avLst/>
          </a:prstGeom>
        </p:spPr>
        <p:txBody>
          <a:bodyPr wrap="none" lIns="89127" tIns="44563" rIns="89127" bIns="44563">
            <a:spAutoFit/>
          </a:bodyPr>
          <a:lstStyle/>
          <a:p>
            <a:r>
              <a:rPr lang="fi-FI" spc="-39" dirty="0"/>
              <a:t>”Arvosarja”-vaiheessa ei tarvitse tehdä mitään.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7" y="1571411"/>
            <a:ext cx="5782392" cy="30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807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8232" y="44516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18.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1689" y="392204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Viivadiagrammisi on nyt valmis!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32242" y="5196166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79144" y="4449628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viivojen värejä ja muotoja, tai otsikoiden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63476" y="520082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9" y="999846"/>
            <a:ext cx="5150086" cy="317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74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3" y="538745"/>
            <a:ext cx="4296653" cy="5572764"/>
          </a:xfrm>
        </p:spPr>
        <p:txBody>
          <a:bodyPr/>
          <a:lstStyle/>
          <a:p>
            <a:pPr marL="0" indent="0">
              <a:buNone/>
            </a:pPr>
            <a:r>
              <a:rPr lang="fi-FI" sz="1900" dirty="0"/>
              <a:t>Sisältö: </a:t>
            </a:r>
          </a:p>
          <a:p>
            <a:pPr lvl="1"/>
            <a:r>
              <a:rPr lang="fi-FI" sz="1400" dirty="0"/>
              <a:t>Yleisiä ohjeita		</a:t>
            </a:r>
            <a:r>
              <a:rPr lang="fi-FI" sz="1400" dirty="0">
                <a:hlinkClick r:id="rId3" action="ppaction://hlinksldjump"/>
              </a:rPr>
              <a:t>Dia 3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Pylväsdiagrammi	</a:t>
            </a:r>
            <a:r>
              <a:rPr lang="fi-FI" sz="1400" dirty="0">
                <a:hlinkClick r:id="rId4" action="ppaction://hlinksldjump"/>
              </a:rPr>
              <a:t>Dia 7</a:t>
            </a:r>
            <a:endParaRPr lang="fi-FI" sz="1400" dirty="0"/>
          </a:p>
          <a:p>
            <a:pPr lvl="1"/>
            <a:r>
              <a:rPr lang="fi-FI" sz="1400" dirty="0"/>
              <a:t>Viivadiagrammi	</a:t>
            </a:r>
            <a:r>
              <a:rPr lang="fi-FI" sz="1400" dirty="0">
                <a:hlinkClick r:id="" action="ppaction://noaction"/>
              </a:rPr>
              <a:t>Dia 14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Ympyrädiagrammi	</a:t>
            </a:r>
            <a:r>
              <a:rPr lang="fi-FI" sz="1400" dirty="0">
                <a:hlinkClick r:id="" action="ppaction://noaction"/>
              </a:rPr>
              <a:t>Dia 23</a:t>
            </a:r>
            <a:r>
              <a:rPr lang="fi-FI" sz="1400" dirty="0"/>
              <a:t> </a:t>
            </a:r>
          </a:p>
          <a:p>
            <a:pPr marL="348099" lvl="1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800" dirty="0" err="1"/>
              <a:t>LibreOffice</a:t>
            </a:r>
            <a:r>
              <a:rPr lang="fi-FI" sz="1800" dirty="0"/>
              <a:t>-ohjelma on ladattavissa ilmaiseksi osoitteesta: </a:t>
            </a:r>
            <a:r>
              <a:rPr lang="fi-FI" sz="1800" dirty="0">
                <a:hlinkClick r:id="rId5"/>
              </a:rPr>
              <a:t>https://fi.libreoffice.org/lataa/luotettavin-libreoffice/</a:t>
            </a:r>
            <a:r>
              <a:rPr lang="fi-FI" sz="1800" dirty="0"/>
              <a:t>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Diagrammit laaditaan </a:t>
            </a:r>
            <a:r>
              <a:rPr lang="fi-FI" sz="1800" dirty="0" err="1"/>
              <a:t>LibreOfficen</a:t>
            </a:r>
            <a:r>
              <a:rPr lang="fi-FI" sz="1800" dirty="0"/>
              <a:t> </a:t>
            </a:r>
            <a:r>
              <a:rPr lang="fi-FI" sz="1800" dirty="0" err="1"/>
              <a:t>Calc</a:t>
            </a:r>
            <a:r>
              <a:rPr lang="fi-FI" sz="1800" dirty="0"/>
              <a:t>-laskentataulukko-ohjelmalla.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400" u="sng" dirty="0"/>
              <a:t>Vinkki:</a:t>
            </a:r>
            <a:r>
              <a:rPr lang="fi-FI" sz="1400" dirty="0"/>
              <a:t> Lisää </a:t>
            </a:r>
            <a:r>
              <a:rPr lang="fi-FI" sz="1400" dirty="0" err="1"/>
              <a:t>LibreOffice</a:t>
            </a:r>
            <a:r>
              <a:rPr lang="fi-FI" sz="1400" dirty="0"/>
              <a:t>-ohjeita löydät </a:t>
            </a:r>
            <a:r>
              <a:rPr lang="fi-FI" sz="1400" dirty="0" err="1"/>
              <a:t>Geopisteen</a:t>
            </a:r>
            <a:r>
              <a:rPr lang="fi-FI" sz="1400" dirty="0"/>
              <a:t> ja </a:t>
            </a:r>
            <a:r>
              <a:rPr lang="fi-FI" sz="1400" dirty="0" err="1"/>
              <a:t>Digabin</a:t>
            </a:r>
            <a:r>
              <a:rPr lang="fi-FI" sz="1400" dirty="0"/>
              <a:t> sivuilta: </a:t>
            </a:r>
            <a:r>
              <a:rPr lang="fi-FI" sz="1400" dirty="0">
                <a:hlinkClick r:id="rId6"/>
              </a:rPr>
              <a:t>http://www.luma.fi/geopiste/3007</a:t>
            </a:r>
            <a:r>
              <a:rPr lang="fi-FI" sz="1400" dirty="0"/>
              <a:t> ja </a:t>
            </a:r>
            <a:r>
              <a:rPr lang="fi-FI" sz="1400" dirty="0">
                <a:hlinkClick r:id="rId7"/>
              </a:rPr>
              <a:t>https://digabi.fi/tekniikka/ohjelmistot/libreoffice/</a:t>
            </a:r>
            <a:r>
              <a:rPr lang="fi-FI" sz="1400" dirty="0"/>
              <a:t> 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111" y="989459"/>
            <a:ext cx="3169870" cy="2466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111" y="3682362"/>
            <a:ext cx="3671722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113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10099" y="4794417"/>
            <a:ext cx="7899097" cy="150036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Tässä ohjeessa on käytetty </a:t>
            </a:r>
            <a:r>
              <a:rPr lang="fi-FI" sz="1800" dirty="0" err="1"/>
              <a:t>LibreOfficen</a:t>
            </a:r>
            <a:r>
              <a:rPr lang="fi-FI" sz="1800" dirty="0"/>
              <a:t> versiota 5.1.5.</a:t>
            </a:r>
          </a:p>
          <a:p>
            <a:pPr marL="0" indent="0">
              <a:buNone/>
            </a:pPr>
            <a:r>
              <a:rPr lang="fi-FI" sz="1800" dirty="0"/>
              <a:t>Jos käytät diagrammien laatimiseen jotain muuta </a:t>
            </a:r>
            <a:r>
              <a:rPr lang="fi-FI" sz="1800" dirty="0" err="1"/>
              <a:t>LibreOfficen</a:t>
            </a:r>
            <a:r>
              <a:rPr lang="fi-FI" sz="1800" dirty="0"/>
              <a:t> versiota, saattavat jotkin toiminnot ja työkalut löytyä eri paikasta, tai olla kuvattuna eri symboleilla. Perustoiminnot ovat kuitenkin samat kaikissa versioissa.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r="1886" b="22043"/>
          <a:stretch/>
        </p:blipFill>
        <p:spPr>
          <a:xfrm>
            <a:off x="238217" y="2154063"/>
            <a:ext cx="8666037" cy="242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iruutu 10"/>
          <p:cNvSpPr txBox="1"/>
          <p:nvPr/>
        </p:nvSpPr>
        <p:spPr>
          <a:xfrm>
            <a:off x="710098" y="1046218"/>
            <a:ext cx="7587039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Kun käynnistät </a:t>
            </a:r>
            <a:r>
              <a:rPr lang="fi-FI" spc="-39" dirty="0" err="1"/>
              <a:t>LibreOfficen</a:t>
            </a:r>
            <a:r>
              <a:rPr lang="fi-FI" spc="-39" dirty="0"/>
              <a:t>, valitse tiedostoksi ”</a:t>
            </a:r>
            <a:r>
              <a:rPr lang="fi-FI" b="1" spc="-39" dirty="0" err="1"/>
              <a:t>Calc</a:t>
            </a:r>
            <a:r>
              <a:rPr lang="fi-FI" b="1" spc="-39" dirty="0"/>
              <a:t>-laskentataulukko</a:t>
            </a:r>
            <a:r>
              <a:rPr lang="fi-FI" spc="-39" dirty="0"/>
              <a:t>”. Avautuu laskentataulukko, joka koostuu pystysuorista </a:t>
            </a:r>
            <a:r>
              <a:rPr lang="fi-FI" spc="-39" dirty="0">
                <a:solidFill>
                  <a:schemeClr val="accent4"/>
                </a:solidFill>
              </a:rPr>
              <a:t>sarakkeista</a:t>
            </a:r>
            <a:r>
              <a:rPr lang="fi-FI" spc="-39" dirty="0"/>
              <a:t> ja vaakasuorista </a:t>
            </a:r>
            <a:r>
              <a:rPr lang="fi-FI" spc="-39" dirty="0">
                <a:solidFill>
                  <a:schemeClr val="accent4"/>
                </a:solidFill>
              </a:rPr>
              <a:t>riveistä</a:t>
            </a:r>
            <a:r>
              <a:rPr lang="fi-FI" spc="-39" dirty="0"/>
              <a:t>. Näiden risteyskohta eli yksittäinen ruutu on </a:t>
            </a:r>
            <a:r>
              <a:rPr lang="fi-FI" spc="-39" dirty="0">
                <a:solidFill>
                  <a:schemeClr val="accent4"/>
                </a:solidFill>
              </a:rPr>
              <a:t>solu</a:t>
            </a:r>
            <a:r>
              <a:rPr lang="fi-FI" spc="-39" dirty="0"/>
              <a:t>.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38217" y="10462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581819" y="309107"/>
            <a:ext cx="7412722" cy="585169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500" dirty="0"/>
              <a:t>Yleisiä ohjeita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54307" y="3380764"/>
            <a:ext cx="1731944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Kaavarivi</a:t>
            </a:r>
          </a:p>
          <a:p>
            <a:r>
              <a:rPr lang="fi-FI" sz="1400" spc="-39" dirty="0"/>
              <a:t>Aktiivisen solun muokkaus ja sisältö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19332" y="4106128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Solu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14554" y="3368639"/>
            <a:ext cx="1870500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Työkalurivi</a:t>
            </a:r>
          </a:p>
          <a:p>
            <a:r>
              <a:rPr lang="fi-FI" sz="1400" spc="-39" dirty="0"/>
              <a:t>Useimmin käytetyt toiminnot ja työkalut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208012" y="3380763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Sarake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13639" y="4101360"/>
            <a:ext cx="1460540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Rivi</a:t>
            </a:r>
          </a:p>
        </p:txBody>
      </p:sp>
      <p:cxnSp>
        <p:nvCxnSpPr>
          <p:cNvPr id="19" name="Suora nuoliyhdysviiva 18"/>
          <p:cNvCxnSpPr/>
          <p:nvPr/>
        </p:nvCxnSpPr>
        <p:spPr>
          <a:xfrm flipH="1" flipV="1">
            <a:off x="3826691" y="3181415"/>
            <a:ext cx="138556" cy="2968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6791665" y="2894671"/>
            <a:ext cx="276443" cy="58356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803665" y="3329824"/>
            <a:ext cx="404347" cy="22442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1830281" y="4043262"/>
            <a:ext cx="377731" cy="231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7" idx="1"/>
          </p:cNvCxnSpPr>
          <p:nvPr/>
        </p:nvCxnSpPr>
        <p:spPr>
          <a:xfrm flipH="1" flipV="1">
            <a:off x="502198" y="3952941"/>
            <a:ext cx="211441" cy="32190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16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8325" y="66088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3178" y="177702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38325" y="3337929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D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34" y="1523560"/>
            <a:ext cx="2135178" cy="136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544091" y="660879"/>
            <a:ext cx="5621298" cy="2290299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Saat uuden, tyhjän laskentataulukkoikkunan, kun klikkaat ”</a:t>
            </a:r>
            <a:r>
              <a:rPr lang="fi-FI" b="1" spc="-39" dirty="0"/>
              <a:t>Uusi</a:t>
            </a:r>
            <a:r>
              <a:rPr lang="fi-FI" spc="-39" dirty="0"/>
              <a:t>”-painiketta.</a:t>
            </a:r>
          </a:p>
          <a:p>
            <a:endParaRPr lang="fi-FI" spc="-39" dirty="0"/>
          </a:p>
          <a:p>
            <a:endParaRPr lang="fi-FI" spc="-39" dirty="0"/>
          </a:p>
          <a:p>
            <a:r>
              <a:rPr lang="fi-FI" spc="-39" dirty="0"/>
              <a:t>Voit avata koneelle tallentamiasi tiedostoja, kun klikkaat ”</a:t>
            </a:r>
            <a:r>
              <a:rPr lang="fi-FI" b="1" spc="-39" dirty="0"/>
              <a:t>Avaa</a:t>
            </a:r>
            <a:r>
              <a:rPr lang="fi-FI" spc="-39" dirty="0"/>
              <a:t>”-painiketta.</a:t>
            </a:r>
          </a:p>
          <a:p>
            <a:r>
              <a:rPr lang="fi-FI" spc="-39" dirty="0" err="1"/>
              <a:t>LibreOffice</a:t>
            </a:r>
            <a:r>
              <a:rPr lang="fi-FI" spc="-39" dirty="0"/>
              <a:t> </a:t>
            </a:r>
            <a:r>
              <a:rPr lang="fi-FI" spc="-39" dirty="0" err="1"/>
              <a:t>Calc:lla</a:t>
            </a:r>
            <a:r>
              <a:rPr lang="fi-FI" spc="-39" dirty="0"/>
              <a:t> voit avata </a:t>
            </a:r>
            <a:r>
              <a:rPr lang="fi-FI" spc="-39" dirty="0" err="1"/>
              <a:t>LibreOfficen</a:t>
            </a:r>
            <a:r>
              <a:rPr lang="fi-FI" spc="-39" dirty="0"/>
              <a:t> omia laskentataulukoita (.</a:t>
            </a:r>
            <a:r>
              <a:rPr lang="fi-FI" spc="-39" dirty="0" err="1"/>
              <a:t>ods</a:t>
            </a:r>
            <a:r>
              <a:rPr lang="fi-FI" spc="-39" dirty="0"/>
              <a:t>) tai Excel-taulukoita.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44093" y="3337930"/>
            <a:ext cx="5941464" cy="2336765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Aina kun olet avannut/luonut taulukkoon aineiston, josta haluat tehdä diagrammin, tiedosto kannattaa tallentaa .</a:t>
            </a:r>
            <a:r>
              <a:rPr lang="fi-FI" dirty="0" err="1"/>
              <a:t>ods</a:t>
            </a:r>
            <a:r>
              <a:rPr lang="fi-FI" dirty="0"/>
              <a:t>-muodossa. Valitse ”</a:t>
            </a:r>
            <a:r>
              <a:rPr lang="fi-FI" b="1" dirty="0"/>
              <a:t>Tiedosto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Tallenna nimellä…</a:t>
            </a:r>
            <a:r>
              <a:rPr lang="fi-FI" dirty="0"/>
              <a:t>”. Valitse tiedostolle sopiva sijainti ja nimi, ja vaihda tallennusmuodoksi ”</a:t>
            </a:r>
            <a:r>
              <a:rPr lang="fi-FI" b="1" dirty="0"/>
              <a:t>ODF-laskentataulukko (.</a:t>
            </a:r>
            <a:r>
              <a:rPr lang="fi-FI" b="1" dirty="0" err="1"/>
              <a:t>ods</a:t>
            </a:r>
            <a:r>
              <a:rPr lang="fi-FI" b="1" dirty="0"/>
              <a:t>)</a:t>
            </a:r>
            <a:r>
              <a:rPr lang="fi-FI" dirty="0"/>
              <a:t>”, ja paina ”</a:t>
            </a:r>
            <a:r>
              <a:rPr lang="fi-FI" b="1" dirty="0"/>
              <a:t>Tallenna</a:t>
            </a:r>
            <a:r>
              <a:rPr lang="fi-FI" dirty="0"/>
              <a:t>”. </a:t>
            </a:r>
          </a:p>
          <a:p>
            <a:endParaRPr lang="fi-FI" sz="1400" u="sng" dirty="0"/>
          </a:p>
          <a:p>
            <a:r>
              <a:rPr lang="fi-FI" sz="1400" u="sng" dirty="0"/>
              <a:t>Vinkki:</a:t>
            </a:r>
            <a:r>
              <a:rPr lang="fi-FI" sz="1400" dirty="0"/>
              <a:t> Kannattaa tallentaa aina, kun olet tehnyt tärkeitä muokkauksia tiedostoon. Tämä onnistuu helpoiten klikkaamalla yläreunan ”</a:t>
            </a:r>
            <a:r>
              <a:rPr lang="fi-FI" sz="1400" b="1" dirty="0"/>
              <a:t>Tallenna</a:t>
            </a:r>
            <a:r>
              <a:rPr lang="fi-FI" sz="1400" dirty="0"/>
              <a:t>”-painiketta tai painamalla ”</a:t>
            </a:r>
            <a:r>
              <a:rPr lang="fi-FI" sz="1400" b="1" dirty="0"/>
              <a:t>ctrl + s</a:t>
            </a:r>
            <a:r>
              <a:rPr lang="fi-FI" sz="1400" dirty="0"/>
              <a:t>”.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5472611" y="984119"/>
            <a:ext cx="1012945" cy="730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uv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74" y="3337929"/>
            <a:ext cx="1994228" cy="2637329"/>
          </a:xfrm>
          <a:prstGeom prst="rect">
            <a:avLst/>
          </a:prstGeom>
        </p:spPr>
      </p:pic>
      <p:cxnSp>
        <p:nvCxnSpPr>
          <p:cNvPr id="33" name="Suora nuoliyhdysviiva 32"/>
          <p:cNvCxnSpPr/>
          <p:nvPr/>
        </p:nvCxnSpPr>
        <p:spPr>
          <a:xfrm>
            <a:off x="5981836" y="4225600"/>
            <a:ext cx="530939" cy="1418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6098337" y="2204005"/>
            <a:ext cx="1359886" cy="334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Ryhmä 25"/>
          <p:cNvGrpSpPr/>
          <p:nvPr/>
        </p:nvGrpSpPr>
        <p:grpSpPr>
          <a:xfrm>
            <a:off x="5829732" y="1990026"/>
            <a:ext cx="1192428" cy="542332"/>
            <a:chOff x="6059480" y="2005688"/>
            <a:chExt cx="1239421" cy="546600"/>
          </a:xfrm>
        </p:grpSpPr>
        <p:cxnSp>
          <p:nvCxnSpPr>
            <p:cNvPr id="19" name="Suora nuoliyhdysviiva 18"/>
            <p:cNvCxnSpPr/>
            <p:nvPr/>
          </p:nvCxnSpPr>
          <p:spPr>
            <a:xfrm flipV="1">
              <a:off x="6861613" y="2205343"/>
              <a:ext cx="437288" cy="34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6059480" y="2005688"/>
              <a:ext cx="802133" cy="5386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6035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92444" y="639648"/>
            <a:ext cx="7343444" cy="1446315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Laatiaksesi diagrammin, valitse diagrammin aineisto maalaamalla kyseiset </a:t>
            </a:r>
            <a:r>
              <a:rPr lang="fi-FI" spc="-39" dirty="0">
                <a:solidFill>
                  <a:schemeClr val="accent4"/>
                </a:solidFill>
              </a:rPr>
              <a:t>solut</a:t>
            </a:r>
            <a:r>
              <a:rPr lang="fi-FI" spc="-39" dirty="0"/>
              <a:t> hiirellä siniseksi.</a:t>
            </a:r>
          </a:p>
          <a:p>
            <a:r>
              <a:rPr lang="fi-FI" spc="-39" dirty="0"/>
              <a:t>Voit valita aineiston maalaamalla sen yhdestä nurkkasolusta vastakkaiseen nurkkasoluun, tai maalaamalla kokonaisia rivejä tai sarakkeita valitsemalla rivien tai sarakkeiden tunnukset (esimerkiksi sarakkeet A</a:t>
            </a:r>
            <a:r>
              <a:rPr lang="fi-FI" dirty="0"/>
              <a:t>–</a:t>
            </a:r>
            <a:r>
              <a:rPr lang="fi-FI" spc="-39" dirty="0"/>
              <a:t>F).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74" y="2185667"/>
            <a:ext cx="1374578" cy="110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10" y="3678146"/>
            <a:ext cx="3793644" cy="199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632727" y="2185668"/>
            <a:ext cx="4552645" cy="384487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Laadi diagrammi työkalurivin ”</a:t>
            </a:r>
            <a:r>
              <a:rPr lang="fi-FI" b="1" spc="-39" dirty="0"/>
              <a:t>Kaavio</a:t>
            </a:r>
            <a:r>
              <a:rPr lang="fi-FI" spc="-39" dirty="0"/>
              <a:t>”-painikkeella.</a:t>
            </a:r>
          </a:p>
          <a:p>
            <a:r>
              <a:rPr lang="fi-FI" sz="1400" u="sng" spc="-39" dirty="0" err="1"/>
              <a:t>Huom</a:t>
            </a:r>
            <a:r>
              <a:rPr lang="fi-FI" sz="1400" u="sng" spc="-39" dirty="0"/>
              <a:t>:</a:t>
            </a:r>
            <a:r>
              <a:rPr lang="fi-FI" sz="1400" spc="-39" dirty="0"/>
              <a:t> Vanhemmissa </a:t>
            </a:r>
            <a:r>
              <a:rPr lang="fi-FI" sz="1400" spc="-39" dirty="0" err="1"/>
              <a:t>LibreOfficen</a:t>
            </a:r>
            <a:r>
              <a:rPr lang="fi-FI" sz="1400" spc="-39" dirty="0"/>
              <a:t> versioissa ”Kaavio”-työkalun symbolina on pylväsdiagrammi, ei ympyrädiagrammi.</a:t>
            </a:r>
          </a:p>
          <a:p>
            <a:endParaRPr lang="fi-FI" spc="-39" dirty="0"/>
          </a:p>
          <a:p>
            <a:r>
              <a:rPr lang="fi-FI" dirty="0"/>
              <a:t>Kaavio-toiminto laatii automaattisesti valitusta aineistosta diagrammin. Samalla avautuu ”</a:t>
            </a:r>
            <a:r>
              <a:rPr lang="fi-FI" b="1" dirty="0"/>
              <a:t>Ohjattu kaavion luonti</a:t>
            </a:r>
            <a:r>
              <a:rPr lang="fi-FI" dirty="0"/>
              <a:t>” –ikkuna, jonka avulla diagrammia voidaan muokata.</a:t>
            </a:r>
          </a:p>
          <a:p>
            <a:endParaRPr lang="fi-FI" spc="-39" dirty="0"/>
          </a:p>
          <a:p>
            <a:r>
              <a:rPr lang="fi-FI" spc="-39" dirty="0"/>
              <a:t>Diagrammi luodaan neljässä vaiheessa, ja valitut muutokset näkyvät esikatseludiagrammissa. </a:t>
            </a:r>
            <a:r>
              <a:rPr lang="fi-FI" dirty="0"/>
              <a:t>Diagrammin luomisen jälkeen voit vielä muokata sitä.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4431558" y="2426166"/>
            <a:ext cx="2357331" cy="14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V="1">
            <a:off x="4918389" y="3929119"/>
            <a:ext cx="179976" cy="4286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5326" y="63964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0876" y="2185667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F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15326" y="367814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077469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3166" y="499726"/>
            <a:ext cx="7741261" cy="93163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Klikkaamalla diagrammia kerran tyhjästä kohdasta, sen nurkkiin tulee vihreät ruudut. Voit liikutella diagrammia ja muuttaa sen kokoa ja muotoa.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31" y="3500446"/>
            <a:ext cx="1070564" cy="26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/>
          <p:cNvSpPr txBox="1"/>
          <p:nvPr/>
        </p:nvSpPr>
        <p:spPr>
          <a:xfrm>
            <a:off x="168040" y="44277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040" y="129571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71898" y="264496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J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68040" y="40586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83707" y="1277252"/>
            <a:ext cx="5910887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Tuplaklikkaamalla diagrammia, sen reunat muuttuvat harmaiksi ja pääset uudelleen muokkaamaan diagrammin sisältöä. Klikkaamalla hiiren oikeaa nappia voit valita vaihtoehdoista, mitä sisältöä haluat muokata.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83708" y="5065221"/>
            <a:ext cx="6958814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tallentaa valmiin diagrammin kuvana. Klikkaa diagrammin ulkopuolelta niin, ettei siinä ole harmaita reunoja. Klikkaa sitten diagrammia hiiren oikealla napilla, ja valitse ”</a:t>
            </a:r>
            <a:r>
              <a:rPr lang="fi-FI" b="1" dirty="0"/>
              <a:t>Vie kuvana…</a:t>
            </a:r>
            <a:r>
              <a:rPr lang="fi-FI" dirty="0"/>
              <a:t>”. Valitse tiedostolle sopiva sijainti, nimi ja tallennusmuoto, ja paina ”</a:t>
            </a:r>
            <a:r>
              <a:rPr lang="fi-FI" b="1" dirty="0"/>
              <a:t>Tallenna</a:t>
            </a:r>
            <a:r>
              <a:rPr lang="fi-FI" dirty="0"/>
              <a:t>”.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39" y="1463815"/>
            <a:ext cx="2225582" cy="15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uora nuoliyhdysviiva 18"/>
          <p:cNvCxnSpPr/>
          <p:nvPr/>
        </p:nvCxnSpPr>
        <p:spPr>
          <a:xfrm flipV="1">
            <a:off x="6597704" y="1875770"/>
            <a:ext cx="1246036" cy="151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7278014" y="5786707"/>
            <a:ext cx="5290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97778" y="4070871"/>
            <a:ext cx="6944742" cy="9126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Otsikon tekstiä voi muokata jälkeenpäin tuplaklikkaamalla otsikkoa. Selitteen tekstejä voi muokata klikkaamalla taulukossa kyseistä solua ja kirjoittamalla syöttöriville haluttu teksti.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68611" y="2562973"/>
            <a:ext cx="6081722" cy="14657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Kun diagrammin reunat ovat harmaat, voit muokata yksittäisiä kohteita. Klikkaamalla kohdetta kerran, siihen tulee vihreät ruudut. Voit muokata kohdetta klikkaamalla sitä hiiren oikealla napilla ja valitsemalla ”</a:t>
            </a:r>
            <a:r>
              <a:rPr lang="fi-FI" b="1" dirty="0"/>
              <a:t>Muotoile…</a:t>
            </a:r>
            <a:r>
              <a:rPr lang="fi-FI" dirty="0"/>
              <a:t>”. Näin voit muokata esimerkiksi kuvaajien värejä tai otsikoiden fontteja.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68040" y="506256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5611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0" y="218267"/>
            <a:ext cx="8314766" cy="2000480"/>
          </a:xfrm>
        </p:spPr>
        <p:txBody>
          <a:bodyPr/>
          <a:lstStyle/>
          <a:p>
            <a:pPr marL="0" indent="0" algn="ctr">
              <a:buNone/>
            </a:pPr>
            <a:r>
              <a:rPr lang="fi-FI" sz="3500" dirty="0"/>
              <a:t>Pylväsdiagrammi</a:t>
            </a:r>
          </a:p>
          <a:p>
            <a:pPr marL="0" indent="0" algn="ctr">
              <a:buNone/>
            </a:pPr>
            <a:endParaRPr lang="fi-FI" sz="1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Tässä </a:t>
            </a:r>
            <a:r>
              <a:rPr lang="fi-FI" sz="1800" dirty="0"/>
              <a:t>harjoituksessa laaditaan pylväsdiagrammi </a:t>
            </a:r>
            <a:r>
              <a:rPr lang="fi-FI" sz="1800" dirty="0" smtClean="0"/>
              <a:t>Kouluterveyskyselyn 2015 tutkimustuloksista. </a:t>
            </a:r>
            <a:endParaRPr lang="fi-FI" sz="1800" dirty="0"/>
          </a:p>
        </p:txBody>
      </p:sp>
      <p:sp>
        <p:nvSpPr>
          <p:cNvPr id="3" name="Suorakulmio 2"/>
          <p:cNvSpPr/>
          <p:nvPr/>
        </p:nvSpPr>
        <p:spPr>
          <a:xfrm>
            <a:off x="373061" y="2332247"/>
            <a:ext cx="7943355" cy="11979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Tehtävä löytyy Terve </a:t>
            </a:r>
            <a:r>
              <a:rPr lang="fi-FI" dirty="0"/>
              <a:t>2 – Ihminen, ympäristö ja terveys (Sanoma Pro) lukion kirjasta (luku 10, t.3a.)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1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94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48656" y="1234368"/>
            <a:ext cx="6586622" cy="845335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Valitse aineisto maalaamalla se kokonaan siniseksi.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  <a:endParaRPr lang="fi-FI" sz="19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32989" y="49188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32989" y="121531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547481" y="418460"/>
            <a:ext cx="6429916" cy="901860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 smtClean="0"/>
              <a:t>Siirrä tiedot taulukoksi ohjelmaan (ilman prosenttimerkkejä). </a:t>
            </a:r>
          </a:p>
          <a:p>
            <a:r>
              <a:rPr lang="fi-FI" spc="-39" dirty="0" smtClean="0"/>
              <a:t>Tallenna avattu tiedosto </a:t>
            </a:r>
            <a:r>
              <a:rPr lang="fi-FI" spc="-39" dirty="0"/>
              <a:t>ennen diagrammin laatimista (ks. Yleisiä ohjeita: </a:t>
            </a:r>
            <a:r>
              <a:rPr lang="fi-FI" spc="-39" dirty="0">
                <a:solidFill>
                  <a:schemeClr val="accent4"/>
                </a:solidFill>
              </a:rPr>
              <a:t>D</a:t>
            </a:r>
            <a:r>
              <a:rPr lang="fi-FI" spc="-39" dirty="0"/>
              <a:t>).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443470" y="4327343"/>
            <a:ext cx="3014014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Valitse kaaviotyypiksi ”</a:t>
            </a:r>
            <a:r>
              <a:rPr lang="fi-FI" b="1" dirty="0"/>
              <a:t>Pylväs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Tavallinen</a:t>
            </a:r>
            <a:r>
              <a:rPr lang="fi-FI" dirty="0"/>
              <a:t>” </a:t>
            </a:r>
          </a:p>
          <a:p>
            <a:r>
              <a:rPr lang="fi-FI" dirty="0"/>
              <a:t>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30" y="4279764"/>
            <a:ext cx="3639542" cy="193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kstiruutu 37"/>
          <p:cNvSpPr txBox="1"/>
          <p:nvPr/>
        </p:nvSpPr>
        <p:spPr>
          <a:xfrm>
            <a:off x="132989" y="43231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2840055" y="4643577"/>
            <a:ext cx="1376496" cy="14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2060848"/>
            <a:ext cx="7123685" cy="1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nuoliyhdysviiva 12"/>
          <p:cNvCxnSpPr/>
          <p:nvPr/>
        </p:nvCxnSpPr>
        <p:spPr>
          <a:xfrm>
            <a:off x="3532833" y="1714303"/>
            <a:ext cx="1687239" cy="47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57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571190" y="1017861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u="sng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”Sheet1” viittaa siihen välilehteen, jolta tiedot ovat. Se saattaa olla myös eri nimellä, jos nimi on muutettu tai kyseessä ei ole alkuperäinen Abitreenien sivuilta avattu aineisto.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sarakkeissa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sp>
        <p:nvSpPr>
          <p:cNvPr id="12" name="Sisällön paikkamerkki 7"/>
          <p:cNvSpPr>
            <a:spLocks noGrp="1"/>
          </p:cNvSpPr>
          <p:nvPr>
            <p:ph idx="1"/>
          </p:nvPr>
        </p:nvSpPr>
        <p:spPr>
          <a:xfrm>
            <a:off x="571191" y="345966"/>
            <a:ext cx="5819333" cy="117798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Varmista, että tietoalueeksi on valittu </a:t>
            </a:r>
            <a:r>
              <a:rPr lang="fi-FI" sz="1800" dirty="0" smtClean="0"/>
              <a:t>#$</a:t>
            </a:r>
            <a:r>
              <a:rPr lang="fi-FI" sz="1800" dirty="0"/>
              <a:t>Sheet1.$A$1:$F$6”.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06784" y="34596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4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55524" y="8367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5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18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1214</Words>
  <Application>Microsoft Office PowerPoint</Application>
  <PresentationFormat>Näytössä katseltava diaesitys (4:3)</PresentationFormat>
  <Paragraphs>197</Paragraphs>
  <Slides>17</Slides>
  <Notes>17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TERVE  Diagrammit LibreOffice-ohjelmistolla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Diagrammit LibreOffice-ohjelmistolla</dc:title>
  <dc:creator>akalpio</dc:creator>
  <cp:lastModifiedBy>Vuopio</cp:lastModifiedBy>
  <cp:revision>6</cp:revision>
  <dcterms:created xsi:type="dcterms:W3CDTF">2017-08-07T08:36:27Z</dcterms:created>
  <dcterms:modified xsi:type="dcterms:W3CDTF">2019-04-07T12:50:50Z</dcterms:modified>
</cp:coreProperties>
</file>