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2" r:id="rId10"/>
    <p:sldId id="260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563" autoAdjust="0"/>
  </p:normalViewPr>
  <p:slideViewPr>
    <p:cSldViewPr snapToGrid="0">
      <p:cViewPr>
        <p:scale>
          <a:sx n="60" d="100"/>
          <a:sy n="60" d="100"/>
        </p:scale>
        <p:origin x="-88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Arvosanat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Lukumäärä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Taul1!$A$2:$A$5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</c:numCache>
            </c:numRef>
          </c:cat>
          <c:val>
            <c:numRef>
              <c:f>Taul1!$B$2:$B$5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Pisteet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Ramstedt, Teemu HIFK</c:v>
                </c:pt>
                <c:pt idx="1">
                  <c:v>Rask, Joonas HIFK</c:v>
                </c:pt>
                <c:pt idx="2">
                  <c:v>Aho, Sebastian Kärpät</c:v>
                </c:pt>
                <c:pt idx="3">
                  <c:v>Laine, Patrik Tappara</c:v>
                </c:pt>
                <c:pt idx="4">
                  <c:v>Auvitu, Yohann HIFK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18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21-4787-853D-85ED57C0A7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825408"/>
        <c:axId val="21830656"/>
      </c:barChart>
      <c:catAx>
        <c:axId val="2182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830656"/>
        <c:crosses val="autoZero"/>
        <c:auto val="1"/>
        <c:lblAlgn val="ctr"/>
        <c:lblOffset val="100"/>
        <c:noMultiLvlLbl val="0"/>
      </c:catAx>
      <c:valAx>
        <c:axId val="2183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82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5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1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38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53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8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44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5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1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3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8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3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4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3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1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0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4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TILASTOT ja TODENNÄKÖISYYS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4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88366" y="154773"/>
            <a:ext cx="8610600" cy="1293028"/>
          </a:xfrm>
        </p:spPr>
        <p:txBody>
          <a:bodyPr/>
          <a:lstStyle/>
          <a:p>
            <a:r>
              <a:rPr lang="fi-FI" dirty="0" smtClean="0"/>
              <a:t>Ilmastokuvio eli ilmastodiagrammi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1600614"/>
            <a:ext cx="10189265" cy="47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0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Kuvadiagrammi eli piktogrammi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813790"/>
              </p:ext>
            </p:extLst>
          </p:nvPr>
        </p:nvGraphicFramePr>
        <p:xfrm>
          <a:off x="685800" y="2193925"/>
          <a:ext cx="10820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715240673"/>
                    </a:ext>
                  </a:extLst>
                </a:gridCol>
                <a:gridCol w="5410200">
                  <a:extLst>
                    <a:ext uri="{9D8B030D-6E8A-4147-A177-3AD203B41FA5}">
                      <a16:colId xmlns="" xmlns:a16="http://schemas.microsoft.com/office/drawing/2014/main" val="3500468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3600" dirty="0" smtClean="0"/>
                        <a:t>Koulujen</a:t>
                      </a:r>
                      <a:r>
                        <a:rPr lang="fi-FI" sz="3600" baseline="0" dirty="0" smtClean="0"/>
                        <a:t> oppilasmäärät  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dirty="0" smtClean="0"/>
                        <a:t>         </a:t>
                      </a:r>
                    </a:p>
                    <a:p>
                      <a:r>
                        <a:rPr lang="fi-FI" sz="3600" baseline="0" dirty="0" smtClean="0"/>
                        <a:t>   ☻ </a:t>
                      </a:r>
                      <a:r>
                        <a:rPr lang="fi-FI" sz="3600" dirty="0" smtClean="0"/>
                        <a:t>= 10 oppilasta</a:t>
                      </a:r>
                    </a:p>
                    <a:p>
                      <a:endParaRPr lang="fi-FI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460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3600" dirty="0" smtClean="0"/>
                        <a:t>Koulu A</a:t>
                      </a:r>
                      <a:endParaRPr lang="fi-FI" sz="3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baseline="0" dirty="0" smtClean="0">
                          <a:solidFill>
                            <a:schemeClr val="bg1"/>
                          </a:solidFill>
                        </a:rPr>
                        <a:t>☻☻☻☻☻</a:t>
                      </a:r>
                      <a:endParaRPr lang="fi-FI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171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3600" dirty="0" smtClean="0"/>
                        <a:t>Koulu B</a:t>
                      </a:r>
                      <a:endParaRPr lang="fi-FI" sz="3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baseline="0" dirty="0" smtClean="0">
                          <a:solidFill>
                            <a:schemeClr val="bg1"/>
                          </a:solidFill>
                        </a:rPr>
                        <a:t>☻☻☻</a:t>
                      </a:r>
                      <a:endParaRPr lang="fi-FI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171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3600" dirty="0" smtClean="0"/>
                        <a:t>Koulu C</a:t>
                      </a:r>
                      <a:endParaRPr lang="fi-FI" sz="3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baseline="0" dirty="0" smtClean="0">
                          <a:solidFill>
                            <a:schemeClr val="bg1"/>
                          </a:solidFill>
                        </a:rPr>
                        <a:t>☻☻</a:t>
                      </a:r>
                      <a:endParaRPr lang="fi-FI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520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12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17305" y="0"/>
            <a:ext cx="8610600" cy="1293028"/>
          </a:xfrm>
        </p:spPr>
        <p:txBody>
          <a:bodyPr/>
          <a:lstStyle/>
          <a:p>
            <a:r>
              <a:rPr lang="fi-FI" dirty="0" smtClean="0"/>
              <a:t>Aikavälin kuvaaja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l="5512" t="5948" b="3298"/>
          <a:stretch/>
        </p:blipFill>
        <p:spPr>
          <a:xfrm>
            <a:off x="1131508" y="1033694"/>
            <a:ext cx="9934056" cy="57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3781" y="0"/>
            <a:ext cx="11373213" cy="1293028"/>
          </a:xfrm>
        </p:spPr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Frekvenssi ja suhteellinen frekvenssi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58524"/>
              </p:ext>
            </p:extLst>
          </p:nvPr>
        </p:nvGraphicFramePr>
        <p:xfrm>
          <a:off x="2247462" y="1231788"/>
          <a:ext cx="81280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8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9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6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9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6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7</a:t>
                      </a:r>
                      <a:endParaRPr lang="fi-FI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610265"/>
              </p:ext>
            </p:extLst>
          </p:nvPr>
        </p:nvGraphicFramePr>
        <p:xfrm>
          <a:off x="1640756" y="2130463"/>
          <a:ext cx="956327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972"/>
                <a:gridCol w="2679867"/>
                <a:gridCol w="4498432"/>
              </a:tblGrid>
              <a:tr h="638970"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Arvosana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Frekvenssi</a:t>
                      </a:r>
                      <a:r>
                        <a:rPr lang="fi-FI" sz="3600" baseline="0" dirty="0" smtClean="0"/>
                        <a:t/>
                      </a:r>
                      <a:br>
                        <a:rPr lang="fi-FI" sz="3600" baseline="0" dirty="0" smtClean="0"/>
                      </a:br>
                      <a:r>
                        <a:rPr lang="fi-FI" sz="3600" baseline="0" dirty="0" smtClean="0"/>
                        <a:t>f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Suhteellinen frekvenssi</a:t>
                      </a:r>
                    </a:p>
                    <a:p>
                      <a:pPr algn="ctr"/>
                      <a:r>
                        <a:rPr lang="fi-FI" sz="3600" dirty="0" smtClean="0"/>
                        <a:t>f(%)</a:t>
                      </a:r>
                      <a:endParaRPr lang="fi-FI" sz="3600" dirty="0"/>
                    </a:p>
                  </a:txBody>
                  <a:tcPr/>
                </a:tc>
              </a:tr>
              <a:tr h="638970"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6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2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2/6=1/3=0,33=33%</a:t>
                      </a:r>
                      <a:endParaRPr lang="fi-FI" sz="3600" dirty="0"/>
                    </a:p>
                  </a:txBody>
                  <a:tcPr/>
                </a:tc>
              </a:tr>
              <a:tr h="638970"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7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1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1/6=0,17=17%</a:t>
                      </a:r>
                      <a:endParaRPr lang="fi-FI" sz="3600" dirty="0"/>
                    </a:p>
                  </a:txBody>
                  <a:tcPr/>
                </a:tc>
              </a:tr>
              <a:tr h="638970"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8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1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dirty="0" smtClean="0"/>
                        <a:t>1/6=0,17=17%</a:t>
                      </a:r>
                    </a:p>
                  </a:txBody>
                  <a:tcPr/>
                </a:tc>
              </a:tr>
              <a:tr h="638970"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9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2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dirty="0" smtClean="0"/>
                        <a:t>2/6=1/3=0,33=33%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7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59642"/>
              </p:ext>
            </p:extLst>
          </p:nvPr>
        </p:nvGraphicFramePr>
        <p:xfrm>
          <a:off x="1603705" y="2610830"/>
          <a:ext cx="5107152" cy="270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726"/>
                <a:gridCol w="2828426"/>
              </a:tblGrid>
              <a:tr h="541223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Arvosana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Frekvenssi</a:t>
                      </a:r>
                      <a:endParaRPr lang="fi-FI" sz="2800" dirty="0"/>
                    </a:p>
                  </a:txBody>
                  <a:tcPr/>
                </a:tc>
              </a:tr>
              <a:tr h="541223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6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2</a:t>
                      </a:r>
                      <a:endParaRPr lang="fi-FI" sz="2800" dirty="0"/>
                    </a:p>
                  </a:txBody>
                  <a:tcPr/>
                </a:tc>
              </a:tr>
              <a:tr h="541223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7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1</a:t>
                      </a:r>
                      <a:endParaRPr lang="fi-FI" sz="2800" dirty="0"/>
                    </a:p>
                  </a:txBody>
                  <a:tcPr/>
                </a:tc>
              </a:tr>
              <a:tr h="541223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8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1</a:t>
                      </a:r>
                      <a:endParaRPr lang="fi-FI" sz="2800" dirty="0"/>
                    </a:p>
                  </a:txBody>
                  <a:tcPr/>
                </a:tc>
              </a:tr>
              <a:tr h="541223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9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2</a:t>
                      </a:r>
                      <a:endParaRPr lang="fi-FI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966952" y="5594443"/>
            <a:ext cx="289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/>
              <a:t>Tyyppiarvo:</a:t>
            </a:r>
            <a:endParaRPr lang="fi-FI" sz="36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3636580" y="5589701"/>
            <a:ext cx="258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6 ja 9</a:t>
            </a:r>
            <a:endParaRPr lang="fi-FI" sz="36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011915" y="5645650"/>
            <a:ext cx="332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/>
              <a:t>Vaihteluväli:</a:t>
            </a:r>
            <a:endParaRPr lang="fi-FI" sz="36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8928538" y="5645650"/>
            <a:ext cx="258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9-6=3</a:t>
            </a:r>
            <a:endParaRPr lang="fi-FI" sz="3600" dirty="0"/>
          </a:p>
        </p:txBody>
      </p:sp>
      <p:graphicFrame>
        <p:nvGraphicFramePr>
          <p:cNvPr id="9" name="Kaavio 8"/>
          <p:cNvGraphicFramePr/>
          <p:nvPr>
            <p:extLst>
              <p:ext uri="{D42A27DB-BD31-4B8C-83A1-F6EECF244321}">
                <p14:modId xmlns:p14="http://schemas.microsoft.com/office/powerpoint/2010/main" val="3245669098"/>
              </p:ext>
            </p:extLst>
          </p:nvPr>
        </p:nvGraphicFramePr>
        <p:xfrm>
          <a:off x="7511393" y="1828800"/>
          <a:ext cx="4190124" cy="348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1114093" y="1165894"/>
            <a:ext cx="6561084" cy="1530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 smtClean="0"/>
              <a:t>Tyyppiarvo</a:t>
            </a:r>
            <a:r>
              <a:rPr lang="fi-FI" sz="2800" dirty="0" smtClean="0"/>
              <a:t> on se tilaston havainto, joka esiintyy tilastossa useimmin eli  jonka frekvenssi on suurin.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568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09617"/>
              </p:ext>
            </p:extLst>
          </p:nvPr>
        </p:nvGraphicFramePr>
        <p:xfrm>
          <a:off x="1481957" y="3688839"/>
          <a:ext cx="81280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6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6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7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8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9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9</a:t>
                      </a:r>
                      <a:endParaRPr lang="fi-FI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2333295" y="4803736"/>
            <a:ext cx="289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/>
              <a:t>Mediaani:</a:t>
            </a:r>
            <a:endParaRPr lang="fi-FI" sz="36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5013435" y="4799044"/>
            <a:ext cx="258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7,5</a:t>
            </a:r>
            <a:endParaRPr lang="fi-FI" sz="36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22079" y="212580"/>
            <a:ext cx="8610600" cy="1293028"/>
          </a:xfrm>
        </p:spPr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Mediaani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6820" y="1717687"/>
            <a:ext cx="10820400" cy="1530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Mediaani on suuruusjärjestykseen asetetuista havaintoarvoista keskimmäinen. Jos keskimmäisiä arvoja on kaksi, mediaani on niiden keskiarvo.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012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06110" y="575187"/>
            <a:ext cx="8610600" cy="1293028"/>
          </a:xfrm>
        </p:spPr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KESKIARVO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37652"/>
              </p:ext>
            </p:extLst>
          </p:nvPr>
        </p:nvGraphicFramePr>
        <p:xfrm>
          <a:off x="2042510" y="2695611"/>
          <a:ext cx="81280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8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9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6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9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6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600" dirty="0" smtClean="0"/>
                        <a:t>7</a:t>
                      </a:r>
                      <a:endParaRPr lang="fi-FI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3689131" y="4502377"/>
            <a:ext cx="258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/>
              <a:t>Keskiarvo:</a:t>
            </a:r>
            <a:endParaRPr lang="fi-FI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iruutu 7"/>
              <p:cNvSpPr txBox="1"/>
              <p:nvPr/>
            </p:nvSpPr>
            <p:spPr>
              <a:xfrm>
                <a:off x="6364011" y="4287219"/>
                <a:ext cx="4453079" cy="1054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i-FI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i-FI" sz="4400" b="0" i="1" smtClean="0">
                            <a:latin typeface="Cambria Math"/>
                          </a:rPr>
                          <m:t>6+6+7+8+9+9</m:t>
                        </m:r>
                      </m:num>
                      <m:den>
                        <m:r>
                          <a:rPr lang="fi-FI" sz="44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fi-FI" sz="4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fi-FI" sz="4400" dirty="0" smtClean="0"/>
                  <a:t>7,5</a:t>
                </a:r>
                <a:endParaRPr lang="fi-FI" sz="4400" dirty="0"/>
              </a:p>
            </p:txBody>
          </p:sp>
        </mc:Choice>
        <mc:Fallback xmlns="">
          <p:sp>
            <p:nvSpPr>
              <p:cNvPr id="8" name="Tekstiruut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011" y="4287219"/>
                <a:ext cx="4453079" cy="1054071"/>
              </a:xfrm>
              <a:prstGeom prst="rect">
                <a:avLst/>
              </a:prstGeom>
              <a:blipFill rotWithShape="1">
                <a:blip r:embed="rId2"/>
                <a:stretch>
                  <a:fillRect t="-578" r="-4658" b="-1098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anmaha\AppData\Local\Microsoft\Windows\Temporary Internet Files\Content.IE5\I2KJEO1L\4120961120_6f3c73e5dc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6" y="98749"/>
            <a:ext cx="1680737" cy="23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maha\AppData\Local\Microsoft\Windows\Temporary Internet Files\Content.IE5\I2KJEO1L\Gulliver_academ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1" y="4502377"/>
            <a:ext cx="2506717" cy="16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61861" y="210160"/>
            <a:ext cx="8610600" cy="1293028"/>
          </a:xfrm>
        </p:spPr>
        <p:txBody>
          <a:bodyPr/>
          <a:lstStyle/>
          <a:p>
            <a:r>
              <a:rPr lang="fi-FI" dirty="0" smtClean="0"/>
              <a:t>Tietojen luokittelua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319600"/>
              </p:ext>
            </p:extLst>
          </p:nvPr>
        </p:nvGraphicFramePr>
        <p:xfrm>
          <a:off x="221974" y="1503188"/>
          <a:ext cx="67751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587">
                  <a:extLst>
                    <a:ext uri="{9D8B030D-6E8A-4147-A177-3AD203B41FA5}">
                      <a16:colId xmlns="" xmlns:a16="http://schemas.microsoft.com/office/drawing/2014/main" val="3784211125"/>
                    </a:ext>
                  </a:extLst>
                </a:gridCol>
                <a:gridCol w="3387587">
                  <a:extLst>
                    <a:ext uri="{9D8B030D-6E8A-4147-A177-3AD203B41FA5}">
                      <a16:colId xmlns="" xmlns:a16="http://schemas.microsoft.com/office/drawing/2014/main" val="4196659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Pelaaja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Pisteet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061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Ramstedt, Teemu HIFK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18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580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Rask, Joonas HIFK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16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1766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Aho, Sebastian Kärpät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287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Laine, Patrik Tappara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14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959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Auvitu</a:t>
                      </a:r>
                      <a:r>
                        <a:rPr lang="fi-FI" dirty="0" smtClean="0"/>
                        <a:t>, </a:t>
                      </a:r>
                      <a:r>
                        <a:rPr lang="fi-FI" dirty="0" err="1" smtClean="0"/>
                        <a:t>Yohann</a:t>
                      </a:r>
                      <a:r>
                        <a:rPr lang="fi-FI" dirty="0" smtClean="0"/>
                        <a:t> HIFK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7876598"/>
                  </a:ext>
                </a:extLst>
              </a:tr>
            </a:tbl>
          </a:graphicData>
        </a:graphic>
      </p:graphicFrame>
      <p:graphicFrame>
        <p:nvGraphicFramePr>
          <p:cNvPr id="7" name="Kaavio 6"/>
          <p:cNvGraphicFramePr/>
          <p:nvPr>
            <p:extLst>
              <p:ext uri="{D42A27DB-BD31-4B8C-83A1-F6EECF244321}">
                <p14:modId xmlns:p14="http://schemas.microsoft.com/office/powerpoint/2010/main" val="2462340151"/>
              </p:ext>
            </p:extLst>
          </p:nvPr>
        </p:nvGraphicFramePr>
        <p:xfrm>
          <a:off x="5618922" y="3923637"/>
          <a:ext cx="5353878" cy="272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1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Pylväskuvio eli pylväsdiagrammi</a:t>
            </a:r>
            <a:endParaRPr lang="fi-FI" dirty="0"/>
          </a:p>
        </p:txBody>
      </p:sp>
      <p:pic>
        <p:nvPicPr>
          <p:cNvPr id="1026" name="Picture 2" descr="http://www.helsinki.fi/kasv/okl/mamomu/sari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34" y="2057401"/>
            <a:ext cx="7251287" cy="45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81400" y="303031"/>
            <a:ext cx="8610600" cy="1293028"/>
          </a:xfrm>
        </p:spPr>
        <p:txBody>
          <a:bodyPr/>
          <a:lstStyle/>
          <a:p>
            <a:r>
              <a:rPr lang="fi-FI" dirty="0" smtClean="0"/>
              <a:t>Viivakuvio eli viivadiagrammi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674" y="1460225"/>
            <a:ext cx="7270473" cy="53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2" y="470452"/>
            <a:ext cx="7193445" cy="61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34005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Tiivistymisjuov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iivistymisjuov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110</TotalTime>
  <Words>174</Words>
  <Application>Microsoft Office PowerPoint</Application>
  <PresentationFormat>Mukautettu</PresentationFormat>
  <Paragraphs>87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Tiivistymisjuova</vt:lpstr>
      <vt:lpstr>TILASTOT ja TODENNÄKÖISYYS</vt:lpstr>
      <vt:lpstr>Frekvenssi ja suhteellinen frekvenssi</vt:lpstr>
      <vt:lpstr>PowerPoint-esitys</vt:lpstr>
      <vt:lpstr>Mediaani</vt:lpstr>
      <vt:lpstr>KESKIARVO</vt:lpstr>
      <vt:lpstr>Tietojen luokittelua</vt:lpstr>
      <vt:lpstr>Pylväskuvio eli pylväsdiagrammi</vt:lpstr>
      <vt:lpstr>Viivakuvio eli viivadiagrammi</vt:lpstr>
      <vt:lpstr>PowerPoint-esitys</vt:lpstr>
      <vt:lpstr>Ilmastokuvio eli ilmastodiagrammi</vt:lpstr>
      <vt:lpstr>Kuvadiagrammi eli piktogrammi</vt:lpstr>
      <vt:lpstr>Aikavälin kuvaaja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Tietojen käsittelyä</dc:title>
  <dc:creator>Ann-Marie Haapasalo</dc:creator>
  <cp:lastModifiedBy>Ann-Marie Haapasalo</cp:lastModifiedBy>
  <cp:revision>11</cp:revision>
  <dcterms:created xsi:type="dcterms:W3CDTF">2016-04-25T12:43:04Z</dcterms:created>
  <dcterms:modified xsi:type="dcterms:W3CDTF">2017-05-12T06:59:53Z</dcterms:modified>
</cp:coreProperties>
</file>