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0311-4EDB-4EE5-9316-324CF090AB08}" type="datetimeFigureOut">
              <a:rPr lang="fi-FI" smtClean="0"/>
              <a:t>30.11.2016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0E26-2D84-4E35-934F-1A436B6AFD4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779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0311-4EDB-4EE5-9316-324CF090AB08}" type="datetimeFigureOut">
              <a:rPr lang="fi-FI" smtClean="0"/>
              <a:t>30.11.2016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0E26-2D84-4E35-934F-1A436B6AFD4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4687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0311-4EDB-4EE5-9316-324CF090AB08}" type="datetimeFigureOut">
              <a:rPr lang="fi-FI" smtClean="0"/>
              <a:t>30.11.2016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0E26-2D84-4E35-934F-1A436B6AFD4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0552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0311-4EDB-4EE5-9316-324CF090AB08}" type="datetimeFigureOut">
              <a:rPr lang="fi-FI" smtClean="0"/>
              <a:t>30.11.2016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0E26-2D84-4E35-934F-1A436B6AFD4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8790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0311-4EDB-4EE5-9316-324CF090AB08}" type="datetimeFigureOut">
              <a:rPr lang="fi-FI" smtClean="0"/>
              <a:t>30.11.2016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0E26-2D84-4E35-934F-1A436B6AFD4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8286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0311-4EDB-4EE5-9316-324CF090AB08}" type="datetimeFigureOut">
              <a:rPr lang="fi-FI" smtClean="0"/>
              <a:t>30.11.2016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0E26-2D84-4E35-934F-1A436B6AFD4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466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0311-4EDB-4EE5-9316-324CF090AB08}" type="datetimeFigureOut">
              <a:rPr lang="fi-FI" smtClean="0"/>
              <a:t>30.11.2016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0E26-2D84-4E35-934F-1A436B6AFD4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6409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0311-4EDB-4EE5-9316-324CF090AB08}" type="datetimeFigureOut">
              <a:rPr lang="fi-FI" smtClean="0"/>
              <a:t>30.11.2016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0E26-2D84-4E35-934F-1A436B6AFD4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8083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0311-4EDB-4EE5-9316-324CF090AB08}" type="datetimeFigureOut">
              <a:rPr lang="fi-FI" smtClean="0"/>
              <a:t>30.11.2016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0E26-2D84-4E35-934F-1A436B6AFD4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6040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0311-4EDB-4EE5-9316-324CF090AB08}" type="datetimeFigureOut">
              <a:rPr lang="fi-FI" smtClean="0"/>
              <a:t>30.11.2016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0E26-2D84-4E35-934F-1A436B6AFD4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7969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10311-4EDB-4EE5-9316-324CF090AB08}" type="datetimeFigureOut">
              <a:rPr lang="fi-FI" smtClean="0"/>
              <a:t>30.11.2016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B0E26-2D84-4E35-934F-1A436B6AFD4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076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10311-4EDB-4EE5-9316-324CF090AB08}" type="datetimeFigureOut">
              <a:rPr lang="fi-FI" smtClean="0"/>
              <a:t>30.11.2016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B0E26-2D84-4E35-934F-1A436B6AFD4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8305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554" y="1188425"/>
            <a:ext cx="10485576" cy="5540366"/>
          </a:xfrm>
          <a:prstGeom prst="rect">
            <a:avLst/>
          </a:prstGeom>
        </p:spPr>
      </p:pic>
      <p:sp>
        <p:nvSpPr>
          <p:cNvPr id="5" name="Otsikko 4"/>
          <p:cNvSpPr>
            <a:spLocks noGrp="1"/>
          </p:cNvSpPr>
          <p:nvPr>
            <p:ph type="title"/>
          </p:nvPr>
        </p:nvSpPr>
        <p:spPr>
          <a:xfrm>
            <a:off x="665922" y="338621"/>
            <a:ext cx="10515600" cy="1325563"/>
          </a:xfrm>
        </p:spPr>
        <p:txBody>
          <a:bodyPr/>
          <a:lstStyle/>
          <a:p>
            <a:r>
              <a:rPr lang="fi-FI" dirty="0" smtClean="0"/>
              <a:t>Suoran kulmakerroin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881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Esim. Suora kulkee pisteiden (1,1) ja (2,4) kautta. Laske suoran kulmakerroin.</a:t>
            </a:r>
            <a:endParaRPr lang="fi-FI" dirty="0"/>
          </a:p>
        </p:txBody>
      </p:sp>
      <p:pic>
        <p:nvPicPr>
          <p:cNvPr id="3" name="Kuva 2"/>
          <p:cNvPicPr>
            <a:picLocks noChangeAspect="1"/>
          </p:cNvPicPr>
          <p:nvPr/>
        </p:nvPicPr>
        <p:blipFill rotWithShape="1">
          <a:blip r:embed="rId2"/>
          <a:srcRect l="13369" t="24304" r="35218" b="28391"/>
          <a:stretch/>
        </p:blipFill>
        <p:spPr>
          <a:xfrm>
            <a:off x="92765" y="1868555"/>
            <a:ext cx="6268280" cy="360459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kstiruutu 3"/>
              <p:cNvSpPr txBox="1"/>
              <p:nvPr/>
            </p:nvSpPr>
            <p:spPr>
              <a:xfrm>
                <a:off x="7467599" y="2087218"/>
                <a:ext cx="2084610" cy="10371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i-FI" sz="3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fi-FI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i-FI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i-FI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fi-FI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fi-FI" sz="36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fi-FI" sz="3600" dirty="0"/>
              </a:p>
            </p:txBody>
          </p:sp>
        </mc:Choice>
        <mc:Fallback xmlns="">
          <p:sp>
            <p:nvSpPr>
              <p:cNvPr id="4" name="Tekstiruutu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599" y="2087218"/>
                <a:ext cx="2084610" cy="10371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kstiruutu 4"/>
              <p:cNvSpPr txBox="1"/>
              <p:nvPr/>
            </p:nvSpPr>
            <p:spPr>
              <a:xfrm>
                <a:off x="7467599" y="4081670"/>
                <a:ext cx="3745321" cy="10371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i-FI" sz="36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fi-FI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i-FI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i-FI" sz="3600" b="0" i="1" smtClean="0">
                              <a:latin typeface="Cambria Math" panose="02040503050406030204" pitchFamily="18" charset="0"/>
                            </a:rPr>
                            <m:t>4−1</m:t>
                          </m:r>
                        </m:num>
                        <m:den>
                          <m:r>
                            <a:rPr lang="fi-FI" sz="3600" b="0" i="1" smtClean="0">
                              <a:latin typeface="Cambria Math" panose="02040503050406030204" pitchFamily="18" charset="0"/>
                            </a:rPr>
                            <m:t>2−1</m:t>
                          </m:r>
                        </m:den>
                      </m:f>
                      <m:r>
                        <a:rPr lang="fi-FI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i-FI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i-FI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fi-FI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fi-FI" sz="36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fi-FI" sz="3600" dirty="0"/>
              </a:p>
            </p:txBody>
          </p:sp>
        </mc:Choice>
        <mc:Fallback xmlns="">
          <p:sp>
            <p:nvSpPr>
              <p:cNvPr id="5" name="Tekstiruutu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599" y="4081670"/>
                <a:ext cx="3745321" cy="10371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kstiruutu 5"/>
          <p:cNvSpPr txBox="1"/>
          <p:nvPr/>
        </p:nvSpPr>
        <p:spPr>
          <a:xfrm>
            <a:off x="7467599" y="1581996"/>
            <a:ext cx="3094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 smtClean="0"/>
              <a:t>Kuvasta:</a:t>
            </a:r>
            <a:endParaRPr lang="fi-FI" sz="2800" dirty="0"/>
          </a:p>
        </p:txBody>
      </p:sp>
      <p:sp>
        <p:nvSpPr>
          <p:cNvPr id="7" name="Tekstiruutu 6"/>
          <p:cNvSpPr txBox="1"/>
          <p:nvPr/>
        </p:nvSpPr>
        <p:spPr>
          <a:xfrm>
            <a:off x="7467599" y="3563777"/>
            <a:ext cx="3094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 smtClean="0"/>
              <a:t>Laskemalla: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4148457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/>
        </p:nvPicPr>
        <p:blipFill rotWithShape="1">
          <a:blip r:embed="rId2"/>
          <a:srcRect l="6761" t="24561" r="4857" b="40053"/>
          <a:stretch/>
        </p:blipFill>
        <p:spPr>
          <a:xfrm>
            <a:off x="11670" y="491307"/>
            <a:ext cx="12180330" cy="2743200"/>
          </a:xfrm>
          <a:prstGeom prst="rect">
            <a:avLst/>
          </a:prstGeom>
        </p:spPr>
      </p:pic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844035" y="-270130"/>
            <a:ext cx="10515600" cy="1325563"/>
          </a:xfrm>
        </p:spPr>
        <p:txBody>
          <a:bodyPr/>
          <a:lstStyle/>
          <a:p>
            <a:r>
              <a:rPr lang="fi-FI" b="1" dirty="0" smtClean="0"/>
              <a:t>Suoran yhtälö</a:t>
            </a:r>
            <a:endParaRPr lang="fi-FI" b="1" dirty="0"/>
          </a:p>
        </p:txBody>
      </p:sp>
      <p:sp>
        <p:nvSpPr>
          <p:cNvPr id="5" name="Tekstiruutu 4"/>
          <p:cNvSpPr txBox="1"/>
          <p:nvPr/>
        </p:nvSpPr>
        <p:spPr>
          <a:xfrm>
            <a:off x="435427" y="3804918"/>
            <a:ext cx="29173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Nouseva suora: </a:t>
            </a:r>
          </a:p>
          <a:p>
            <a:r>
              <a:rPr lang="fi-FI" sz="2400" dirty="0" smtClean="0"/>
              <a:t>kulmakerroin positiivinen</a:t>
            </a:r>
            <a:endParaRPr lang="fi-FI" sz="2400" dirty="0"/>
          </a:p>
        </p:txBody>
      </p:sp>
      <p:sp>
        <p:nvSpPr>
          <p:cNvPr id="6" name="Tekstiruutu 5"/>
          <p:cNvSpPr txBox="1"/>
          <p:nvPr/>
        </p:nvSpPr>
        <p:spPr>
          <a:xfrm>
            <a:off x="435427" y="3281623"/>
            <a:ext cx="2917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Kulmakerroin=2</a:t>
            </a:r>
            <a:endParaRPr lang="fi-FI" sz="2400" dirty="0"/>
          </a:p>
        </p:txBody>
      </p:sp>
      <p:sp>
        <p:nvSpPr>
          <p:cNvPr id="7" name="Tekstiruutu 6"/>
          <p:cNvSpPr txBox="1"/>
          <p:nvPr/>
        </p:nvSpPr>
        <p:spPr>
          <a:xfrm>
            <a:off x="4840514" y="3261248"/>
            <a:ext cx="2917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k</a:t>
            </a:r>
            <a:r>
              <a:rPr lang="fi-FI" sz="2400" dirty="0" smtClean="0"/>
              <a:t>=-2</a:t>
            </a:r>
            <a:endParaRPr lang="fi-FI" sz="2400" dirty="0"/>
          </a:p>
        </p:txBody>
      </p:sp>
      <p:sp>
        <p:nvSpPr>
          <p:cNvPr id="8" name="Tekstiruutu 7"/>
          <p:cNvSpPr txBox="1"/>
          <p:nvPr/>
        </p:nvSpPr>
        <p:spPr>
          <a:xfrm>
            <a:off x="4521198" y="3833946"/>
            <a:ext cx="29173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Laskeva suora: </a:t>
            </a:r>
          </a:p>
          <a:p>
            <a:r>
              <a:rPr lang="fi-FI" sz="2400" dirty="0" smtClean="0"/>
              <a:t>kulmakerroin negatiivinen</a:t>
            </a:r>
            <a:endParaRPr lang="fi-FI" sz="2400" dirty="0"/>
          </a:p>
        </p:txBody>
      </p:sp>
      <p:sp>
        <p:nvSpPr>
          <p:cNvPr id="9" name="Tekstiruutu 8"/>
          <p:cNvSpPr txBox="1"/>
          <p:nvPr/>
        </p:nvSpPr>
        <p:spPr>
          <a:xfrm>
            <a:off x="8824684" y="3261247"/>
            <a:ext cx="2917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/>
              <a:t>k=0</a:t>
            </a:r>
            <a:endParaRPr lang="fi-FI" sz="2400" dirty="0"/>
          </a:p>
        </p:txBody>
      </p:sp>
      <p:sp>
        <p:nvSpPr>
          <p:cNvPr id="10" name="Tekstiruutu 9"/>
          <p:cNvSpPr txBox="1"/>
          <p:nvPr/>
        </p:nvSpPr>
        <p:spPr>
          <a:xfrm>
            <a:off x="8408501" y="3743288"/>
            <a:ext cx="3749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x</a:t>
            </a:r>
            <a:r>
              <a:rPr lang="fi-FI" sz="2400" dirty="0" smtClean="0"/>
              <a:t>-akselin suuntainen suora: </a:t>
            </a:r>
          </a:p>
          <a:p>
            <a:r>
              <a:rPr lang="fi-FI" sz="2400" dirty="0" smtClean="0"/>
              <a:t>kulmakerroin on nolla</a:t>
            </a:r>
            <a:endParaRPr lang="fi-FI" sz="2400" dirty="0"/>
          </a:p>
        </p:txBody>
      </p:sp>
      <p:sp>
        <p:nvSpPr>
          <p:cNvPr id="11" name="Tekstiruutu 10"/>
          <p:cNvSpPr txBox="1"/>
          <p:nvPr/>
        </p:nvSpPr>
        <p:spPr>
          <a:xfrm>
            <a:off x="1170606" y="5005247"/>
            <a:ext cx="101890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4400" dirty="0" smtClean="0"/>
              <a:t>Suoran yhtälö: y = </a:t>
            </a:r>
            <a:r>
              <a:rPr lang="fi-FI" sz="4400" dirty="0" err="1" smtClean="0"/>
              <a:t>kx</a:t>
            </a:r>
            <a:r>
              <a:rPr lang="fi-FI" sz="4400" dirty="0" smtClean="0"/>
              <a:t> + b</a:t>
            </a:r>
            <a:br>
              <a:rPr lang="fi-FI" sz="4400" dirty="0" smtClean="0"/>
            </a:br>
            <a:r>
              <a:rPr lang="fi-FI" sz="3200" dirty="0" smtClean="0"/>
              <a:t>k = kulmakerroin, </a:t>
            </a:r>
          </a:p>
          <a:p>
            <a:pPr algn="ctr"/>
            <a:r>
              <a:rPr lang="fi-FI" sz="3200" dirty="0" smtClean="0"/>
              <a:t>b = vakiotermi, joka osoittaa, missä suora leikkaa y-akselin</a:t>
            </a: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2785601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12371" y="145144"/>
            <a:ext cx="10515600" cy="6712856"/>
          </a:xfrm>
        </p:spPr>
        <p:txBody>
          <a:bodyPr anchor="t">
            <a:normAutofit/>
          </a:bodyPr>
          <a:lstStyle/>
          <a:p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Mikä on suoran kulmakerroin ja vakiotermi? Onko suora nouseva vai laskeva?</a:t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y = x + 4</a:t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y = -5x + 8</a:t>
            </a:r>
            <a:br>
              <a:rPr lang="fi-FI" dirty="0" smtClean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y = -5</a:t>
            </a:r>
            <a:endParaRPr lang="fi-FI" dirty="0"/>
          </a:p>
        </p:txBody>
      </p:sp>
      <p:sp>
        <p:nvSpPr>
          <p:cNvPr id="3" name="Tekstiruutu 2"/>
          <p:cNvSpPr txBox="1"/>
          <p:nvPr/>
        </p:nvSpPr>
        <p:spPr>
          <a:xfrm>
            <a:off x="5694218" y="4686300"/>
            <a:ext cx="5361709" cy="1077218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i-FI" sz="3200" dirty="0" smtClean="0"/>
              <a:t>TK s. 41</a:t>
            </a:r>
          </a:p>
          <a:p>
            <a:r>
              <a:rPr lang="fi-FI" sz="3200" dirty="0" smtClean="0"/>
              <a:t>LT9 s. 81 343, 346, 348, 350 =&gt;</a:t>
            </a: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246433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82</Words>
  <Application>Microsoft Office PowerPoint</Application>
  <PresentationFormat>Laajakuva</PresentationFormat>
  <Paragraphs>21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Office-teema</vt:lpstr>
      <vt:lpstr>Suoran kulmakerroin</vt:lpstr>
      <vt:lpstr>Esim. Suora kulkee pisteiden (1,1) ja (2,4) kautta. Laske suoran kulmakerroin.</vt:lpstr>
      <vt:lpstr>Suoran yhtälö</vt:lpstr>
      <vt:lpstr> Mikä on suoran kulmakerroin ja vakiotermi? Onko suora nouseva vai laskeva?  y = x + 4  y = -5x + 8  y = -5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Suoran kulmakerroin</dc:title>
  <dc:creator>Ann-Marie Haapasalo</dc:creator>
  <cp:lastModifiedBy>luope</cp:lastModifiedBy>
  <cp:revision>7</cp:revision>
  <dcterms:created xsi:type="dcterms:W3CDTF">2016-11-28T11:25:09Z</dcterms:created>
  <dcterms:modified xsi:type="dcterms:W3CDTF">2016-11-30T08:18:36Z</dcterms:modified>
</cp:coreProperties>
</file>