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handoutMasterIdLst>
    <p:handoutMasterId r:id="rId29"/>
  </p:handoutMasterIdLst>
  <p:sldIdLst>
    <p:sldId id="256" r:id="rId5"/>
    <p:sldId id="262" r:id="rId6"/>
    <p:sldId id="264" r:id="rId7"/>
    <p:sldId id="284" r:id="rId8"/>
    <p:sldId id="267" r:id="rId9"/>
    <p:sldId id="302" r:id="rId10"/>
    <p:sldId id="268" r:id="rId11"/>
    <p:sldId id="287" r:id="rId12"/>
    <p:sldId id="269" r:id="rId13"/>
    <p:sldId id="270" r:id="rId14"/>
    <p:sldId id="271" r:id="rId15"/>
    <p:sldId id="294" r:id="rId16"/>
    <p:sldId id="293" r:id="rId17"/>
    <p:sldId id="299" r:id="rId18"/>
    <p:sldId id="300" r:id="rId19"/>
    <p:sldId id="296" r:id="rId20"/>
    <p:sldId id="275" r:id="rId21"/>
    <p:sldId id="258" r:id="rId22"/>
    <p:sldId id="289" r:id="rId23"/>
    <p:sldId id="277" r:id="rId24"/>
    <p:sldId id="280" r:id="rId25"/>
    <p:sldId id="303" r:id="rId26"/>
    <p:sldId id="291" r:id="rId27"/>
  </p:sldIdLst>
  <p:sldSz cx="9144000" cy="6858000" type="screen4x3"/>
  <p:notesSz cx="6669088" cy="9926638"/>
  <p:defaultTextStyle>
    <a:defPPr>
      <a:defRPr lang="fi-FI"/>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snapToGrid="0" snapToObjects="1">
      <p:cViewPr>
        <p:scale>
          <a:sx n="73" d="100"/>
          <a:sy n="73" d="100"/>
        </p:scale>
        <p:origin x="-110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17E34-1A03-4C94-BB9E-123F922A440F}" type="doc">
      <dgm:prSet loTypeId="urn:microsoft.com/office/officeart/2005/8/layout/chart3" loCatId="cycle" qsTypeId="urn:microsoft.com/office/officeart/2005/8/quickstyle/simple1" qsCatId="simple" csTypeId="urn:microsoft.com/office/officeart/2005/8/colors/accent2_4" csCatId="accent2" phldr="1"/>
      <dgm:spPr/>
    </dgm:pt>
    <dgm:pt modelId="{EFF8D3F8-B263-495B-9CAF-CED7B42B5318}">
      <dgm:prSet phldrT="[Teksti]" custT="1"/>
      <dgm:spPr/>
      <dgm:t>
        <a:bodyPr/>
        <a:lstStyle/>
        <a:p>
          <a:r>
            <a:rPr lang="fi-FI" sz="2400" dirty="0" smtClean="0"/>
            <a:t>Verkostoitu-</a:t>
          </a:r>
          <a:r>
            <a:rPr lang="fi-FI" sz="2400" dirty="0" err="1" smtClean="0"/>
            <a:t>minen</a:t>
          </a:r>
          <a:r>
            <a:rPr lang="fi-FI" sz="2400" dirty="0" smtClean="0"/>
            <a:t>, yhteistyö-kumppanit</a:t>
          </a:r>
          <a:endParaRPr lang="fi-FI" sz="2400" dirty="0"/>
        </a:p>
      </dgm:t>
    </dgm:pt>
    <dgm:pt modelId="{B35965C0-B4FB-48FE-99A7-8761B778CEA8}" type="parTrans" cxnId="{24498DA4-5489-419F-B3F9-B71AAE55813D}">
      <dgm:prSet/>
      <dgm:spPr/>
      <dgm:t>
        <a:bodyPr/>
        <a:lstStyle/>
        <a:p>
          <a:endParaRPr lang="fi-FI"/>
        </a:p>
      </dgm:t>
    </dgm:pt>
    <dgm:pt modelId="{E216168A-A827-41E9-920D-C3F820D814D6}" type="sibTrans" cxnId="{24498DA4-5489-419F-B3F9-B71AAE55813D}">
      <dgm:prSet/>
      <dgm:spPr/>
      <dgm:t>
        <a:bodyPr/>
        <a:lstStyle/>
        <a:p>
          <a:endParaRPr lang="fi-FI"/>
        </a:p>
      </dgm:t>
    </dgm:pt>
    <dgm:pt modelId="{EFFF46B5-CEE4-4355-87C2-BB13360F01D5}">
      <dgm:prSet phldrT="[Teksti]" custT="1"/>
      <dgm:spPr/>
      <dgm:t>
        <a:bodyPr/>
        <a:lstStyle/>
        <a:p>
          <a:r>
            <a:rPr lang="fi-FI" sz="2400" dirty="0" smtClean="0"/>
            <a:t>Kasvatus-</a:t>
          </a:r>
          <a:r>
            <a:rPr lang="fi-FI" sz="2400" dirty="0" err="1" smtClean="0"/>
            <a:t>kumppa</a:t>
          </a:r>
          <a:r>
            <a:rPr lang="fi-FI" sz="2400" dirty="0" smtClean="0"/>
            <a:t>-</a:t>
          </a:r>
          <a:r>
            <a:rPr lang="fi-FI" sz="2400" dirty="0" err="1" smtClean="0"/>
            <a:t>nuus</a:t>
          </a:r>
          <a:endParaRPr lang="fi-FI" sz="2400" dirty="0"/>
        </a:p>
      </dgm:t>
    </dgm:pt>
    <dgm:pt modelId="{99B9B951-6C4B-443A-B36A-2F1563D67750}" type="parTrans" cxnId="{84780162-5294-4C01-888B-3E5A61AE6B09}">
      <dgm:prSet/>
      <dgm:spPr/>
      <dgm:t>
        <a:bodyPr/>
        <a:lstStyle/>
        <a:p>
          <a:endParaRPr lang="fi-FI"/>
        </a:p>
      </dgm:t>
    </dgm:pt>
    <dgm:pt modelId="{7F46C6E3-0958-4B3E-8C20-8BA7E34316C7}" type="sibTrans" cxnId="{84780162-5294-4C01-888B-3E5A61AE6B09}">
      <dgm:prSet/>
      <dgm:spPr/>
      <dgm:t>
        <a:bodyPr/>
        <a:lstStyle/>
        <a:p>
          <a:endParaRPr lang="fi-FI"/>
        </a:p>
      </dgm:t>
    </dgm:pt>
    <dgm:pt modelId="{857376A0-00B2-4CD1-9EE1-B4734CBB6A0F}">
      <dgm:prSet phldrT="[Teksti]" custT="1"/>
      <dgm:spPr/>
      <dgm:t>
        <a:bodyPr/>
        <a:lstStyle/>
        <a:p>
          <a:r>
            <a:rPr lang="fi-FI" sz="2400" dirty="0" err="1" smtClean="0"/>
            <a:t>Monikult</a:t>
          </a:r>
          <a:r>
            <a:rPr lang="fi-FI" sz="2400" dirty="0" smtClean="0"/>
            <a:t>-tuurinen päiväkoti</a:t>
          </a:r>
          <a:endParaRPr lang="fi-FI" sz="2400" dirty="0"/>
        </a:p>
      </dgm:t>
    </dgm:pt>
    <dgm:pt modelId="{280CC491-5948-49A0-827B-0466FFDB42D8}" type="parTrans" cxnId="{682C6CC6-EA36-4B0C-A538-2B8C703EF984}">
      <dgm:prSet/>
      <dgm:spPr/>
      <dgm:t>
        <a:bodyPr/>
        <a:lstStyle/>
        <a:p>
          <a:endParaRPr lang="fi-FI"/>
        </a:p>
      </dgm:t>
    </dgm:pt>
    <dgm:pt modelId="{A51965A4-C0F1-402B-BA5D-156789925380}" type="sibTrans" cxnId="{682C6CC6-EA36-4B0C-A538-2B8C703EF984}">
      <dgm:prSet/>
      <dgm:spPr/>
      <dgm:t>
        <a:bodyPr/>
        <a:lstStyle/>
        <a:p>
          <a:endParaRPr lang="fi-FI"/>
        </a:p>
      </dgm:t>
    </dgm:pt>
    <dgm:pt modelId="{F34B857E-44BD-4EB1-A9B2-8495B1A4A8E4}">
      <dgm:prSet phldrT="[Teksti]" custT="1"/>
      <dgm:spPr/>
      <dgm:t>
        <a:bodyPr/>
        <a:lstStyle/>
        <a:p>
          <a:r>
            <a:rPr lang="fi-FI" sz="2400" dirty="0" smtClean="0"/>
            <a:t>S2</a:t>
          </a:r>
          <a:endParaRPr lang="fi-FI" sz="2400" dirty="0"/>
        </a:p>
      </dgm:t>
    </dgm:pt>
    <dgm:pt modelId="{12BDC501-E767-4369-9204-F5B845815BDF}" type="parTrans" cxnId="{0C251809-BA6B-4826-9130-40508768AE90}">
      <dgm:prSet/>
      <dgm:spPr/>
      <dgm:t>
        <a:bodyPr/>
        <a:lstStyle/>
        <a:p>
          <a:endParaRPr lang="fi-FI"/>
        </a:p>
      </dgm:t>
    </dgm:pt>
    <dgm:pt modelId="{BB787465-916F-4E7E-88A5-B93DCC44CE47}" type="sibTrans" cxnId="{0C251809-BA6B-4826-9130-40508768AE90}">
      <dgm:prSet/>
      <dgm:spPr/>
      <dgm:t>
        <a:bodyPr/>
        <a:lstStyle/>
        <a:p>
          <a:endParaRPr lang="fi-FI"/>
        </a:p>
      </dgm:t>
    </dgm:pt>
    <dgm:pt modelId="{4DA64216-13AB-459C-93B9-1111E3875217}">
      <dgm:prSet phldrT="[Teksti]" custT="1"/>
      <dgm:spPr/>
      <dgm:t>
        <a:bodyPr/>
        <a:lstStyle/>
        <a:p>
          <a:r>
            <a:rPr lang="fi-FI" sz="2400" dirty="0" smtClean="0"/>
            <a:t>Materiaalit</a:t>
          </a:r>
          <a:endParaRPr lang="fi-FI" sz="2400" dirty="0"/>
        </a:p>
      </dgm:t>
    </dgm:pt>
    <dgm:pt modelId="{3D3E28F9-9412-4255-828B-7182A5CB4C86}" type="parTrans" cxnId="{34419D05-EA9A-40AE-8B94-6CDF8CB353C1}">
      <dgm:prSet/>
      <dgm:spPr/>
      <dgm:t>
        <a:bodyPr/>
        <a:lstStyle/>
        <a:p>
          <a:endParaRPr lang="fi-FI"/>
        </a:p>
      </dgm:t>
    </dgm:pt>
    <dgm:pt modelId="{3CB73AF6-4BA9-4C17-B76A-CA4702373785}" type="sibTrans" cxnId="{34419D05-EA9A-40AE-8B94-6CDF8CB353C1}">
      <dgm:prSet/>
      <dgm:spPr/>
      <dgm:t>
        <a:bodyPr/>
        <a:lstStyle/>
        <a:p>
          <a:endParaRPr lang="fi-FI"/>
        </a:p>
      </dgm:t>
    </dgm:pt>
    <dgm:pt modelId="{949DE7B7-C2A8-4694-8014-9888D3E86D18}">
      <dgm:prSet phldrT="[Teksti]" custT="1"/>
      <dgm:spPr/>
      <dgm:t>
        <a:bodyPr/>
        <a:lstStyle/>
        <a:p>
          <a:r>
            <a:rPr lang="fi-FI" sz="2400" dirty="0" smtClean="0"/>
            <a:t>Kielen ja kulttuurin tukeminen</a:t>
          </a:r>
          <a:endParaRPr lang="fi-FI" sz="2400" dirty="0"/>
        </a:p>
      </dgm:t>
    </dgm:pt>
    <dgm:pt modelId="{60F29D59-D968-4CAE-8720-95350A9D0E32}" type="parTrans" cxnId="{96EF4632-276F-4D60-AAF7-E10D1AD2CD4C}">
      <dgm:prSet/>
      <dgm:spPr/>
      <dgm:t>
        <a:bodyPr/>
        <a:lstStyle/>
        <a:p>
          <a:endParaRPr lang="fi-FI"/>
        </a:p>
      </dgm:t>
    </dgm:pt>
    <dgm:pt modelId="{9B378C74-AC8F-4D08-B772-2C1ADB7CF415}" type="sibTrans" cxnId="{96EF4632-276F-4D60-AAF7-E10D1AD2CD4C}">
      <dgm:prSet/>
      <dgm:spPr/>
      <dgm:t>
        <a:bodyPr/>
        <a:lstStyle/>
        <a:p>
          <a:endParaRPr lang="fi-FI"/>
        </a:p>
      </dgm:t>
    </dgm:pt>
    <dgm:pt modelId="{6738B358-0EC6-4F65-9238-75973D807B01}" type="pres">
      <dgm:prSet presAssocID="{0EB17E34-1A03-4C94-BB9E-123F922A440F}" presName="compositeShape" presStyleCnt="0">
        <dgm:presLayoutVars>
          <dgm:chMax val="7"/>
          <dgm:dir/>
          <dgm:resizeHandles val="exact"/>
        </dgm:presLayoutVars>
      </dgm:prSet>
      <dgm:spPr/>
    </dgm:pt>
    <dgm:pt modelId="{FD705F99-F436-490E-BF1C-1C6E3A006EDE}" type="pres">
      <dgm:prSet presAssocID="{0EB17E34-1A03-4C94-BB9E-123F922A440F}" presName="wedge1" presStyleLbl="node1" presStyleIdx="0" presStyleCnt="6" custLinFactNeighborX="-2276" custLinFactNeighborY="5204"/>
      <dgm:spPr/>
      <dgm:t>
        <a:bodyPr/>
        <a:lstStyle/>
        <a:p>
          <a:endParaRPr lang="fi-FI"/>
        </a:p>
      </dgm:t>
    </dgm:pt>
    <dgm:pt modelId="{CE780863-E5C7-45DC-86E8-DE45B475012E}" type="pres">
      <dgm:prSet presAssocID="{0EB17E34-1A03-4C94-BB9E-123F922A440F}" presName="wedge1Tx" presStyleLbl="node1" presStyleIdx="0" presStyleCnt="6">
        <dgm:presLayoutVars>
          <dgm:chMax val="0"/>
          <dgm:chPref val="0"/>
          <dgm:bulletEnabled val="1"/>
        </dgm:presLayoutVars>
      </dgm:prSet>
      <dgm:spPr/>
      <dgm:t>
        <a:bodyPr/>
        <a:lstStyle/>
        <a:p>
          <a:endParaRPr lang="fi-FI"/>
        </a:p>
      </dgm:t>
    </dgm:pt>
    <dgm:pt modelId="{3C79579D-8108-4ADB-B5E1-51D379F0BDA8}" type="pres">
      <dgm:prSet presAssocID="{0EB17E34-1A03-4C94-BB9E-123F922A440F}" presName="wedge2" presStyleLbl="node1" presStyleIdx="1" presStyleCnt="6"/>
      <dgm:spPr/>
      <dgm:t>
        <a:bodyPr/>
        <a:lstStyle/>
        <a:p>
          <a:endParaRPr lang="fi-FI"/>
        </a:p>
      </dgm:t>
    </dgm:pt>
    <dgm:pt modelId="{31B6E7A2-551E-4668-9DD9-AFB186557FAB}" type="pres">
      <dgm:prSet presAssocID="{0EB17E34-1A03-4C94-BB9E-123F922A440F}" presName="wedge2Tx" presStyleLbl="node1" presStyleIdx="1" presStyleCnt="6">
        <dgm:presLayoutVars>
          <dgm:chMax val="0"/>
          <dgm:chPref val="0"/>
          <dgm:bulletEnabled val="1"/>
        </dgm:presLayoutVars>
      </dgm:prSet>
      <dgm:spPr/>
      <dgm:t>
        <a:bodyPr/>
        <a:lstStyle/>
        <a:p>
          <a:endParaRPr lang="fi-FI"/>
        </a:p>
      </dgm:t>
    </dgm:pt>
    <dgm:pt modelId="{004FB8ED-605D-4F0A-92C0-214657C42841}" type="pres">
      <dgm:prSet presAssocID="{0EB17E34-1A03-4C94-BB9E-123F922A440F}" presName="wedge3" presStyleLbl="node1" presStyleIdx="2" presStyleCnt="6"/>
      <dgm:spPr/>
      <dgm:t>
        <a:bodyPr/>
        <a:lstStyle/>
        <a:p>
          <a:endParaRPr lang="fi-FI"/>
        </a:p>
      </dgm:t>
    </dgm:pt>
    <dgm:pt modelId="{6BE009AD-0C4C-48AA-B6BE-12F4490ED7D4}" type="pres">
      <dgm:prSet presAssocID="{0EB17E34-1A03-4C94-BB9E-123F922A440F}" presName="wedge3Tx" presStyleLbl="node1" presStyleIdx="2" presStyleCnt="6">
        <dgm:presLayoutVars>
          <dgm:chMax val="0"/>
          <dgm:chPref val="0"/>
          <dgm:bulletEnabled val="1"/>
        </dgm:presLayoutVars>
      </dgm:prSet>
      <dgm:spPr/>
      <dgm:t>
        <a:bodyPr/>
        <a:lstStyle/>
        <a:p>
          <a:endParaRPr lang="fi-FI"/>
        </a:p>
      </dgm:t>
    </dgm:pt>
    <dgm:pt modelId="{06C0BFA5-97DA-4288-810B-E7BF7526ED3C}" type="pres">
      <dgm:prSet presAssocID="{0EB17E34-1A03-4C94-BB9E-123F922A440F}" presName="wedge4" presStyleLbl="node1" presStyleIdx="3" presStyleCnt="6"/>
      <dgm:spPr/>
      <dgm:t>
        <a:bodyPr/>
        <a:lstStyle/>
        <a:p>
          <a:endParaRPr lang="fi-FI"/>
        </a:p>
      </dgm:t>
    </dgm:pt>
    <dgm:pt modelId="{FEE885FD-A96F-4F46-8903-77600741E0DE}" type="pres">
      <dgm:prSet presAssocID="{0EB17E34-1A03-4C94-BB9E-123F922A440F}" presName="wedge4Tx" presStyleLbl="node1" presStyleIdx="3" presStyleCnt="6">
        <dgm:presLayoutVars>
          <dgm:chMax val="0"/>
          <dgm:chPref val="0"/>
          <dgm:bulletEnabled val="1"/>
        </dgm:presLayoutVars>
      </dgm:prSet>
      <dgm:spPr/>
      <dgm:t>
        <a:bodyPr/>
        <a:lstStyle/>
        <a:p>
          <a:endParaRPr lang="fi-FI"/>
        </a:p>
      </dgm:t>
    </dgm:pt>
    <dgm:pt modelId="{9431B9E5-E9B7-44ED-AB0A-20EB1DA23649}" type="pres">
      <dgm:prSet presAssocID="{0EB17E34-1A03-4C94-BB9E-123F922A440F}" presName="wedge5" presStyleLbl="node1" presStyleIdx="4" presStyleCnt="6"/>
      <dgm:spPr/>
      <dgm:t>
        <a:bodyPr/>
        <a:lstStyle/>
        <a:p>
          <a:endParaRPr lang="fi-FI"/>
        </a:p>
      </dgm:t>
    </dgm:pt>
    <dgm:pt modelId="{46B78F85-2220-4F02-83EA-B3BA2A9D1318}" type="pres">
      <dgm:prSet presAssocID="{0EB17E34-1A03-4C94-BB9E-123F922A440F}" presName="wedge5Tx" presStyleLbl="node1" presStyleIdx="4" presStyleCnt="6">
        <dgm:presLayoutVars>
          <dgm:chMax val="0"/>
          <dgm:chPref val="0"/>
          <dgm:bulletEnabled val="1"/>
        </dgm:presLayoutVars>
      </dgm:prSet>
      <dgm:spPr/>
      <dgm:t>
        <a:bodyPr/>
        <a:lstStyle/>
        <a:p>
          <a:endParaRPr lang="fi-FI"/>
        </a:p>
      </dgm:t>
    </dgm:pt>
    <dgm:pt modelId="{23FE41E4-EBCE-451A-88BF-552864CD19BC}" type="pres">
      <dgm:prSet presAssocID="{0EB17E34-1A03-4C94-BB9E-123F922A440F}" presName="wedge6" presStyleLbl="node1" presStyleIdx="5" presStyleCnt="6"/>
      <dgm:spPr/>
      <dgm:t>
        <a:bodyPr/>
        <a:lstStyle/>
        <a:p>
          <a:endParaRPr lang="fi-FI"/>
        </a:p>
      </dgm:t>
    </dgm:pt>
    <dgm:pt modelId="{C3D9F6A9-8738-438B-8090-FD570269E0F4}" type="pres">
      <dgm:prSet presAssocID="{0EB17E34-1A03-4C94-BB9E-123F922A440F}" presName="wedge6Tx" presStyleLbl="node1" presStyleIdx="5" presStyleCnt="6">
        <dgm:presLayoutVars>
          <dgm:chMax val="0"/>
          <dgm:chPref val="0"/>
          <dgm:bulletEnabled val="1"/>
        </dgm:presLayoutVars>
      </dgm:prSet>
      <dgm:spPr/>
      <dgm:t>
        <a:bodyPr/>
        <a:lstStyle/>
        <a:p>
          <a:endParaRPr lang="fi-FI"/>
        </a:p>
      </dgm:t>
    </dgm:pt>
  </dgm:ptLst>
  <dgm:cxnLst>
    <dgm:cxn modelId="{95D027E2-872D-4B9A-AD5E-6E20579D77B8}" type="presOf" srcId="{F34B857E-44BD-4EB1-A9B2-8495B1A4A8E4}" destId="{FEE885FD-A96F-4F46-8903-77600741E0DE}" srcOrd="1" destOrd="0" presId="urn:microsoft.com/office/officeart/2005/8/layout/chart3"/>
    <dgm:cxn modelId="{96EF4632-276F-4D60-AAF7-E10D1AD2CD4C}" srcId="{0EB17E34-1A03-4C94-BB9E-123F922A440F}" destId="{949DE7B7-C2A8-4694-8014-9888D3E86D18}" srcOrd="2" destOrd="0" parTransId="{60F29D59-D968-4CAE-8720-95350A9D0E32}" sibTransId="{9B378C74-AC8F-4D08-B772-2C1ADB7CF415}"/>
    <dgm:cxn modelId="{E184F1DC-895E-43DC-A02D-7451A4D077F1}" type="presOf" srcId="{949DE7B7-C2A8-4694-8014-9888D3E86D18}" destId="{6BE009AD-0C4C-48AA-B6BE-12F4490ED7D4}" srcOrd="1" destOrd="0" presId="urn:microsoft.com/office/officeart/2005/8/layout/chart3"/>
    <dgm:cxn modelId="{682C6CC6-EA36-4B0C-A538-2B8C703EF984}" srcId="{0EB17E34-1A03-4C94-BB9E-123F922A440F}" destId="{857376A0-00B2-4CD1-9EE1-B4734CBB6A0F}" srcOrd="5" destOrd="0" parTransId="{280CC491-5948-49A0-827B-0466FFDB42D8}" sibTransId="{A51965A4-C0F1-402B-BA5D-156789925380}"/>
    <dgm:cxn modelId="{60EF6057-7CD2-4566-8A07-6C15A7CB61D3}" type="presOf" srcId="{EFF8D3F8-B263-495B-9CAF-CED7B42B5318}" destId="{CE780863-E5C7-45DC-86E8-DE45B475012E}" srcOrd="1" destOrd="0" presId="urn:microsoft.com/office/officeart/2005/8/layout/chart3"/>
    <dgm:cxn modelId="{908E4FB3-A039-4FB3-ACB2-9C23D19117D0}" type="presOf" srcId="{EFFF46B5-CEE4-4355-87C2-BB13360F01D5}" destId="{46B78F85-2220-4F02-83EA-B3BA2A9D1318}" srcOrd="1" destOrd="0" presId="urn:microsoft.com/office/officeart/2005/8/layout/chart3"/>
    <dgm:cxn modelId="{E271D7C6-BB8D-4249-AFA1-5A7D93760210}" type="presOf" srcId="{4DA64216-13AB-459C-93B9-1111E3875217}" destId="{31B6E7A2-551E-4668-9DD9-AFB186557FAB}" srcOrd="1" destOrd="0" presId="urn:microsoft.com/office/officeart/2005/8/layout/chart3"/>
    <dgm:cxn modelId="{2F923F17-6495-495F-8AA8-90ADB1817CC0}" type="presOf" srcId="{EFF8D3F8-B263-495B-9CAF-CED7B42B5318}" destId="{FD705F99-F436-490E-BF1C-1C6E3A006EDE}" srcOrd="0" destOrd="0" presId="urn:microsoft.com/office/officeart/2005/8/layout/chart3"/>
    <dgm:cxn modelId="{84780162-5294-4C01-888B-3E5A61AE6B09}" srcId="{0EB17E34-1A03-4C94-BB9E-123F922A440F}" destId="{EFFF46B5-CEE4-4355-87C2-BB13360F01D5}" srcOrd="4" destOrd="0" parTransId="{99B9B951-6C4B-443A-B36A-2F1563D67750}" sibTransId="{7F46C6E3-0958-4B3E-8C20-8BA7E34316C7}"/>
    <dgm:cxn modelId="{34419D05-EA9A-40AE-8B94-6CDF8CB353C1}" srcId="{0EB17E34-1A03-4C94-BB9E-123F922A440F}" destId="{4DA64216-13AB-459C-93B9-1111E3875217}" srcOrd="1" destOrd="0" parTransId="{3D3E28F9-9412-4255-828B-7182A5CB4C86}" sibTransId="{3CB73AF6-4BA9-4C17-B76A-CA4702373785}"/>
    <dgm:cxn modelId="{24498DA4-5489-419F-B3F9-B71AAE55813D}" srcId="{0EB17E34-1A03-4C94-BB9E-123F922A440F}" destId="{EFF8D3F8-B263-495B-9CAF-CED7B42B5318}" srcOrd="0" destOrd="0" parTransId="{B35965C0-B4FB-48FE-99A7-8761B778CEA8}" sibTransId="{E216168A-A827-41E9-920D-C3F820D814D6}"/>
    <dgm:cxn modelId="{19562682-7F6E-4A5B-BD28-3C24192CDC8F}" type="presOf" srcId="{857376A0-00B2-4CD1-9EE1-B4734CBB6A0F}" destId="{23FE41E4-EBCE-451A-88BF-552864CD19BC}" srcOrd="0" destOrd="0" presId="urn:microsoft.com/office/officeart/2005/8/layout/chart3"/>
    <dgm:cxn modelId="{0C251809-BA6B-4826-9130-40508768AE90}" srcId="{0EB17E34-1A03-4C94-BB9E-123F922A440F}" destId="{F34B857E-44BD-4EB1-A9B2-8495B1A4A8E4}" srcOrd="3" destOrd="0" parTransId="{12BDC501-E767-4369-9204-F5B845815BDF}" sibTransId="{BB787465-916F-4E7E-88A5-B93DCC44CE47}"/>
    <dgm:cxn modelId="{CC9BFE5F-40FF-428F-A133-F8E65104FC80}" type="presOf" srcId="{EFFF46B5-CEE4-4355-87C2-BB13360F01D5}" destId="{9431B9E5-E9B7-44ED-AB0A-20EB1DA23649}" srcOrd="0" destOrd="0" presId="urn:microsoft.com/office/officeart/2005/8/layout/chart3"/>
    <dgm:cxn modelId="{D0E1A707-8B14-4CA5-923E-26E26490285D}" type="presOf" srcId="{4DA64216-13AB-459C-93B9-1111E3875217}" destId="{3C79579D-8108-4ADB-B5E1-51D379F0BDA8}" srcOrd="0" destOrd="0" presId="urn:microsoft.com/office/officeart/2005/8/layout/chart3"/>
    <dgm:cxn modelId="{ED7BB57B-3D20-404C-9395-2B08807BD78B}" type="presOf" srcId="{949DE7B7-C2A8-4694-8014-9888D3E86D18}" destId="{004FB8ED-605D-4F0A-92C0-214657C42841}" srcOrd="0" destOrd="0" presId="urn:microsoft.com/office/officeart/2005/8/layout/chart3"/>
    <dgm:cxn modelId="{45E3890D-615A-421B-A0CA-B586FA5A4D1D}" type="presOf" srcId="{F34B857E-44BD-4EB1-A9B2-8495B1A4A8E4}" destId="{06C0BFA5-97DA-4288-810B-E7BF7526ED3C}" srcOrd="0" destOrd="0" presId="urn:microsoft.com/office/officeart/2005/8/layout/chart3"/>
    <dgm:cxn modelId="{A5E38F5C-B562-41A7-8EEB-1F191E6E2A9E}" type="presOf" srcId="{857376A0-00B2-4CD1-9EE1-B4734CBB6A0F}" destId="{C3D9F6A9-8738-438B-8090-FD570269E0F4}" srcOrd="1" destOrd="0" presId="urn:microsoft.com/office/officeart/2005/8/layout/chart3"/>
    <dgm:cxn modelId="{2A331081-D950-4FB0-87C0-FC4D41C7FAE7}" type="presOf" srcId="{0EB17E34-1A03-4C94-BB9E-123F922A440F}" destId="{6738B358-0EC6-4F65-9238-75973D807B01}" srcOrd="0" destOrd="0" presId="urn:microsoft.com/office/officeart/2005/8/layout/chart3"/>
    <dgm:cxn modelId="{9F17AD8D-7102-4877-A6EF-F320BF0F3827}" type="presParOf" srcId="{6738B358-0EC6-4F65-9238-75973D807B01}" destId="{FD705F99-F436-490E-BF1C-1C6E3A006EDE}" srcOrd="0" destOrd="0" presId="urn:microsoft.com/office/officeart/2005/8/layout/chart3"/>
    <dgm:cxn modelId="{6E9F694E-81C3-41C4-BE09-8837E3545ED2}" type="presParOf" srcId="{6738B358-0EC6-4F65-9238-75973D807B01}" destId="{CE780863-E5C7-45DC-86E8-DE45B475012E}" srcOrd="1" destOrd="0" presId="urn:microsoft.com/office/officeart/2005/8/layout/chart3"/>
    <dgm:cxn modelId="{F2214667-D3CD-4C29-8963-BF58B0BC1DCA}" type="presParOf" srcId="{6738B358-0EC6-4F65-9238-75973D807B01}" destId="{3C79579D-8108-4ADB-B5E1-51D379F0BDA8}" srcOrd="2" destOrd="0" presId="urn:microsoft.com/office/officeart/2005/8/layout/chart3"/>
    <dgm:cxn modelId="{7C2CDA17-134A-4D40-B595-B55485389F50}" type="presParOf" srcId="{6738B358-0EC6-4F65-9238-75973D807B01}" destId="{31B6E7A2-551E-4668-9DD9-AFB186557FAB}" srcOrd="3" destOrd="0" presId="urn:microsoft.com/office/officeart/2005/8/layout/chart3"/>
    <dgm:cxn modelId="{BE7F025F-739A-45E3-9CD4-EDBDE3505634}" type="presParOf" srcId="{6738B358-0EC6-4F65-9238-75973D807B01}" destId="{004FB8ED-605D-4F0A-92C0-214657C42841}" srcOrd="4" destOrd="0" presId="urn:microsoft.com/office/officeart/2005/8/layout/chart3"/>
    <dgm:cxn modelId="{235FA83F-95BF-4721-9041-8C96656C13CD}" type="presParOf" srcId="{6738B358-0EC6-4F65-9238-75973D807B01}" destId="{6BE009AD-0C4C-48AA-B6BE-12F4490ED7D4}" srcOrd="5" destOrd="0" presId="urn:microsoft.com/office/officeart/2005/8/layout/chart3"/>
    <dgm:cxn modelId="{287412E7-8EAF-4B9E-A2DD-B11222775578}" type="presParOf" srcId="{6738B358-0EC6-4F65-9238-75973D807B01}" destId="{06C0BFA5-97DA-4288-810B-E7BF7526ED3C}" srcOrd="6" destOrd="0" presId="urn:microsoft.com/office/officeart/2005/8/layout/chart3"/>
    <dgm:cxn modelId="{8F2FD3F7-892A-410C-8EA6-6FCD4A9194DD}" type="presParOf" srcId="{6738B358-0EC6-4F65-9238-75973D807B01}" destId="{FEE885FD-A96F-4F46-8903-77600741E0DE}" srcOrd="7" destOrd="0" presId="urn:microsoft.com/office/officeart/2005/8/layout/chart3"/>
    <dgm:cxn modelId="{E746A87D-FAE2-4863-BA27-93E223A6D797}" type="presParOf" srcId="{6738B358-0EC6-4F65-9238-75973D807B01}" destId="{9431B9E5-E9B7-44ED-AB0A-20EB1DA23649}" srcOrd="8" destOrd="0" presId="urn:microsoft.com/office/officeart/2005/8/layout/chart3"/>
    <dgm:cxn modelId="{6119FD99-9948-406E-A3CD-98BDC7C9DBB3}" type="presParOf" srcId="{6738B358-0EC6-4F65-9238-75973D807B01}" destId="{46B78F85-2220-4F02-83EA-B3BA2A9D1318}" srcOrd="9" destOrd="0" presId="urn:microsoft.com/office/officeart/2005/8/layout/chart3"/>
    <dgm:cxn modelId="{90640DC7-67BE-485B-B7C2-C3D8D3DFF683}" type="presParOf" srcId="{6738B358-0EC6-4F65-9238-75973D807B01}" destId="{23FE41E4-EBCE-451A-88BF-552864CD19BC}" srcOrd="10" destOrd="0" presId="urn:microsoft.com/office/officeart/2005/8/layout/chart3"/>
    <dgm:cxn modelId="{3B1F86EA-021B-4357-BC9D-12502750ACA6}" type="presParOf" srcId="{6738B358-0EC6-4F65-9238-75973D807B01}" destId="{C3D9F6A9-8738-438B-8090-FD570269E0F4}" srcOrd="11"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633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777607" y="0"/>
            <a:ext cx="2889938" cy="496333"/>
          </a:xfrm>
          <a:prstGeom prst="rect">
            <a:avLst/>
          </a:prstGeom>
        </p:spPr>
        <p:txBody>
          <a:bodyPr vert="horz" lIns="91440" tIns="45720" rIns="91440" bIns="45720" rtlCol="0"/>
          <a:lstStyle>
            <a:lvl1pPr algn="r">
              <a:defRPr sz="1200"/>
            </a:lvl1pPr>
          </a:lstStyle>
          <a:p>
            <a:fld id="{2D2F6A73-4A85-4231-8574-25CCE62EFE52}" type="datetimeFigureOut">
              <a:rPr lang="fi-FI" smtClean="0"/>
              <a:t>8.10.2015</a:t>
            </a:fld>
            <a:endParaRPr lang="fi-FI"/>
          </a:p>
        </p:txBody>
      </p:sp>
      <p:sp>
        <p:nvSpPr>
          <p:cNvPr id="4" name="Alatunnisteen paikkamerkki 3"/>
          <p:cNvSpPr>
            <a:spLocks noGrp="1"/>
          </p:cNvSpPr>
          <p:nvPr>
            <p:ph type="ftr" sz="quarter" idx="2"/>
          </p:nvPr>
        </p:nvSpPr>
        <p:spPr>
          <a:xfrm>
            <a:off x="0" y="9428584"/>
            <a:ext cx="2889938" cy="496333"/>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777607" y="9428584"/>
            <a:ext cx="2889938" cy="496333"/>
          </a:xfrm>
          <a:prstGeom prst="rect">
            <a:avLst/>
          </a:prstGeom>
        </p:spPr>
        <p:txBody>
          <a:bodyPr vert="horz" lIns="91440" tIns="45720" rIns="91440" bIns="45720" rtlCol="0" anchor="b"/>
          <a:lstStyle>
            <a:lvl1pPr algn="r">
              <a:defRPr sz="1200"/>
            </a:lvl1pPr>
          </a:lstStyle>
          <a:p>
            <a:fld id="{F36D6DE6-0F5F-4377-808E-B61D1DE039BD}" type="slidenum">
              <a:rPr lang="fi-FI" smtClean="0"/>
              <a:t>‹#›</a:t>
            </a:fld>
            <a:endParaRPr lang="fi-FI"/>
          </a:p>
        </p:txBody>
      </p:sp>
    </p:spTree>
    <p:extLst>
      <p:ext uri="{BB962C8B-B14F-4D97-AF65-F5344CB8AC3E}">
        <p14:creationId xmlns:p14="http://schemas.microsoft.com/office/powerpoint/2010/main" val="1908439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6333"/>
          </a:xfrm>
          <a:prstGeom prst="rect">
            <a:avLst/>
          </a:prstGeom>
        </p:spPr>
        <p:txBody>
          <a:bodyPr vert="horz" lIns="91440" tIns="45720" rIns="91440" bIns="45720" rtlCol="0"/>
          <a:lstStyle>
            <a:lvl1pPr algn="l">
              <a:defRPr sz="1200"/>
            </a:lvl1pPr>
          </a:lstStyle>
          <a:p>
            <a:pPr>
              <a:defRPr/>
            </a:pPr>
            <a:endParaRPr lang="fi-FI"/>
          </a:p>
        </p:txBody>
      </p:sp>
      <p:sp>
        <p:nvSpPr>
          <p:cNvPr id="3" name="Päivämäärän paikkamerkki 2"/>
          <p:cNvSpPr>
            <a:spLocks noGrp="1"/>
          </p:cNvSpPr>
          <p:nvPr>
            <p:ph type="dt" idx="1"/>
          </p:nvPr>
        </p:nvSpPr>
        <p:spPr>
          <a:xfrm>
            <a:off x="3777607" y="0"/>
            <a:ext cx="2889938" cy="496333"/>
          </a:xfrm>
          <a:prstGeom prst="rect">
            <a:avLst/>
          </a:prstGeom>
        </p:spPr>
        <p:txBody>
          <a:bodyPr vert="horz" lIns="91440" tIns="45720" rIns="91440" bIns="45720" rtlCol="0"/>
          <a:lstStyle>
            <a:lvl1pPr algn="r">
              <a:defRPr sz="1200"/>
            </a:lvl1pPr>
          </a:lstStyle>
          <a:p>
            <a:pPr>
              <a:defRPr/>
            </a:pPr>
            <a:fld id="{A450E5D5-63DC-A749-8345-4DB3DB5201D8}" type="datetimeFigureOut">
              <a:rPr lang="fi-FI"/>
              <a:pPr>
                <a:defRPr/>
              </a:pPr>
              <a:t>8.10.2015</a:t>
            </a:fld>
            <a:endParaRPr lang="fi-FI"/>
          </a:p>
        </p:txBody>
      </p:sp>
      <p:sp>
        <p:nvSpPr>
          <p:cNvPr id="4" name="Dian kuvan paikkamerkki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Huomautusten paikkamerkki 4"/>
          <p:cNvSpPr>
            <a:spLocks noGrp="1"/>
          </p:cNvSpPr>
          <p:nvPr>
            <p:ph type="body" sz="quarter" idx="3"/>
          </p:nvPr>
        </p:nvSpPr>
        <p:spPr>
          <a:xfrm>
            <a:off x="666909" y="4715154"/>
            <a:ext cx="5335270" cy="4466988"/>
          </a:xfrm>
          <a:prstGeom prst="rect">
            <a:avLst/>
          </a:prstGeom>
        </p:spPr>
        <p:txBody>
          <a:bodyPr vert="horz" lIns="91440" tIns="45720" rIns="91440" bIns="45720" rtlCol="0"/>
          <a:lstStyle/>
          <a:p>
            <a:pPr lvl="0"/>
            <a:r>
              <a:rPr lang="fi-FI" noProof="0" smtClean="0"/>
              <a:t>Muokkaa tekstin perustyylejä napsauttamalla</a:t>
            </a:r>
          </a:p>
          <a:p>
            <a:pPr lvl="1"/>
            <a:r>
              <a:rPr lang="fi-FI" noProof="0" smtClean="0"/>
              <a:t>toinen taso</a:t>
            </a:r>
          </a:p>
          <a:p>
            <a:pPr lvl="2"/>
            <a:r>
              <a:rPr lang="fi-FI" noProof="0" smtClean="0"/>
              <a:t>kolmas taso</a:t>
            </a:r>
          </a:p>
          <a:p>
            <a:pPr lvl="3"/>
            <a:r>
              <a:rPr lang="fi-FI" noProof="0" smtClean="0"/>
              <a:t>neljäs taso</a:t>
            </a:r>
          </a:p>
          <a:p>
            <a:pPr lvl="4"/>
            <a:r>
              <a:rPr lang="fi-FI" noProof="0" smtClean="0"/>
              <a:t>viides taso</a:t>
            </a:r>
          </a:p>
        </p:txBody>
      </p:sp>
      <p:sp>
        <p:nvSpPr>
          <p:cNvPr id="6" name="Alatunnisteen paikkamerkki 5"/>
          <p:cNvSpPr>
            <a:spLocks noGrp="1"/>
          </p:cNvSpPr>
          <p:nvPr>
            <p:ph type="ftr" sz="quarter" idx="4"/>
          </p:nvPr>
        </p:nvSpPr>
        <p:spPr>
          <a:xfrm>
            <a:off x="0" y="9428584"/>
            <a:ext cx="2889938" cy="496333"/>
          </a:xfrm>
          <a:prstGeom prst="rect">
            <a:avLst/>
          </a:prstGeom>
        </p:spPr>
        <p:txBody>
          <a:bodyPr vert="horz" lIns="91440" tIns="45720" rIns="91440" bIns="45720" rtlCol="0" anchor="b"/>
          <a:lstStyle>
            <a:lvl1pPr algn="l">
              <a:defRPr sz="1200"/>
            </a:lvl1pPr>
          </a:lstStyle>
          <a:p>
            <a:pPr>
              <a:defRPr/>
            </a:pPr>
            <a:endParaRPr lang="fi-FI"/>
          </a:p>
        </p:txBody>
      </p:sp>
      <p:sp>
        <p:nvSpPr>
          <p:cNvPr id="7" name="Dian numeron paikkamerkki 6"/>
          <p:cNvSpPr>
            <a:spLocks noGrp="1"/>
          </p:cNvSpPr>
          <p:nvPr>
            <p:ph type="sldNum" sz="quarter" idx="5"/>
          </p:nvPr>
        </p:nvSpPr>
        <p:spPr>
          <a:xfrm>
            <a:off x="3777607" y="9428584"/>
            <a:ext cx="2889938" cy="496333"/>
          </a:xfrm>
          <a:prstGeom prst="rect">
            <a:avLst/>
          </a:prstGeom>
        </p:spPr>
        <p:txBody>
          <a:bodyPr vert="horz" lIns="91440" tIns="45720" rIns="91440" bIns="45720" rtlCol="0" anchor="b"/>
          <a:lstStyle>
            <a:lvl1pPr algn="r">
              <a:defRPr sz="1200"/>
            </a:lvl1pPr>
          </a:lstStyle>
          <a:p>
            <a:pPr>
              <a:defRPr/>
            </a:pPr>
            <a:fld id="{7DE0B408-607A-1A43-BB5E-0F0E91DDDEF1}" type="slidenum">
              <a:rPr lang="fi-FI"/>
              <a:pPr>
                <a:defRPr/>
              </a:pPr>
              <a:t>‹#›</a:t>
            </a:fld>
            <a:endParaRPr lang="fi-FI"/>
          </a:p>
        </p:txBody>
      </p:sp>
    </p:spTree>
    <p:extLst>
      <p:ext uri="{BB962C8B-B14F-4D97-AF65-F5344CB8AC3E}">
        <p14:creationId xmlns:p14="http://schemas.microsoft.com/office/powerpoint/2010/main" val="28776616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7DE0B408-607A-1A43-BB5E-0F0E91DDDEF1}" type="slidenum">
              <a:rPr lang="fi-FI" smtClean="0"/>
              <a:pPr>
                <a:defRPr/>
              </a:pPr>
              <a:t>1</a:t>
            </a:fld>
            <a:endParaRPr lang="fi-FI"/>
          </a:p>
        </p:txBody>
      </p:sp>
    </p:spTree>
    <p:extLst>
      <p:ext uri="{BB962C8B-B14F-4D97-AF65-F5344CB8AC3E}">
        <p14:creationId xmlns:p14="http://schemas.microsoft.com/office/powerpoint/2010/main" val="3038821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7DE0B408-607A-1A43-BB5E-0F0E91DDDEF1}" type="slidenum">
              <a:rPr lang="fi-FI" smtClean="0"/>
              <a:pPr>
                <a:defRPr/>
              </a:pPr>
              <a:t>3</a:t>
            </a:fld>
            <a:endParaRPr lang="fi-FI"/>
          </a:p>
        </p:txBody>
      </p:sp>
    </p:spTree>
    <p:extLst>
      <p:ext uri="{BB962C8B-B14F-4D97-AF65-F5344CB8AC3E}">
        <p14:creationId xmlns:p14="http://schemas.microsoft.com/office/powerpoint/2010/main" val="326470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7DE0B408-607A-1A43-BB5E-0F0E91DDDEF1}" type="slidenum">
              <a:rPr lang="fi-FI" smtClean="0"/>
              <a:pPr>
                <a:defRPr/>
              </a:pPr>
              <a:t>4</a:t>
            </a:fld>
            <a:endParaRPr lang="fi-FI"/>
          </a:p>
        </p:txBody>
      </p:sp>
    </p:spTree>
    <p:extLst>
      <p:ext uri="{BB962C8B-B14F-4D97-AF65-F5344CB8AC3E}">
        <p14:creationId xmlns:p14="http://schemas.microsoft.com/office/powerpoint/2010/main" val="3105104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pPr>
              <a:defRPr/>
            </a:pPr>
            <a:fld id="{7DE0B408-607A-1A43-BB5E-0F0E91DDDEF1}" type="slidenum">
              <a:rPr lang="fi-FI" smtClean="0"/>
              <a:pPr>
                <a:defRPr/>
              </a:pPr>
              <a:t>5</a:t>
            </a:fld>
            <a:endParaRPr lang="fi-FI"/>
          </a:p>
        </p:txBody>
      </p:sp>
    </p:spTree>
    <p:extLst>
      <p:ext uri="{BB962C8B-B14F-4D97-AF65-F5344CB8AC3E}">
        <p14:creationId xmlns:p14="http://schemas.microsoft.com/office/powerpoint/2010/main" val="12540693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
    <p:spTree>
      <p:nvGrpSpPr>
        <p:cNvPr id="1" name=""/>
        <p:cNvGrpSpPr/>
        <p:nvPr/>
      </p:nvGrpSpPr>
      <p:grpSpPr>
        <a:xfrm>
          <a:off x="0" y="0"/>
          <a:ext cx="0" cy="0"/>
          <a:chOff x="0" y="0"/>
          <a:chExt cx="0" cy="0"/>
        </a:xfrm>
      </p:grpSpPr>
      <p:pic>
        <p:nvPicPr>
          <p:cNvPr id="4" name="Picture 6" descr="Aallokko merkki leikattu_rgb_55m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73900" y="4933950"/>
            <a:ext cx="2070100"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Kuva 12" descr="Jyväskylä_logo_web_iso.jpg"/>
          <p:cNvPicPr>
            <a:picLocks noChangeAspect="1"/>
          </p:cNvPicPr>
          <p:nvPr/>
        </p:nvPicPr>
        <p:blipFill>
          <a:blip r:embed="rId3">
            <a:extLst>
              <a:ext uri="{28A0092B-C50C-407E-A947-70E740481C1C}">
                <a14:useLocalDpi xmlns:a14="http://schemas.microsoft.com/office/drawing/2010/main" val="0"/>
              </a:ext>
            </a:extLst>
          </a:blip>
          <a:srcRect r="28867" b="6947"/>
          <a:stretch>
            <a:fillRect/>
          </a:stretch>
        </p:blipFill>
        <p:spPr bwMode="auto">
          <a:xfrm>
            <a:off x="3894138" y="5732463"/>
            <a:ext cx="304165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Kuva 8" descr="Jkl_yläpalkki_A4.pdf"/>
          <p:cNvPicPr>
            <a:picLocks noChangeAspect="1"/>
          </p:cNvPicPr>
          <p:nvPr/>
        </p:nvPicPr>
        <p:blipFill>
          <a:blip r:embed="rId4">
            <a:extLst>
              <a:ext uri="{28A0092B-C50C-407E-A947-70E740481C1C}">
                <a14:useLocalDpi xmlns:a14="http://schemas.microsoft.com/office/drawing/2010/main" val="0"/>
              </a:ext>
            </a:extLst>
          </a:blip>
          <a:srcRect t="1360" r="1741" b="94539"/>
          <a:stretch>
            <a:fillRect/>
          </a:stretch>
        </p:blipFill>
        <p:spPr bwMode="auto">
          <a:xfrm>
            <a:off x="0" y="0"/>
            <a:ext cx="91440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ctrTitle"/>
          </p:nvPr>
        </p:nvSpPr>
        <p:spPr>
          <a:xfrm>
            <a:off x="685800" y="1034890"/>
            <a:ext cx="7772400" cy="1470025"/>
          </a:xfrm>
        </p:spPr>
        <p:txBody>
          <a:bodyPr/>
          <a:lstStyle/>
          <a:p>
            <a:r>
              <a:rPr lang="fi-FI" smtClean="0"/>
              <a:t>Muokkaa perustyyl. napsautt.</a:t>
            </a:r>
            <a:endParaRPr lang="fi-FI" dirty="0"/>
          </a:p>
        </p:txBody>
      </p:sp>
      <p:sp>
        <p:nvSpPr>
          <p:cNvPr id="3" name="Alaotsikko 2"/>
          <p:cNvSpPr>
            <a:spLocks noGrp="1"/>
          </p:cNvSpPr>
          <p:nvPr>
            <p:ph type="subTitle" idx="1"/>
          </p:nvPr>
        </p:nvSpPr>
        <p:spPr>
          <a:xfrm>
            <a:off x="1371600" y="2519205"/>
            <a:ext cx="6400800" cy="1752600"/>
          </a:xfrm>
        </p:spPr>
        <p:txBody>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7" name="Päiväyksen paikkamerkki 3"/>
          <p:cNvSpPr>
            <a:spLocks noGrp="1"/>
          </p:cNvSpPr>
          <p:nvPr>
            <p:ph type="dt" sz="half" idx="10"/>
          </p:nvPr>
        </p:nvSpPr>
        <p:spPr/>
        <p:txBody>
          <a:bodyPr/>
          <a:lstStyle>
            <a:lvl1pPr>
              <a:defRPr sz="1000">
                <a:latin typeface="Arial"/>
                <a:cs typeface="Arial"/>
              </a:defRPr>
            </a:lvl1pPr>
          </a:lstStyle>
          <a:p>
            <a:pPr>
              <a:defRPr/>
            </a:pPr>
            <a:r>
              <a:rPr lang="fi-FI" smtClean="0"/>
              <a:t>Katri Manninen 10/2015</a:t>
            </a:r>
            <a:endParaRPr lang="fi-FI" dirty="0"/>
          </a:p>
        </p:txBody>
      </p:sp>
    </p:spTree>
    <p:extLst>
      <p:ext uri="{BB962C8B-B14F-4D97-AF65-F5344CB8AC3E}">
        <p14:creationId xmlns:p14="http://schemas.microsoft.com/office/powerpoint/2010/main" val="3943684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isäsivu">
    <p:spTree>
      <p:nvGrpSpPr>
        <p:cNvPr id="1" name=""/>
        <p:cNvGrpSpPr/>
        <p:nvPr/>
      </p:nvGrpSpPr>
      <p:grpSpPr>
        <a:xfrm>
          <a:off x="0" y="0"/>
          <a:ext cx="0" cy="0"/>
          <a:chOff x="0" y="0"/>
          <a:chExt cx="0" cy="0"/>
        </a:xfrm>
      </p:grpSpPr>
      <p:pic>
        <p:nvPicPr>
          <p:cNvPr id="4" name="Picture 6" descr="Aallokko merkki leikattu_rgb_55m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39125" y="6016625"/>
            <a:ext cx="904875"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Kuva 9" descr="Jyväskylä_logo_mv.pdf"/>
          <p:cNvPicPr>
            <a:picLocks noChangeAspect="1"/>
          </p:cNvPicPr>
          <p:nvPr/>
        </p:nvPicPr>
        <p:blipFill>
          <a:blip r:embed="rId3">
            <a:extLst>
              <a:ext uri="{28A0092B-C50C-407E-A947-70E740481C1C}">
                <a14:useLocalDpi xmlns:a14="http://schemas.microsoft.com/office/drawing/2010/main" val="0"/>
              </a:ext>
            </a:extLst>
          </a:blip>
          <a:srcRect t="26067" r="28769" b="17770"/>
          <a:stretch>
            <a:fillRect/>
          </a:stretch>
        </p:blipFill>
        <p:spPr bwMode="auto">
          <a:xfrm>
            <a:off x="6365875" y="6397625"/>
            <a:ext cx="181133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p:txBody>
          <a:bodyPr/>
          <a:lstStyle>
            <a:lvl1pPr>
              <a:defRPr sz="3800"/>
            </a:lvl1pPr>
          </a:lstStyle>
          <a:p>
            <a:r>
              <a:rPr lang="fi-FI" smtClean="0"/>
              <a:t>Muokkaa perustyyl. napsautt.</a:t>
            </a:r>
            <a:endParaRPr lang="fi-FI" dirty="0"/>
          </a:p>
        </p:txBody>
      </p:sp>
      <p:sp>
        <p:nvSpPr>
          <p:cNvPr id="3" name="Sisällön paikkamerkki 2"/>
          <p:cNvSpPr>
            <a:spLocks noGrp="1"/>
          </p:cNvSpPr>
          <p:nvPr>
            <p:ph idx="1"/>
          </p:nvPr>
        </p:nvSpPr>
        <p:spPr/>
        <p:txBody>
          <a:bodyPr/>
          <a:lstStyle>
            <a:lvl1pPr>
              <a:defRPr sz="2400"/>
            </a:lvl1pPr>
            <a:lvl2pPr>
              <a:defRPr sz="2000"/>
            </a:lvl2pPr>
            <a:lvl3pPr>
              <a:defRPr sz="1800"/>
            </a:lvl3pPr>
            <a:lvl4pPr>
              <a:defRPr sz="1600"/>
            </a:lvl4pPr>
            <a:lvl5pPr>
              <a:defRPr sz="14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Päiväyksen paikkamerkki 3"/>
          <p:cNvSpPr>
            <a:spLocks noGrp="1"/>
          </p:cNvSpPr>
          <p:nvPr>
            <p:ph type="dt" sz="half" idx="10"/>
          </p:nvPr>
        </p:nvSpPr>
        <p:spPr/>
        <p:txBody>
          <a:bodyPr/>
          <a:lstStyle>
            <a:lvl1pPr>
              <a:defRPr sz="1000">
                <a:solidFill>
                  <a:srgbClr val="898989"/>
                </a:solidFill>
                <a:latin typeface="Arial"/>
                <a:cs typeface="Arial"/>
              </a:defRPr>
            </a:lvl1pPr>
          </a:lstStyle>
          <a:p>
            <a:pPr>
              <a:defRPr/>
            </a:pPr>
            <a:r>
              <a:rPr lang="fi-FI" smtClean="0"/>
              <a:t>Katri Manninen 10/2015</a:t>
            </a:r>
            <a:endParaRPr lang="fi-FI" dirty="0"/>
          </a:p>
        </p:txBody>
      </p:sp>
      <p:sp>
        <p:nvSpPr>
          <p:cNvPr id="7" name="Alatunnisteen paikkamerkki 4"/>
          <p:cNvSpPr>
            <a:spLocks noGrp="1"/>
          </p:cNvSpPr>
          <p:nvPr>
            <p:ph type="ftr" sz="quarter" idx="11"/>
          </p:nvPr>
        </p:nvSpPr>
        <p:spPr/>
        <p:txBody>
          <a:bodyPr/>
          <a:lstStyle>
            <a:lvl1pPr algn="ctr" fontAlgn="auto">
              <a:spcBef>
                <a:spcPts val="0"/>
              </a:spcBef>
              <a:spcAft>
                <a:spcPts val="0"/>
              </a:spcAft>
              <a:defRPr sz="1000">
                <a:solidFill>
                  <a:schemeClr val="tx1">
                    <a:tint val="75000"/>
                  </a:schemeClr>
                </a:solidFill>
                <a:latin typeface="Arial"/>
                <a:ea typeface="+mn-ea"/>
                <a:cs typeface="Arial"/>
              </a:defRPr>
            </a:lvl1pPr>
          </a:lstStyle>
          <a:p>
            <a:pPr>
              <a:defRPr/>
            </a:pPr>
            <a:endParaRPr lang="fi-FI"/>
          </a:p>
        </p:txBody>
      </p:sp>
      <p:sp>
        <p:nvSpPr>
          <p:cNvPr id="8" name="Dian numeron paikkamerkki 5"/>
          <p:cNvSpPr>
            <a:spLocks noGrp="1"/>
          </p:cNvSpPr>
          <p:nvPr>
            <p:ph type="sldNum" sz="quarter" idx="12"/>
          </p:nvPr>
        </p:nvSpPr>
        <p:spPr/>
        <p:txBody>
          <a:bodyPr/>
          <a:lstStyle>
            <a:lvl1pPr algn="ctr">
              <a:defRPr sz="1000">
                <a:solidFill>
                  <a:srgbClr val="898989"/>
                </a:solidFill>
                <a:latin typeface="Arial"/>
                <a:cs typeface="Arial"/>
              </a:defRPr>
            </a:lvl1pPr>
          </a:lstStyle>
          <a:p>
            <a:pPr>
              <a:defRPr/>
            </a:pPr>
            <a:fld id="{98AC36C8-14ED-174F-91BC-FEED42DCEDD6}" type="slidenum">
              <a:rPr lang="fi-FI"/>
              <a:pPr>
                <a:defRPr/>
              </a:pPr>
              <a:t>‹#›</a:t>
            </a:fld>
            <a:endParaRPr lang="fi-FI" dirty="0"/>
          </a:p>
        </p:txBody>
      </p:sp>
    </p:spTree>
    <p:extLst>
      <p:ext uri="{BB962C8B-B14F-4D97-AF65-F5344CB8AC3E}">
        <p14:creationId xmlns:p14="http://schemas.microsoft.com/office/powerpoint/2010/main" val="77623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äliotsikko">
    <p:spTree>
      <p:nvGrpSpPr>
        <p:cNvPr id="1" name=""/>
        <p:cNvGrpSpPr/>
        <p:nvPr/>
      </p:nvGrpSpPr>
      <p:grpSpPr>
        <a:xfrm>
          <a:off x="0" y="0"/>
          <a:ext cx="0" cy="0"/>
          <a:chOff x="0" y="0"/>
          <a:chExt cx="0" cy="0"/>
        </a:xfrm>
      </p:grpSpPr>
      <p:pic>
        <p:nvPicPr>
          <p:cNvPr id="9" name="Picture 8" descr="Kuvapohja_Jkl_väri.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41" y="14941"/>
            <a:ext cx="9144000" cy="6858000"/>
          </a:xfrm>
          <a:prstGeom prst="rect">
            <a:avLst/>
          </a:prstGeom>
        </p:spPr>
      </p:pic>
      <p:sp>
        <p:nvSpPr>
          <p:cNvPr id="3" name="Tekstin paikkamerkki 2"/>
          <p:cNvSpPr>
            <a:spLocks noGrp="1"/>
          </p:cNvSpPr>
          <p:nvPr>
            <p:ph type="body" idx="1"/>
          </p:nvPr>
        </p:nvSpPr>
        <p:spPr>
          <a:xfrm>
            <a:off x="722313" y="1225176"/>
            <a:ext cx="7772400" cy="940574"/>
          </a:xfrm>
        </p:spPr>
        <p:txBody>
          <a:bodyPr anchor="b"/>
          <a:lstStyle>
            <a:lvl1pPr marL="0" indent="0" algn="ct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yksen paikkamerkki 3"/>
          <p:cNvSpPr>
            <a:spLocks noGrp="1"/>
          </p:cNvSpPr>
          <p:nvPr>
            <p:ph type="dt" sz="half" idx="10"/>
          </p:nvPr>
        </p:nvSpPr>
        <p:spPr/>
        <p:txBody>
          <a:bodyPr/>
          <a:lstStyle>
            <a:lvl1pPr>
              <a:defRPr/>
            </a:lvl1pPr>
          </a:lstStyle>
          <a:p>
            <a:pPr>
              <a:defRPr/>
            </a:pPr>
            <a:r>
              <a:rPr lang="fi-FI" smtClean="0"/>
              <a:t>Katri Manninen 10/2015</a:t>
            </a:r>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pPr>
              <a:defRPr/>
            </a:pPr>
            <a:fld id="{8FCC2C02-4A24-1740-A230-CAEB88099744}" type="slidenum">
              <a:rPr lang="fi-FI"/>
              <a:pPr>
                <a:defRPr/>
              </a:pPr>
              <a:t>‹#›</a:t>
            </a:fld>
            <a:endParaRPr lang="fi-FI"/>
          </a:p>
        </p:txBody>
      </p:sp>
      <p:sp>
        <p:nvSpPr>
          <p:cNvPr id="11" name="Otsikko 1"/>
          <p:cNvSpPr>
            <a:spLocks noGrp="1"/>
          </p:cNvSpPr>
          <p:nvPr>
            <p:ph type="title"/>
          </p:nvPr>
        </p:nvSpPr>
        <p:spPr>
          <a:xfrm>
            <a:off x="722313" y="2434688"/>
            <a:ext cx="7772400" cy="1362075"/>
          </a:xfrm>
        </p:spPr>
        <p:txBody>
          <a:bodyPr anchor="t"/>
          <a:lstStyle>
            <a:lvl1pPr algn="ctr">
              <a:defRPr sz="4000" b="0" i="0" cap="none"/>
            </a:lvl1pPr>
          </a:lstStyle>
          <a:p>
            <a:r>
              <a:rPr lang="fi-FI" smtClean="0"/>
              <a:t>Muokkaa perustyyl. napsautt.</a:t>
            </a:r>
            <a:endParaRPr lang="fi-FI" dirty="0"/>
          </a:p>
        </p:txBody>
      </p:sp>
    </p:spTree>
    <p:extLst>
      <p:ext uri="{BB962C8B-B14F-4D97-AF65-F5344CB8AC3E}">
        <p14:creationId xmlns:p14="http://schemas.microsoft.com/office/powerpoint/2010/main" val="1256829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yhjä, iso kuva tai taulukko">
    <p:spTree>
      <p:nvGrpSpPr>
        <p:cNvPr id="1" name=""/>
        <p:cNvGrpSpPr/>
        <p:nvPr/>
      </p:nvGrpSpPr>
      <p:grpSpPr>
        <a:xfrm>
          <a:off x="0" y="0"/>
          <a:ext cx="0" cy="0"/>
          <a:chOff x="0" y="0"/>
          <a:chExt cx="0" cy="0"/>
        </a:xfrm>
      </p:grpSpPr>
      <p:sp>
        <p:nvSpPr>
          <p:cNvPr id="2" name="Päiväyksen paikkamerkki 3"/>
          <p:cNvSpPr>
            <a:spLocks noGrp="1"/>
          </p:cNvSpPr>
          <p:nvPr>
            <p:ph type="dt" sz="half" idx="10"/>
          </p:nvPr>
        </p:nvSpPr>
        <p:spPr/>
        <p:txBody>
          <a:bodyPr/>
          <a:lstStyle>
            <a:lvl1pPr>
              <a:defRPr/>
            </a:lvl1pPr>
          </a:lstStyle>
          <a:p>
            <a:pPr>
              <a:defRPr/>
            </a:pPr>
            <a:r>
              <a:rPr lang="fi-FI" smtClean="0"/>
              <a:t>Katri Manninen 10/2015</a:t>
            </a:r>
            <a:endParaRPr lang="fi-FI"/>
          </a:p>
        </p:txBody>
      </p:sp>
      <p:sp>
        <p:nvSpPr>
          <p:cNvPr id="3" name="Alatunnisteen paikkamerkki 4"/>
          <p:cNvSpPr>
            <a:spLocks noGrp="1"/>
          </p:cNvSpPr>
          <p:nvPr>
            <p:ph type="ftr" sz="quarter" idx="11"/>
          </p:nvPr>
        </p:nvSpPr>
        <p:spPr>
          <a:ln/>
        </p:spPr>
        <p:txBody>
          <a:bodyPr/>
          <a:lstStyle>
            <a:lvl1pPr>
              <a:defRPr/>
            </a:lvl1pPr>
          </a:lstStyle>
          <a:p>
            <a:pPr>
              <a:defRPr/>
            </a:pPr>
            <a:endParaRPr lang="fi-FI"/>
          </a:p>
        </p:txBody>
      </p:sp>
      <p:sp>
        <p:nvSpPr>
          <p:cNvPr id="4" name="Dian numeron paikkamerkki 5"/>
          <p:cNvSpPr>
            <a:spLocks noGrp="1"/>
          </p:cNvSpPr>
          <p:nvPr>
            <p:ph type="sldNum" sz="quarter" idx="12"/>
          </p:nvPr>
        </p:nvSpPr>
        <p:spPr/>
        <p:txBody>
          <a:bodyPr/>
          <a:lstStyle>
            <a:lvl1pPr>
              <a:defRPr/>
            </a:lvl1pPr>
          </a:lstStyle>
          <a:p>
            <a:pPr>
              <a:defRPr/>
            </a:pPr>
            <a:fld id="{AD7CEA20-206D-5949-B68A-BCD5DB0E41FE}" type="slidenum">
              <a:rPr lang="fi-FI"/>
              <a:pPr>
                <a:defRPr/>
              </a:pPr>
              <a:t>‹#›</a:t>
            </a:fld>
            <a:endParaRPr lang="fi-FI"/>
          </a:p>
        </p:txBody>
      </p:sp>
    </p:spTree>
    <p:extLst>
      <p:ext uri="{BB962C8B-B14F-4D97-AF65-F5344CB8AC3E}">
        <p14:creationId xmlns:p14="http://schemas.microsoft.com/office/powerpoint/2010/main" val="782282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sz="3800"/>
            </a:lvl1pPr>
          </a:lstStyle>
          <a:p>
            <a:r>
              <a:rPr lang="fi-FI" smtClean="0"/>
              <a:t>Muokkaa perustyyl. napsautt.</a:t>
            </a:r>
            <a:endParaRPr lang="fi-FI" dirty="0"/>
          </a:p>
        </p:txBody>
      </p:sp>
      <p:sp>
        <p:nvSpPr>
          <p:cNvPr id="3" name="Päiväyksen paikkamerkki 3"/>
          <p:cNvSpPr>
            <a:spLocks noGrp="1"/>
          </p:cNvSpPr>
          <p:nvPr>
            <p:ph type="dt" sz="half" idx="10"/>
          </p:nvPr>
        </p:nvSpPr>
        <p:spPr/>
        <p:txBody>
          <a:bodyPr/>
          <a:lstStyle>
            <a:lvl1pPr>
              <a:defRPr/>
            </a:lvl1pPr>
          </a:lstStyle>
          <a:p>
            <a:pPr>
              <a:defRPr/>
            </a:pPr>
            <a:r>
              <a:rPr lang="fi-FI" smtClean="0"/>
              <a:t>Katri Manninen 10/2015</a:t>
            </a:r>
            <a:endParaRPr lang="fi-FI"/>
          </a:p>
        </p:txBody>
      </p:sp>
      <p:sp>
        <p:nvSpPr>
          <p:cNvPr id="4" name="Alatunnisteen paikkamerkki 4"/>
          <p:cNvSpPr>
            <a:spLocks noGrp="1"/>
          </p:cNvSpPr>
          <p:nvPr>
            <p:ph type="ftr" sz="quarter" idx="11"/>
          </p:nvPr>
        </p:nvSpPr>
        <p:spPr>
          <a:ln/>
        </p:spPr>
        <p:txBody>
          <a:bodyPr/>
          <a:lstStyle>
            <a:lvl1pPr>
              <a:defRPr/>
            </a:lvl1pPr>
          </a:lstStyle>
          <a:p>
            <a:pPr>
              <a:defRPr/>
            </a:pPr>
            <a:endParaRPr lang="fi-FI"/>
          </a:p>
        </p:txBody>
      </p:sp>
      <p:sp>
        <p:nvSpPr>
          <p:cNvPr id="5" name="Dian numeron paikkamerkki 5"/>
          <p:cNvSpPr>
            <a:spLocks noGrp="1"/>
          </p:cNvSpPr>
          <p:nvPr>
            <p:ph type="sldNum" sz="quarter" idx="12"/>
          </p:nvPr>
        </p:nvSpPr>
        <p:spPr/>
        <p:txBody>
          <a:bodyPr/>
          <a:lstStyle>
            <a:lvl1pPr>
              <a:defRPr/>
            </a:lvl1pPr>
          </a:lstStyle>
          <a:p>
            <a:pPr>
              <a:defRPr/>
            </a:pPr>
            <a:fld id="{6B5EF622-D64C-EE44-83D3-3BEC786FB1B5}" type="slidenum">
              <a:rPr lang="fi-FI"/>
              <a:pPr>
                <a:defRPr/>
              </a:pPr>
              <a:t>‹#›</a:t>
            </a:fld>
            <a:endParaRPr lang="fi-FI"/>
          </a:p>
        </p:txBody>
      </p:sp>
    </p:spTree>
    <p:extLst>
      <p:ext uri="{BB962C8B-B14F-4D97-AF65-F5344CB8AC3E}">
        <p14:creationId xmlns:p14="http://schemas.microsoft.com/office/powerpoint/2010/main" val="30470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Otsikon paikkamerkki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i-FI"/>
              <a:t>Muokkaa perustyylejä osoitt.</a:t>
            </a:r>
          </a:p>
        </p:txBody>
      </p:sp>
      <p:sp>
        <p:nvSpPr>
          <p:cNvPr id="1027" name="Tekstin paikkamerkki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i-FI"/>
              <a:t>Muokkaa tekstin perustyylejä osoittamalla</a:t>
            </a:r>
          </a:p>
          <a:p>
            <a:pPr lvl="1"/>
            <a:r>
              <a:rPr lang="fi-FI"/>
              <a:t>toinen taso</a:t>
            </a:r>
          </a:p>
          <a:p>
            <a:pPr lvl="2"/>
            <a:r>
              <a:rPr lang="fi-FI"/>
              <a:t>kolmas taso</a:t>
            </a:r>
          </a:p>
          <a:p>
            <a:pPr lvl="3"/>
            <a:r>
              <a:rPr lang="fi-FI"/>
              <a:t>neljäs taso</a:t>
            </a:r>
          </a:p>
          <a:p>
            <a:pPr lvl="4"/>
            <a:r>
              <a:rPr lang="fi-FI"/>
              <a:t>viides taso</a:t>
            </a:r>
          </a:p>
        </p:txBody>
      </p:sp>
      <p:sp>
        <p:nvSpPr>
          <p:cNvPr id="4" name="Päiväyksen paikkamerkki 3"/>
          <p:cNvSpPr>
            <a:spLocks noGrp="1"/>
          </p:cNvSpPr>
          <p:nvPr>
            <p:ph type="dt" sz="half" idx="2"/>
          </p:nvPr>
        </p:nvSpPr>
        <p:spPr>
          <a:xfrm>
            <a:off x="146050" y="6429375"/>
            <a:ext cx="1285875"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r>
              <a:rPr lang="fi-FI" smtClean="0"/>
              <a:t>Katri Manninen 10/2015</a:t>
            </a:r>
            <a:endParaRPr lang="fi-FI"/>
          </a:p>
        </p:txBody>
      </p:sp>
      <p:sp>
        <p:nvSpPr>
          <p:cNvPr id="5" name="Alatunnisteen paikkamerkki 4"/>
          <p:cNvSpPr>
            <a:spLocks noGrp="1"/>
          </p:cNvSpPr>
          <p:nvPr>
            <p:ph type="ftr" sz="quarter" idx="3"/>
          </p:nvPr>
        </p:nvSpPr>
        <p:spPr>
          <a:xfrm>
            <a:off x="1563688" y="6429375"/>
            <a:ext cx="2895600" cy="365125"/>
          </a:xfrm>
          <a:prstGeom prst="rect">
            <a:avLst/>
          </a:prstGeom>
          <a:ln>
            <a:noFill/>
          </a:ln>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fi-FI"/>
          </a:p>
        </p:txBody>
      </p:sp>
      <p:sp>
        <p:nvSpPr>
          <p:cNvPr id="6" name="Dian numeron paikkamerkki 5"/>
          <p:cNvSpPr>
            <a:spLocks noGrp="1"/>
          </p:cNvSpPr>
          <p:nvPr>
            <p:ph type="sldNum" sz="quarter" idx="4"/>
          </p:nvPr>
        </p:nvSpPr>
        <p:spPr>
          <a:xfrm>
            <a:off x="4565650" y="6429375"/>
            <a:ext cx="1498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defRPr>
            </a:lvl1pPr>
          </a:lstStyle>
          <a:p>
            <a:pPr>
              <a:defRPr/>
            </a:pPr>
            <a:fld id="{CCF4F339-D9FA-D742-B92F-C65D83296993}"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18" r:id="rId4"/>
    <p:sldLayoutId id="2147483717" r:id="rId5"/>
  </p:sldLayoutIdLst>
  <p:hf hdr="0" ftr="0"/>
  <p:txStyles>
    <p:titleStyle>
      <a:lvl1pPr algn="ctr" defTabSz="457200" rtl="0" eaLnBrk="1" fontAlgn="base" hangingPunct="1">
        <a:spcBef>
          <a:spcPct val="0"/>
        </a:spcBef>
        <a:spcAft>
          <a:spcPct val="0"/>
        </a:spcAft>
        <a:defRPr sz="4400" kern="1200">
          <a:solidFill>
            <a:schemeClr val="tx1"/>
          </a:solidFill>
          <a:latin typeface="Arial"/>
          <a:ea typeface="ＭＳ Ｐゴシック" charset="-128"/>
          <a:cs typeface="Arial"/>
        </a:defRPr>
      </a:lvl1pPr>
      <a:lvl2pPr algn="ctr" defTabSz="457200" rtl="0" eaLnBrk="1" fontAlgn="base" hangingPunct="1">
        <a:spcBef>
          <a:spcPct val="0"/>
        </a:spcBef>
        <a:spcAft>
          <a:spcPct val="0"/>
        </a:spcAft>
        <a:defRPr sz="4400">
          <a:solidFill>
            <a:schemeClr val="tx1"/>
          </a:solidFill>
          <a:latin typeface="Arial" charset="0"/>
          <a:ea typeface="ＭＳ Ｐゴシック" charset="-128"/>
        </a:defRPr>
      </a:lvl2pPr>
      <a:lvl3pPr algn="ctr" defTabSz="457200" rtl="0" eaLnBrk="1" fontAlgn="base" hangingPunct="1">
        <a:spcBef>
          <a:spcPct val="0"/>
        </a:spcBef>
        <a:spcAft>
          <a:spcPct val="0"/>
        </a:spcAft>
        <a:defRPr sz="4400">
          <a:solidFill>
            <a:schemeClr val="tx1"/>
          </a:solidFill>
          <a:latin typeface="Arial" charset="0"/>
          <a:ea typeface="ＭＳ Ｐゴシック" charset="-128"/>
        </a:defRPr>
      </a:lvl3pPr>
      <a:lvl4pPr algn="ctr" defTabSz="457200" rtl="0" eaLnBrk="1" fontAlgn="base" hangingPunct="1">
        <a:spcBef>
          <a:spcPct val="0"/>
        </a:spcBef>
        <a:spcAft>
          <a:spcPct val="0"/>
        </a:spcAft>
        <a:defRPr sz="4400">
          <a:solidFill>
            <a:schemeClr val="tx1"/>
          </a:solidFill>
          <a:latin typeface="Arial" charset="0"/>
          <a:ea typeface="ＭＳ Ｐゴシック" charset="-128"/>
        </a:defRPr>
      </a:lvl4pPr>
      <a:lvl5pPr algn="ctr" defTabSz="457200" rtl="0" eaLnBrk="1" fontAlgn="base" hangingPunct="1">
        <a:spcBef>
          <a:spcPct val="0"/>
        </a:spcBef>
        <a:spcAft>
          <a:spcPct val="0"/>
        </a:spcAft>
        <a:defRPr sz="4400">
          <a:solidFill>
            <a:schemeClr val="tx1"/>
          </a:solidFill>
          <a:latin typeface="Arial"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Arial"/>
          <a:ea typeface="ＭＳ Ｐゴシック" charset="-128"/>
          <a:cs typeface="Aria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Arial"/>
          <a:ea typeface="ＭＳ Ｐゴシック" charset="-128"/>
          <a:cs typeface="Arial"/>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128"/>
          <a:cs typeface="Arial"/>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128"/>
          <a:cs typeface="Arial"/>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s://ekapeli.lukimat.f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hyperlink" Target="http://www.otakoppi-ohjelma.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otakoppi-ohjelma.f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484252" y="812691"/>
            <a:ext cx="8415337" cy="3387777"/>
          </a:xfrm>
        </p:spPr>
        <p:txBody>
          <a:bodyPr/>
          <a:lstStyle/>
          <a:p>
            <a:pPr marL="342900" lvl="0" indent="-342900">
              <a:lnSpc>
                <a:spcPct val="90000"/>
              </a:lnSpc>
              <a:spcBef>
                <a:spcPct val="20000"/>
              </a:spcBef>
              <a:defRPr/>
            </a:pPr>
            <a:r>
              <a:rPr lang="fi-FI" dirty="0" smtClean="0"/>
              <a:t>MONIKULTTUURINEN VARHAISKASVATUS</a:t>
            </a:r>
            <a:br>
              <a:rPr lang="fi-FI" dirty="0" smtClean="0"/>
            </a:br>
            <a:r>
              <a:rPr lang="fi-FI" dirty="0" smtClean="0"/>
              <a:t/>
            </a:r>
            <a:br>
              <a:rPr lang="fi-FI" dirty="0" smtClean="0"/>
            </a:br>
            <a:endParaRPr lang="fi-FI" dirty="0"/>
          </a:p>
        </p:txBody>
      </p:sp>
      <p:sp>
        <p:nvSpPr>
          <p:cNvPr id="3" name="Alaotsikko 2"/>
          <p:cNvSpPr>
            <a:spLocks noGrp="1"/>
          </p:cNvSpPr>
          <p:nvPr>
            <p:ph type="subTitle" idx="1"/>
          </p:nvPr>
        </p:nvSpPr>
        <p:spPr>
          <a:xfrm>
            <a:off x="1474787" y="5201792"/>
            <a:ext cx="6400800" cy="1213346"/>
          </a:xfrm>
        </p:spPr>
        <p:txBody>
          <a:bodyPr/>
          <a:lstStyle/>
          <a:p>
            <a:r>
              <a:rPr lang="fi-FI" dirty="0" smtClean="0">
                <a:solidFill>
                  <a:schemeClr val="tx1"/>
                </a:solidFill>
              </a:rPr>
              <a:t>Katri Manninen</a:t>
            </a:r>
            <a:endParaRPr lang="fi-FI" dirty="0">
              <a:solidFill>
                <a:schemeClr val="tx1"/>
              </a:solidFill>
            </a:endParaRPr>
          </a:p>
        </p:txBody>
      </p:sp>
      <p:sp>
        <p:nvSpPr>
          <p:cNvPr id="5" name="Pyöristetty suorakulmio 4"/>
          <p:cNvSpPr/>
          <p:nvPr/>
        </p:nvSpPr>
        <p:spPr>
          <a:xfrm>
            <a:off x="884420" y="2842350"/>
            <a:ext cx="7615003" cy="2128603"/>
          </a:xfrm>
          <a:prstGeom prst="round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smtClean="0">
              <a:solidFill>
                <a:prstClr val="black"/>
              </a:solidFill>
              <a:latin typeface="Arial" pitchFamily="34" charset="0"/>
              <a:cs typeface="Arial" pitchFamily="34" charset="0"/>
            </a:endParaRPr>
          </a:p>
          <a:p>
            <a:pPr algn="ctr"/>
            <a:r>
              <a:rPr lang="fi-FI" dirty="0" smtClean="0">
                <a:solidFill>
                  <a:prstClr val="black"/>
                </a:solidFill>
                <a:latin typeface="Arial" pitchFamily="34" charset="0"/>
                <a:cs typeface="Arial" pitchFamily="34" charset="0"/>
              </a:rPr>
              <a:t>”</a:t>
            </a:r>
            <a:r>
              <a:rPr lang="fi-FI" dirty="0">
                <a:solidFill>
                  <a:prstClr val="black"/>
                </a:solidFill>
                <a:latin typeface="Arial" pitchFamily="34" charset="0"/>
                <a:cs typeface="Arial" pitchFamily="34" charset="0"/>
              </a:rPr>
              <a:t>Jokainen on syntymässään samanlainen, </a:t>
            </a:r>
            <a:br>
              <a:rPr lang="fi-FI" dirty="0">
                <a:solidFill>
                  <a:prstClr val="black"/>
                </a:solidFill>
                <a:latin typeface="Arial" pitchFamily="34" charset="0"/>
                <a:cs typeface="Arial" pitchFamily="34" charset="0"/>
              </a:rPr>
            </a:br>
            <a:r>
              <a:rPr lang="fi-FI" dirty="0">
                <a:solidFill>
                  <a:prstClr val="black"/>
                </a:solidFill>
                <a:latin typeface="Arial" pitchFamily="34" charset="0"/>
                <a:cs typeface="Arial" pitchFamily="34" charset="0"/>
              </a:rPr>
              <a:t>eri tavat saavat meidät näyttämään erilaisilta!” </a:t>
            </a:r>
            <a:br>
              <a:rPr lang="fi-FI" dirty="0">
                <a:solidFill>
                  <a:prstClr val="black"/>
                </a:solidFill>
                <a:latin typeface="Arial" pitchFamily="34" charset="0"/>
                <a:cs typeface="Arial" pitchFamily="34" charset="0"/>
              </a:rPr>
            </a:br>
            <a:r>
              <a:rPr lang="fi-FI" sz="1400" dirty="0">
                <a:solidFill>
                  <a:prstClr val="black"/>
                </a:solidFill>
                <a:latin typeface="Arial" pitchFamily="34" charset="0"/>
                <a:cs typeface="Arial" pitchFamily="34" charset="0"/>
              </a:rPr>
              <a:t>                                       </a:t>
            </a:r>
            <a:r>
              <a:rPr lang="fi-FI" sz="1400" dirty="0" smtClean="0">
                <a:solidFill>
                  <a:prstClr val="black"/>
                </a:solidFill>
                <a:latin typeface="Arial" pitchFamily="34" charset="0"/>
                <a:cs typeface="Arial" pitchFamily="34" charset="0"/>
              </a:rPr>
              <a:t>                                                </a:t>
            </a:r>
            <a:r>
              <a:rPr lang="fi-FI" sz="1400" dirty="0">
                <a:solidFill>
                  <a:prstClr val="black"/>
                </a:solidFill>
                <a:latin typeface="Arial" pitchFamily="34" charset="0"/>
                <a:cs typeface="Arial" pitchFamily="34" charset="0"/>
              </a:rPr>
              <a:t>Kiinalainen sananlasku</a:t>
            </a:r>
            <a:br>
              <a:rPr lang="fi-FI" sz="1400" dirty="0">
                <a:solidFill>
                  <a:prstClr val="black"/>
                </a:solidFill>
                <a:latin typeface="Arial" pitchFamily="34" charset="0"/>
                <a:cs typeface="Arial" pitchFamily="34" charset="0"/>
              </a:rPr>
            </a:br>
            <a:endParaRPr lang="fi-FI" sz="1400" dirty="0"/>
          </a:p>
        </p:txBody>
      </p:sp>
    </p:spTree>
    <p:extLst>
      <p:ext uri="{BB962C8B-B14F-4D97-AF65-F5344CB8AC3E}">
        <p14:creationId xmlns:p14="http://schemas.microsoft.com/office/powerpoint/2010/main" val="1636249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4990"/>
            <a:ext cx="8229600" cy="944562"/>
          </a:xfrm>
        </p:spPr>
        <p:txBody>
          <a:bodyPr/>
          <a:lstStyle/>
          <a:p>
            <a:r>
              <a:rPr lang="fi-FI" sz="2800" dirty="0" smtClean="0">
                <a:latin typeface="Arial" panose="020B0604020202020204" pitchFamily="34" charset="0"/>
                <a:cs typeface="Arial" panose="020B0604020202020204" pitchFamily="34" charset="0"/>
              </a:rPr>
              <a:t>3. Sosiaaliset </a:t>
            </a:r>
            <a:r>
              <a:rPr lang="fi-FI" sz="2800" dirty="0">
                <a:latin typeface="Arial" panose="020B0604020202020204" pitchFamily="34" charset="0"/>
                <a:cs typeface="Arial" panose="020B0604020202020204" pitchFamily="34" charset="0"/>
              </a:rPr>
              <a:t>suhteet</a:t>
            </a:r>
            <a:endParaRPr lang="fi-FI" sz="2800" dirty="0"/>
          </a:p>
        </p:txBody>
      </p:sp>
      <p:sp>
        <p:nvSpPr>
          <p:cNvPr id="3" name="Sisällön paikkamerkki 2"/>
          <p:cNvSpPr>
            <a:spLocks noGrp="1"/>
          </p:cNvSpPr>
          <p:nvPr>
            <p:ph idx="1"/>
          </p:nvPr>
        </p:nvSpPr>
        <p:spPr>
          <a:xfrm>
            <a:off x="146050" y="956096"/>
            <a:ext cx="8997950" cy="5898366"/>
          </a:xfrm>
        </p:spPr>
        <p:txBody>
          <a:bodyPr/>
          <a:lstStyle/>
          <a:p>
            <a:r>
              <a:rPr lang="fi-FI" sz="2000" dirty="0">
                <a:latin typeface="Arial" panose="020B0604020202020204" pitchFamily="34" charset="0"/>
                <a:cs typeface="Arial" panose="020B0604020202020204" pitchFamily="34" charset="0"/>
              </a:rPr>
              <a:t>Työntekijän rooli sosiaalisten suhteiden </a:t>
            </a:r>
            <a:r>
              <a:rPr lang="fi-FI" sz="2000" dirty="0" smtClean="0">
                <a:latin typeface="Arial" panose="020B0604020202020204" pitchFamily="34" charset="0"/>
                <a:cs typeface="Arial" panose="020B0604020202020204" pitchFamily="34" charset="0"/>
              </a:rPr>
              <a:t>tukemisessa</a:t>
            </a:r>
            <a:r>
              <a:rPr lang="fi-FI" dirty="0" smtClean="0">
                <a:latin typeface="Arial" panose="020B0604020202020204" pitchFamily="34" charset="0"/>
                <a:cs typeface="Arial" panose="020B0604020202020204" pitchFamily="34" charset="0"/>
              </a:rPr>
              <a:t>: </a:t>
            </a:r>
          </a:p>
          <a:p>
            <a:pPr lvl="1"/>
            <a:r>
              <a:rPr lang="fi-FI" sz="2000" dirty="0" smtClean="0">
                <a:latin typeface="Arial" panose="020B0604020202020204" pitchFamily="34" charset="0"/>
                <a:cs typeface="Arial" panose="020B0604020202020204" pitchFamily="34" charset="0"/>
              </a:rPr>
              <a:t>Tulkki ja ohjaaja</a:t>
            </a:r>
          </a:p>
          <a:p>
            <a:pPr lvl="1"/>
            <a:r>
              <a:rPr lang="fi-FI" sz="1800" dirty="0" smtClean="0">
                <a:latin typeface="Arial" panose="020B0604020202020204" pitchFamily="34" charset="0"/>
                <a:cs typeface="Arial" panose="020B0604020202020204" pitchFamily="34" charset="0"/>
              </a:rPr>
              <a:t>Mitä pienemmästä </a:t>
            </a:r>
            <a:r>
              <a:rPr lang="fi-FI" sz="1800" dirty="0">
                <a:latin typeface="Arial" panose="020B0604020202020204" pitchFamily="34" charset="0"/>
                <a:cs typeface="Arial" panose="020B0604020202020204" pitchFamily="34" charset="0"/>
              </a:rPr>
              <a:t>lapsesta on kyse, sitä enemmän hän tarvitsee aikuista, iän myötä vertaisryhmän merkitys </a:t>
            </a:r>
            <a:r>
              <a:rPr lang="fi-FI" sz="1800" dirty="0" smtClean="0">
                <a:latin typeface="Arial" panose="020B0604020202020204" pitchFamily="34" charset="0"/>
                <a:cs typeface="Arial" panose="020B0604020202020204" pitchFamily="34" charset="0"/>
              </a:rPr>
              <a:t>kasvaa </a:t>
            </a:r>
          </a:p>
          <a:p>
            <a:pPr lvl="1"/>
            <a:r>
              <a:rPr lang="fi-FI" sz="1800" dirty="0" smtClean="0">
                <a:latin typeface="Arial" panose="020B0604020202020204" pitchFamily="34" charset="0"/>
                <a:cs typeface="Arial" panose="020B0604020202020204" pitchFamily="34" charset="0"/>
              </a:rPr>
              <a:t>Tuetaan </a:t>
            </a:r>
            <a:r>
              <a:rPr lang="fi-FI" sz="1800" dirty="0">
                <a:latin typeface="Arial" panose="020B0604020202020204" pitchFamily="34" charset="0"/>
                <a:cs typeface="Arial" panose="020B0604020202020204" pitchFamily="34" charset="0"/>
              </a:rPr>
              <a:t>lapsen aktiivista roolia ryhmän jäsenenä – lapsi osallistuu ja muut kokevat hänet </a:t>
            </a:r>
            <a:r>
              <a:rPr lang="fi-FI" sz="1800" dirty="0" smtClean="0">
                <a:latin typeface="Arial" panose="020B0604020202020204" pitchFamily="34" charset="0"/>
                <a:cs typeface="Arial" panose="020B0604020202020204" pitchFamily="34" charset="0"/>
              </a:rPr>
              <a:t>osallistuvana</a:t>
            </a:r>
            <a:r>
              <a:rPr lang="fi-FI" sz="1800" dirty="0"/>
              <a:t>	</a:t>
            </a:r>
            <a:endParaRPr lang="fi-FI" sz="1800" dirty="0" smtClean="0"/>
          </a:p>
          <a:p>
            <a:pPr marL="457200" lvl="1" indent="0">
              <a:buNone/>
            </a:pPr>
            <a:r>
              <a:rPr lang="fi-FI" sz="1800" dirty="0" smtClean="0">
                <a:solidFill>
                  <a:srgbClr val="C00000"/>
                </a:solidFill>
              </a:rPr>
              <a:t>”</a:t>
            </a:r>
            <a:r>
              <a:rPr lang="fi-FI" sz="1800" dirty="0">
                <a:solidFill>
                  <a:srgbClr val="C00000"/>
                </a:solidFill>
              </a:rPr>
              <a:t>Pääsen ryhmään, olen mukana ryhmän toiminnassa, koen olevani osa ryhmää!”</a:t>
            </a:r>
          </a:p>
          <a:p>
            <a:r>
              <a:rPr lang="fi-FI" sz="2000" dirty="0" smtClean="0">
                <a:latin typeface="Arial" panose="020B0604020202020204" pitchFamily="34" charset="0"/>
                <a:cs typeface="Arial" panose="020B0604020202020204" pitchFamily="34" charset="0"/>
              </a:rPr>
              <a:t>Lapsen persoonallisuuden vaikutus</a:t>
            </a:r>
          </a:p>
          <a:p>
            <a:r>
              <a:rPr lang="fi-FI" sz="2000" dirty="0" smtClean="0"/>
              <a:t>Ryhmäytyminen </a:t>
            </a:r>
            <a:r>
              <a:rPr lang="fi-FI" sz="2000" dirty="0"/>
              <a:t>(psyykkisen kuulumisen tunne):</a:t>
            </a:r>
            <a:r>
              <a:rPr lang="fi-FI" sz="2000" dirty="0">
                <a:solidFill>
                  <a:prstClr val="black"/>
                </a:solidFill>
              </a:rPr>
              <a:t> Osallisuus muodostuu yhteisen toiminnan ja leikin </a:t>
            </a:r>
            <a:r>
              <a:rPr lang="fi-FI" sz="2000" dirty="0" smtClean="0">
                <a:solidFill>
                  <a:prstClr val="black"/>
                </a:solidFill>
              </a:rPr>
              <a:t>kautta</a:t>
            </a:r>
          </a:p>
          <a:p>
            <a:r>
              <a:rPr lang="fi-FI" sz="2000" dirty="0" smtClean="0">
                <a:solidFill>
                  <a:prstClr val="black"/>
                </a:solidFill>
              </a:rPr>
              <a:t>Toisten </a:t>
            </a:r>
            <a:r>
              <a:rPr lang="fi-FI" sz="2000" dirty="0">
                <a:solidFill>
                  <a:prstClr val="black"/>
                </a:solidFill>
              </a:rPr>
              <a:t>lasten kanssa syntyy yhteinen ilo leikistä, kielen käyttämisestä ja </a:t>
            </a:r>
            <a:r>
              <a:rPr lang="fi-FI" sz="2000" dirty="0" smtClean="0">
                <a:solidFill>
                  <a:prstClr val="black"/>
                </a:solidFill>
              </a:rPr>
              <a:t>oppimisesta</a:t>
            </a:r>
          </a:p>
          <a:p>
            <a:r>
              <a:rPr lang="fi-FI" sz="2000" dirty="0" smtClean="0"/>
              <a:t>Ryhmän </a:t>
            </a:r>
            <a:r>
              <a:rPr lang="fi-FI" sz="2000" dirty="0"/>
              <a:t>jäsenenä harjaantuu kuulemaan, kertomaan, ilmaisemaan toiveita, mielipiteitä ja ajatuksia</a:t>
            </a:r>
          </a:p>
          <a:p>
            <a:pPr lvl="0">
              <a:defRPr/>
            </a:pPr>
            <a:r>
              <a:rPr lang="fi-FI" sz="2000" dirty="0">
                <a:solidFill>
                  <a:prstClr val="black"/>
                </a:solidFill>
              </a:rPr>
              <a:t>Oppiminen toisia seuraamalla ja jäljittelemällä</a:t>
            </a:r>
            <a:endParaRPr lang="fi-FI" sz="2000" dirty="0"/>
          </a:p>
          <a:p>
            <a:pPr>
              <a:defRPr/>
            </a:pPr>
            <a:r>
              <a:rPr lang="fi-FI" sz="2000" dirty="0" smtClean="0"/>
              <a:t>Lapsen </a:t>
            </a:r>
            <a:r>
              <a:rPr lang="fi-FI" sz="2000" dirty="0"/>
              <a:t>vastaanottaminen ryhmässä</a:t>
            </a:r>
          </a:p>
          <a:p>
            <a:pPr marL="457200" lvl="1" indent="0">
              <a:buNone/>
              <a:defRPr/>
            </a:pPr>
            <a:endParaRPr lang="fi-FI" dirty="0"/>
          </a:p>
        </p:txBody>
      </p:sp>
      <p:pic>
        <p:nvPicPr>
          <p:cNvPr id="5123" name="Picture 3" descr="C:\Users\manninka\AppData\Local\Microsoft\Windows\Temporary Internet Files\Content.IE5\SCB1X7R6\MC900438229[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8402" y="14990"/>
            <a:ext cx="2505822" cy="1669179"/>
          </a:xfrm>
          <a:prstGeom prst="rect">
            <a:avLst/>
          </a:prstGeom>
          <a:noFill/>
          <a:extLst>
            <a:ext uri="{909E8E84-426E-40DD-AFC4-6F175D3DCCD1}">
              <a14:hiddenFill xmlns:a14="http://schemas.microsoft.com/office/drawing/2010/main">
                <a:solidFill>
                  <a:srgbClr val="FFFFFF"/>
                </a:solidFill>
              </a14:hiddenFill>
            </a:ext>
          </a:extLst>
        </p:spPr>
      </p:pic>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10</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29825720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33834"/>
            <a:ext cx="8229600" cy="1143000"/>
          </a:xfrm>
        </p:spPr>
        <p:txBody>
          <a:bodyPr/>
          <a:lstStyle/>
          <a:p>
            <a:pPr algn="l"/>
            <a:r>
              <a:rPr lang="fi-FI" sz="3600" dirty="0" smtClean="0">
                <a:latin typeface="Arial" panose="020B0604020202020204" pitchFamily="34" charset="0"/>
                <a:cs typeface="Arial" panose="020B0604020202020204" pitchFamily="34" charset="0"/>
              </a:rPr>
              <a:t>             </a:t>
            </a:r>
            <a:r>
              <a:rPr lang="fi-FI" sz="2800" dirty="0" smtClean="0">
                <a:latin typeface="Arial" panose="020B0604020202020204" pitchFamily="34" charset="0"/>
                <a:cs typeface="Arial" panose="020B0604020202020204" pitchFamily="34" charset="0"/>
              </a:rPr>
              <a:t>4. Pedagogiset </a:t>
            </a:r>
            <a:r>
              <a:rPr lang="fi-FI" sz="2800" dirty="0">
                <a:latin typeface="Arial" panose="020B0604020202020204" pitchFamily="34" charset="0"/>
                <a:cs typeface="Arial" panose="020B0604020202020204" pitchFamily="34" charset="0"/>
              </a:rPr>
              <a:t>tekijät</a:t>
            </a:r>
            <a:endParaRPr lang="fi-FI" sz="2800" dirty="0"/>
          </a:p>
        </p:txBody>
      </p:sp>
      <p:sp>
        <p:nvSpPr>
          <p:cNvPr id="3" name="Sisällön paikkamerkki 2"/>
          <p:cNvSpPr>
            <a:spLocks noGrp="1"/>
          </p:cNvSpPr>
          <p:nvPr>
            <p:ph idx="1"/>
          </p:nvPr>
        </p:nvSpPr>
        <p:spPr>
          <a:xfrm>
            <a:off x="450850" y="909165"/>
            <a:ext cx="8229600" cy="5401693"/>
          </a:xfrm>
        </p:spPr>
        <p:txBody>
          <a:bodyPr/>
          <a:lstStyle/>
          <a:p>
            <a:r>
              <a:rPr lang="fi-FI" dirty="0">
                <a:latin typeface="Arial" panose="020B0604020202020204" pitchFamily="34" charset="0"/>
                <a:cs typeface="Arial" panose="020B0604020202020204" pitchFamily="34" charset="0"/>
              </a:rPr>
              <a:t>Lapsi saa kokemuksen </a:t>
            </a:r>
            <a:r>
              <a:rPr lang="fi-FI" dirty="0" smtClean="0">
                <a:latin typeface="Arial" panose="020B0604020202020204" pitchFamily="34" charset="0"/>
                <a:cs typeface="Arial" panose="020B0604020202020204" pitchFamily="34" charset="0"/>
              </a:rPr>
              <a:t>äidinkielensä                               ja </a:t>
            </a:r>
            <a:r>
              <a:rPr lang="fi-FI" dirty="0">
                <a:latin typeface="Arial" panose="020B0604020202020204" pitchFamily="34" charset="0"/>
                <a:cs typeface="Arial" panose="020B0604020202020204" pitchFamily="34" charset="0"/>
              </a:rPr>
              <a:t>kulttuurinsa tärkeydestä </a:t>
            </a:r>
            <a:r>
              <a:rPr lang="fi-FI" dirty="0" smtClean="0">
                <a:latin typeface="Arial" panose="020B0604020202020204" pitchFamily="34" charset="0"/>
                <a:cs typeface="Arial" panose="020B0604020202020204" pitchFamily="34" charset="0"/>
              </a:rPr>
              <a:t>sekä </a:t>
            </a:r>
            <a:r>
              <a:rPr lang="fi-FI" dirty="0" err="1" smtClean="0">
                <a:latin typeface="Arial" panose="020B0604020202020204" pitchFamily="34" charset="0"/>
                <a:cs typeface="Arial" panose="020B0604020202020204" pitchFamily="34" charset="0"/>
              </a:rPr>
              <a:t>yhdenver</a:t>
            </a:r>
            <a:r>
              <a:rPr lang="fi-FI" dirty="0" smtClean="0">
                <a:latin typeface="Arial" panose="020B0604020202020204" pitchFamily="34" charset="0"/>
                <a:cs typeface="Arial" panose="020B0604020202020204" pitchFamily="34" charset="0"/>
              </a:rPr>
              <a:t>-                    </a:t>
            </a:r>
            <a:r>
              <a:rPr lang="fi-FI" dirty="0" err="1" smtClean="0">
                <a:latin typeface="Arial" panose="020B0604020202020204" pitchFamily="34" charset="0"/>
                <a:cs typeface="Arial" panose="020B0604020202020204" pitchFamily="34" charset="0"/>
              </a:rPr>
              <a:t>taisuudesta</a:t>
            </a:r>
            <a:r>
              <a:rPr lang="fi-FI" dirty="0" smtClean="0">
                <a:latin typeface="Arial" panose="020B0604020202020204" pitchFamily="34" charset="0"/>
                <a:cs typeface="Arial" panose="020B0604020202020204" pitchFamily="34" charset="0"/>
              </a:rPr>
              <a:t> </a:t>
            </a:r>
            <a:r>
              <a:rPr lang="fi-FI" dirty="0">
                <a:latin typeface="Arial" panose="020B0604020202020204" pitchFamily="34" charset="0"/>
                <a:cs typeface="Arial" panose="020B0604020202020204" pitchFamily="34" charset="0"/>
              </a:rPr>
              <a:t>suomalaisen kulttuurin kanssa</a:t>
            </a:r>
          </a:p>
          <a:p>
            <a:pPr marL="342900" lvl="2" indent="-342900"/>
            <a:r>
              <a:rPr lang="fi-FI" altLang="fi-FI" sz="2400" dirty="0">
                <a:latin typeface="Arial" panose="020B0604020202020204" pitchFamily="34" charset="0"/>
                <a:cs typeface="Arial" panose="020B0604020202020204" pitchFamily="34" charset="0"/>
              </a:rPr>
              <a:t>Erilaiset </a:t>
            </a:r>
            <a:r>
              <a:rPr lang="fi-FI" altLang="fi-FI" sz="2400" dirty="0" smtClean="0">
                <a:latin typeface="Arial" panose="020B0604020202020204" pitchFamily="34" charset="0"/>
                <a:cs typeface="Arial" panose="020B0604020202020204" pitchFamily="34" charset="0"/>
              </a:rPr>
              <a:t>vuorovaikutustilanteet </a:t>
            </a:r>
          </a:p>
          <a:p>
            <a:pPr marL="342900" lvl="2" indent="-342900"/>
            <a:r>
              <a:rPr lang="fi-FI" sz="2400" dirty="0" smtClean="0">
                <a:latin typeface="Arial" panose="020B0604020202020204" pitchFamily="34" charset="0"/>
                <a:cs typeface="Arial" panose="020B0604020202020204" pitchFamily="34" charset="0"/>
              </a:rPr>
              <a:t>Havainnollisuus</a:t>
            </a:r>
            <a:r>
              <a:rPr lang="fi-FI" sz="2400" dirty="0">
                <a:latin typeface="Arial" panose="020B0604020202020204" pitchFamily="34" charset="0"/>
                <a:cs typeface="Arial" panose="020B0604020202020204" pitchFamily="34" charset="0"/>
              </a:rPr>
              <a:t>, monikanavaisuus, toiminnallisuus, konkreettisuus</a:t>
            </a:r>
          </a:p>
          <a:p>
            <a:r>
              <a:rPr lang="fi-FI" dirty="0">
                <a:latin typeface="Arial" panose="020B0604020202020204" pitchFamily="34" charset="0"/>
                <a:cs typeface="Arial" panose="020B0604020202020204" pitchFamily="34" charset="0"/>
              </a:rPr>
              <a:t>Toiminnat, joihin voi osallistua ilman kieltä vs. kielen kehitystä tukevat toimintatavat</a:t>
            </a:r>
          </a:p>
          <a:p>
            <a:pPr>
              <a:lnSpc>
                <a:spcPct val="80000"/>
              </a:lnSpc>
            </a:pPr>
            <a:r>
              <a:rPr lang="fi-FI" altLang="fi-FI" dirty="0" smtClean="0">
                <a:latin typeface="Arial" panose="020B0604020202020204" pitchFamily="34" charset="0"/>
                <a:cs typeface="Arial" panose="020B0604020202020204" pitchFamily="34" charset="0"/>
              </a:rPr>
              <a:t>Monikulttuurisuuskasvatus </a:t>
            </a:r>
            <a:r>
              <a:rPr lang="fi-FI" altLang="fi-FI" dirty="0">
                <a:latin typeface="Arial" panose="020B0604020202020204" pitchFamily="34" charset="0"/>
                <a:cs typeface="Arial" panose="020B0604020202020204" pitchFamily="34" charset="0"/>
              </a:rPr>
              <a:t>lapsiryhmässä</a:t>
            </a:r>
          </a:p>
          <a:p>
            <a:pPr>
              <a:lnSpc>
                <a:spcPct val="80000"/>
              </a:lnSpc>
            </a:pPr>
            <a:r>
              <a:rPr lang="fi-FI" altLang="fi-FI" dirty="0">
                <a:latin typeface="Arial" panose="020B0604020202020204" pitchFamily="34" charset="0"/>
                <a:cs typeface="Arial" panose="020B0604020202020204" pitchFamily="34" charset="0"/>
              </a:rPr>
              <a:t>Työntekijän kielellinen rooli</a:t>
            </a:r>
          </a:p>
          <a:p>
            <a:pPr lvl="1">
              <a:lnSpc>
                <a:spcPct val="80000"/>
              </a:lnSpc>
            </a:pPr>
            <a:r>
              <a:rPr lang="fi-FI" altLang="fi-FI" dirty="0" smtClean="0">
                <a:latin typeface="Arial" panose="020B0604020202020204" pitchFamily="34" charset="0"/>
                <a:cs typeface="Arial" panose="020B0604020202020204" pitchFamily="34" charset="0"/>
              </a:rPr>
              <a:t>Mallintaa, havainnollistaa puhettaan (ilmeet eleet, äänenpainot, selkeä puheilmaisu, ohjeiden jaksottaminen, kuvatuki), järjestää vaihtelevia ja monipuolisia kielenoppimistilanteita, ohjaa lasta käyttämään suomen kieltä )</a:t>
            </a:r>
          </a:p>
          <a:p>
            <a:pPr lvl="1">
              <a:lnSpc>
                <a:spcPct val="80000"/>
              </a:lnSpc>
            </a:pPr>
            <a:r>
              <a:rPr lang="fi-FI" altLang="fi-FI" dirty="0" smtClean="0">
                <a:latin typeface="Arial" panose="020B0604020202020204" pitchFamily="34" charset="0"/>
                <a:cs typeface="Arial" panose="020B0604020202020204" pitchFamily="34" charset="0"/>
              </a:rPr>
              <a:t>Havainnoi </a:t>
            </a:r>
            <a:r>
              <a:rPr lang="fi-FI" altLang="fi-FI" dirty="0">
                <a:latin typeface="Arial" panose="020B0604020202020204" pitchFamily="34" charset="0"/>
                <a:cs typeface="Arial" panose="020B0604020202020204" pitchFamily="34" charset="0"/>
              </a:rPr>
              <a:t>ja dokumentoi &gt; ohjaamisen ja opettamisen pohja</a:t>
            </a:r>
          </a:p>
          <a:p>
            <a:endParaRPr lang="fi-FI" dirty="0"/>
          </a:p>
        </p:txBody>
      </p:sp>
      <p:pic>
        <p:nvPicPr>
          <p:cNvPr id="7174" name="Picture 6" descr="C:\Users\manninka\AppData\Local\Microsoft\Windows\Temporary Internet Files\Content.IE5\YV5FVGLH\MC900436041[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5889" y="-9367"/>
            <a:ext cx="2408112" cy="1943098"/>
          </a:xfrm>
          <a:prstGeom prst="rect">
            <a:avLst/>
          </a:prstGeom>
          <a:noFill/>
          <a:extLst>
            <a:ext uri="{909E8E84-426E-40DD-AFC4-6F175D3DCCD1}">
              <a14:hiddenFill xmlns:a14="http://schemas.microsoft.com/office/drawing/2010/main">
                <a:solidFill>
                  <a:srgbClr val="FFFFFF"/>
                </a:solidFill>
              </a14:hiddenFill>
            </a:ext>
          </a:extLst>
        </p:spPr>
      </p:pic>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11</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2597489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146309"/>
            <a:ext cx="8229600" cy="1143000"/>
          </a:xfrm>
        </p:spPr>
        <p:txBody>
          <a:bodyPr/>
          <a:lstStyle/>
          <a:p>
            <a:r>
              <a:rPr lang="fi-FI" sz="3200" dirty="0" smtClean="0"/>
              <a:t>Kielitietoinen kasvattaja</a:t>
            </a:r>
            <a:endParaRPr lang="fi-FI" sz="3200" dirty="0"/>
          </a:p>
        </p:txBody>
      </p:sp>
      <p:sp>
        <p:nvSpPr>
          <p:cNvPr id="3" name="Sisällön paikkamerkki 2"/>
          <p:cNvSpPr>
            <a:spLocks noGrp="1"/>
          </p:cNvSpPr>
          <p:nvPr>
            <p:ph idx="1"/>
          </p:nvPr>
        </p:nvSpPr>
        <p:spPr>
          <a:xfrm>
            <a:off x="457200" y="2401368"/>
            <a:ext cx="8229600" cy="3204673"/>
          </a:xfrm>
        </p:spPr>
        <p:txBody>
          <a:bodyPr/>
          <a:lstStyle/>
          <a:p>
            <a:r>
              <a:rPr lang="fi-FI" dirty="0" smtClean="0"/>
              <a:t>Jokainen aikuinen on tietoisesti kielellinen malli ja kielen opettaja</a:t>
            </a:r>
          </a:p>
          <a:p>
            <a:r>
              <a:rPr lang="fi-FI" dirty="0" smtClean="0"/>
              <a:t>Kieli on oppimisen kohde, väline ja resurssi</a:t>
            </a:r>
          </a:p>
          <a:p>
            <a:r>
              <a:rPr lang="fi-FI" dirty="0" smtClean="0"/>
              <a:t>”S2 henkistä” koko ryhmän opetusta</a:t>
            </a:r>
          </a:p>
          <a:p>
            <a:r>
              <a:rPr lang="fi-FI" dirty="0" smtClean="0"/>
              <a:t>Ajantasaiset tiedot oman lapsiryhmän kielistä</a:t>
            </a:r>
          </a:p>
          <a:p>
            <a:pPr marL="0" indent="0">
              <a:buNone/>
            </a:pPr>
            <a:endParaRPr lang="fi-FI"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12</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3092244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46050" y="6674"/>
            <a:ext cx="9036496" cy="1177549"/>
          </a:xfrm>
        </p:spPr>
        <p:txBody>
          <a:bodyPr/>
          <a:lstStyle/>
          <a:p>
            <a:pPr marL="342900" lvl="0" indent="-342900" algn="l">
              <a:lnSpc>
                <a:spcPct val="80000"/>
              </a:lnSpc>
              <a:spcBef>
                <a:spcPct val="20000"/>
              </a:spcBef>
              <a:defRPr/>
            </a:pPr>
            <a:r>
              <a:rPr lang="fi-FI" sz="3600" dirty="0" smtClean="0"/>
              <a:t>   </a:t>
            </a:r>
            <a:br>
              <a:rPr lang="fi-FI" sz="3600" dirty="0" smtClean="0"/>
            </a:br>
            <a:r>
              <a:rPr lang="fi-FI" sz="3600" dirty="0" smtClean="0"/>
              <a:t>							Äidinkieli</a:t>
            </a:r>
            <a:br>
              <a:rPr lang="fi-FI" sz="3600" dirty="0" smtClean="0"/>
            </a:br>
            <a:r>
              <a:rPr lang="fi-FI" sz="2200" dirty="0" smtClean="0">
                <a:solidFill>
                  <a:prstClr val="black"/>
                </a:solidFill>
              </a:rPr>
              <a:t>Tunne- ja identiteettikieli</a:t>
            </a:r>
            <a:r>
              <a:rPr lang="fi-FI" sz="2200" dirty="0">
                <a:solidFill>
                  <a:prstClr val="black"/>
                </a:solidFill>
              </a:rPr>
              <a:t>, ajattelun kieli, </a:t>
            </a:r>
            <a:r>
              <a:rPr lang="fi-FI" sz="2200" dirty="0" smtClean="0">
                <a:solidFill>
                  <a:prstClr val="black"/>
                </a:solidFill>
              </a:rPr>
              <a:t>käsitteiden </a:t>
            </a:r>
            <a:r>
              <a:rPr lang="fi-FI" sz="2200" dirty="0">
                <a:solidFill>
                  <a:prstClr val="black"/>
                </a:solidFill>
              </a:rPr>
              <a:t>kieli, juurien </a:t>
            </a:r>
            <a:r>
              <a:rPr lang="fi-FI" sz="2200" dirty="0" smtClean="0">
                <a:solidFill>
                  <a:prstClr val="black"/>
                </a:solidFill>
              </a:rPr>
              <a:t>kieli</a:t>
            </a:r>
            <a:r>
              <a:rPr lang="fi-FI" sz="2200" dirty="0">
                <a:solidFill>
                  <a:prstClr val="black"/>
                </a:solidFill>
              </a:rPr>
              <a:t/>
            </a:r>
            <a:br>
              <a:rPr lang="fi-FI" sz="2200" dirty="0">
                <a:solidFill>
                  <a:prstClr val="black"/>
                </a:solidFill>
              </a:rPr>
            </a:br>
            <a:r>
              <a:rPr lang="fi-FI" sz="3600" dirty="0" smtClean="0"/>
              <a:t> </a:t>
            </a:r>
          </a:p>
        </p:txBody>
      </p:sp>
      <p:sp>
        <p:nvSpPr>
          <p:cNvPr id="30723" name="Rectangle 3"/>
          <p:cNvSpPr>
            <a:spLocks noGrp="1" noChangeArrowheads="1"/>
          </p:cNvSpPr>
          <p:nvPr>
            <p:ph type="body" idx="1"/>
          </p:nvPr>
        </p:nvSpPr>
        <p:spPr>
          <a:xfrm>
            <a:off x="299803" y="1016651"/>
            <a:ext cx="8739266" cy="5610276"/>
          </a:xfrm>
        </p:spPr>
        <p:txBody>
          <a:bodyPr/>
          <a:lstStyle/>
          <a:p>
            <a:pPr eaLnBrk="1" hangingPunct="1">
              <a:lnSpc>
                <a:spcPct val="80000"/>
              </a:lnSpc>
              <a:defRPr/>
            </a:pPr>
            <a:r>
              <a:rPr lang="fi-FI" sz="2000" dirty="0" smtClean="0"/>
              <a:t>Hyvä äidinkielen osaaminen luo perustaa muiden kielien oppimiselle ja ennustaa parhaiten koulumenestystä</a:t>
            </a:r>
          </a:p>
          <a:p>
            <a:pPr marL="0" indent="0" eaLnBrk="1" hangingPunct="1">
              <a:lnSpc>
                <a:spcPct val="80000"/>
              </a:lnSpc>
              <a:buNone/>
              <a:defRPr/>
            </a:pPr>
            <a:endParaRPr lang="fi-FI" sz="2000" dirty="0" smtClean="0"/>
          </a:p>
          <a:p>
            <a:pPr>
              <a:lnSpc>
                <a:spcPct val="80000"/>
              </a:lnSpc>
              <a:defRPr/>
            </a:pPr>
            <a:r>
              <a:rPr lang="fi-FI" sz="2000" dirty="0" smtClean="0"/>
              <a:t>Äidinkielen </a:t>
            </a:r>
            <a:r>
              <a:rPr lang="fi-FI" sz="2000" dirty="0"/>
              <a:t>opetuksen </a:t>
            </a:r>
            <a:r>
              <a:rPr lang="fi-FI" sz="2000" dirty="0" smtClean="0"/>
              <a:t>järjestäminen</a:t>
            </a:r>
          </a:p>
          <a:p>
            <a:pPr marL="0" indent="0">
              <a:lnSpc>
                <a:spcPct val="80000"/>
              </a:lnSpc>
              <a:buNone/>
              <a:defRPr/>
            </a:pPr>
            <a:endParaRPr lang="fi-FI" sz="2000" dirty="0" smtClean="0"/>
          </a:p>
          <a:p>
            <a:pPr marL="342900" lvl="1" indent="-342900">
              <a:lnSpc>
                <a:spcPct val="80000"/>
              </a:lnSpc>
              <a:buFont typeface="Arial" charset="0"/>
              <a:buChar char="•"/>
              <a:defRPr/>
            </a:pPr>
            <a:r>
              <a:rPr lang="fi-FI" dirty="0" smtClean="0">
                <a:solidFill>
                  <a:prstClr val="black"/>
                </a:solidFill>
              </a:rPr>
              <a:t>Äidinkielen näkyminen ja kuuluminen</a:t>
            </a:r>
          </a:p>
          <a:p>
            <a:pPr marL="0" lvl="1" indent="0">
              <a:lnSpc>
                <a:spcPct val="80000"/>
              </a:lnSpc>
              <a:buNone/>
              <a:defRPr/>
            </a:pPr>
            <a:endParaRPr lang="fi-FI" dirty="0">
              <a:solidFill>
                <a:prstClr val="black"/>
              </a:solidFill>
            </a:endParaRPr>
          </a:p>
          <a:p>
            <a:pPr>
              <a:lnSpc>
                <a:spcPct val="80000"/>
              </a:lnSpc>
              <a:defRPr/>
            </a:pPr>
            <a:r>
              <a:rPr lang="fi-FI" sz="2000" dirty="0" smtClean="0"/>
              <a:t>Äidinkieltä tukee: perhe- ja sukuyhteys, samankielinen naapurusto ja ystäväpiiri, kirjat, musiikki, uskonto, media, Skype,  oppimisympäristössä näkyvä, kuuluva ja arvostettu äidinkieli</a:t>
            </a:r>
          </a:p>
          <a:p>
            <a:pPr marL="0" indent="0">
              <a:lnSpc>
                <a:spcPct val="80000"/>
              </a:lnSpc>
              <a:buNone/>
              <a:defRPr/>
            </a:pPr>
            <a:endParaRPr lang="fi-FI" sz="2000" dirty="0"/>
          </a:p>
          <a:p>
            <a:pPr eaLnBrk="1" hangingPunct="1">
              <a:lnSpc>
                <a:spcPct val="80000"/>
              </a:lnSpc>
              <a:defRPr/>
            </a:pPr>
            <a:r>
              <a:rPr lang="fi-FI" sz="2000" dirty="0" smtClean="0"/>
              <a:t>Uhkia: päivittäinen äidinkielen käyttö ajallisesti vähäistä, äidinkielen käyttöala kapeaa (koti, kutistunut kaveripiiri, filmit, netti), lapsen elämässä vuosi tai kaksi on pitkä aika ja sanat jotka eivät ole päivittäisessä käytössä, alkavat unohtua</a:t>
            </a:r>
          </a:p>
          <a:p>
            <a:pPr marL="0" indent="0" eaLnBrk="1" hangingPunct="1">
              <a:lnSpc>
                <a:spcPct val="80000"/>
              </a:lnSpc>
              <a:buNone/>
              <a:defRPr/>
            </a:pPr>
            <a:endParaRPr lang="fi-FI" sz="2000" dirty="0" smtClean="0"/>
          </a:p>
          <a:p>
            <a:pPr eaLnBrk="1" hangingPunct="1">
              <a:lnSpc>
                <a:spcPct val="80000"/>
              </a:lnSpc>
              <a:defRPr/>
            </a:pPr>
            <a:r>
              <a:rPr lang="fi-FI" sz="2000" dirty="0" smtClean="0"/>
              <a:t>Äidinkielinen avustaja: turvallisuuden tunne,  äidinkielen tuki, arjen tuki ja linkki vanhempiin, äidinkielen kerhot, äidinkielen havainnointi,  kulttuuritulkki</a:t>
            </a:r>
          </a:p>
        </p:txBody>
      </p:sp>
      <p:sp>
        <p:nvSpPr>
          <p:cNvPr id="3" name="Dian numeron paikkamerkki 2"/>
          <p:cNvSpPr>
            <a:spLocks noGrp="1"/>
          </p:cNvSpPr>
          <p:nvPr>
            <p:ph type="sldNum" sz="quarter" idx="12"/>
          </p:nvPr>
        </p:nvSpPr>
        <p:spPr/>
        <p:txBody>
          <a:bodyPr/>
          <a:lstStyle/>
          <a:p>
            <a:pPr>
              <a:defRPr/>
            </a:pPr>
            <a:fld id="{98AC36C8-14ED-174F-91BC-FEED42DCEDD6}" type="slidenum">
              <a:rPr lang="fi-FI" smtClean="0"/>
              <a:pPr>
                <a:defRPr/>
              </a:pPr>
              <a:t>13</a:t>
            </a:fld>
            <a:endParaRPr lang="fi-FI" dirty="0"/>
          </a:p>
        </p:txBody>
      </p:sp>
      <p:sp>
        <p:nvSpPr>
          <p:cNvPr id="4" name="Päivämäärän paikkamerkki 3"/>
          <p:cNvSpPr>
            <a:spLocks noGrp="1"/>
          </p:cNvSpPr>
          <p:nvPr>
            <p:ph type="dt" sz="half" idx="10"/>
          </p:nvPr>
        </p:nvSpPr>
        <p:spPr>
          <a:xfrm>
            <a:off x="156326" y="6492875"/>
            <a:ext cx="1285875" cy="365125"/>
          </a:xfrm>
        </p:spPr>
        <p:txBody>
          <a:bodyPr/>
          <a:lstStyle/>
          <a:p>
            <a:pPr>
              <a:defRPr/>
            </a:pPr>
            <a:r>
              <a:rPr lang="fi-FI" dirty="0" smtClean="0"/>
              <a:t>Katri Manninen 10/2015</a:t>
            </a:r>
            <a:endParaRPr lang="fi-FI" dirty="0"/>
          </a:p>
        </p:txBody>
      </p:sp>
    </p:spTree>
    <p:extLst>
      <p:ext uri="{BB962C8B-B14F-4D97-AF65-F5344CB8AC3E}">
        <p14:creationId xmlns:p14="http://schemas.microsoft.com/office/powerpoint/2010/main" val="3113613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nninka\Pictures\NEPSYJÄ\Monikielisyys-arvokas-voimavara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23278" y="568432"/>
            <a:ext cx="3612629" cy="5274438"/>
          </a:xfrm>
          <a:prstGeom prst="rect">
            <a:avLst/>
          </a:prstGeom>
          <a:noFill/>
          <a:extLst>
            <a:ext uri="{909E8E84-426E-40DD-AFC4-6F175D3DCCD1}">
              <a14:hiddenFill xmlns:a14="http://schemas.microsoft.com/office/drawing/2010/main">
                <a:solidFill>
                  <a:srgbClr val="FFFFFF"/>
                </a:solidFill>
              </a14:hiddenFill>
            </a:ext>
          </a:extLst>
        </p:spPr>
      </p:pic>
      <p:sp>
        <p:nvSpPr>
          <p:cNvPr id="2" name="Dian numeron paikkamerkki 1"/>
          <p:cNvSpPr>
            <a:spLocks noGrp="1"/>
          </p:cNvSpPr>
          <p:nvPr>
            <p:ph type="sldNum" sz="quarter" idx="12"/>
          </p:nvPr>
        </p:nvSpPr>
        <p:spPr/>
        <p:txBody>
          <a:bodyPr/>
          <a:lstStyle/>
          <a:p>
            <a:pPr>
              <a:defRPr/>
            </a:pPr>
            <a:fld id="{98AC36C8-14ED-174F-91BC-FEED42DCEDD6}" type="slidenum">
              <a:rPr lang="fi-FI" smtClean="0"/>
              <a:pPr>
                <a:defRPr/>
              </a:pPr>
              <a:t>14</a:t>
            </a:fld>
            <a:endParaRPr lang="fi-FI" dirty="0"/>
          </a:p>
        </p:txBody>
      </p:sp>
      <p:sp>
        <p:nvSpPr>
          <p:cNvPr id="3" name="Päivämäärän paikkamerkki 2"/>
          <p:cNvSpPr>
            <a:spLocks noGrp="1"/>
          </p:cNvSpPr>
          <p:nvPr>
            <p:ph type="dt" sz="half" idx="10"/>
          </p:nvPr>
        </p:nvSpPr>
        <p:spPr/>
        <p:txBody>
          <a:bodyPr/>
          <a:lstStyle/>
          <a:p>
            <a:pPr>
              <a:defRPr/>
            </a:pPr>
            <a:r>
              <a:rPr lang="fi-FI" smtClean="0"/>
              <a:t>Katri Manninen 10/2015</a:t>
            </a:r>
            <a:endParaRPr lang="fi-FI" dirty="0"/>
          </a:p>
        </p:txBody>
      </p:sp>
      <p:sp>
        <p:nvSpPr>
          <p:cNvPr id="4" name="Tekstiruutu 3"/>
          <p:cNvSpPr txBox="1"/>
          <p:nvPr/>
        </p:nvSpPr>
        <p:spPr>
          <a:xfrm>
            <a:off x="3297837" y="5840183"/>
            <a:ext cx="3507697" cy="461665"/>
          </a:xfrm>
          <a:prstGeom prst="rect">
            <a:avLst/>
          </a:prstGeom>
          <a:noFill/>
        </p:spPr>
        <p:txBody>
          <a:bodyPr wrap="square" rtlCol="0">
            <a:spAutoFit/>
          </a:bodyPr>
          <a:lstStyle/>
          <a:p>
            <a:r>
              <a:rPr lang="fi-FI" dirty="0" smtClean="0"/>
              <a:t>Sirkku Latomaa</a:t>
            </a:r>
            <a:endParaRPr lang="fi-FI" dirty="0"/>
          </a:p>
        </p:txBody>
      </p:sp>
    </p:spTree>
    <p:extLst>
      <p:ext uri="{BB962C8B-B14F-4D97-AF65-F5344CB8AC3E}">
        <p14:creationId xmlns:p14="http://schemas.microsoft.com/office/powerpoint/2010/main" val="2531152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6698" y="-7730"/>
            <a:ext cx="8229600" cy="1143000"/>
          </a:xfrm>
        </p:spPr>
        <p:txBody>
          <a:bodyPr/>
          <a:lstStyle/>
          <a:p>
            <a:r>
              <a:rPr lang="fi-FI" dirty="0"/>
              <a:t>Kielen kehityksestä</a:t>
            </a:r>
          </a:p>
        </p:txBody>
      </p:sp>
      <p:sp>
        <p:nvSpPr>
          <p:cNvPr id="4" name="Päivämäärän paikkamerkki 3"/>
          <p:cNvSpPr>
            <a:spLocks noGrp="1"/>
          </p:cNvSpPr>
          <p:nvPr>
            <p:ph type="dt" sz="half" idx="10"/>
          </p:nvPr>
        </p:nvSpPr>
        <p:spPr/>
        <p:txBody>
          <a:bodyPr/>
          <a:lstStyle/>
          <a:p>
            <a:pPr>
              <a:defRPr/>
            </a:pPr>
            <a:r>
              <a:rPr lang="fi-FI" smtClean="0"/>
              <a:t>Katri Manninen 10/2015</a:t>
            </a:r>
            <a:endParaRPr lang="fi-FI" dirty="0"/>
          </a:p>
        </p:txBody>
      </p:sp>
      <p:sp>
        <p:nvSpPr>
          <p:cNvPr id="5" name="Dian numeron paikkamerkki 4"/>
          <p:cNvSpPr>
            <a:spLocks noGrp="1"/>
          </p:cNvSpPr>
          <p:nvPr>
            <p:ph type="sldNum" sz="quarter" idx="12"/>
          </p:nvPr>
        </p:nvSpPr>
        <p:spPr/>
        <p:txBody>
          <a:bodyPr/>
          <a:lstStyle/>
          <a:p>
            <a:pPr>
              <a:defRPr/>
            </a:pPr>
            <a:fld id="{98AC36C8-14ED-174F-91BC-FEED42DCEDD6}" type="slidenum">
              <a:rPr lang="fi-FI" smtClean="0"/>
              <a:pPr>
                <a:defRPr/>
              </a:pPr>
              <a:t>15</a:t>
            </a:fld>
            <a:endParaRPr lang="fi-FI" dirty="0"/>
          </a:p>
        </p:txBody>
      </p:sp>
      <p:sp>
        <p:nvSpPr>
          <p:cNvPr id="6" name="Vuokaaviosymboli: Vaihtoehtoinen käsittely 5"/>
          <p:cNvSpPr/>
          <p:nvPr/>
        </p:nvSpPr>
        <p:spPr>
          <a:xfrm>
            <a:off x="314793" y="824459"/>
            <a:ext cx="8544394" cy="1742291"/>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lvl="0">
              <a:lnSpc>
                <a:spcPct val="90000"/>
              </a:lnSpc>
              <a:spcBef>
                <a:spcPct val="20000"/>
              </a:spcBef>
              <a:defRPr/>
            </a:pPr>
            <a:r>
              <a:rPr lang="fi-FI" sz="2000" u="sng" dirty="0">
                <a:solidFill>
                  <a:schemeClr val="tx1"/>
                </a:solidFill>
                <a:latin typeface="Arial"/>
                <a:ea typeface="ＭＳ Ｐゴシック" charset="-128"/>
                <a:cs typeface="Arial"/>
              </a:rPr>
              <a:t>Simultaaninen kielenkehitys</a:t>
            </a:r>
            <a:r>
              <a:rPr lang="fi-FI" sz="2000" dirty="0">
                <a:solidFill>
                  <a:schemeClr val="tx1"/>
                </a:solidFill>
                <a:latin typeface="Arial"/>
                <a:ea typeface="ＭＳ Ｐゴシック" charset="-128"/>
                <a:cs typeface="Arial"/>
              </a:rPr>
              <a:t>: Alle 3 –vuotiaan äidinkieli ja suomen kieli kehittyvät  samanaikaisesti</a:t>
            </a:r>
          </a:p>
          <a:p>
            <a:pPr lvl="0">
              <a:lnSpc>
                <a:spcPct val="90000"/>
              </a:lnSpc>
              <a:spcBef>
                <a:spcPct val="20000"/>
              </a:spcBef>
              <a:defRPr/>
            </a:pPr>
            <a:r>
              <a:rPr lang="fi-FI" sz="2000" u="sng" dirty="0">
                <a:solidFill>
                  <a:schemeClr val="tx1"/>
                </a:solidFill>
                <a:latin typeface="Arial"/>
                <a:ea typeface="ＭＳ Ｐゴシック" charset="-128"/>
                <a:cs typeface="Arial"/>
              </a:rPr>
              <a:t>Suksessiivinen kielenkehitys</a:t>
            </a:r>
            <a:r>
              <a:rPr lang="fi-FI" sz="2000" dirty="0">
                <a:solidFill>
                  <a:schemeClr val="tx1"/>
                </a:solidFill>
                <a:latin typeface="Arial"/>
                <a:ea typeface="ＭＳ Ｐゴシック" charset="-128"/>
                <a:cs typeface="Arial"/>
              </a:rPr>
              <a:t>: Toisen kielen oppiminen alkaa yli  3- vuotiaana, lapsi puhuu äidinkieltään, kunnes tiedostaa, että ympäristössä puhutaan muuta kieltä</a:t>
            </a:r>
          </a:p>
        </p:txBody>
      </p:sp>
      <p:sp>
        <p:nvSpPr>
          <p:cNvPr id="7" name="Pyöristetty suorakulmio 6"/>
          <p:cNvSpPr/>
          <p:nvPr/>
        </p:nvSpPr>
        <p:spPr>
          <a:xfrm>
            <a:off x="314793" y="4710656"/>
            <a:ext cx="8544393" cy="1602015"/>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nSpc>
                <a:spcPct val="80000"/>
              </a:lnSpc>
              <a:defRPr/>
            </a:pPr>
            <a:r>
              <a:rPr lang="fi-FI" dirty="0"/>
              <a:t>Tavoitteena </a:t>
            </a:r>
            <a:r>
              <a:rPr lang="fi-FI" u="sng" dirty="0"/>
              <a:t>toimiva kaksikielisyys</a:t>
            </a:r>
            <a:r>
              <a:rPr lang="fi-FI" dirty="0"/>
              <a:t>: lapsi pystyy aktiivisesti puhumaan, ymmärtämään ja ajattelemaan kahdella kielellä ja automaattisesti vaihtamaan niitä, vaikkei saman tasoista osaamista kielten välillä ole, yksi henkilö – yksi kieli </a:t>
            </a:r>
          </a:p>
        </p:txBody>
      </p:sp>
      <p:sp>
        <p:nvSpPr>
          <p:cNvPr id="8" name="Pyöristetty suorakulmio 7"/>
          <p:cNvSpPr/>
          <p:nvPr/>
        </p:nvSpPr>
        <p:spPr>
          <a:xfrm>
            <a:off x="314794" y="2753259"/>
            <a:ext cx="8544393" cy="17249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90000"/>
              </a:lnSpc>
              <a:defRPr/>
            </a:pPr>
            <a:r>
              <a:rPr lang="fi-FI" u="sng" dirty="0">
                <a:solidFill>
                  <a:schemeClr val="tx1"/>
                </a:solidFill>
              </a:rPr>
              <a:t>Luonnollinen oppiminen</a:t>
            </a:r>
            <a:r>
              <a:rPr lang="fi-FI" dirty="0">
                <a:solidFill>
                  <a:schemeClr val="tx1"/>
                </a:solidFill>
              </a:rPr>
              <a:t>: kieli omaksutaan vuorovaikutuksessa luonnollisessa ympäristössä</a:t>
            </a:r>
          </a:p>
          <a:p>
            <a:pPr>
              <a:lnSpc>
                <a:spcPct val="90000"/>
              </a:lnSpc>
              <a:defRPr/>
            </a:pPr>
            <a:r>
              <a:rPr lang="fi-FI" u="sng" dirty="0">
                <a:solidFill>
                  <a:schemeClr val="tx1"/>
                </a:solidFill>
              </a:rPr>
              <a:t>Ohjattu oppiminen</a:t>
            </a:r>
            <a:r>
              <a:rPr lang="fi-FI" dirty="0">
                <a:solidFill>
                  <a:schemeClr val="tx1"/>
                </a:solidFill>
              </a:rPr>
              <a:t>: suunnitelmallinen ja tavoitteellinen yksilö- tai pienryhmäopetus, tukee luonnollista oppimista</a:t>
            </a:r>
          </a:p>
        </p:txBody>
      </p:sp>
    </p:spTree>
    <p:extLst>
      <p:ext uri="{BB962C8B-B14F-4D97-AF65-F5344CB8AC3E}">
        <p14:creationId xmlns:p14="http://schemas.microsoft.com/office/powerpoint/2010/main" val="3133650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6"/>
          <p:cNvSpPr>
            <a:spLocks noGrp="1" noChangeArrowheads="1"/>
          </p:cNvSpPr>
          <p:nvPr>
            <p:ph type="title"/>
          </p:nvPr>
        </p:nvSpPr>
        <p:spPr>
          <a:xfrm>
            <a:off x="467544" y="980728"/>
            <a:ext cx="8229600" cy="1143000"/>
          </a:xfrm>
        </p:spPr>
        <p:txBody>
          <a:bodyPr/>
          <a:lstStyle/>
          <a:p>
            <a:pPr eaLnBrk="1" hangingPunct="1">
              <a:defRPr/>
            </a:pPr>
            <a:r>
              <a:rPr lang="fi-FI" sz="3600" dirty="0" smtClean="0"/>
              <a:t>”Kämmenmalli”</a:t>
            </a:r>
            <a:br>
              <a:rPr lang="fi-FI" sz="3600" dirty="0" smtClean="0"/>
            </a:br>
            <a:r>
              <a:rPr lang="fi-FI" sz="3600" dirty="0" smtClean="0"/>
              <a:t>- sisällöt, kielitaito, arviointi</a:t>
            </a:r>
          </a:p>
        </p:txBody>
      </p:sp>
      <p:pic>
        <p:nvPicPr>
          <p:cNvPr id="1041" name="Picture 17" descr="C:\Users\manninka\Pictures\NEPSYJÄ\kämmenmall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7840" y="2253181"/>
            <a:ext cx="5061460" cy="3667286"/>
          </a:xfrm>
          <a:prstGeom prst="rect">
            <a:avLst/>
          </a:prstGeom>
          <a:noFill/>
          <a:extLst>
            <a:ext uri="{909E8E84-426E-40DD-AFC4-6F175D3DCCD1}">
              <a14:hiddenFill xmlns:a14="http://schemas.microsoft.com/office/drawing/2010/main">
                <a:solidFill>
                  <a:srgbClr val="FFFFFF"/>
                </a:solidFill>
              </a14:hiddenFill>
            </a:ext>
          </a:extLst>
        </p:spPr>
      </p:pic>
      <p:sp>
        <p:nvSpPr>
          <p:cNvPr id="3" name="Dian numeron paikkamerkki 2"/>
          <p:cNvSpPr>
            <a:spLocks noGrp="1"/>
          </p:cNvSpPr>
          <p:nvPr>
            <p:ph type="sldNum" sz="quarter" idx="12"/>
          </p:nvPr>
        </p:nvSpPr>
        <p:spPr/>
        <p:txBody>
          <a:bodyPr/>
          <a:lstStyle/>
          <a:p>
            <a:pPr>
              <a:defRPr/>
            </a:pPr>
            <a:fld id="{98AC36C8-14ED-174F-91BC-FEED42DCEDD6}" type="slidenum">
              <a:rPr lang="fi-FI" smtClean="0"/>
              <a:pPr>
                <a:defRPr/>
              </a:pPr>
              <a:t>16</a:t>
            </a:fld>
            <a:endParaRPr lang="fi-FI" dirty="0"/>
          </a:p>
        </p:txBody>
      </p:sp>
      <p:sp>
        <p:nvSpPr>
          <p:cNvPr id="4" name="Päivämäärän paikkamerkki 3"/>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3694879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0850" y="164892"/>
            <a:ext cx="8229600" cy="6447045"/>
          </a:xfrm>
        </p:spPr>
        <p:txBody>
          <a:bodyPr/>
          <a:lstStyle/>
          <a:p>
            <a:pPr marL="0" indent="0" algn="ctr">
              <a:lnSpc>
                <a:spcPct val="90000"/>
              </a:lnSpc>
              <a:buNone/>
              <a:defRPr/>
            </a:pPr>
            <a:r>
              <a:rPr lang="fi-FI" sz="3200" dirty="0"/>
              <a:t>Arkiset </a:t>
            </a:r>
            <a:r>
              <a:rPr lang="fi-FI" sz="3200" dirty="0" smtClean="0"/>
              <a:t>tilanteet S2-opetuksena</a:t>
            </a:r>
          </a:p>
          <a:p>
            <a:pPr marL="0" indent="0" algn="ctr">
              <a:lnSpc>
                <a:spcPct val="90000"/>
              </a:lnSpc>
              <a:buNone/>
              <a:defRPr/>
            </a:pPr>
            <a:endParaRPr lang="fi-FI" sz="1050" dirty="0"/>
          </a:p>
          <a:p>
            <a:pPr>
              <a:lnSpc>
                <a:spcPct val="90000"/>
              </a:lnSpc>
              <a:defRPr/>
            </a:pPr>
            <a:r>
              <a:rPr lang="fi-FI" dirty="0"/>
              <a:t>Lapsen tullessa päiväkotiin: tervehtiminen, kuulumiset, leikkiminen</a:t>
            </a:r>
          </a:p>
          <a:p>
            <a:pPr>
              <a:lnSpc>
                <a:spcPct val="90000"/>
              </a:lnSpc>
              <a:defRPr/>
            </a:pPr>
            <a:r>
              <a:rPr lang="fi-FI" dirty="0"/>
              <a:t>Ruokailut : keskustelua, nimeämistä, tietoa, pöytätavat, mielipiteen ilmaisu jne.</a:t>
            </a:r>
          </a:p>
          <a:p>
            <a:pPr>
              <a:lnSpc>
                <a:spcPct val="90000"/>
              </a:lnSpc>
              <a:defRPr/>
            </a:pPr>
            <a:r>
              <a:rPr lang="fi-FI" dirty="0"/>
              <a:t>Aamupiiri/päivähetki: käsitteet, säätilat, laulut jne.</a:t>
            </a:r>
          </a:p>
          <a:p>
            <a:pPr>
              <a:lnSpc>
                <a:spcPct val="90000"/>
              </a:lnSpc>
              <a:defRPr/>
            </a:pPr>
            <a:r>
              <a:rPr lang="fi-FI" dirty="0"/>
              <a:t>Pienryhmätuokiot: ohjeet, käsitteet, tietoa jne.</a:t>
            </a:r>
          </a:p>
          <a:p>
            <a:pPr>
              <a:lnSpc>
                <a:spcPct val="90000"/>
              </a:lnSpc>
              <a:defRPr/>
            </a:pPr>
            <a:r>
              <a:rPr lang="fi-FI" dirty="0"/>
              <a:t>Leikki- ja pelitilanteet: sanastoa, käsitteitä, keskustelua</a:t>
            </a:r>
          </a:p>
          <a:p>
            <a:pPr>
              <a:lnSpc>
                <a:spcPct val="90000"/>
              </a:lnSpc>
              <a:defRPr/>
            </a:pPr>
            <a:r>
              <a:rPr lang="fi-FI" dirty="0"/>
              <a:t>Ulkoilu: pukemistilanteissa nimeäminen, keskustelut, vapaa leikki </a:t>
            </a:r>
            <a:r>
              <a:rPr lang="fi-FI" dirty="0" smtClean="0"/>
              <a:t>saman kielisten </a:t>
            </a:r>
            <a:r>
              <a:rPr lang="fi-FI" dirty="0"/>
              <a:t>kanssa jäsentää opittuja asioita</a:t>
            </a:r>
          </a:p>
          <a:p>
            <a:pPr>
              <a:lnSpc>
                <a:spcPct val="90000"/>
              </a:lnSpc>
              <a:defRPr/>
            </a:pPr>
            <a:r>
              <a:rPr lang="fi-FI" dirty="0"/>
              <a:t>Päivälepo: rentoutuminen, sadut </a:t>
            </a:r>
          </a:p>
          <a:p>
            <a:pPr>
              <a:lnSpc>
                <a:spcPct val="90000"/>
              </a:lnSpc>
              <a:defRPr/>
            </a:pPr>
            <a:r>
              <a:rPr lang="fi-FI" dirty="0"/>
              <a:t>Iltapäiväleikit: vertaisoppiminen</a:t>
            </a:r>
          </a:p>
          <a:p>
            <a:pPr>
              <a:lnSpc>
                <a:spcPct val="90000"/>
              </a:lnSpc>
              <a:defRPr/>
            </a:pPr>
            <a:r>
              <a:rPr lang="fi-FI" dirty="0"/>
              <a:t>Leikit </a:t>
            </a:r>
            <a:r>
              <a:rPr lang="fi-FI" dirty="0" smtClean="0"/>
              <a:t>saman kielisten </a:t>
            </a:r>
            <a:r>
              <a:rPr lang="fi-FI" dirty="0"/>
              <a:t>kanssa tuovat </a:t>
            </a:r>
            <a:r>
              <a:rPr lang="fi-FI" dirty="0" smtClean="0"/>
              <a:t>lepoa suomen </a:t>
            </a:r>
            <a:r>
              <a:rPr lang="fi-FI" dirty="0"/>
              <a:t>kielen opetteluun, suomi jäsentyy ja painuu </a:t>
            </a:r>
            <a:r>
              <a:rPr lang="fi-FI" dirty="0" smtClean="0"/>
              <a:t>muistiin</a:t>
            </a:r>
            <a:endParaRPr lang="fi-FI" dirty="0"/>
          </a:p>
          <a:p>
            <a:endParaRPr lang="fi-FI" dirty="0"/>
          </a:p>
        </p:txBody>
      </p:sp>
      <p:sp>
        <p:nvSpPr>
          <p:cNvPr id="2" name="Dian numeron paikkamerkki 1"/>
          <p:cNvSpPr>
            <a:spLocks noGrp="1"/>
          </p:cNvSpPr>
          <p:nvPr>
            <p:ph type="sldNum" sz="quarter" idx="12"/>
          </p:nvPr>
        </p:nvSpPr>
        <p:spPr/>
        <p:txBody>
          <a:bodyPr/>
          <a:lstStyle/>
          <a:p>
            <a:pPr>
              <a:defRPr/>
            </a:pPr>
            <a:fld id="{98AC36C8-14ED-174F-91BC-FEED42DCEDD6}" type="slidenum">
              <a:rPr lang="fi-FI" smtClean="0"/>
              <a:pPr>
                <a:defRPr/>
              </a:pPr>
              <a:t>17</a:t>
            </a:fld>
            <a:endParaRPr lang="fi-FI" dirty="0"/>
          </a:p>
        </p:txBody>
      </p:sp>
      <p:sp>
        <p:nvSpPr>
          <p:cNvPr id="7" name="Päivämäärän paikkamerkki 6"/>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160933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464226"/>
            <a:ext cx="8686800" cy="5984823"/>
          </a:xfrm>
        </p:spPr>
        <p:txBody>
          <a:bodyPr/>
          <a:lstStyle/>
          <a:p>
            <a:pPr marL="0" indent="0" algn="ctr">
              <a:lnSpc>
                <a:spcPct val="90000"/>
              </a:lnSpc>
              <a:buNone/>
              <a:defRPr/>
            </a:pPr>
            <a:r>
              <a:rPr lang="fi-FI" sz="3200" dirty="0"/>
              <a:t>Suomi toisena kielenä – </a:t>
            </a:r>
            <a:r>
              <a:rPr lang="fi-FI" sz="3200" dirty="0" smtClean="0"/>
              <a:t>pienryhmäopetus</a:t>
            </a:r>
          </a:p>
          <a:p>
            <a:pPr marL="0" indent="0" algn="ctr">
              <a:lnSpc>
                <a:spcPct val="90000"/>
              </a:lnSpc>
              <a:buNone/>
              <a:defRPr/>
            </a:pPr>
            <a:endParaRPr lang="fi-FI" sz="1400" dirty="0" smtClean="0"/>
          </a:p>
          <a:p>
            <a:pPr>
              <a:lnSpc>
                <a:spcPct val="90000"/>
              </a:lnSpc>
              <a:defRPr/>
            </a:pPr>
            <a:r>
              <a:rPr lang="fi-FI" dirty="0" smtClean="0"/>
              <a:t>Opetuksen menetelmät: </a:t>
            </a:r>
            <a:r>
              <a:rPr lang="fi-FI" dirty="0"/>
              <a:t>havainnollisuus</a:t>
            </a:r>
            <a:r>
              <a:rPr lang="fi-FI" dirty="0" smtClean="0"/>
              <a:t>,</a:t>
            </a:r>
            <a:r>
              <a:rPr lang="fi-FI" dirty="0"/>
              <a:t> konkreettisuus, monikanavaisuus, leikinomaisuus</a:t>
            </a:r>
            <a:r>
              <a:rPr lang="fi-FI" dirty="0" smtClean="0"/>
              <a:t>, samana pysyvä struktuuri, selkeys, toisto, </a:t>
            </a:r>
            <a:r>
              <a:rPr lang="fi-FI" dirty="0" err="1" smtClean="0"/>
              <a:t>toiminnallisuus</a:t>
            </a:r>
            <a:r>
              <a:rPr lang="fi-FI" dirty="0" smtClean="0"/>
              <a:t>, liikkeelle lasta lähellä olevista asioista, uudet asiat liitetään tuttuihin, puhuttu kieli etusijalla, mukauta kieli lapsen kielen tasolle</a:t>
            </a:r>
          </a:p>
          <a:p>
            <a:pPr>
              <a:lnSpc>
                <a:spcPct val="90000"/>
              </a:lnSpc>
              <a:defRPr/>
            </a:pPr>
            <a:r>
              <a:rPr lang="fi-FI" dirty="0" err="1" smtClean="0"/>
              <a:t>Vygotski</a:t>
            </a:r>
            <a:r>
              <a:rPr lang="fi-FI" dirty="0"/>
              <a:t>: lähikehityksen vyöhyke, opetus edeltää kehitystä, ei seuraa sitä</a:t>
            </a:r>
          </a:p>
          <a:p>
            <a:pPr>
              <a:lnSpc>
                <a:spcPct val="90000"/>
              </a:lnSpc>
              <a:defRPr/>
            </a:pPr>
            <a:r>
              <a:rPr lang="fi-FI" dirty="0"/>
              <a:t>Lapsen </a:t>
            </a:r>
            <a:r>
              <a:rPr lang="fi-FI" dirty="0" smtClean="0"/>
              <a:t>vasuun/</a:t>
            </a:r>
            <a:r>
              <a:rPr lang="fi-FI" dirty="0" err="1" smtClean="0"/>
              <a:t>esiopsiin</a:t>
            </a:r>
            <a:r>
              <a:rPr lang="fi-FI" dirty="0" smtClean="0"/>
              <a:t> </a:t>
            </a:r>
            <a:r>
              <a:rPr lang="fi-FI" dirty="0"/>
              <a:t>lapsikohtainen S2 - suunnitelma</a:t>
            </a:r>
          </a:p>
          <a:p>
            <a:pPr>
              <a:lnSpc>
                <a:spcPct val="90000"/>
              </a:lnSpc>
              <a:defRPr/>
            </a:pPr>
            <a:r>
              <a:rPr lang="fi-FI" dirty="0" smtClean="0"/>
              <a:t>Mitä </a:t>
            </a:r>
            <a:r>
              <a:rPr lang="fi-FI" dirty="0"/>
              <a:t>nuorempi lapsi, sitä suurempi merkitys on päivittäistoiminnoilla ja leikillä</a:t>
            </a:r>
          </a:p>
          <a:p>
            <a:pPr>
              <a:lnSpc>
                <a:spcPct val="90000"/>
              </a:lnSpc>
              <a:defRPr/>
            </a:pPr>
            <a:r>
              <a:rPr lang="fi-FI" dirty="0"/>
              <a:t>Pienryhmä, 1 – 4 lasta</a:t>
            </a:r>
          </a:p>
          <a:p>
            <a:pPr>
              <a:lnSpc>
                <a:spcPct val="90000"/>
              </a:lnSpc>
              <a:defRPr/>
            </a:pPr>
            <a:r>
              <a:rPr lang="fi-FI" dirty="0"/>
              <a:t>Osa toimintaa, huomioidaan suunnittelussa</a:t>
            </a:r>
          </a:p>
          <a:p>
            <a:pPr>
              <a:lnSpc>
                <a:spcPct val="90000"/>
              </a:lnSpc>
              <a:defRPr/>
            </a:pPr>
            <a:r>
              <a:rPr lang="fi-FI" dirty="0"/>
              <a:t>Suunnitelmallisuus, dokumentointi</a:t>
            </a:r>
          </a:p>
          <a:p>
            <a:pPr>
              <a:defRPr/>
            </a:pPr>
            <a:endParaRPr lang="fi-FI" dirty="0"/>
          </a:p>
          <a:p>
            <a:endParaRPr lang="fi-FI" dirty="0"/>
          </a:p>
        </p:txBody>
      </p:sp>
      <p:sp>
        <p:nvSpPr>
          <p:cNvPr id="2" name="Dian numeron paikkamerkki 1"/>
          <p:cNvSpPr>
            <a:spLocks noGrp="1"/>
          </p:cNvSpPr>
          <p:nvPr>
            <p:ph type="sldNum" sz="quarter" idx="12"/>
          </p:nvPr>
        </p:nvSpPr>
        <p:spPr/>
        <p:txBody>
          <a:bodyPr/>
          <a:lstStyle/>
          <a:p>
            <a:pPr>
              <a:defRPr/>
            </a:pPr>
            <a:fld id="{98AC36C8-14ED-174F-91BC-FEED42DCEDD6}" type="slidenum">
              <a:rPr lang="fi-FI" smtClean="0"/>
              <a:pPr>
                <a:defRPr/>
              </a:pPr>
              <a:t>18</a:t>
            </a:fld>
            <a:endParaRPr lang="fi-FI" dirty="0"/>
          </a:p>
        </p:txBody>
      </p:sp>
      <p:sp>
        <p:nvSpPr>
          <p:cNvPr id="7" name="Päivämäärän paikkamerkki 6"/>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323304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68313" y="-192634"/>
            <a:ext cx="8229600" cy="1196975"/>
          </a:xfrm>
        </p:spPr>
        <p:txBody>
          <a:bodyPr/>
          <a:lstStyle/>
          <a:p>
            <a:pPr eaLnBrk="1" hangingPunct="1">
              <a:defRPr/>
            </a:pPr>
            <a:r>
              <a:rPr lang="fi-FI" sz="3200" dirty="0" smtClean="0"/>
              <a:t>S2- opetuksen materiaalit</a:t>
            </a:r>
          </a:p>
        </p:txBody>
      </p:sp>
      <p:sp>
        <p:nvSpPr>
          <p:cNvPr id="44035" name="Rectangle 3"/>
          <p:cNvSpPr>
            <a:spLocks noGrp="1" noChangeArrowheads="1"/>
          </p:cNvSpPr>
          <p:nvPr>
            <p:ph type="body" idx="1"/>
          </p:nvPr>
        </p:nvSpPr>
        <p:spPr>
          <a:xfrm>
            <a:off x="450850" y="824459"/>
            <a:ext cx="8229600" cy="5171607"/>
          </a:xfrm>
        </p:spPr>
        <p:txBody>
          <a:bodyPr/>
          <a:lstStyle/>
          <a:p>
            <a:pPr eaLnBrk="1" hangingPunct="1">
              <a:lnSpc>
                <a:spcPct val="90000"/>
              </a:lnSpc>
              <a:defRPr/>
            </a:pPr>
            <a:r>
              <a:rPr lang="fi-FI" sz="2400" dirty="0" smtClean="0"/>
              <a:t>Olemassa olevan materiaalin ja menetelmien käyttäminen tiedostetusti S2 – opetuksen tukena</a:t>
            </a:r>
          </a:p>
          <a:p>
            <a:pPr lvl="1" eaLnBrk="1" hangingPunct="1">
              <a:lnSpc>
                <a:spcPct val="90000"/>
              </a:lnSpc>
              <a:defRPr/>
            </a:pPr>
            <a:r>
              <a:rPr lang="fi-FI" sz="2000" dirty="0" smtClean="0"/>
              <a:t>Keskustelut, kuvat, kirjat, kertomukset ja sadut, runot ja lorut, laulut, leikit, pelit, liikunta, askartelu jne.</a:t>
            </a:r>
          </a:p>
          <a:p>
            <a:pPr>
              <a:lnSpc>
                <a:spcPct val="90000"/>
              </a:lnSpc>
              <a:defRPr/>
            </a:pPr>
            <a:r>
              <a:rPr lang="fi-FI" sz="2400" dirty="0" smtClean="0"/>
              <a:t>Eri ikäisille lapsille tarkoitetut materiaalit ja menetelmät: Kili, Kuttu, TPR (Total </a:t>
            </a:r>
            <a:r>
              <a:rPr lang="fi-FI" sz="2400" dirty="0" err="1" smtClean="0"/>
              <a:t>Physical</a:t>
            </a:r>
            <a:r>
              <a:rPr lang="fi-FI" sz="2400" dirty="0" smtClean="0"/>
              <a:t> </a:t>
            </a:r>
            <a:r>
              <a:rPr lang="fi-FI" sz="2400" dirty="0" err="1" smtClean="0"/>
              <a:t>Response</a:t>
            </a:r>
            <a:r>
              <a:rPr lang="fi-FI" sz="2400" dirty="0" smtClean="0"/>
              <a:t>), </a:t>
            </a:r>
            <a:r>
              <a:rPr lang="fi-FI" sz="2400" dirty="0"/>
              <a:t>Sanasäkki</a:t>
            </a:r>
            <a:r>
              <a:rPr lang="fi-FI" sz="2400" dirty="0" smtClean="0"/>
              <a:t>,</a:t>
            </a:r>
            <a:r>
              <a:rPr lang="fi-FI" sz="2400" dirty="0"/>
              <a:t> </a:t>
            </a:r>
            <a:r>
              <a:rPr lang="fi-FI" sz="2400" dirty="0" smtClean="0"/>
              <a:t>Juttutupa, Hali, Aamu, Avainsanoja, Seitsemän minuuttia sadulle, Kielitaito puhkeaa kukkaan, KPL, Marjamäki,  </a:t>
            </a:r>
            <a:r>
              <a:rPr lang="fi-FI" sz="2400" dirty="0" err="1" smtClean="0"/>
              <a:t>sadutus</a:t>
            </a:r>
            <a:r>
              <a:rPr lang="fi-FI" sz="2400" dirty="0" smtClean="0"/>
              <a:t>/ tarinankerronta, toistelusadut, E</a:t>
            </a:r>
            <a:r>
              <a:rPr lang="fi-FI" dirty="0" smtClean="0"/>
              <a:t>kapeli-maahanmuuttaja (</a:t>
            </a:r>
            <a:r>
              <a:rPr lang="fi-FI" dirty="0">
                <a:hlinkClick r:id="rId2"/>
              </a:rPr>
              <a:t>https://</a:t>
            </a:r>
            <a:r>
              <a:rPr lang="fi-FI" dirty="0" smtClean="0">
                <a:hlinkClick r:id="rId2"/>
              </a:rPr>
              <a:t>ekapeli.lukimat.fi</a:t>
            </a:r>
            <a:r>
              <a:rPr lang="fi-FI" dirty="0" smtClean="0"/>
              <a:t>), Esko-tehtävät jne.</a:t>
            </a:r>
            <a:endParaRPr lang="fi-FI" sz="2400" dirty="0" smtClean="0"/>
          </a:p>
          <a:p>
            <a:pPr eaLnBrk="1" hangingPunct="1">
              <a:lnSpc>
                <a:spcPct val="90000"/>
              </a:lnSpc>
              <a:defRPr/>
            </a:pPr>
            <a:r>
              <a:rPr lang="fi-FI" sz="2400" dirty="0" smtClean="0"/>
              <a:t>Materiaalien mukauttaminen lasten tarpeiden mukaan</a:t>
            </a:r>
          </a:p>
          <a:p>
            <a:pPr eaLnBrk="1" hangingPunct="1">
              <a:lnSpc>
                <a:spcPct val="90000"/>
              </a:lnSpc>
              <a:defRPr/>
            </a:pPr>
            <a:r>
              <a:rPr lang="fi-FI" sz="2400" dirty="0" smtClean="0"/>
              <a:t>Kuvatuki</a:t>
            </a:r>
          </a:p>
        </p:txBody>
      </p:sp>
      <p:pic>
        <p:nvPicPr>
          <p:cNvPr id="20486" name="Picture 2" descr="C:\Users\Manniset\AppData\Local\Microsoft\Windows\Temporary Internet Files\Content.IE5\9KJ3BWBY\MC900438221[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1525" y="4991726"/>
            <a:ext cx="1807638" cy="1802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an numeron paikkamerkki 2"/>
          <p:cNvSpPr>
            <a:spLocks noGrp="1"/>
          </p:cNvSpPr>
          <p:nvPr>
            <p:ph type="sldNum" sz="quarter" idx="12"/>
          </p:nvPr>
        </p:nvSpPr>
        <p:spPr/>
        <p:txBody>
          <a:bodyPr/>
          <a:lstStyle/>
          <a:p>
            <a:pPr>
              <a:defRPr/>
            </a:pPr>
            <a:fld id="{98AC36C8-14ED-174F-91BC-FEED42DCEDD6}" type="slidenum">
              <a:rPr lang="fi-FI" smtClean="0"/>
              <a:pPr>
                <a:defRPr/>
              </a:pPr>
              <a:t>19</a:t>
            </a:fld>
            <a:endParaRPr lang="fi-FI" dirty="0"/>
          </a:p>
        </p:txBody>
      </p:sp>
      <p:sp>
        <p:nvSpPr>
          <p:cNvPr id="4" name="Päivämäärän paikkamerkki 3"/>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2086550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383311"/>
            <a:ext cx="8229600" cy="1008185"/>
          </a:xfrm>
        </p:spPr>
        <p:txBody>
          <a:bodyPr/>
          <a:lstStyle/>
          <a:p>
            <a:r>
              <a:rPr lang="fi-FI" sz="3600" dirty="0" smtClean="0"/>
              <a:t> Käsitteitä</a:t>
            </a:r>
            <a:endParaRPr lang="fi-FI" sz="3600" dirty="0"/>
          </a:p>
        </p:txBody>
      </p:sp>
      <p:sp>
        <p:nvSpPr>
          <p:cNvPr id="3" name="Sisällön paikkamerkki 2"/>
          <p:cNvSpPr>
            <a:spLocks noGrp="1"/>
          </p:cNvSpPr>
          <p:nvPr>
            <p:ph idx="1"/>
          </p:nvPr>
        </p:nvSpPr>
        <p:spPr>
          <a:xfrm>
            <a:off x="457200" y="1401885"/>
            <a:ext cx="8229600" cy="5392615"/>
          </a:xfrm>
        </p:spPr>
        <p:txBody>
          <a:bodyPr/>
          <a:lstStyle/>
          <a:p>
            <a:pPr>
              <a:buFontTx/>
              <a:buChar char="-"/>
            </a:pPr>
            <a:r>
              <a:rPr lang="fi-FI" sz="2000" u="sng" dirty="0" smtClean="0"/>
              <a:t>Monikulttuurisuus</a:t>
            </a:r>
            <a:r>
              <a:rPr lang="fi-FI" sz="2000" dirty="0" smtClean="0"/>
              <a:t> on erilaisten </a:t>
            </a:r>
            <a:r>
              <a:rPr lang="fi-FI" sz="2000" dirty="0"/>
              <a:t>etnisten, kielellisten sekä uskonnollisten identiteettien kohtaamista ja elämistä samassa tilassa, sisältäen kulttuurien keskinäisen kunnioittamisen sekä tasa-arvoisen ja rauhanomaisen </a:t>
            </a:r>
            <a:r>
              <a:rPr lang="fi-FI" sz="2000" dirty="0" smtClean="0"/>
              <a:t>rinnakkaiselon</a:t>
            </a:r>
          </a:p>
          <a:p>
            <a:pPr marL="0" indent="0">
              <a:buNone/>
            </a:pPr>
            <a:endParaRPr lang="fi-FI" sz="2000" dirty="0" smtClean="0"/>
          </a:p>
          <a:p>
            <a:pPr algn="just">
              <a:lnSpc>
                <a:spcPct val="90000"/>
              </a:lnSpc>
              <a:buFontTx/>
              <a:buChar char="-"/>
              <a:defRPr/>
            </a:pPr>
            <a:r>
              <a:rPr lang="fi-FI" sz="2000" u="sng" dirty="0" smtClean="0"/>
              <a:t>Maahanmuuttajataustaisella </a:t>
            </a:r>
            <a:r>
              <a:rPr lang="fi-FI" sz="2000" u="sng" dirty="0"/>
              <a:t>lapsella</a:t>
            </a:r>
            <a:r>
              <a:rPr lang="fi-FI" sz="2000" dirty="0"/>
              <a:t> tarkoitetaan lasta, jonka ensikieli on muu kuin suomi, ruotsi, saame, romani tai viittomakieli, tai joka käyttää muuta tai muita kuin edellä mainittuja kieliä perhepiirissään, ja lapsen molemmat tai toinen vanhemmista on maahanmuuttaja (STM </a:t>
            </a:r>
            <a:r>
              <a:rPr lang="fi-FI" sz="2000" dirty="0" smtClean="0"/>
              <a:t>2007)</a:t>
            </a:r>
          </a:p>
          <a:p>
            <a:pPr marL="0" indent="0" algn="just">
              <a:lnSpc>
                <a:spcPct val="90000"/>
              </a:lnSpc>
              <a:buNone/>
              <a:defRPr/>
            </a:pPr>
            <a:endParaRPr lang="fi-FI" sz="2000" dirty="0" smtClean="0"/>
          </a:p>
          <a:p>
            <a:pPr>
              <a:lnSpc>
                <a:spcPct val="90000"/>
              </a:lnSpc>
              <a:buFontTx/>
              <a:buChar char="-"/>
              <a:defRPr/>
            </a:pPr>
            <a:r>
              <a:rPr lang="fi-FI" sz="2000" u="sng" dirty="0" smtClean="0"/>
              <a:t>Eri </a:t>
            </a:r>
            <a:r>
              <a:rPr lang="fi-FI" sz="2000" u="sng" dirty="0"/>
              <a:t>kieli- ja kulttuuritaustaisella lapsella</a:t>
            </a:r>
            <a:r>
              <a:rPr lang="fi-FI" sz="2000" dirty="0"/>
              <a:t> tarkoitetaan saamelaisia, romaneja, viittomakielisiä ja maahanmuuttajataustaisia </a:t>
            </a:r>
            <a:r>
              <a:rPr lang="fi-FI" sz="2000" dirty="0" smtClean="0"/>
              <a:t>lapsia </a:t>
            </a:r>
          </a:p>
          <a:p>
            <a:pPr marL="0" indent="0">
              <a:lnSpc>
                <a:spcPct val="90000"/>
              </a:lnSpc>
              <a:buNone/>
              <a:defRPr/>
            </a:pPr>
            <a:r>
              <a:rPr lang="fi-FI" sz="2000" dirty="0" smtClean="0"/>
              <a:t>     (</a:t>
            </a:r>
            <a:r>
              <a:rPr lang="fi-FI" sz="2000" dirty="0"/>
              <a:t>Varhaiskasvatussuunnitelman perusteet</a:t>
            </a:r>
            <a:r>
              <a:rPr lang="fi-FI" sz="2000" dirty="0" smtClean="0"/>
              <a:t>)</a:t>
            </a:r>
          </a:p>
          <a:p>
            <a:pPr marL="0" indent="0">
              <a:lnSpc>
                <a:spcPct val="90000"/>
              </a:lnSpc>
              <a:buNone/>
              <a:defRPr/>
            </a:pPr>
            <a:endParaRPr lang="fi-FI" sz="2000" dirty="0" smtClean="0"/>
          </a:p>
          <a:p>
            <a:pPr>
              <a:lnSpc>
                <a:spcPct val="90000"/>
              </a:lnSpc>
              <a:buFontTx/>
              <a:buChar char="-"/>
              <a:defRPr/>
            </a:pPr>
            <a:endParaRPr lang="fi-FI" sz="1800" dirty="0"/>
          </a:p>
          <a:p>
            <a:pPr marL="0" indent="0">
              <a:lnSpc>
                <a:spcPct val="90000"/>
              </a:lnSpc>
              <a:buNone/>
              <a:defRPr/>
            </a:pPr>
            <a:endParaRPr lang="fi-FI" sz="1800" dirty="0"/>
          </a:p>
          <a:p>
            <a:endParaRPr lang="fi-FI"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2</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1921725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76865"/>
            <a:ext cx="8229600" cy="770926"/>
          </a:xfrm>
        </p:spPr>
        <p:txBody>
          <a:bodyPr/>
          <a:lstStyle/>
          <a:p>
            <a:r>
              <a:rPr lang="fi-FI" sz="3200" dirty="0" smtClean="0"/>
              <a:t>Arviointi </a:t>
            </a:r>
            <a:endParaRPr lang="fi-FI" sz="3200" dirty="0"/>
          </a:p>
        </p:txBody>
      </p:sp>
      <p:sp>
        <p:nvSpPr>
          <p:cNvPr id="3" name="Sisällön paikkamerkki 2"/>
          <p:cNvSpPr>
            <a:spLocks noGrp="1"/>
          </p:cNvSpPr>
          <p:nvPr>
            <p:ph idx="1"/>
          </p:nvPr>
        </p:nvSpPr>
        <p:spPr>
          <a:xfrm>
            <a:off x="457200" y="947791"/>
            <a:ext cx="8229600" cy="5526556"/>
          </a:xfrm>
        </p:spPr>
        <p:txBody>
          <a:bodyPr/>
          <a:lstStyle/>
          <a:p>
            <a:pPr>
              <a:lnSpc>
                <a:spcPct val="90000"/>
              </a:lnSpc>
              <a:defRPr/>
            </a:pPr>
            <a:r>
              <a:rPr lang="fi-FI" dirty="0"/>
              <a:t>Arvioinnin merkitys</a:t>
            </a:r>
          </a:p>
          <a:p>
            <a:pPr>
              <a:lnSpc>
                <a:spcPct val="90000"/>
              </a:lnSpc>
              <a:defRPr/>
            </a:pPr>
            <a:r>
              <a:rPr lang="fi-FI" dirty="0"/>
              <a:t>Kielellisen ympäristön arviointi: </a:t>
            </a:r>
            <a:r>
              <a:rPr lang="fi-FI" dirty="0" smtClean="0"/>
              <a:t>vuorovaikutustilanteet</a:t>
            </a:r>
            <a:r>
              <a:rPr lang="fi-FI" dirty="0"/>
              <a:t>, </a:t>
            </a:r>
            <a:r>
              <a:rPr lang="fi-FI" dirty="0" smtClean="0"/>
              <a:t>toiminta </a:t>
            </a:r>
            <a:r>
              <a:rPr lang="fi-FI" dirty="0"/>
              <a:t>ja opetus, fyysinen oppimisympäristö, materiaalit yms., oppimisilmapiiri</a:t>
            </a:r>
          </a:p>
          <a:p>
            <a:pPr>
              <a:lnSpc>
                <a:spcPct val="90000"/>
              </a:lnSpc>
              <a:defRPr/>
            </a:pPr>
            <a:r>
              <a:rPr lang="fi-FI" dirty="0"/>
              <a:t>Lapsen kehityksen kokonaistilanne, </a:t>
            </a:r>
            <a:r>
              <a:rPr lang="fi-FI" dirty="0" smtClean="0"/>
              <a:t>lapsihavainnointi</a:t>
            </a:r>
            <a:endParaRPr lang="fi-FI" dirty="0"/>
          </a:p>
          <a:p>
            <a:pPr>
              <a:lnSpc>
                <a:spcPct val="90000"/>
              </a:lnSpc>
              <a:defRPr/>
            </a:pPr>
            <a:r>
              <a:rPr lang="fi-FI" dirty="0"/>
              <a:t>Äidinkielen arviointi</a:t>
            </a:r>
          </a:p>
          <a:p>
            <a:pPr>
              <a:lnSpc>
                <a:spcPct val="90000"/>
              </a:lnSpc>
              <a:defRPr/>
            </a:pPr>
            <a:r>
              <a:rPr lang="fi-FI" dirty="0"/>
              <a:t>Suomen kielen osaaminen: ymmärtäminen ja puhuminen (sanasto), kielen rakenne, lukemisen ja kirjoittamisen valmiudet</a:t>
            </a:r>
          </a:p>
          <a:p>
            <a:pPr>
              <a:lnSpc>
                <a:spcPct val="90000"/>
              </a:lnSpc>
              <a:defRPr/>
            </a:pPr>
            <a:r>
              <a:rPr lang="fi-FI" dirty="0"/>
              <a:t>Kielen arviointi: </a:t>
            </a:r>
            <a:endParaRPr lang="fi-FI" dirty="0" smtClean="0"/>
          </a:p>
          <a:p>
            <a:pPr lvl="1">
              <a:lnSpc>
                <a:spcPct val="90000"/>
              </a:lnSpc>
              <a:defRPr/>
            </a:pPr>
            <a:r>
              <a:rPr lang="fi-FI" dirty="0" smtClean="0"/>
              <a:t>Kettu </a:t>
            </a:r>
            <a:r>
              <a:rPr lang="fi-FI" dirty="0"/>
              <a:t>–testi (3- 6 </a:t>
            </a:r>
            <a:r>
              <a:rPr lang="fi-FI" dirty="0" smtClean="0"/>
              <a:t>v)</a:t>
            </a:r>
          </a:p>
          <a:p>
            <a:pPr lvl="1">
              <a:lnSpc>
                <a:spcPct val="90000"/>
              </a:lnSpc>
              <a:defRPr/>
            </a:pPr>
            <a:r>
              <a:rPr lang="fi-FI" dirty="0" smtClean="0"/>
              <a:t>Repun </a:t>
            </a:r>
            <a:r>
              <a:rPr lang="fi-FI" dirty="0" err="1"/>
              <a:t>takanassa</a:t>
            </a:r>
            <a:r>
              <a:rPr lang="fi-FI" dirty="0"/>
              <a:t> (5 </a:t>
            </a:r>
            <a:r>
              <a:rPr lang="fi-FI" dirty="0" smtClean="0"/>
              <a:t>v)</a:t>
            </a:r>
          </a:p>
          <a:p>
            <a:pPr lvl="1">
              <a:lnSpc>
                <a:spcPct val="90000"/>
              </a:lnSpc>
              <a:defRPr/>
            </a:pPr>
            <a:r>
              <a:rPr lang="fi-FI" dirty="0" smtClean="0"/>
              <a:t>Lauran </a:t>
            </a:r>
            <a:r>
              <a:rPr lang="fi-FI" dirty="0"/>
              <a:t>päivä (6 </a:t>
            </a:r>
            <a:r>
              <a:rPr lang="fi-FI" dirty="0" smtClean="0"/>
              <a:t>v)</a:t>
            </a:r>
          </a:p>
          <a:p>
            <a:pPr lvl="1">
              <a:lnSpc>
                <a:spcPct val="90000"/>
              </a:lnSpc>
              <a:defRPr/>
            </a:pPr>
            <a:r>
              <a:rPr lang="fi-FI" dirty="0" smtClean="0"/>
              <a:t>Pienten </a:t>
            </a:r>
            <a:r>
              <a:rPr lang="fi-FI" dirty="0"/>
              <a:t>kielireppu (1 - 6 v</a:t>
            </a:r>
            <a:r>
              <a:rPr lang="fi-FI" dirty="0" smtClean="0"/>
              <a:t>)</a:t>
            </a:r>
            <a:endParaRPr lang="fi-FI"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20</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1747611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0850" y="638054"/>
            <a:ext cx="8229600" cy="1143000"/>
          </a:xfrm>
        </p:spPr>
        <p:txBody>
          <a:bodyPr/>
          <a:lstStyle/>
          <a:p>
            <a:r>
              <a:rPr lang="fi-FI" sz="3200" dirty="0" err="1" smtClean="0"/>
              <a:t>Moniammatillinen</a:t>
            </a:r>
            <a:r>
              <a:rPr lang="fi-FI" sz="3200" dirty="0" smtClean="0"/>
              <a:t> yhteistyö</a:t>
            </a:r>
            <a:endParaRPr lang="fi-FI" sz="3200" dirty="0"/>
          </a:p>
        </p:txBody>
      </p:sp>
      <p:sp>
        <p:nvSpPr>
          <p:cNvPr id="3" name="Sisällön paikkamerkki 2"/>
          <p:cNvSpPr>
            <a:spLocks noGrp="1"/>
          </p:cNvSpPr>
          <p:nvPr>
            <p:ph idx="1"/>
          </p:nvPr>
        </p:nvSpPr>
        <p:spPr>
          <a:xfrm>
            <a:off x="450850" y="2139461"/>
            <a:ext cx="8229600" cy="3601771"/>
          </a:xfrm>
        </p:spPr>
        <p:txBody>
          <a:bodyPr/>
          <a:lstStyle/>
          <a:p>
            <a:pPr>
              <a:lnSpc>
                <a:spcPct val="90000"/>
              </a:lnSpc>
              <a:defRPr/>
            </a:pPr>
            <a:r>
              <a:rPr lang="fi-FI" dirty="0"/>
              <a:t>Tuen tarpeen määrittely, tukitoimien suunnittelu</a:t>
            </a:r>
          </a:p>
          <a:p>
            <a:pPr>
              <a:defRPr/>
            </a:pPr>
            <a:r>
              <a:rPr lang="fi-FI" dirty="0"/>
              <a:t>Matalan kynnyksen palvelut: neuvola, puhe- ja toimintaterapia, alueelliset psykologipalvelut</a:t>
            </a:r>
          </a:p>
          <a:p>
            <a:pPr>
              <a:defRPr/>
            </a:pPr>
            <a:r>
              <a:rPr lang="fi-FI" dirty="0"/>
              <a:t>Nivel kouluun, oikea koulupolku</a:t>
            </a:r>
          </a:p>
          <a:p>
            <a:pPr>
              <a:defRPr/>
            </a:pPr>
            <a:r>
              <a:rPr lang="fi-FI" dirty="0"/>
              <a:t>Kulttuuristen erojen tuomat haasteet </a:t>
            </a:r>
            <a:r>
              <a:rPr lang="fi-FI" dirty="0" err="1"/>
              <a:t>moniammatillisessa</a:t>
            </a:r>
            <a:r>
              <a:rPr lang="fi-FI" dirty="0"/>
              <a:t> yhteistyössä, tulkin käyttö</a:t>
            </a:r>
          </a:p>
          <a:p>
            <a:pPr>
              <a:defRPr/>
            </a:pPr>
            <a:r>
              <a:rPr lang="fi-FI" dirty="0"/>
              <a:t>Työntekijän </a:t>
            </a:r>
            <a:r>
              <a:rPr lang="fi-FI" dirty="0" smtClean="0"/>
              <a:t>verkostot</a:t>
            </a:r>
            <a:endParaRPr lang="fi-FI" dirty="0"/>
          </a:p>
          <a:p>
            <a:endParaRPr lang="fi-FI"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21</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2613235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pPr>
              <a:defRPr/>
            </a:pPr>
            <a:r>
              <a:rPr lang="fi-FI" smtClean="0"/>
              <a:t>Katri Manninen 10/2015</a:t>
            </a:r>
            <a:endParaRPr lang="fi-FI"/>
          </a:p>
        </p:txBody>
      </p:sp>
      <p:sp>
        <p:nvSpPr>
          <p:cNvPr id="3" name="Dian numeron paikkamerkki 2"/>
          <p:cNvSpPr>
            <a:spLocks noGrp="1"/>
          </p:cNvSpPr>
          <p:nvPr>
            <p:ph type="sldNum" sz="quarter" idx="12"/>
          </p:nvPr>
        </p:nvSpPr>
        <p:spPr/>
        <p:txBody>
          <a:bodyPr/>
          <a:lstStyle/>
          <a:p>
            <a:pPr>
              <a:defRPr/>
            </a:pPr>
            <a:fld id="{AD7CEA20-206D-5949-B68A-BCD5DB0E41FE}" type="slidenum">
              <a:rPr lang="fi-FI" smtClean="0"/>
              <a:pPr>
                <a:defRPr/>
              </a:pPr>
              <a:t>22</a:t>
            </a:fld>
            <a:endParaRPr lang="fi-FI"/>
          </a:p>
        </p:txBody>
      </p:sp>
      <p:graphicFrame>
        <p:nvGraphicFramePr>
          <p:cNvPr id="7" name="Kaaviokuva 6"/>
          <p:cNvGraphicFramePr/>
          <p:nvPr>
            <p:extLst>
              <p:ext uri="{D42A27DB-BD31-4B8C-83A1-F6EECF244321}">
                <p14:modId xmlns:p14="http://schemas.microsoft.com/office/powerpoint/2010/main" val="2809741835"/>
              </p:ext>
            </p:extLst>
          </p:nvPr>
        </p:nvGraphicFramePr>
        <p:xfrm>
          <a:off x="569627" y="0"/>
          <a:ext cx="8289560" cy="6794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kstiruutu 7"/>
          <p:cNvSpPr txBox="1"/>
          <p:nvPr/>
        </p:nvSpPr>
        <p:spPr>
          <a:xfrm>
            <a:off x="1068155" y="314794"/>
            <a:ext cx="8274569" cy="461665"/>
          </a:xfrm>
          <a:prstGeom prst="rect">
            <a:avLst/>
          </a:prstGeom>
          <a:noFill/>
        </p:spPr>
        <p:txBody>
          <a:bodyPr wrap="square" rtlCol="0">
            <a:spAutoFit/>
          </a:bodyPr>
          <a:lstStyle/>
          <a:p>
            <a:r>
              <a:rPr lang="fi-FI" dirty="0" smtClean="0"/>
              <a:t>Monikulttuurinen varhaiskasvatus pähkinänkuoressa</a:t>
            </a:r>
            <a:endParaRPr lang="fi-FI" dirty="0"/>
          </a:p>
        </p:txBody>
      </p:sp>
      <p:sp>
        <p:nvSpPr>
          <p:cNvPr id="10" name="Tekstiruutu 9"/>
          <p:cNvSpPr txBox="1"/>
          <p:nvPr/>
        </p:nvSpPr>
        <p:spPr>
          <a:xfrm>
            <a:off x="6899327" y="5919440"/>
            <a:ext cx="2443397" cy="461665"/>
          </a:xfrm>
          <a:prstGeom prst="rect">
            <a:avLst/>
          </a:prstGeom>
          <a:noFill/>
        </p:spPr>
        <p:txBody>
          <a:bodyPr wrap="square" rtlCol="0">
            <a:spAutoFit/>
          </a:bodyPr>
          <a:lstStyle/>
          <a:p>
            <a:r>
              <a:rPr lang="fi-FI" sz="1200" dirty="0"/>
              <a:t>Mukaillen Mirkka </a:t>
            </a:r>
            <a:r>
              <a:rPr lang="fi-FI" sz="1200" dirty="0" err="1"/>
              <a:t>Rouhio</a:t>
            </a:r>
            <a:r>
              <a:rPr lang="fi-FI" sz="1200" dirty="0"/>
              <a:t> &amp; Marjaana </a:t>
            </a:r>
            <a:r>
              <a:rPr lang="fi-FI" sz="1200" dirty="0" err="1"/>
              <a:t>Gyekye</a:t>
            </a:r>
            <a:r>
              <a:rPr lang="fi-FI" sz="1200" dirty="0"/>
              <a:t> 2004</a:t>
            </a:r>
          </a:p>
        </p:txBody>
      </p:sp>
    </p:spTree>
    <p:extLst>
      <p:ext uri="{BB962C8B-B14F-4D97-AF65-F5344CB8AC3E}">
        <p14:creationId xmlns:p14="http://schemas.microsoft.com/office/powerpoint/2010/main" val="259894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1185708"/>
            <a:ext cx="2459037" cy="344488"/>
          </a:xfrm>
        </p:spPr>
        <p:txBody>
          <a:bodyPr/>
          <a:lstStyle/>
          <a:p>
            <a:pPr algn="l" eaLnBrk="1" hangingPunct="1">
              <a:defRPr/>
            </a:pPr>
            <a:r>
              <a:rPr lang="fi-FI" sz="1800" dirty="0" smtClean="0"/>
              <a:t>Lähteet</a:t>
            </a:r>
          </a:p>
        </p:txBody>
      </p:sp>
      <p:sp>
        <p:nvSpPr>
          <p:cNvPr id="68611" name="Rectangle 3"/>
          <p:cNvSpPr>
            <a:spLocks noGrp="1" noChangeArrowheads="1"/>
          </p:cNvSpPr>
          <p:nvPr>
            <p:ph type="body" idx="1"/>
          </p:nvPr>
        </p:nvSpPr>
        <p:spPr>
          <a:xfrm>
            <a:off x="344488" y="1723948"/>
            <a:ext cx="8229600" cy="4167187"/>
          </a:xfrm>
        </p:spPr>
        <p:txBody>
          <a:bodyPr/>
          <a:lstStyle/>
          <a:p>
            <a:pPr eaLnBrk="1" hangingPunct="1">
              <a:lnSpc>
                <a:spcPct val="90000"/>
              </a:lnSpc>
              <a:defRPr/>
            </a:pPr>
            <a:r>
              <a:rPr lang="fi-FI" sz="1600" dirty="0" smtClean="0"/>
              <a:t>Taru Kivijärven, Silja </a:t>
            </a:r>
            <a:r>
              <a:rPr lang="fi-FI" sz="1600" dirty="0" err="1" smtClean="0"/>
              <a:t>Lamminmäki</a:t>
            </a:r>
            <a:r>
              <a:rPr lang="fi-FI" sz="1600" dirty="0" smtClean="0"/>
              <a:t>- </a:t>
            </a:r>
            <a:r>
              <a:rPr lang="fi-FI" sz="1600" dirty="0" err="1" smtClean="0"/>
              <a:t>Vartian</a:t>
            </a:r>
            <a:r>
              <a:rPr lang="fi-FI" sz="1600" dirty="0" smtClean="0"/>
              <a:t> ja Minna Sunin luentomateriaalit</a:t>
            </a:r>
          </a:p>
          <a:p>
            <a:pPr eaLnBrk="1" hangingPunct="1">
              <a:lnSpc>
                <a:spcPct val="90000"/>
              </a:lnSpc>
              <a:defRPr/>
            </a:pPr>
            <a:r>
              <a:rPr lang="fi-FI" sz="1600" dirty="0" smtClean="0"/>
              <a:t>Taru Kivijärvi &amp; Päivi Anttonen &amp; Katri Manninen luentomateriaali 2014</a:t>
            </a:r>
            <a:endParaRPr lang="fi-FI" sz="1600" dirty="0"/>
          </a:p>
          <a:p>
            <a:pPr eaLnBrk="1" hangingPunct="1">
              <a:lnSpc>
                <a:spcPct val="90000"/>
              </a:lnSpc>
              <a:defRPr/>
            </a:pPr>
            <a:r>
              <a:rPr lang="fi-FI" sz="1600" dirty="0" err="1" smtClean="0"/>
              <a:t>Tani</a:t>
            </a:r>
            <a:r>
              <a:rPr lang="fi-FI" sz="1600" dirty="0" smtClean="0"/>
              <a:t> Hanna, Nissilä Leena (toim.): Tasolta toiselle, Opas kielitaidon tasojen kuvausasteikon käyttöön suomi toisena kielenä–opetuksessa. Helsinki: OPH 2010</a:t>
            </a:r>
          </a:p>
          <a:p>
            <a:pPr eaLnBrk="1" hangingPunct="1">
              <a:lnSpc>
                <a:spcPct val="90000"/>
              </a:lnSpc>
              <a:defRPr/>
            </a:pPr>
            <a:r>
              <a:rPr lang="fi-FI" sz="1600" dirty="0" smtClean="0"/>
              <a:t>Halme </a:t>
            </a:r>
            <a:r>
              <a:rPr lang="fi-FI" sz="1600" dirty="0" err="1" smtClean="0"/>
              <a:t>Katjamaria</a:t>
            </a:r>
            <a:r>
              <a:rPr lang="fi-FI" sz="1600" dirty="0" smtClean="0"/>
              <a:t>, </a:t>
            </a:r>
            <a:r>
              <a:rPr lang="fi-FI" sz="1600" dirty="0" err="1" smtClean="0"/>
              <a:t>Vataja</a:t>
            </a:r>
            <a:r>
              <a:rPr lang="fi-FI" sz="1600" dirty="0" smtClean="0"/>
              <a:t> Anita: Monikulttuurinen varhaiskasvatus ja esiopetus (2011)</a:t>
            </a:r>
          </a:p>
          <a:p>
            <a:pPr eaLnBrk="1" hangingPunct="1">
              <a:lnSpc>
                <a:spcPct val="90000"/>
              </a:lnSpc>
              <a:defRPr/>
            </a:pPr>
            <a:r>
              <a:rPr lang="fi-FI" sz="1600" dirty="0" smtClean="0"/>
              <a:t>Heini Paavola &amp; Mirja- Tytti </a:t>
            </a:r>
            <a:r>
              <a:rPr lang="fi-FI" sz="1600" dirty="0" err="1" smtClean="0"/>
              <a:t>Taleb</a:t>
            </a:r>
            <a:r>
              <a:rPr lang="fi-FI" sz="1600" dirty="0" smtClean="0"/>
              <a:t>: Kulttuurien moninaisuus päiväkodissa ja koulussa (2010)</a:t>
            </a:r>
          </a:p>
          <a:p>
            <a:pPr eaLnBrk="1" hangingPunct="1">
              <a:lnSpc>
                <a:spcPct val="90000"/>
              </a:lnSpc>
              <a:defRPr/>
            </a:pPr>
            <a:r>
              <a:rPr lang="fi-FI" sz="1600" dirty="0" smtClean="0"/>
              <a:t>Jauhola, H.,  </a:t>
            </a:r>
            <a:r>
              <a:rPr lang="fi-FI" sz="1600" dirty="0" err="1" smtClean="0"/>
              <a:t>Bisi</a:t>
            </a:r>
            <a:r>
              <a:rPr lang="fi-FI" sz="1600" dirty="0" smtClean="0"/>
              <a:t>, A., Järvi, I. &amp; </a:t>
            </a:r>
            <a:r>
              <a:rPr lang="fi-FI" sz="1600" dirty="0" err="1" smtClean="0"/>
              <a:t>Rusama</a:t>
            </a:r>
            <a:r>
              <a:rPr lang="fi-FI" sz="1600" dirty="0" smtClean="0"/>
              <a:t>, P. 2007. Monikulttuurinen varhaiskasvatus – toimintamalli ja työmenetelmiä.  SOCCA  </a:t>
            </a:r>
            <a:r>
              <a:rPr lang="fi-FI" sz="1600" dirty="0" err="1" smtClean="0"/>
              <a:t>Moniku</a:t>
            </a:r>
            <a:r>
              <a:rPr lang="fi-FI" sz="1600" dirty="0" smtClean="0"/>
              <a:t> – Hanke.</a:t>
            </a:r>
          </a:p>
          <a:p>
            <a:pPr eaLnBrk="1" hangingPunct="1">
              <a:lnSpc>
                <a:spcPct val="90000"/>
              </a:lnSpc>
              <a:defRPr/>
            </a:pPr>
            <a:r>
              <a:rPr lang="fi-FI" sz="1600" dirty="0" smtClean="0"/>
              <a:t>Latomaa Sirkku: Monikielisyys – arvokas voimavara, neuvoja perheille (2012) </a:t>
            </a:r>
          </a:p>
          <a:p>
            <a:pPr fontAlgn="auto">
              <a:lnSpc>
                <a:spcPct val="90000"/>
              </a:lnSpc>
              <a:spcAft>
                <a:spcPts val="0"/>
              </a:spcAft>
              <a:buFont typeface="Arial" pitchFamily="34" charset="0"/>
              <a:buChar char="•"/>
              <a:defRPr/>
            </a:pPr>
            <a:r>
              <a:rPr lang="fi-FI" sz="1600" dirty="0" smtClean="0">
                <a:hlinkClick r:id="rId2"/>
              </a:rPr>
              <a:t>www.otakoppi-ohjelma.fi</a:t>
            </a:r>
            <a:endParaRPr lang="fi-FI" sz="1600" dirty="0"/>
          </a:p>
          <a:p>
            <a:r>
              <a:rPr lang="fi-FI" sz="1600" dirty="0" smtClean="0"/>
              <a:t>Jyväskylän varhaiskasvatussuunnitelma</a:t>
            </a:r>
          </a:p>
          <a:p>
            <a:r>
              <a:rPr lang="fi-FI" sz="1600" dirty="0" err="1" smtClean="0"/>
              <a:t>Hki</a:t>
            </a:r>
            <a:r>
              <a:rPr lang="fi-FI" sz="1600" dirty="0" smtClean="0"/>
              <a:t> sosiaalivirasto, selvityksiä 2005:8, Välineitä päiväkodin suomi toisena kielenä </a:t>
            </a:r>
            <a:r>
              <a:rPr lang="fi-FI" sz="1600" smtClean="0"/>
              <a:t>-opetukseen</a:t>
            </a:r>
            <a:endParaRPr lang="fi-FI" sz="1600" dirty="0" smtClean="0"/>
          </a:p>
          <a:p>
            <a:pPr eaLnBrk="1" hangingPunct="1">
              <a:lnSpc>
                <a:spcPct val="90000"/>
              </a:lnSpc>
              <a:defRPr/>
            </a:pPr>
            <a:endParaRPr lang="fi-FI" sz="1600" u="sng" dirty="0" smtClean="0"/>
          </a:p>
        </p:txBody>
      </p:sp>
      <p:sp>
        <p:nvSpPr>
          <p:cNvPr id="2" name="Dian numeron paikkamerkki 1"/>
          <p:cNvSpPr>
            <a:spLocks noGrp="1"/>
          </p:cNvSpPr>
          <p:nvPr>
            <p:ph type="sldNum" sz="quarter" idx="12"/>
          </p:nvPr>
        </p:nvSpPr>
        <p:spPr/>
        <p:txBody>
          <a:bodyPr/>
          <a:lstStyle/>
          <a:p>
            <a:pPr>
              <a:defRPr/>
            </a:pPr>
            <a:fld id="{98AC36C8-14ED-174F-91BC-FEED42DCEDD6}" type="slidenum">
              <a:rPr lang="fi-FI" smtClean="0"/>
              <a:pPr>
                <a:defRPr/>
              </a:pPr>
              <a:t>23</a:t>
            </a:fld>
            <a:endParaRPr lang="fi-FI" dirty="0"/>
          </a:p>
        </p:txBody>
      </p:sp>
      <p:sp>
        <p:nvSpPr>
          <p:cNvPr id="3" name="Päivämäärän paikkamerkki 2"/>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142841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57200" y="80848"/>
            <a:ext cx="8229600" cy="6045495"/>
          </a:xfrm>
        </p:spPr>
        <p:txBody>
          <a:bodyPr/>
          <a:lstStyle/>
          <a:p>
            <a:pPr marL="0" indent="0">
              <a:buNone/>
            </a:pPr>
            <a:endParaRPr lang="fi-FI" dirty="0" smtClean="0">
              <a:latin typeface="Arial" panose="020B0604020202020204" pitchFamily="34" charset="0"/>
              <a:cs typeface="Arial" panose="020B0604020202020204" pitchFamily="34" charset="0"/>
            </a:endParaRPr>
          </a:p>
          <a:p>
            <a:pPr marL="0" indent="0">
              <a:buNone/>
            </a:pPr>
            <a:r>
              <a:rPr lang="fi-FI" dirty="0" smtClean="0">
                <a:latin typeface="Arial" panose="020B0604020202020204" pitchFamily="34" charset="0"/>
                <a:cs typeface="Arial" panose="020B0604020202020204" pitchFamily="34" charset="0"/>
              </a:rPr>
              <a:t>Edellytyksiä monikulttuuriselle varhaiskasvatukselle:</a:t>
            </a:r>
          </a:p>
          <a:p>
            <a:pPr marL="0" indent="0">
              <a:buNone/>
            </a:pPr>
            <a:endParaRPr lang="fi-FI" dirty="0" smtClean="0">
              <a:latin typeface="Arial" panose="020B0604020202020204" pitchFamily="34" charset="0"/>
              <a:cs typeface="Arial" panose="020B0604020202020204" pitchFamily="34" charset="0"/>
            </a:endParaRPr>
          </a:p>
          <a:p>
            <a:r>
              <a:rPr lang="fi-FI" dirty="0" smtClean="0">
                <a:latin typeface="Arial" panose="020B0604020202020204" pitchFamily="34" charset="0"/>
                <a:cs typeface="Arial" panose="020B0604020202020204" pitchFamily="34" charset="0"/>
              </a:rPr>
              <a:t>Kulttuuritietoinen kasvattaja</a:t>
            </a:r>
          </a:p>
          <a:p>
            <a:pPr marL="0" indent="0">
              <a:buNone/>
            </a:pPr>
            <a:endParaRPr lang="fi-FI" dirty="0" smtClean="0">
              <a:latin typeface="Arial" panose="020B0604020202020204" pitchFamily="34" charset="0"/>
              <a:cs typeface="Arial" panose="020B0604020202020204" pitchFamily="34" charset="0"/>
            </a:endParaRPr>
          </a:p>
          <a:p>
            <a:r>
              <a:rPr lang="fi-FI" dirty="0" smtClean="0">
                <a:latin typeface="Arial" panose="020B0604020202020204" pitchFamily="34" charset="0"/>
                <a:cs typeface="Arial" panose="020B0604020202020204" pitchFamily="34" charset="0"/>
              </a:rPr>
              <a:t>Tutustuminen perheen ja lapsen </a:t>
            </a:r>
            <a:r>
              <a:rPr lang="fi-FI" dirty="0">
                <a:latin typeface="Arial" panose="020B0604020202020204" pitchFamily="34" charset="0"/>
                <a:cs typeface="Arial" panose="020B0604020202020204" pitchFamily="34" charset="0"/>
              </a:rPr>
              <a:t>taustaan </a:t>
            </a:r>
            <a:endParaRPr lang="fi-FI" dirty="0" smtClean="0">
              <a:latin typeface="Arial" panose="020B0604020202020204" pitchFamily="34" charset="0"/>
              <a:cs typeface="Arial" panose="020B0604020202020204" pitchFamily="34" charset="0"/>
            </a:endParaRPr>
          </a:p>
          <a:p>
            <a:pPr lvl="1"/>
            <a:r>
              <a:rPr lang="fi-FI" sz="2400" dirty="0" smtClean="0">
                <a:latin typeface="Arial" panose="020B0604020202020204" pitchFamily="34" charset="0"/>
                <a:cs typeface="Arial" panose="020B0604020202020204" pitchFamily="34" charset="0"/>
              </a:rPr>
              <a:t>Hyvä </a:t>
            </a:r>
            <a:r>
              <a:rPr lang="fi-FI" sz="2400" dirty="0">
                <a:latin typeface="Arial" panose="020B0604020202020204" pitchFamily="34" charset="0"/>
                <a:cs typeface="Arial" panose="020B0604020202020204" pitchFamily="34" charset="0"/>
              </a:rPr>
              <a:t>alku – keskustelu</a:t>
            </a:r>
          </a:p>
          <a:p>
            <a:pPr lvl="1"/>
            <a:r>
              <a:rPr lang="fi-FI" sz="2400" dirty="0">
                <a:latin typeface="Arial" panose="020B0604020202020204" pitchFamily="34" charset="0"/>
                <a:cs typeface="Arial" panose="020B0604020202020204" pitchFamily="34" charset="0"/>
              </a:rPr>
              <a:t>Vasu/</a:t>
            </a:r>
            <a:r>
              <a:rPr lang="fi-FI" sz="2400" dirty="0" err="1">
                <a:latin typeface="Arial" panose="020B0604020202020204" pitchFamily="34" charset="0"/>
                <a:cs typeface="Arial" panose="020B0604020202020204" pitchFamily="34" charset="0"/>
              </a:rPr>
              <a:t>esiops</a:t>
            </a:r>
            <a:r>
              <a:rPr lang="fi-FI" sz="2400" dirty="0">
                <a:latin typeface="Arial" panose="020B0604020202020204" pitchFamily="34" charset="0"/>
                <a:cs typeface="Arial" panose="020B0604020202020204" pitchFamily="34" charset="0"/>
              </a:rPr>
              <a:t> + Vanhemman kertomus lapsesta, kun lapsen äidinkieli on muu kuin </a:t>
            </a:r>
            <a:r>
              <a:rPr lang="fi-FI" sz="2400" dirty="0" smtClean="0">
                <a:latin typeface="Arial" panose="020B0604020202020204" pitchFamily="34" charset="0"/>
                <a:cs typeface="Arial" panose="020B0604020202020204" pitchFamily="34" charset="0"/>
              </a:rPr>
              <a:t>suomi (</a:t>
            </a:r>
            <a:r>
              <a:rPr lang="fi-FI" sz="2400" dirty="0" err="1" smtClean="0">
                <a:latin typeface="Arial" panose="020B0604020202020204" pitchFamily="34" charset="0"/>
                <a:cs typeface="Arial" panose="020B0604020202020204" pitchFamily="34" charset="0"/>
              </a:rPr>
              <a:t>Jkl</a:t>
            </a:r>
            <a:r>
              <a:rPr lang="fi-FI" sz="2400" dirty="0" smtClean="0">
                <a:latin typeface="Arial" panose="020B0604020202020204" pitchFamily="34" charset="0"/>
                <a:cs typeface="Arial" panose="020B0604020202020204" pitchFamily="34" charset="0"/>
              </a:rPr>
              <a:t> lapsen vasun liite)</a:t>
            </a:r>
          </a:p>
          <a:p>
            <a:pPr lvl="1"/>
            <a:r>
              <a:rPr lang="fi-FI" sz="2400" dirty="0" smtClean="0">
                <a:latin typeface="Arial" panose="020B0604020202020204" pitchFamily="34" charset="0"/>
                <a:cs typeface="Arial" panose="020B0604020202020204" pitchFamily="34" charset="0"/>
              </a:rPr>
              <a:t>Perheen </a:t>
            </a:r>
            <a:r>
              <a:rPr lang="fi-FI" sz="2400" dirty="0">
                <a:latin typeface="Arial" panose="020B0604020202020204" pitchFamily="34" charset="0"/>
                <a:cs typeface="Arial" panose="020B0604020202020204" pitchFamily="34" charset="0"/>
              </a:rPr>
              <a:t>kotimaa/lähtömaa, kielitausta kokonaisuudessaan, uskonto ja perheen </a:t>
            </a:r>
            <a:r>
              <a:rPr lang="fi-FI" sz="2400" dirty="0" smtClean="0">
                <a:latin typeface="Arial" panose="020B0604020202020204" pitchFamily="34" charset="0"/>
                <a:cs typeface="Arial" panose="020B0604020202020204" pitchFamily="34" charset="0"/>
              </a:rPr>
              <a:t>tavat</a:t>
            </a:r>
          </a:p>
          <a:p>
            <a:pPr lvl="1"/>
            <a:r>
              <a:rPr lang="fi-FI" sz="2400" dirty="0" smtClean="0">
                <a:latin typeface="Arial" panose="020B0604020202020204" pitchFamily="34" charset="0"/>
                <a:cs typeface="Arial" panose="020B0604020202020204" pitchFamily="34" charset="0"/>
              </a:rPr>
              <a:t>Perheelle </a:t>
            </a:r>
            <a:r>
              <a:rPr lang="fi-FI" sz="2400" dirty="0">
                <a:latin typeface="Arial" panose="020B0604020202020204" pitchFamily="34" charset="0"/>
                <a:cs typeface="Arial" panose="020B0604020202020204" pitchFamily="34" charset="0"/>
              </a:rPr>
              <a:t>tärkeät juhlat – mitä ovat, milloin ja miten </a:t>
            </a:r>
            <a:r>
              <a:rPr lang="fi-FI" sz="2400" dirty="0" smtClean="0">
                <a:latin typeface="Arial" panose="020B0604020202020204" pitchFamily="34" charset="0"/>
                <a:cs typeface="Arial" panose="020B0604020202020204" pitchFamily="34" charset="0"/>
              </a:rPr>
              <a:t>vietetään</a:t>
            </a:r>
            <a:endParaRPr lang="fi-FI" sz="2400" dirty="0">
              <a:latin typeface="Arial" panose="020B0604020202020204" pitchFamily="34" charset="0"/>
              <a:cs typeface="Arial" panose="020B0604020202020204" pitchFamily="34" charset="0"/>
            </a:endParaRPr>
          </a:p>
        </p:txBody>
      </p:sp>
      <p:pic>
        <p:nvPicPr>
          <p:cNvPr id="6150" name="Picture 6" descr="C:\Users\manninka\AppData\Local\Microsoft\Windows\Temporary Internet Files\Content.IE5\YV5FVGLH\MC900230987[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5711" y="1132026"/>
            <a:ext cx="2612965" cy="1925904"/>
          </a:xfrm>
          <a:prstGeom prst="rect">
            <a:avLst/>
          </a:prstGeom>
          <a:noFill/>
          <a:extLst>
            <a:ext uri="{909E8E84-426E-40DD-AFC4-6F175D3DCCD1}">
              <a14:hiddenFill xmlns:a14="http://schemas.microsoft.com/office/drawing/2010/main">
                <a:solidFill>
                  <a:srgbClr val="FFFFFF"/>
                </a:solidFill>
              </a14:hiddenFill>
            </a:ext>
          </a:extLst>
        </p:spPr>
      </p:pic>
      <p:sp>
        <p:nvSpPr>
          <p:cNvPr id="6" name="Dian numeron paikkamerkki 5"/>
          <p:cNvSpPr>
            <a:spLocks noGrp="1"/>
          </p:cNvSpPr>
          <p:nvPr>
            <p:ph type="sldNum" sz="quarter" idx="12"/>
          </p:nvPr>
        </p:nvSpPr>
        <p:spPr>
          <a:xfrm>
            <a:off x="4572000" y="6434189"/>
            <a:ext cx="1498600" cy="365125"/>
          </a:xfrm>
        </p:spPr>
        <p:txBody>
          <a:bodyPr/>
          <a:lstStyle/>
          <a:p>
            <a:pPr>
              <a:defRPr/>
            </a:pPr>
            <a:fld id="{98AC36C8-14ED-174F-91BC-FEED42DCEDD6}" type="slidenum">
              <a:rPr lang="fi-FI" smtClean="0"/>
              <a:pPr>
                <a:defRPr/>
              </a:pPr>
              <a:t>3</a:t>
            </a:fld>
            <a:endParaRPr lang="fi-FI" dirty="0"/>
          </a:p>
        </p:txBody>
      </p:sp>
      <p:sp>
        <p:nvSpPr>
          <p:cNvPr id="7" name="Päivämäärän paikkamerkki 6"/>
          <p:cNvSpPr>
            <a:spLocks noGrp="1"/>
          </p:cNvSpPr>
          <p:nvPr>
            <p:ph type="dt" sz="half" idx="10"/>
          </p:nvPr>
        </p:nvSpPr>
        <p:spPr/>
        <p:txBody>
          <a:bodyPr/>
          <a:lstStyle/>
          <a:p>
            <a:pPr>
              <a:defRPr/>
            </a:pPr>
            <a:r>
              <a:rPr lang="fi-FI" dirty="0" smtClean="0"/>
              <a:t>Katri Manninen 10/2015</a:t>
            </a:r>
            <a:endParaRPr lang="fi-FI" dirty="0"/>
          </a:p>
        </p:txBody>
      </p:sp>
    </p:spTree>
    <p:extLst>
      <p:ext uri="{BB962C8B-B14F-4D97-AF65-F5344CB8AC3E}">
        <p14:creationId xmlns:p14="http://schemas.microsoft.com/office/powerpoint/2010/main" val="2525990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389744" y="449706"/>
            <a:ext cx="9143999" cy="5676458"/>
          </a:xfrm>
        </p:spPr>
        <p:txBody>
          <a:bodyPr/>
          <a:lstStyle/>
          <a:p>
            <a:pPr marL="0" indent="0">
              <a:buNone/>
            </a:pPr>
            <a:endParaRPr lang="fi-FI" sz="1100" dirty="0"/>
          </a:p>
          <a:p>
            <a:pPr marL="0" indent="0">
              <a:buNone/>
            </a:pPr>
            <a:endParaRPr lang="fi-FI" dirty="0" smtClean="0"/>
          </a:p>
          <a:p>
            <a:pPr marL="0" indent="0">
              <a:buNone/>
            </a:pPr>
            <a:endParaRPr lang="fi-FI" dirty="0"/>
          </a:p>
          <a:p>
            <a:pPr marL="0" indent="0">
              <a:buNone/>
            </a:pPr>
            <a:endParaRPr lang="fi-FI" dirty="0" smtClean="0"/>
          </a:p>
          <a:p>
            <a:pPr marL="0" indent="0" algn="ctr">
              <a:buNone/>
            </a:pPr>
            <a:endParaRPr lang="fi-FI" dirty="0"/>
          </a:p>
        </p:txBody>
      </p:sp>
      <p:sp>
        <p:nvSpPr>
          <p:cNvPr id="7" name="Pyöristetty suorakulmio 6"/>
          <p:cNvSpPr/>
          <p:nvPr/>
        </p:nvSpPr>
        <p:spPr>
          <a:xfrm>
            <a:off x="1671103" y="1359292"/>
            <a:ext cx="5789093" cy="3762531"/>
          </a:xfrm>
          <a:prstGeom prst="roundRect">
            <a:avLst/>
          </a:prstGeom>
          <a:solidFill>
            <a:schemeClr val="accent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914400" lvl="1" indent="-457200">
              <a:lnSpc>
                <a:spcPct val="90000"/>
              </a:lnSpc>
              <a:buFont typeface="Wingdings" panose="05000000000000000000" pitchFamily="2" charset="2"/>
              <a:buChar char="v"/>
              <a:defRPr/>
            </a:pPr>
            <a:r>
              <a:rPr lang="fi-FI" sz="3600" dirty="0">
                <a:solidFill>
                  <a:schemeClr val="tx1"/>
                </a:solidFill>
              </a:rPr>
              <a:t>Huomiointivelvoite</a:t>
            </a:r>
          </a:p>
          <a:p>
            <a:pPr marL="914400" lvl="1" indent="-457200">
              <a:lnSpc>
                <a:spcPct val="90000"/>
              </a:lnSpc>
              <a:buFont typeface="Wingdings" panose="05000000000000000000" pitchFamily="2" charset="2"/>
              <a:buChar char="v"/>
              <a:defRPr/>
            </a:pPr>
            <a:r>
              <a:rPr lang="fi-FI" sz="3600" dirty="0">
                <a:solidFill>
                  <a:schemeClr val="tx1"/>
                </a:solidFill>
              </a:rPr>
              <a:t>Tiedottamisvelvoite</a:t>
            </a:r>
          </a:p>
          <a:p>
            <a:pPr marL="914400" lvl="1" indent="-457200">
              <a:lnSpc>
                <a:spcPct val="90000"/>
              </a:lnSpc>
              <a:buFont typeface="Wingdings" panose="05000000000000000000" pitchFamily="2" charset="2"/>
              <a:buChar char="v"/>
              <a:defRPr/>
            </a:pPr>
            <a:r>
              <a:rPr lang="fi-FI" sz="3600" dirty="0">
                <a:solidFill>
                  <a:schemeClr val="tx1"/>
                </a:solidFill>
              </a:rPr>
              <a:t>Järjestämisvelvoite</a:t>
            </a:r>
          </a:p>
        </p:txBody>
      </p:sp>
      <p:sp>
        <p:nvSpPr>
          <p:cNvPr id="2" name="Dian numeron paikkamerkki 1"/>
          <p:cNvSpPr>
            <a:spLocks noGrp="1"/>
          </p:cNvSpPr>
          <p:nvPr>
            <p:ph type="sldNum" sz="quarter" idx="12"/>
          </p:nvPr>
        </p:nvSpPr>
        <p:spPr/>
        <p:txBody>
          <a:bodyPr/>
          <a:lstStyle/>
          <a:p>
            <a:pPr>
              <a:defRPr/>
            </a:pPr>
            <a:fld id="{98AC36C8-14ED-174F-91BC-FEED42DCEDD6}" type="slidenum">
              <a:rPr lang="fi-FI" smtClean="0"/>
              <a:pPr>
                <a:defRPr/>
              </a:pPr>
              <a:t>4</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3842111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84981" y="-136316"/>
            <a:ext cx="8229600" cy="6565691"/>
          </a:xfrm>
        </p:spPr>
        <p:txBody>
          <a:bodyPr/>
          <a:lstStyle/>
          <a:p>
            <a:pPr>
              <a:buFont typeface="Arial" panose="020B0604020202020204" pitchFamily="34" charset="0"/>
              <a:buChar char="•"/>
            </a:pPr>
            <a:endParaRPr lang="fi-FI" sz="2000" dirty="0" smtClean="0">
              <a:latin typeface="Arial" panose="020B0604020202020204" pitchFamily="34" charset="0"/>
              <a:cs typeface="Arial" panose="020B0604020202020204" pitchFamily="34" charset="0"/>
            </a:endParaRPr>
          </a:p>
          <a:p>
            <a:pPr lvl="8">
              <a:buFont typeface="Arial" panose="020B0604020202020204" pitchFamily="34" charset="0"/>
              <a:buChar char="•"/>
            </a:pPr>
            <a:endParaRPr lang="fi-FI" sz="1600" dirty="0">
              <a:latin typeface="Arial" panose="020B0604020202020204" pitchFamily="34" charset="0"/>
              <a:cs typeface="Arial" panose="020B0604020202020204" pitchFamily="34" charset="0"/>
            </a:endParaRPr>
          </a:p>
          <a:p>
            <a:pPr marL="0" indent="0">
              <a:buNone/>
            </a:pPr>
            <a:r>
              <a:rPr lang="fi-FI" sz="2000" dirty="0" smtClean="0">
                <a:latin typeface="Arial" panose="020B0604020202020204" pitchFamily="34" charset="0"/>
                <a:cs typeface="Arial" panose="020B0604020202020204" pitchFamily="34" charset="0"/>
              </a:rPr>
              <a:t>																										</a:t>
            </a:r>
          </a:p>
          <a:p>
            <a:pPr>
              <a:buFont typeface="Arial" panose="020B0604020202020204" pitchFamily="34" charset="0"/>
              <a:buChar char="•"/>
            </a:pPr>
            <a:endParaRPr lang="fi-FI" sz="20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fi-FI" sz="2000" dirty="0">
              <a:latin typeface="Arial" panose="020B0604020202020204" pitchFamily="34" charset="0"/>
              <a:cs typeface="Arial" panose="020B0604020202020204" pitchFamily="34" charset="0"/>
            </a:endParaRPr>
          </a:p>
          <a:p>
            <a:endParaRPr lang="fi-FI" dirty="0" smtClean="0">
              <a:latin typeface="Arial" panose="020B0604020202020204" pitchFamily="34" charset="0"/>
              <a:cs typeface="Arial" panose="020B0604020202020204" pitchFamily="34" charset="0"/>
            </a:endParaRPr>
          </a:p>
          <a:p>
            <a:endParaRPr lang="fi-FI" dirty="0">
              <a:latin typeface="Arial" panose="020B0604020202020204" pitchFamily="34" charset="0"/>
              <a:cs typeface="Arial" panose="020B0604020202020204" pitchFamily="34" charset="0"/>
            </a:endParaRPr>
          </a:p>
          <a:p>
            <a:endParaRPr lang="fi-FI" dirty="0" smtClean="0">
              <a:latin typeface="Arial" panose="020B0604020202020204" pitchFamily="34" charset="0"/>
              <a:cs typeface="Arial" panose="020B0604020202020204" pitchFamily="34" charset="0"/>
            </a:endParaRPr>
          </a:p>
          <a:p>
            <a:endParaRPr lang="fi-FI" dirty="0">
              <a:latin typeface="Arial" panose="020B0604020202020204" pitchFamily="34" charset="0"/>
              <a:cs typeface="Arial" panose="020B0604020202020204" pitchFamily="34" charset="0"/>
            </a:endParaRPr>
          </a:p>
          <a:p>
            <a:endParaRPr lang="fi-FI" dirty="0" smtClean="0">
              <a:latin typeface="Arial" panose="020B0604020202020204" pitchFamily="34" charset="0"/>
              <a:cs typeface="Arial" panose="020B0604020202020204" pitchFamily="34" charset="0"/>
            </a:endParaRPr>
          </a:p>
          <a:p>
            <a:pPr marL="0" indent="0">
              <a:buNone/>
            </a:pPr>
            <a:r>
              <a:rPr lang="fi-FI" dirty="0" smtClean="0">
                <a:latin typeface="Arial" panose="020B0604020202020204" pitchFamily="34" charset="0"/>
                <a:cs typeface="Arial" panose="020B0604020202020204" pitchFamily="34" charset="0"/>
              </a:rPr>
              <a:t>								</a:t>
            </a:r>
          </a:p>
          <a:p>
            <a:pPr marL="0" indent="0">
              <a:buNone/>
            </a:pPr>
            <a:endParaRPr lang="fi-FI" sz="1800" dirty="0" smtClean="0">
              <a:latin typeface="Arial" panose="020B0604020202020204" pitchFamily="34" charset="0"/>
              <a:cs typeface="Arial" panose="020B0604020202020204" pitchFamily="34" charset="0"/>
            </a:endParaRPr>
          </a:p>
          <a:p>
            <a:pPr marL="0" indent="0">
              <a:buNone/>
            </a:pPr>
            <a:r>
              <a:rPr lang="fi-FI" sz="1800" dirty="0" smtClean="0">
                <a:latin typeface="Arial" panose="020B0604020202020204" pitchFamily="34" charset="0"/>
                <a:cs typeface="Arial" panose="020B0604020202020204" pitchFamily="34" charset="0"/>
              </a:rPr>
              <a:t>												Ota </a:t>
            </a:r>
            <a:r>
              <a:rPr lang="fi-FI" sz="1800" dirty="0">
                <a:latin typeface="Arial" panose="020B0604020202020204" pitchFamily="34" charset="0"/>
                <a:cs typeface="Arial" panose="020B0604020202020204" pitchFamily="34" charset="0"/>
              </a:rPr>
              <a:t>koppi- ohjelma</a:t>
            </a:r>
            <a:endParaRPr lang="fi-FI" sz="1800"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5</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1057" y="1521152"/>
            <a:ext cx="6735762" cy="3298676"/>
          </a:xfrm>
          <a:prstGeom prst="rect">
            <a:avLst/>
          </a:prstGeom>
          <a:solidFill>
            <a:schemeClr val="accent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838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846138"/>
            <a:ext cx="8229600" cy="1143000"/>
          </a:xfrm>
        </p:spPr>
        <p:txBody>
          <a:bodyPr/>
          <a:lstStyle/>
          <a:p>
            <a:r>
              <a:rPr lang="fi-FI" sz="2800" dirty="0">
                <a:latin typeface="Arial" panose="020B0604020202020204" pitchFamily="34" charset="0"/>
                <a:cs typeface="Arial" panose="020B0604020202020204" pitchFamily="34" charset="0"/>
              </a:rPr>
              <a:t>1. Ilmapiiri</a:t>
            </a:r>
            <a:br>
              <a:rPr lang="fi-FI" sz="2800" dirty="0">
                <a:latin typeface="Arial" panose="020B0604020202020204" pitchFamily="34" charset="0"/>
                <a:cs typeface="Arial" panose="020B0604020202020204" pitchFamily="34" charset="0"/>
              </a:rPr>
            </a:br>
            <a:endParaRPr lang="fi-FI" sz="2800" dirty="0"/>
          </a:p>
        </p:txBody>
      </p:sp>
      <p:sp>
        <p:nvSpPr>
          <p:cNvPr id="3" name="Sisällön paikkamerkki 2"/>
          <p:cNvSpPr>
            <a:spLocks noGrp="1"/>
          </p:cNvSpPr>
          <p:nvPr>
            <p:ph idx="1"/>
          </p:nvPr>
        </p:nvSpPr>
        <p:spPr/>
        <p:txBody>
          <a:bodyPr/>
          <a:lstStyle/>
          <a:p>
            <a:pPr>
              <a:buFont typeface="Arial" panose="020B0604020202020204" pitchFamily="34" charset="0"/>
              <a:buChar char="•"/>
            </a:pPr>
            <a:r>
              <a:rPr lang="fi-FI" sz="2000" dirty="0" smtClean="0">
                <a:latin typeface="Arial" panose="020B0604020202020204" pitchFamily="34" charset="0"/>
                <a:cs typeface="Arial" panose="020B0604020202020204" pitchFamily="34" charset="0"/>
              </a:rPr>
              <a:t>Vuorovaikutus </a:t>
            </a:r>
            <a:r>
              <a:rPr lang="fi-FI" sz="2000" dirty="0">
                <a:latin typeface="Arial" panose="020B0604020202020204" pitchFamily="34" charset="0"/>
                <a:cs typeface="Arial" panose="020B0604020202020204" pitchFamily="34" charset="0"/>
              </a:rPr>
              <a:t>kulttuurien välillä: Herkkyys, vuorovaikutustaidot ja halu toimia erilaisissa kulttuurien kohtaamisen tilanteissa, asenteet ja muut ammatilliset taidot, kulttuurinen </a:t>
            </a:r>
            <a:r>
              <a:rPr lang="fi-FI" sz="2000" dirty="0" smtClean="0">
                <a:latin typeface="Arial" panose="020B0604020202020204" pitchFamily="34" charset="0"/>
                <a:cs typeface="Arial" panose="020B0604020202020204" pitchFamily="34" charset="0"/>
              </a:rPr>
              <a:t>tietoisuus</a:t>
            </a:r>
          </a:p>
          <a:p>
            <a:pPr marL="0" indent="0">
              <a:buNone/>
            </a:pPr>
            <a:endParaRPr lang="fi-FI" sz="2000" dirty="0">
              <a:latin typeface="Arial" panose="020B0604020202020204" pitchFamily="34" charset="0"/>
              <a:cs typeface="Arial" panose="020B0604020202020204" pitchFamily="34" charset="0"/>
            </a:endParaRPr>
          </a:p>
          <a:p>
            <a:r>
              <a:rPr lang="fi-FI" sz="2000" dirty="0">
                <a:latin typeface="Arial" panose="020B0604020202020204" pitchFamily="34" charset="0"/>
                <a:cs typeface="Arial" panose="020B0604020202020204" pitchFamily="34" charset="0"/>
              </a:rPr>
              <a:t>Myönteinen tunneilmasto ja turvallisuuden tunteen luominen</a:t>
            </a:r>
          </a:p>
          <a:p>
            <a:pPr lvl="1"/>
            <a:r>
              <a:rPr lang="fi-FI" dirty="0">
                <a:latin typeface="Arial" panose="020B0604020202020204" pitchFamily="34" charset="0"/>
                <a:cs typeface="Arial" panose="020B0604020202020204" pitchFamily="34" charset="0"/>
              </a:rPr>
              <a:t>Eleet, ilmeet, äänensävyt, ystävällinen kommunikointi</a:t>
            </a:r>
          </a:p>
          <a:p>
            <a:pPr lvl="1"/>
            <a:r>
              <a:rPr lang="fi-FI" dirty="0">
                <a:latin typeface="Arial" panose="020B0604020202020204" pitchFamily="34" charset="0"/>
                <a:cs typeface="Arial" panose="020B0604020202020204" pitchFamily="34" charset="0"/>
              </a:rPr>
              <a:t>Lasta arvostava vuorovaikutus: Kokemus välittämisestä ja arvostuksesta, yksilöllinen huomiointi, aloitteisiin vastaaminen, myönteinen  palaute ja kannustus, kiinnostuksen osoittaminen</a:t>
            </a:r>
          </a:p>
          <a:p>
            <a:pPr lvl="1"/>
            <a:r>
              <a:rPr lang="fi-FI" dirty="0">
                <a:latin typeface="Arial" panose="020B0604020202020204" pitchFamily="34" charset="0"/>
                <a:cs typeface="Arial" panose="020B0604020202020204" pitchFamily="34" charset="0"/>
              </a:rPr>
              <a:t>Lähiaikuinen, käsi kädessä, ennustettavat rutiinit, selkeä kieli ja tilanteiden sanallistaminen, kuvien käyttäminen, huomio siirtymätilanteisiin, leikit, joissa kielellä ei ole suuri merkitys</a:t>
            </a:r>
          </a:p>
          <a:p>
            <a:endParaRPr lang="fi-FI" dirty="0"/>
          </a:p>
        </p:txBody>
      </p:sp>
      <p:sp>
        <p:nvSpPr>
          <p:cNvPr id="4" name="Päivämäärän paikkamerkki 3"/>
          <p:cNvSpPr>
            <a:spLocks noGrp="1"/>
          </p:cNvSpPr>
          <p:nvPr>
            <p:ph type="dt" sz="half" idx="10"/>
          </p:nvPr>
        </p:nvSpPr>
        <p:spPr/>
        <p:txBody>
          <a:bodyPr/>
          <a:lstStyle/>
          <a:p>
            <a:pPr>
              <a:defRPr/>
            </a:pPr>
            <a:r>
              <a:rPr lang="fi-FI" smtClean="0"/>
              <a:t>Katri Manninen 10/2015</a:t>
            </a:r>
            <a:endParaRPr lang="fi-FI" dirty="0"/>
          </a:p>
        </p:txBody>
      </p:sp>
      <p:sp>
        <p:nvSpPr>
          <p:cNvPr id="5" name="Dian numeron paikkamerkki 4"/>
          <p:cNvSpPr>
            <a:spLocks noGrp="1"/>
          </p:cNvSpPr>
          <p:nvPr>
            <p:ph type="sldNum" sz="quarter" idx="12"/>
          </p:nvPr>
        </p:nvSpPr>
        <p:spPr/>
        <p:txBody>
          <a:bodyPr/>
          <a:lstStyle/>
          <a:p>
            <a:pPr>
              <a:defRPr/>
            </a:pPr>
            <a:fld id="{98AC36C8-14ED-174F-91BC-FEED42DCEDD6}" type="slidenum">
              <a:rPr lang="fi-FI" smtClean="0"/>
              <a:pPr>
                <a:defRPr/>
              </a:pPr>
              <a:t>6</a:t>
            </a:fld>
            <a:endParaRPr lang="fi-FI" dirty="0"/>
          </a:p>
        </p:txBody>
      </p:sp>
    </p:spTree>
    <p:extLst>
      <p:ext uri="{BB962C8B-B14F-4D97-AF65-F5344CB8AC3E}">
        <p14:creationId xmlns:p14="http://schemas.microsoft.com/office/powerpoint/2010/main" val="384044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0850" y="0"/>
            <a:ext cx="8229600" cy="721702"/>
          </a:xfrm>
        </p:spPr>
        <p:txBody>
          <a:bodyPr/>
          <a:lstStyle/>
          <a:p>
            <a:r>
              <a:rPr lang="fi-FI" sz="2800" dirty="0" smtClean="0">
                <a:latin typeface="Arial" panose="020B0604020202020204" pitchFamily="34" charset="0"/>
                <a:cs typeface="Arial" panose="020B0604020202020204" pitchFamily="34" charset="0"/>
              </a:rPr>
              <a:t>2. Fyysiset </a:t>
            </a:r>
            <a:r>
              <a:rPr lang="fi-FI" sz="2800" dirty="0">
                <a:latin typeface="Arial" panose="020B0604020202020204" pitchFamily="34" charset="0"/>
                <a:cs typeface="Arial" panose="020B0604020202020204" pitchFamily="34" charset="0"/>
              </a:rPr>
              <a:t>tekijät</a:t>
            </a:r>
            <a:endParaRPr lang="fi-FI" sz="2800" dirty="0"/>
          </a:p>
        </p:txBody>
      </p:sp>
      <p:sp>
        <p:nvSpPr>
          <p:cNvPr id="3" name="Sisällön paikkamerkki 2"/>
          <p:cNvSpPr>
            <a:spLocks noGrp="1"/>
          </p:cNvSpPr>
          <p:nvPr>
            <p:ph idx="1"/>
          </p:nvPr>
        </p:nvSpPr>
        <p:spPr>
          <a:xfrm>
            <a:off x="339969" y="721702"/>
            <a:ext cx="8546123" cy="5858980"/>
          </a:xfrm>
        </p:spPr>
        <p:txBody>
          <a:bodyPr/>
          <a:lstStyle/>
          <a:p>
            <a:r>
              <a:rPr lang="fi-FI" sz="1800" dirty="0">
                <a:latin typeface="Arial" panose="020B0604020202020204" pitchFamily="34" charset="0"/>
                <a:cs typeface="Arial" panose="020B0604020202020204" pitchFamily="34" charset="0"/>
              </a:rPr>
              <a:t>Lähipäiväkoti – lapsen tarvitsemat tukitoimet lapsen lähelle</a:t>
            </a:r>
          </a:p>
          <a:p>
            <a:r>
              <a:rPr lang="fi-FI" sz="1800" dirty="0">
                <a:latin typeface="Arial" panose="020B0604020202020204" pitchFamily="34" charset="0"/>
                <a:cs typeface="Arial" panose="020B0604020202020204" pitchFamily="34" charset="0"/>
              </a:rPr>
              <a:t>Huomioitavaa</a:t>
            </a:r>
          </a:p>
          <a:p>
            <a:pPr lvl="1"/>
            <a:r>
              <a:rPr lang="fi-FI" sz="1800" dirty="0">
                <a:latin typeface="Arial" panose="020B0604020202020204" pitchFamily="34" charset="0"/>
                <a:cs typeface="Arial" panose="020B0604020202020204" pitchFamily="34" charset="0"/>
              </a:rPr>
              <a:t>Strukturointi: Aika, paikka, toiminta, henkilö</a:t>
            </a:r>
          </a:p>
          <a:p>
            <a:pPr lvl="2"/>
            <a:r>
              <a:rPr lang="fi-FI" sz="1600" dirty="0">
                <a:latin typeface="Arial" panose="020B0604020202020204" pitchFamily="34" charset="0"/>
                <a:cs typeface="Arial" panose="020B0604020202020204" pitchFamily="34" charset="0"/>
              </a:rPr>
              <a:t>Mm. ennustettavat rutiinit, lähiaikuinen, käsi kädessä, selkeäkielisyys, sanallistaminen, siirtymätilanteet, leikinohjaus, tilojen muokattavuus ja selkeys</a:t>
            </a:r>
          </a:p>
          <a:p>
            <a:pPr lvl="1"/>
            <a:r>
              <a:rPr lang="fi-FI" sz="1800" dirty="0">
                <a:latin typeface="Arial" panose="020B0604020202020204" pitchFamily="34" charset="0"/>
                <a:cs typeface="Arial" panose="020B0604020202020204" pitchFamily="34" charset="0"/>
              </a:rPr>
              <a:t>Toimintojen porrastus ja pienryhmätoiminta</a:t>
            </a:r>
          </a:p>
          <a:p>
            <a:pPr>
              <a:lnSpc>
                <a:spcPct val="90000"/>
              </a:lnSpc>
              <a:defRPr/>
            </a:pPr>
            <a:r>
              <a:rPr lang="fi-FI" sz="1800" dirty="0"/>
              <a:t>Kasvatuskumppanuus:</a:t>
            </a:r>
          </a:p>
          <a:p>
            <a:pPr lvl="1">
              <a:lnSpc>
                <a:spcPct val="90000"/>
              </a:lnSpc>
              <a:defRPr/>
            </a:pPr>
            <a:r>
              <a:rPr lang="fi-FI" sz="1600" dirty="0"/>
              <a:t>Kuuntelu, luottamus, kunnioitus, dialogi</a:t>
            </a:r>
          </a:p>
          <a:p>
            <a:pPr lvl="1">
              <a:lnSpc>
                <a:spcPct val="90000"/>
              </a:lnSpc>
              <a:defRPr/>
            </a:pPr>
            <a:r>
              <a:rPr lang="fi-FI" sz="1600" dirty="0"/>
              <a:t>Huomioi erityispiirteet: </a:t>
            </a:r>
            <a:r>
              <a:rPr lang="fi-FI" sz="1800" dirty="0"/>
              <a:t>yhteistyön haasteet ilman yhteistä kieltä, päivähoito- tai keskustelukulttuurin outous, lukutaidottomuus</a:t>
            </a:r>
          </a:p>
          <a:p>
            <a:r>
              <a:rPr lang="fi-FI" sz="1800" dirty="0" smtClean="0">
                <a:latin typeface="Arial" panose="020B0604020202020204" pitchFamily="34" charset="0"/>
                <a:cs typeface="Arial" panose="020B0604020202020204" pitchFamily="34" charset="0"/>
              </a:rPr>
              <a:t>Lapsen </a:t>
            </a:r>
            <a:r>
              <a:rPr lang="fi-FI" sz="1800" dirty="0">
                <a:latin typeface="Arial" panose="020B0604020202020204" pitchFamily="34" charset="0"/>
                <a:cs typeface="Arial" panose="020B0604020202020204" pitchFamily="34" charset="0"/>
              </a:rPr>
              <a:t>ja perheen vastaanottaminen</a:t>
            </a:r>
          </a:p>
          <a:p>
            <a:pPr lvl="1"/>
            <a:r>
              <a:rPr lang="fi-FI" sz="1800" dirty="0" smtClean="0">
                <a:latin typeface="Arial" panose="020B0604020202020204" pitchFamily="34" charset="0"/>
                <a:cs typeface="Arial" panose="020B0604020202020204" pitchFamily="34" charset="0"/>
              </a:rPr>
              <a:t>Perheille </a:t>
            </a:r>
            <a:r>
              <a:rPr lang="fi-FI" sz="1800" dirty="0">
                <a:latin typeface="Arial" panose="020B0604020202020204" pitchFamily="34" charset="0"/>
                <a:cs typeface="Arial" panose="020B0604020202020204" pitchFamily="34" charset="0"/>
              </a:rPr>
              <a:t>kokemus siitä, että perhe ja lapsi ovat tervetulleita</a:t>
            </a:r>
          </a:p>
          <a:p>
            <a:pPr lvl="1"/>
            <a:r>
              <a:rPr lang="fi-FI" sz="1800" dirty="0" smtClean="0">
                <a:latin typeface="Arial" panose="020B0604020202020204" pitchFamily="34" charset="0"/>
                <a:cs typeface="Arial" panose="020B0604020202020204" pitchFamily="34" charset="0"/>
              </a:rPr>
              <a:t>Ymmärretyiksi tuleminen, </a:t>
            </a:r>
            <a:r>
              <a:rPr lang="fi-FI" sz="1800" dirty="0">
                <a:latin typeface="Arial" panose="020B0604020202020204" pitchFamily="34" charset="0"/>
                <a:cs typeface="Arial" panose="020B0604020202020204" pitchFamily="34" charset="0"/>
              </a:rPr>
              <a:t>tulkin käyttö</a:t>
            </a:r>
          </a:p>
          <a:p>
            <a:pPr lvl="1"/>
            <a:r>
              <a:rPr lang="fi-FI" sz="1800" dirty="0" smtClean="0">
                <a:latin typeface="Arial" panose="020B0604020202020204" pitchFamily="34" charset="0"/>
                <a:cs typeface="Arial" panose="020B0604020202020204" pitchFamily="34" charset="0"/>
              </a:rPr>
              <a:t>Aikaa (tutustuminen, kertaaminen, arjen </a:t>
            </a:r>
            <a:r>
              <a:rPr lang="fi-FI" sz="1800" dirty="0">
                <a:latin typeface="Arial" panose="020B0604020202020204" pitchFamily="34" charset="0"/>
                <a:cs typeface="Arial" panose="020B0604020202020204" pitchFamily="34" charset="0"/>
              </a:rPr>
              <a:t>käytäntöjen </a:t>
            </a:r>
            <a:r>
              <a:rPr lang="fi-FI" sz="1800" dirty="0" smtClean="0">
                <a:latin typeface="Arial" panose="020B0604020202020204" pitchFamily="34" charset="0"/>
                <a:cs typeface="Arial" panose="020B0604020202020204" pitchFamily="34" charset="0"/>
              </a:rPr>
              <a:t>selvittäminen jne.)</a:t>
            </a:r>
            <a:endParaRPr lang="fi-FI" sz="1800" dirty="0">
              <a:latin typeface="Arial" panose="020B0604020202020204" pitchFamily="34" charset="0"/>
              <a:cs typeface="Arial" panose="020B0604020202020204" pitchFamily="34" charset="0"/>
            </a:endParaRPr>
          </a:p>
          <a:p>
            <a:pPr>
              <a:lnSpc>
                <a:spcPct val="90000"/>
              </a:lnSpc>
              <a:defRPr/>
            </a:pPr>
            <a:r>
              <a:rPr lang="fi-FI" sz="1800" dirty="0" smtClean="0"/>
              <a:t>Lapsen </a:t>
            </a:r>
            <a:r>
              <a:rPr lang="fi-FI" sz="1800" dirty="0"/>
              <a:t>varhaiskasvatussuunnitelma ja esiopetuksen oppimissuunnitelma</a:t>
            </a:r>
          </a:p>
          <a:p>
            <a:pPr>
              <a:lnSpc>
                <a:spcPct val="90000"/>
              </a:lnSpc>
              <a:defRPr/>
            </a:pPr>
            <a:r>
              <a:rPr lang="fi-FI" sz="1800" dirty="0"/>
              <a:t>Käännökset, tulkkaukset</a:t>
            </a:r>
          </a:p>
          <a:p>
            <a:pPr>
              <a:lnSpc>
                <a:spcPct val="90000"/>
              </a:lnSpc>
              <a:defRPr/>
            </a:pPr>
            <a:r>
              <a:rPr lang="fi-FI" sz="1800" dirty="0"/>
              <a:t>Vanhempien lisäksi yhteistyössä </a:t>
            </a:r>
            <a:r>
              <a:rPr lang="fi-FI" sz="1800" dirty="0" smtClean="0"/>
              <a:t>mukana äidinkielinen avustaja, </a:t>
            </a:r>
            <a:r>
              <a:rPr lang="fi-FI" sz="1800" dirty="0" err="1" smtClean="0"/>
              <a:t>moniamma</a:t>
            </a:r>
            <a:r>
              <a:rPr lang="fi-FI" sz="1800" dirty="0" smtClean="0"/>
              <a:t>-tillinen yhteistyö, kotoutumispalvelut</a:t>
            </a:r>
            <a:endParaRPr lang="fi-FI" sz="1800" dirty="0"/>
          </a:p>
          <a:p>
            <a:endParaRPr lang="fi-FI" sz="1800"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7</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3265947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2770" y="0"/>
            <a:ext cx="8229600" cy="599606"/>
          </a:xfrm>
        </p:spPr>
        <p:txBody>
          <a:bodyPr/>
          <a:lstStyle/>
          <a:p>
            <a:r>
              <a:rPr lang="fi-FI" sz="2800" dirty="0" smtClean="0"/>
              <a:t>Viestintä</a:t>
            </a:r>
            <a:endParaRPr lang="fi-FI" sz="2800" dirty="0"/>
          </a:p>
        </p:txBody>
      </p:sp>
      <p:sp>
        <p:nvSpPr>
          <p:cNvPr id="3" name="Sisällön paikkamerkki 2"/>
          <p:cNvSpPr>
            <a:spLocks noGrp="1"/>
          </p:cNvSpPr>
          <p:nvPr>
            <p:ph idx="1"/>
          </p:nvPr>
        </p:nvSpPr>
        <p:spPr>
          <a:xfrm>
            <a:off x="146051" y="647257"/>
            <a:ext cx="8863038" cy="5844758"/>
          </a:xfrm>
        </p:spPr>
        <p:txBody>
          <a:bodyPr/>
          <a:lstStyle/>
          <a:p>
            <a:r>
              <a:rPr lang="fi-FI" dirty="0" smtClean="0"/>
              <a:t>Selkokieli</a:t>
            </a:r>
          </a:p>
          <a:p>
            <a:pPr lvl="1"/>
            <a:r>
              <a:rPr lang="fi-FI" dirty="0"/>
              <a:t>Puhetilanteet: kahden kesken, yksi asia kerrallaan, puhu rauhassa (ei kuitenkaan luonnottoman hitaasti), anna aikaa reagoida, älä kiirehdi, ei perättäisiä kysymyksiä, älä selitä heti asiaasi uudelleen toisella tavalla, painota oikeita asioita, käytä konkreetteja käsitteitä, tarkista aika ja paikka, vältä ammattisanastoa, lainasanoja ja abstraktia sanastoa</a:t>
            </a:r>
          </a:p>
          <a:p>
            <a:pPr lvl="1"/>
            <a:r>
              <a:rPr lang="fi-FI" dirty="0"/>
              <a:t>Kirjoitettu teksti: tutut, yleiset kirjaintyypit, pienaakkoset, Times New Roman, fontti 14-16, tavuttamaton, liehureunainen, musta teksti valkoisella pohjalla, vältä kieltomuotoja ja </a:t>
            </a:r>
            <a:r>
              <a:rPr lang="fi-FI" dirty="0" smtClean="0"/>
              <a:t>passiivia</a:t>
            </a:r>
          </a:p>
          <a:p>
            <a:pPr marL="457200" lvl="1" indent="0">
              <a:buNone/>
            </a:pPr>
            <a:endParaRPr lang="fi-FI" dirty="0"/>
          </a:p>
          <a:p>
            <a:r>
              <a:rPr lang="fi-FI" dirty="0" smtClean="0"/>
              <a:t>Tulkki yhteistyökumppanina</a:t>
            </a:r>
          </a:p>
          <a:p>
            <a:pPr lvl="1">
              <a:defRPr/>
            </a:pPr>
            <a:r>
              <a:rPr lang="fi-FI" dirty="0"/>
              <a:t>Oikeus tulkkiin, kun ei ole yhteistä kieltä ja on </a:t>
            </a:r>
            <a:r>
              <a:rPr lang="fi-FI" dirty="0" smtClean="0"/>
              <a:t>epävarmuutta ymmärtämisestä, tulkki </a:t>
            </a:r>
            <a:r>
              <a:rPr lang="fi-FI" dirty="0"/>
              <a:t>lisää kielellistä tasa-arvoa, väärinkäsitysten ja arvailujen mahdollisuus pienenee</a:t>
            </a:r>
          </a:p>
          <a:p>
            <a:pPr lvl="1">
              <a:defRPr/>
            </a:pPr>
            <a:r>
              <a:rPr lang="fi-FI" dirty="0" smtClean="0"/>
              <a:t>Keskustelukäytäntöjä</a:t>
            </a:r>
            <a:r>
              <a:rPr lang="fi-FI" dirty="0"/>
              <a:t>: </a:t>
            </a:r>
            <a:r>
              <a:rPr lang="fi-FI" dirty="0" smtClean="0"/>
              <a:t>katsekontakti </a:t>
            </a:r>
            <a:r>
              <a:rPr lang="fi-FI" dirty="0"/>
              <a:t>vanhempaan, vältä murre- ja ammattisanastoa, käytä selkeää kieltä, </a:t>
            </a:r>
            <a:r>
              <a:rPr lang="fi-FI" dirty="0" smtClean="0"/>
              <a:t>konkreettisuus</a:t>
            </a:r>
            <a:r>
              <a:rPr lang="fi-FI" dirty="0"/>
              <a:t>, </a:t>
            </a:r>
            <a:r>
              <a:rPr lang="fi-FI" dirty="0" smtClean="0"/>
              <a:t>kertaa ja tauota, anna </a:t>
            </a:r>
            <a:r>
              <a:rPr lang="fi-FI" dirty="0"/>
              <a:t>tulkin puhua </a:t>
            </a:r>
            <a:r>
              <a:rPr lang="fi-FI" dirty="0" smtClean="0"/>
              <a:t>loppuun</a:t>
            </a:r>
            <a:endParaRPr lang="fi-FI" dirty="0"/>
          </a:p>
        </p:txBody>
      </p:sp>
      <p:sp>
        <p:nvSpPr>
          <p:cNvPr id="7" name="Dian numeron paikkamerkki 6"/>
          <p:cNvSpPr>
            <a:spLocks noGrp="1"/>
          </p:cNvSpPr>
          <p:nvPr>
            <p:ph type="sldNum" sz="quarter" idx="12"/>
          </p:nvPr>
        </p:nvSpPr>
        <p:spPr/>
        <p:txBody>
          <a:bodyPr/>
          <a:lstStyle/>
          <a:p>
            <a:pPr>
              <a:defRPr/>
            </a:pPr>
            <a:fld id="{98AC36C8-14ED-174F-91BC-FEED42DCEDD6}" type="slidenum">
              <a:rPr lang="fi-FI" smtClean="0"/>
              <a:pPr>
                <a:defRPr/>
              </a:pPr>
              <a:t>8</a:t>
            </a:fld>
            <a:endParaRPr lang="fi-FI" dirty="0"/>
          </a:p>
        </p:txBody>
      </p:sp>
      <p:sp>
        <p:nvSpPr>
          <p:cNvPr id="8" name="Päivämäärän paikkamerkki 7"/>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1593823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146050" y="0"/>
            <a:ext cx="8872537" cy="6015356"/>
          </a:xfrm>
        </p:spPr>
        <p:txBody>
          <a:bodyPr/>
          <a:lstStyle/>
          <a:p>
            <a:r>
              <a:rPr lang="fi-FI" sz="2000" b="1" dirty="0">
                <a:latin typeface="Arial" panose="020B0604020202020204" pitchFamily="34" charset="0"/>
                <a:cs typeface="Arial" panose="020B0604020202020204" pitchFamily="34" charset="0"/>
              </a:rPr>
              <a:t>Fyysisen ympäristön </a:t>
            </a:r>
            <a:r>
              <a:rPr lang="fi-FI" sz="2000" b="1" dirty="0" smtClean="0">
                <a:latin typeface="Arial" panose="020B0604020202020204" pitchFamily="34" charset="0"/>
                <a:cs typeface="Arial" panose="020B0604020202020204" pitchFamily="34" charset="0"/>
              </a:rPr>
              <a:t>rakentaminen</a:t>
            </a:r>
            <a:r>
              <a:rPr lang="fi-FI" sz="2000" dirty="0" smtClean="0">
                <a:latin typeface="Arial" panose="020B0604020202020204" pitchFamily="34" charset="0"/>
                <a:cs typeface="Arial" panose="020B0604020202020204" pitchFamily="34" charset="0"/>
              </a:rPr>
              <a:t>, esimerkkejä</a:t>
            </a:r>
            <a:endParaRPr lang="fi-FI" sz="2000" dirty="0">
              <a:latin typeface="Arial" panose="020B0604020202020204" pitchFamily="34" charset="0"/>
              <a:cs typeface="Arial" panose="020B0604020202020204" pitchFamily="34" charset="0"/>
            </a:endParaRPr>
          </a:p>
          <a:p>
            <a:pPr lvl="1"/>
            <a:r>
              <a:rPr lang="fi-FI" dirty="0" smtClean="0">
                <a:latin typeface="Arial" panose="020B0604020202020204" pitchFamily="34" charset="0"/>
                <a:cs typeface="Arial" panose="020B0604020202020204" pitchFamily="34" charset="0"/>
              </a:rPr>
              <a:t>Kirjat</a:t>
            </a:r>
            <a:r>
              <a:rPr lang="fi-FI" dirty="0">
                <a:latin typeface="Arial" panose="020B0604020202020204" pitchFamily="34" charset="0"/>
                <a:cs typeface="Arial" panose="020B0604020202020204" pitchFamily="34" charset="0"/>
              </a:rPr>
              <a:t>, musiikki, kuvat, leikkivälineet, </a:t>
            </a:r>
            <a:r>
              <a:rPr lang="fi-FI" dirty="0" smtClean="0">
                <a:latin typeface="Arial" panose="020B0604020202020204" pitchFamily="34" charset="0"/>
                <a:cs typeface="Arial" panose="020B0604020202020204" pitchFamily="34" charset="0"/>
              </a:rPr>
              <a:t>perinneleikit, liput</a:t>
            </a:r>
            <a:endParaRPr lang="fi-FI" dirty="0">
              <a:latin typeface="Arial" panose="020B0604020202020204" pitchFamily="34" charset="0"/>
              <a:cs typeface="Arial" panose="020B0604020202020204" pitchFamily="34" charset="0"/>
            </a:endParaRPr>
          </a:p>
          <a:p>
            <a:pPr lvl="1"/>
            <a:r>
              <a:rPr lang="fi-FI" dirty="0" smtClean="0">
                <a:latin typeface="Arial" panose="020B0604020202020204" pitchFamily="34" charset="0"/>
                <a:cs typeface="Arial" panose="020B0604020202020204" pitchFamily="34" charset="0"/>
              </a:rPr>
              <a:t>Äidinkielisten </a:t>
            </a:r>
            <a:r>
              <a:rPr lang="fi-FI" dirty="0">
                <a:latin typeface="Arial" panose="020B0604020202020204" pitchFamily="34" charset="0"/>
                <a:cs typeface="Arial" panose="020B0604020202020204" pitchFamily="34" charset="0"/>
              </a:rPr>
              <a:t>tekstien ja kirjainten näkyminen: t</a:t>
            </a:r>
            <a:r>
              <a:rPr lang="fi-FI" dirty="0" smtClean="0">
                <a:latin typeface="Arial" panose="020B0604020202020204" pitchFamily="34" charset="0"/>
                <a:cs typeface="Arial" panose="020B0604020202020204" pitchFamily="34" charset="0"/>
              </a:rPr>
              <a:t>ervehdykset ja muut fraasit eri kielillä, aakkoset</a:t>
            </a:r>
            <a:r>
              <a:rPr lang="fi-FI" dirty="0">
                <a:latin typeface="Arial" panose="020B0604020202020204" pitchFamily="34" charset="0"/>
                <a:cs typeface="Arial" panose="020B0604020202020204" pitchFamily="34" charset="0"/>
              </a:rPr>
              <a:t>, lasten nimet, viikonpäivät, vuodenajat jne.</a:t>
            </a:r>
          </a:p>
          <a:p>
            <a:pPr lvl="1"/>
            <a:r>
              <a:rPr lang="fi-FI" dirty="0">
                <a:latin typeface="Arial" panose="020B0604020202020204" pitchFamily="34" charset="0"/>
                <a:cs typeface="Arial" panose="020B0604020202020204" pitchFamily="34" charset="0"/>
              </a:rPr>
              <a:t>Juhlien </a:t>
            </a:r>
            <a:r>
              <a:rPr lang="fi-FI" dirty="0" smtClean="0">
                <a:latin typeface="Arial" panose="020B0604020202020204" pitchFamily="34" charset="0"/>
                <a:cs typeface="Arial" panose="020B0604020202020204" pitchFamily="34" charset="0"/>
              </a:rPr>
              <a:t>vuosiympyrä, maailmankartat, </a:t>
            </a:r>
            <a:r>
              <a:rPr lang="fi-FI" dirty="0">
                <a:latin typeface="Arial" panose="020B0604020202020204" pitchFamily="34" charset="0"/>
                <a:cs typeface="Arial" panose="020B0604020202020204" pitchFamily="34" charset="0"/>
              </a:rPr>
              <a:t>k</a:t>
            </a:r>
            <a:r>
              <a:rPr lang="fi-FI" dirty="0" smtClean="0">
                <a:latin typeface="Arial" panose="020B0604020202020204" pitchFamily="34" charset="0"/>
                <a:cs typeface="Arial" panose="020B0604020202020204" pitchFamily="34" charset="0"/>
              </a:rPr>
              <a:t>ulttuuriarkku	</a:t>
            </a:r>
          </a:p>
          <a:p>
            <a:pPr lvl="1"/>
            <a:r>
              <a:rPr lang="fi-FI" dirty="0" smtClean="0">
                <a:latin typeface="Arial" panose="020B0604020202020204" pitchFamily="34" charset="0"/>
                <a:cs typeface="Arial" panose="020B0604020202020204" pitchFamily="34" charset="0"/>
              </a:rPr>
              <a:t>Käsiteltävien asioiden näkyminen ympäristössä</a:t>
            </a:r>
          </a:p>
          <a:p>
            <a:pPr lvl="0">
              <a:buFont typeface="Arial" panose="020B0604020202020204" pitchFamily="34" charset="0"/>
              <a:buChar char="•"/>
            </a:pPr>
            <a:r>
              <a:rPr lang="fi-FI" sz="2000" dirty="0" smtClean="0">
                <a:hlinkClick r:id="rId2"/>
              </a:rPr>
              <a:t> </a:t>
            </a:r>
            <a:r>
              <a:rPr lang="fi-FI" sz="2000" dirty="0">
                <a:hlinkClick r:id="rId2"/>
              </a:rPr>
              <a:t>www.otakoppi-ohjelma.fi </a:t>
            </a:r>
            <a:r>
              <a:rPr lang="fi-FI" sz="2000" dirty="0" smtClean="0">
                <a:latin typeface="Arial" panose="020B0604020202020204" pitchFamily="34" charset="0"/>
                <a:cs typeface="Arial" panose="020B0604020202020204" pitchFamily="34" charset="0"/>
              </a:rPr>
              <a:t>	</a:t>
            </a:r>
            <a:endParaRPr lang="fi-FI" sz="2000" b="1" dirty="0">
              <a:solidFill>
                <a:prstClr val="black"/>
              </a:solidFill>
            </a:endParaRPr>
          </a:p>
          <a:p>
            <a:pPr marL="0" lvl="0" indent="0">
              <a:buNone/>
            </a:pPr>
            <a:r>
              <a:rPr lang="fi-FI" sz="2000" dirty="0" smtClean="0">
                <a:solidFill>
                  <a:prstClr val="black"/>
                </a:solidFill>
              </a:rPr>
              <a:t>	</a:t>
            </a:r>
            <a:r>
              <a:rPr lang="fi-FI" sz="2000" b="1" dirty="0" smtClean="0">
                <a:solidFill>
                  <a:prstClr val="black"/>
                </a:solidFill>
              </a:rPr>
              <a:t>Miten </a:t>
            </a:r>
            <a:r>
              <a:rPr lang="fi-FI" sz="2000" b="1" dirty="0">
                <a:solidFill>
                  <a:prstClr val="black"/>
                </a:solidFill>
              </a:rPr>
              <a:t>kieli- ja kulttuuritietoinen oppimisympäristö on?</a:t>
            </a:r>
          </a:p>
          <a:p>
            <a:pPr marL="457200" lvl="1" indent="0">
              <a:buNone/>
            </a:pPr>
            <a:r>
              <a:rPr lang="fi-FI" dirty="0" smtClean="0">
                <a:solidFill>
                  <a:prstClr val="black"/>
                </a:solidFill>
              </a:rPr>
              <a:t>=  Tarkistuslista arvioitaessa </a:t>
            </a:r>
            <a:r>
              <a:rPr lang="fi-FI" dirty="0">
                <a:solidFill>
                  <a:prstClr val="black"/>
                </a:solidFill>
              </a:rPr>
              <a:t>toimintaympäristöä</a:t>
            </a:r>
          </a:p>
          <a:p>
            <a:pPr lvl="1"/>
            <a:r>
              <a:rPr lang="fi-FI" dirty="0">
                <a:solidFill>
                  <a:prstClr val="black"/>
                </a:solidFill>
              </a:rPr>
              <a:t>auttaa mahdollisten kehityskohteiden havaitsemisessa ja valitsemisessa</a:t>
            </a:r>
          </a:p>
          <a:p>
            <a:pPr lvl="1"/>
            <a:r>
              <a:rPr lang="fi-FI" dirty="0">
                <a:solidFill>
                  <a:prstClr val="black"/>
                </a:solidFill>
              </a:rPr>
              <a:t>antaa esimerkkejä oppimisympäristön piirteistä</a:t>
            </a:r>
          </a:p>
          <a:p>
            <a:pPr lvl="1"/>
            <a:r>
              <a:rPr lang="fi-FI" dirty="0">
                <a:solidFill>
                  <a:prstClr val="black"/>
                </a:solidFill>
              </a:rPr>
              <a:t>mm. kuvien käyttö, ennakointi, struktuurit, uskallus itseilmaisuun, oman ja toisten kulttuurin esineistön ja äidinkielen näkyminen, </a:t>
            </a:r>
            <a:r>
              <a:rPr lang="fi-FI" dirty="0"/>
              <a:t>aikuisten kieli/kulttuuritietoisuuden kehittyminen</a:t>
            </a:r>
          </a:p>
          <a:p>
            <a:pPr marL="457200" lvl="1" indent="0">
              <a:buNone/>
            </a:pPr>
            <a:r>
              <a:rPr lang="fi-FI" sz="1800" dirty="0" smtClean="0">
                <a:latin typeface="Arial" panose="020B0604020202020204" pitchFamily="34" charset="0"/>
                <a:cs typeface="Arial" panose="020B0604020202020204" pitchFamily="34" charset="0"/>
              </a:rPr>
              <a:t>				</a:t>
            </a:r>
          </a:p>
          <a:p>
            <a:pPr marL="457200" lvl="1" indent="0">
              <a:buNone/>
            </a:pPr>
            <a:r>
              <a:rPr lang="fi-FI" sz="4400" dirty="0" smtClean="0"/>
              <a:t> </a:t>
            </a:r>
            <a:endParaRPr lang="fi-FI" sz="1800" dirty="0"/>
          </a:p>
        </p:txBody>
      </p:sp>
      <p:pic>
        <p:nvPicPr>
          <p:cNvPr id="4098" name="Picture 2" descr="C:\Users\manninka\AppData\Local\Microsoft\Windows\Temporary Internet Files\Content.IE5\YV5FVGLH\MP90042780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4528" y="5319829"/>
            <a:ext cx="2085655" cy="1538171"/>
          </a:xfrm>
          <a:prstGeom prst="rect">
            <a:avLst/>
          </a:prstGeom>
          <a:noFill/>
          <a:extLst>
            <a:ext uri="{909E8E84-426E-40DD-AFC4-6F175D3DCCD1}">
              <a14:hiddenFill xmlns:a14="http://schemas.microsoft.com/office/drawing/2010/main">
                <a:solidFill>
                  <a:srgbClr val="FFFFFF"/>
                </a:solidFill>
              </a14:hiddenFill>
            </a:ext>
          </a:extLst>
        </p:spPr>
      </p:pic>
      <p:sp>
        <p:nvSpPr>
          <p:cNvPr id="6" name="Dian numeron paikkamerkki 5"/>
          <p:cNvSpPr>
            <a:spLocks noGrp="1"/>
          </p:cNvSpPr>
          <p:nvPr>
            <p:ph type="sldNum" sz="quarter" idx="12"/>
          </p:nvPr>
        </p:nvSpPr>
        <p:spPr/>
        <p:txBody>
          <a:bodyPr/>
          <a:lstStyle/>
          <a:p>
            <a:pPr>
              <a:defRPr/>
            </a:pPr>
            <a:fld id="{98AC36C8-14ED-174F-91BC-FEED42DCEDD6}" type="slidenum">
              <a:rPr lang="fi-FI" smtClean="0"/>
              <a:pPr>
                <a:defRPr/>
              </a:pPr>
              <a:t>9</a:t>
            </a:fld>
            <a:endParaRPr lang="fi-FI" dirty="0"/>
          </a:p>
        </p:txBody>
      </p:sp>
      <p:sp>
        <p:nvSpPr>
          <p:cNvPr id="7" name="Päivämäärän paikkamerkki 6"/>
          <p:cNvSpPr>
            <a:spLocks noGrp="1"/>
          </p:cNvSpPr>
          <p:nvPr>
            <p:ph type="dt" sz="half" idx="10"/>
          </p:nvPr>
        </p:nvSpPr>
        <p:spPr/>
        <p:txBody>
          <a:bodyPr/>
          <a:lstStyle/>
          <a:p>
            <a:pPr>
              <a:defRPr/>
            </a:pPr>
            <a:r>
              <a:rPr lang="fi-FI" smtClean="0"/>
              <a:t>Katri Manninen 10/2015</a:t>
            </a:r>
            <a:endParaRPr lang="fi-FI" dirty="0"/>
          </a:p>
        </p:txBody>
      </p:sp>
    </p:spTree>
    <p:extLst>
      <p:ext uri="{BB962C8B-B14F-4D97-AF65-F5344CB8AC3E}">
        <p14:creationId xmlns:p14="http://schemas.microsoft.com/office/powerpoint/2010/main" val="3319868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Jkl_powerpoint_pohja">
  <a:themeElements>
    <a:clrScheme name="Custom 2">
      <a:dk1>
        <a:sysClr val="windowText" lastClr="000000"/>
      </a:dk1>
      <a:lt1>
        <a:sysClr val="window" lastClr="FFFFFF"/>
      </a:lt1>
      <a:dk2>
        <a:srgbClr val="0A4B73"/>
      </a:dk2>
      <a:lt2>
        <a:srgbClr val="F2F2F2"/>
      </a:lt2>
      <a:accent1>
        <a:srgbClr val="F28705"/>
      </a:accent1>
      <a:accent2>
        <a:srgbClr val="2192BF"/>
      </a:accent2>
      <a:accent3>
        <a:srgbClr val="0A4B73"/>
      </a:accent3>
      <a:accent4>
        <a:srgbClr val="1AA17E"/>
      </a:accent4>
      <a:accent5>
        <a:srgbClr val="A69586"/>
      </a:accent5>
      <a:accent6>
        <a:srgbClr val="594C47"/>
      </a:accent6>
      <a:hlink>
        <a:srgbClr val="2192B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Yleinen" ma:contentTypeID="0x01010005F00720816C7C41B43655261CBB164B00677925416D751B4D970D3BAD6A31EBC6" ma:contentTypeVersion="17" ma:contentTypeDescription="" ma:contentTypeScope="" ma:versionID="09ccd4713ac3c426a4786d9290389a8d">
  <xsd:schema xmlns:xsd="http://www.w3.org/2001/XMLSchema" xmlns:p="http://schemas.microsoft.com/office/2006/metadata/properties" xmlns:ns2="f5c5f768-025d-4258-a717-78865902ec2e" targetNamespace="http://schemas.microsoft.com/office/2006/metadata/properties" ma:root="true" ma:fieldsID="ff16494b77f0a5b66cd06d26c731f84e" ns2:_="">
    <xsd:import namespace="f5c5f768-025d-4258-a717-78865902ec2e"/>
    <xsd:element name="properties">
      <xsd:complexType>
        <xsd:sequence>
          <xsd:element name="documentManagement">
            <xsd:complexType>
              <xsd:all>
                <xsd:element ref="ns2:Asiakirjan_x0020_nimi" minOccurs="0"/>
                <xsd:element ref="ns2:Omistava_x0020_organisaatio" minOccurs="0"/>
                <xsd:element ref="ns2:Asiakirjan_x0020_kirjoittaja" minOccurs="0"/>
                <xsd:element ref="ns2:Asiakirjalaji" minOccurs="0"/>
                <xsd:element ref="ns2:Asiakirjan_x0020_tila" minOccurs="0"/>
                <xsd:element ref="ns2:Julkisuus" minOccurs="0"/>
                <xsd:element ref="ns2:Säilytysaika" minOccurs="0"/>
                <xsd:element ref="ns2:Dokumentin_x0020_kuvaus" minOccurs="0"/>
                <xsd:element ref="ns2:Asiatunnus" minOccurs="0"/>
                <xsd:element ref="ns2:Diaarinumero" minOccurs="0"/>
                <xsd:element ref="ns2:Liiteasiakirja" minOccurs="0"/>
              </xsd:all>
            </xsd:complexType>
          </xsd:element>
        </xsd:sequence>
      </xsd:complexType>
    </xsd:element>
  </xsd:schema>
  <xsd:schema xmlns:xsd="http://www.w3.org/2001/XMLSchema" xmlns:dms="http://schemas.microsoft.com/office/2006/documentManagement/types" targetNamespace="f5c5f768-025d-4258-a717-78865902ec2e" elementFormDefault="qualified">
    <xsd:import namespace="http://schemas.microsoft.com/office/2006/documentManagement/types"/>
    <xsd:element name="Asiakirjan_x0020_nimi" ma:index="1" nillable="true" ma:displayName="Asiakirjan nimi" ma:internalName="Asiakirjan_x0020_nimi">
      <xsd:simpleType>
        <xsd:restriction base="dms:Text">
          <xsd:maxLength value="255"/>
        </xsd:restriction>
      </xsd:simpleType>
    </xsd:element>
    <xsd:element name="Omistava_x0020_organisaatio" ma:index="3" nillable="true" ma:displayName="Omistava organisaatio" ma:format="Dropdown" ma:internalName="Omistava_x0020_organisaatio">
      <xsd:simpleType>
        <xsd:restriction base="dms:Choice">
          <xsd:enumeration value="Konsernihallinto"/>
          <xsd:enumeration value="~ Hallintokeskus"/>
          <xsd:enumeration value="~ Kaupunginhallitus"/>
          <xsd:enumeration value="~ Kaupunginvaltuusto"/>
          <xsd:enumeration value="~ Tilintarkastus"/>
          <xsd:enumeration value="Liiketoimi"/>
          <xsd:enumeration value="~ Erillispalvelut"/>
          <xsd:enumeration value="~ Talous- ja hankintapalvelukeskus"/>
          <xsd:enumeration value="~ Tietohallinto"/>
          <xsd:enumeration value="Sivistystoimi"/>
          <xsd:enumeration value="~ Kulttuuri- ja nuorisotoimi"/>
          <xsd:enumeration value="~~ Kaupunginorkesteri"/>
          <xsd:enumeration value="~~ Kaupunginteatteri"/>
          <xsd:enumeration value="~~ Keski-Suomen museo"/>
          <xsd:enumeration value="~~ Kirjasto"/>
          <xsd:enumeration value="~~ Kulttuuripalvelukeskus"/>
          <xsd:enumeration value="~~ Kuvataidekoulu"/>
          <xsd:enumeration value="~~ Nuorisoasiainkeskus"/>
          <xsd:enumeration value="~~ Suomen käsityön museo"/>
          <xsd:enumeration value="~~ Taidemuseo"/>
          <xsd:enumeration value="~ Liikuntapalvelukeskus"/>
          <xsd:enumeration value="~ Opetustoimi"/>
          <xsd:enumeration value="~~ Erityiskoulut"/>
          <xsd:enumeration value="~~ Lukiot"/>
          <xsd:enumeration value="~~ Opetuspalvelukeskus"/>
          <xsd:enumeration value="~~ Peruskoulut, 1-6 lk"/>
          <xsd:enumeration value="~~ Peruskoulut, 7-9 lk"/>
          <xsd:enumeration value="Sosiaali- ja terveyspalvelukeskus"/>
          <xsd:enumeration value="~ Avoterveydenhuollon palvelut"/>
          <xsd:enumeration value="~~ Avosairaanhoito"/>
          <xsd:enumeration value="~~ Hammashuolto"/>
          <xsd:enumeration value="~~ Terveyden edistäminen"/>
          <xsd:enumeration value="~ Hallinto ja talous"/>
          <xsd:enumeration value="~ Jyväskylän Seudun Työterveyshuolto"/>
          <xsd:enumeration value="~ Lasten päivähoitopalvelut"/>
          <xsd:enumeration value="~ Sosiaali- ja mielenterveyspalvelut"/>
          <xsd:enumeration value="~~ Aikuispsykiatria ja päihdepalvelut"/>
          <xsd:enumeration value="~~ Kuntouttava sosiaalityö ja perusturva"/>
          <xsd:enumeration value="~~ Lastensuojelu"/>
          <xsd:enumeration value="~~ Psykososiaaliset palvelut"/>
          <xsd:enumeration value="~~ Työllisyyspalvelut"/>
          <xsd:enumeration value="~~ Vammaispalvelut"/>
          <xsd:enumeration value="~ Vanhuspalvelut ja terveyskeskussairaala"/>
          <xsd:enumeration value="~~ Kotihoito ja palveluasuminen"/>
          <xsd:enumeration value="~~ Terveyskeskussairaala"/>
          <xsd:enumeration value="~~ Vanhainkoti"/>
          <xsd:enumeration value="Yhdyskuntatoimi"/>
          <xsd:enumeration value="~ Hallinto- ja kehittämisosasto"/>
          <xsd:enumeration value="~ Jyväskylän Vesi"/>
          <xsd:enumeration value="~ Katu- ja puisto-osasto"/>
          <xsd:enumeration value="~ Kaupunkisuunnitteluosasto"/>
          <xsd:enumeration value="~ Rakennusvalvontaosasto"/>
          <xsd:enumeration value="~ Tonttiosasto"/>
          <xsd:enumeration value="~ Ympäristöosasto"/>
          <xsd:enumeration value="Aluetekniikka"/>
          <xsd:enumeration value="Kylän kattaus"/>
          <xsd:enumeration value="Tilapalvelu"/>
          <xsd:enumeration value="Total Kiinteistöpalvelu"/>
          <xsd:enumeration value="Jyväskylän seudun kansalaisopisto"/>
          <xsd:enumeration value="Keski-Suomen pelastuslaitos"/>
          <xsd:enumeration value="Yhteiset"/>
        </xsd:restriction>
      </xsd:simpleType>
    </xsd:element>
    <xsd:element name="Asiakirjan_x0020_kirjoittaja" ma:index="4" nillable="true" ma:displayName="Asiakirjan kirjoittaja" ma:internalName="Asiakirjan_x0020_kirjoittaja">
      <xsd:simpleType>
        <xsd:restriction base="dms:Text">
          <xsd:maxLength value="255"/>
        </xsd:restriction>
      </xsd:simpleType>
    </xsd:element>
    <xsd:element name="Asiakirjalaji" ma:index="5" nillable="true" ma:displayName="Asiakirjalaji" ma:format="Dropdown" ma:internalName="Asiakirjalaji">
      <xsd:simpleType>
        <xsd:restriction base="dms:Choice">
          <xsd:enumeration value="esitys"/>
          <xsd:enumeration value="kartta tai piirustus"/>
          <xsd:enumeration value="kirje"/>
          <xsd:enumeration value="kuva tai äänite"/>
          <xsd:enumeration value="lomake"/>
          <xsd:enumeration value="muistio"/>
          <xsd:enumeration value="ohje tai sääntö"/>
          <xsd:enumeration value="pöytäkirja"/>
          <xsd:enumeration value="raportti tai selonteko"/>
          <xsd:enumeration value="rekisteri tai luettelo"/>
          <xsd:enumeration value="sopimus"/>
          <xsd:enumeration value="suunnitelma"/>
          <xsd:enumeration value="tiedote tai esite"/>
          <xsd:enumeration value="tilasto"/>
          <xsd:enumeration value="toimintakertomus"/>
        </xsd:restriction>
      </xsd:simpleType>
    </xsd:element>
    <xsd:element name="Asiakirjan_x0020_tila" ma:index="6" nillable="true" ma:displayName="Asiakirjan tila" ma:internalName="Asiakirjan_x0020_tila">
      <xsd:complexType>
        <xsd:complexContent>
          <xsd:extension base="dms:MultiChoice">
            <xsd:sequence>
              <xsd:element name="Value" maxOccurs="unbounded" minOccurs="0" nillable="true">
                <xsd:simpleType>
                  <xsd:restriction base="dms:Choice">
                    <xsd:enumeration value="Keskeneräinen"/>
                  </xsd:restriction>
                </xsd:simpleType>
              </xsd:element>
            </xsd:sequence>
          </xsd:extension>
        </xsd:complexContent>
      </xsd:complexType>
    </xsd:element>
    <xsd:element name="Julkisuus" ma:index="7" nillable="true" ma:displayName="Julkisuus" ma:default="Julkinen" ma:format="RadioButtons" ma:internalName="Julkisuus">
      <xsd:simpleType>
        <xsd:restriction base="dms:Choice">
          <xsd:enumeration value="Julkinen"/>
          <xsd:enumeration value="Ei-julkinen"/>
          <xsd:enumeration value="Salainen"/>
        </xsd:restriction>
      </xsd:simpleType>
    </xsd:element>
    <xsd:element name="Säilytysaika" ma:index="8" nillable="true" ma:displayName="Säilytysaika" ma:format="Dropdown" ma:internalName="S_x00e4_ilytysaika">
      <xsd:simpleType>
        <xsd:restriction base="dms:Choice">
          <xsd:enumeration value="oma tarve"/>
          <xsd:enumeration value="voimassaoloaika + 2v"/>
          <xsd:enumeration value="2v"/>
          <xsd:enumeration value="6v"/>
          <xsd:enumeration value="10v"/>
          <xsd:enumeration value="50v"/>
          <xsd:enumeration value="säilytetään pysyvästi"/>
        </xsd:restriction>
      </xsd:simpleType>
    </xsd:element>
    <xsd:element name="Dokumentin_x0020_kuvaus" ma:index="9" nillable="true" ma:displayName="Dokumentin kuvaus" ma:internalName="Dokumentin_x0020_kuvaus">
      <xsd:simpleType>
        <xsd:restriction base="dms:Note"/>
      </xsd:simpleType>
    </xsd:element>
    <xsd:element name="Asiatunnus" ma:index="10" nillable="true" ma:displayName="Asiatunnus" ma:internalName="Asiatunnus">
      <xsd:simpleType>
        <xsd:restriction base="dms:Text">
          <xsd:maxLength value="255"/>
        </xsd:restriction>
      </xsd:simpleType>
    </xsd:element>
    <xsd:element name="Diaarinumero" ma:index="11" nillable="true" ma:displayName="Diaarinumero" ma:internalName="Diaarinumero">
      <xsd:simpleType>
        <xsd:restriction base="dms:Text">
          <xsd:maxLength value="255"/>
        </xsd:restriction>
      </xsd:simpleType>
    </xsd:element>
    <xsd:element name="Liiteasiakirja" ma:index="12" nillable="true" ma:displayName="Liiteasiakirja" ma:format="Hyperlink" ma:internalName="Liiteasiakirja">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ma:readOnly="true"/>
        <xsd:element ref="dc:title" minOccurs="0" maxOccurs="1" ma:index="2"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Asiakirjan_x0020_tila xmlns="f5c5f768-025d-4258-a717-78865902ec2e"/>
    <Diaarinumero xmlns="f5c5f768-025d-4258-a717-78865902ec2e" xsi:nil="true"/>
    <Julkisuus xmlns="f5c5f768-025d-4258-a717-78865902ec2e">Julkinen</Julkisuus>
    <Liiteasiakirja xmlns="f5c5f768-025d-4258-a717-78865902ec2e">
      <Url xsi:nil="true"/>
      <Description xsi:nil="true"/>
    </Liiteasiakirja>
    <Dokumentin_x0020_kuvaus xmlns="f5c5f768-025d-4258-a717-78865902ec2e">&lt;div&gt;&lt;/div&gt;</Dokumentin_x0020_kuvaus>
    <Asiakirjan_x0020_nimi xmlns="f5c5f768-025d-4258-a717-78865902ec2e">Kaupungin yleinen diapohja (malli, potx)</Asiakirjan_x0020_nimi>
    <Asiakirjan_x0020_kirjoittaja xmlns="f5c5f768-025d-4258-a717-78865902ec2e">Terhi Pekkarinen / Brand United Oy</Asiakirjan_x0020_kirjoittaja>
    <Asiakirjalaji xmlns="f5c5f768-025d-4258-a717-78865902ec2e">esitys</Asiakirjalaji>
    <Säilytysaika xmlns="f5c5f768-025d-4258-a717-78865902ec2e" xsi:nil="true"/>
    <Asiatunnus xmlns="f5c5f768-025d-4258-a717-78865902ec2e" xsi:nil="true"/>
    <Omistava_x0020_organisaatio xmlns="f5c5f768-025d-4258-a717-78865902ec2e">~ Hallintokeskus</Omistava_x0020_organisaatio>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B98362-3DFD-45C0-80EC-91156409C0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c5f768-025d-4258-a717-78865902ec2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12033A4-FF2A-4B3D-A7DF-5E05238199C0}">
  <ds:schemaRefs>
    <ds:schemaRef ds:uri="http://www.w3.org/XML/1998/namespace"/>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dcmitype/"/>
    <ds:schemaRef ds:uri="f5c5f768-025d-4258-a717-78865902ec2e"/>
  </ds:schemaRefs>
</ds:datastoreItem>
</file>

<file path=customXml/itemProps3.xml><?xml version="1.0" encoding="utf-8"?>
<ds:datastoreItem xmlns:ds="http://schemas.openxmlformats.org/officeDocument/2006/customXml" ds:itemID="{22DECD27-D3B0-4F81-A362-59DE0FE603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Jkl_powerpoint_pohja</Template>
  <TotalTime>327</TotalTime>
  <Words>1551</Words>
  <Application>Microsoft Office PowerPoint</Application>
  <PresentationFormat>Näytössä katseltava diaesitys (4:3)</PresentationFormat>
  <Paragraphs>242</Paragraphs>
  <Slides>23</Slides>
  <Notes>4</Notes>
  <HiddenSlides>0</HiddenSlides>
  <MMClips>0</MMClips>
  <ScaleCrop>false</ScaleCrop>
  <HeadingPairs>
    <vt:vector size="4" baseType="variant">
      <vt:variant>
        <vt:lpstr>Teema</vt:lpstr>
      </vt:variant>
      <vt:variant>
        <vt:i4>1</vt:i4>
      </vt:variant>
      <vt:variant>
        <vt:lpstr>Dian otsikot</vt:lpstr>
      </vt:variant>
      <vt:variant>
        <vt:i4>23</vt:i4>
      </vt:variant>
    </vt:vector>
  </HeadingPairs>
  <TitlesOfParts>
    <vt:vector size="24" baseType="lpstr">
      <vt:lpstr>Jkl_powerpoint_pohja</vt:lpstr>
      <vt:lpstr>MONIKULTTUURINEN VARHAISKASVATUS  </vt:lpstr>
      <vt:lpstr> Käsitteitä</vt:lpstr>
      <vt:lpstr>PowerPoint-esitys</vt:lpstr>
      <vt:lpstr>PowerPoint-esitys</vt:lpstr>
      <vt:lpstr>PowerPoint-esitys</vt:lpstr>
      <vt:lpstr>1. Ilmapiiri </vt:lpstr>
      <vt:lpstr>2. Fyysiset tekijät</vt:lpstr>
      <vt:lpstr>Viestintä</vt:lpstr>
      <vt:lpstr>PowerPoint-esitys</vt:lpstr>
      <vt:lpstr>3. Sosiaaliset suhteet</vt:lpstr>
      <vt:lpstr>             4. Pedagogiset tekijät</vt:lpstr>
      <vt:lpstr>Kielitietoinen kasvattaja</vt:lpstr>
      <vt:lpstr>           Äidinkieli Tunne- ja identiteettikieli, ajattelun kieli, käsitteiden kieli, juurien kieli  </vt:lpstr>
      <vt:lpstr>PowerPoint-esitys</vt:lpstr>
      <vt:lpstr>Kielen kehityksestä</vt:lpstr>
      <vt:lpstr>”Kämmenmalli” - sisällöt, kielitaito, arviointi</vt:lpstr>
      <vt:lpstr>PowerPoint-esitys</vt:lpstr>
      <vt:lpstr>PowerPoint-esitys</vt:lpstr>
      <vt:lpstr>S2- opetuksen materiaalit</vt:lpstr>
      <vt:lpstr>Arviointi </vt:lpstr>
      <vt:lpstr>Moniammatillinen yhteistyö</vt:lpstr>
      <vt:lpstr>PowerPoint-esitys</vt:lpstr>
      <vt:lpstr>Lähteet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Manniset</dc:creator>
  <cp:lastModifiedBy>Eerola-Pennanen Paula</cp:lastModifiedBy>
  <cp:revision>77</cp:revision>
  <cp:lastPrinted>2015-10-01T04:40:18Z</cp:lastPrinted>
  <dcterms:created xsi:type="dcterms:W3CDTF">2013-01-03T11:39:47Z</dcterms:created>
  <dcterms:modified xsi:type="dcterms:W3CDTF">2015-10-08T07:32:10Z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0x01010005F00720816C7C41B43655261CBB164B00677925416D751B4D970D3BAD6A31EBC6</vt:lpwstr>
  </property>
</Properties>
</file>