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PT Sans Narrow" panose="020B0604020202020204" charset="0"/>
      <p:regular r:id="rId15"/>
      <p:bold r:id="rId16"/>
    </p:embeddedFont>
    <p:embeddedFont>
      <p:font typeface="Open Sans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7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1575034" y="3158251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7" cy="152400"/>
            <a:chOff x="1346428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7" cy="152400"/>
            <a:chOff x="1346435" y="3969087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  <a:endParaRPr lang="en-GB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  <a:endParaRPr lang="en-GB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en-GB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317850" y="644300"/>
            <a:ext cx="8508300" cy="2109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Kieli itseilmaisun välineenä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136750" y="2753304"/>
            <a:ext cx="4870500" cy="1098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200"/>
              <a:t>POM1YSU käsikirja</a:t>
            </a:r>
          </a:p>
          <a:p>
            <a:pPr lvl="0">
              <a:spcBef>
                <a:spcPts val="0"/>
              </a:spcBef>
              <a:buNone/>
            </a:pPr>
            <a:r>
              <a:rPr lang="en-GB" sz="2200"/>
              <a:t>Laura Kykkänen, Liisi Mäkelä &amp; Roosa Simberg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Ideoita itseilmaisun opetukseen ja tukemiseen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171150" y="1266325"/>
            <a:ext cx="8661300" cy="341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/>
              <a:t>Muu itseilmaisu → oppiainerajojen ylittäminen ja laaja-alainen oppiminen</a:t>
            </a:r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Musiikki &amp; äidinkieli: oppilaat tuottavat heidän omaa kokemus- ja ajatusmaailmaansa käsittelevän laulun tai esimerkiksi räpin, jossa yhdistyy itseilmaisua tukevat tekstit ja niiden esittäminen musiikin keinoin. Tuetaan kokonaisvaltaista ilmaisua ja itselle tärkeiden asioiden työstämistä musiikin avulla.</a:t>
            </a:r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Kuvaamataito &amp; äidinkieli: Minä-työ → esim. aikakauslehdet, piirrustukset yms.</a:t>
            </a:r>
          </a:p>
          <a:p>
            <a:pPr lvl="0" rtl="0">
              <a:spcBef>
                <a:spcPts val="100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Lisää ideoita?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Lähteet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100"/>
              <a:t>Luukka, M.-R. 2004. Tekstejä, luovuutta ja prosesseja – Näkökulmia kirjoittamiseen ja sen opetukseen. Teoksessa M.-R. Luukka &amp; P. Jääskeläinen (toim.) Hiiden hirveä hiihtämässä: hirveä(n) ihana kirjoittamisen opetus. ÄOL:n vuosikirja XLVIII. Helsinki: ÄOL, 9–22.</a:t>
            </a:r>
          </a:p>
          <a:p>
            <a:pPr lvl="0">
              <a:spcBef>
                <a:spcPts val="0"/>
              </a:spcBef>
              <a:buNone/>
            </a:pPr>
            <a:r>
              <a:rPr lang="en-GB" sz="1100"/>
              <a:t>Opetushallitus 2015. Perusopetuksen opetussuunnitelman perusteet 2014. Helsinki: Opetushallitus.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Mitä itseilmaisu tarkoittaa?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Itseilmaisu on...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27675" y="1238050"/>
            <a:ext cx="8693700" cy="3860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1000"/>
              </a:spcBef>
            </a:pPr>
            <a:r>
              <a:rPr lang="en-GB"/>
              <a:t>Oman luovuuden ja ajattelun ilmentämistä eri keinoin esimerkiksi sanoilla, kuvilla, äänellä ja keholla</a:t>
            </a:r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Osa monilukutaitoa ja oppimaan oppimista</a:t>
            </a:r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Oman tahdon ja mielipiteiden ilmaisua erilaisissa tilanteissa eri tavoin</a:t>
            </a:r>
          </a:p>
          <a:p>
            <a:pPr lvl="0" rtl="0">
              <a:spcBef>
                <a:spcPts val="1000"/>
              </a:spcBef>
              <a:buNone/>
            </a:pPr>
            <a:endParaRPr/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Itseilmaisua tapahtuu kaikessa ihmisen toiminnassa, esimerkiksi kaikki tekstit ovat itseilmaisua</a:t>
            </a:r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Itseilmaisu vaatii henkilöltä jonkinlaista keinoa tuoda ajatuksensa näkyväksi muille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0" y="445025"/>
            <a:ext cx="90585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400"/>
              <a:t> Opetussuunnitelmassa itseilmaisuun liittyvää </a:t>
            </a:r>
            <a:r>
              <a:rPr lang="en-GB" sz="1600"/>
              <a:t>(Opetushallitus 2015)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50" y="1296875"/>
            <a:ext cx="8520600" cy="3271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GB"/>
              <a:t>Tietoisuus itsestä kielen käyttäjänä ja viestijänä sekä oman viestijäkuvan rakentaminen</a:t>
            </a:r>
          </a:p>
          <a:p>
            <a:pPr marL="914400" lvl="1" indent="-228600" rtl="0">
              <a:spcBef>
                <a:spcPts val="0"/>
              </a:spcBef>
              <a:spcAft>
                <a:spcPts val="1000"/>
              </a:spcAft>
            </a:pPr>
            <a:r>
              <a:rPr lang="en-GB"/>
              <a:t>Opettajan rooli palautteen antamisessa korostuu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Eri ilmaisukanavien löytäminen ja hyödyntäminen sekä rohkeus ilmaista itseään kokonaisvaltaisesti eri tapoja käyttäen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-GB"/>
              <a:t>Opettajan tehtävä valita ja löytää monipuolisia työskentelytapoja tukemaan itseilmaisua (kirjoittaminen, eleet, draama, kuvat yms.)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Omien mielipiteiden esittäminen ja kokemusten kuvaileminen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Laaja-alaisena tavoitteena kulttuurinen osaaminen, vuorovaikutus ja ilmaisu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Miksi itseilmaisua on tärkeää oppia?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35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GB"/>
              <a:t>Jokaisella on oikeus ilmaista itseään ja olisi tärkeää, että jokainen löytäisi itselleen sopivimmat keinot itsensä ilmaisuun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Oppilaiden omien kokemusten ja mielenkiinnonkohteiden näkyminen koulussa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Itseilmaisun ja viestimisen tilannesidonnaisuus -  vuorovaikutuksen vihjeiden ja ilmaisujen ymmärtäminen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On tärkeää yhteiskunnassa pärjäämisen kannalta osata ilmaista itseään tilanteeseen sopivilla ja tarkoituksenmukaisilla keinoilla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625" y="445025"/>
            <a:ext cx="85878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300"/>
              <a:t>Miten itseilmaisu näkyy äidinkielen oppimateriaaleissa?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-GB"/>
              <a:t>Asiakeskeisyys ja irrallisuus oppilaan omasta elämästä</a:t>
            </a:r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-GB"/>
              <a:t>Omat tulkinnat teksteistä ja tarinoiden jatkaminen mielikuvituksen mukaan</a:t>
            </a:r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-GB"/>
              <a:t>Lähestyminen enemmän valmiiden tietosisältöjen kuin oppilaiden oman tuottamisen kautta</a:t>
            </a:r>
          </a:p>
          <a:p>
            <a:pPr marL="457200" lvl="0" indent="-228600">
              <a:spcBef>
                <a:spcPts val="0"/>
              </a:spcBef>
              <a:spcAft>
                <a:spcPts val="1000"/>
              </a:spcAft>
            </a:pPr>
            <a:r>
              <a:rPr lang="en-GB"/>
              <a:t>Draamaharjoitukset ja esiintyminen itseilmaisun harjoittelussa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Itseilmaisun tavotteita opetuksessa (Luukka 2004)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-GB"/>
              <a:t>Kehitetään luovaa ajattelua: ideoinnin ja vapaan ilmaisun kautta jokainen voi löytää itselleen sopivan itseilmaisun keinon</a:t>
            </a:r>
          </a:p>
          <a:p>
            <a:pPr marL="457200" lvl="0" indent="-228600">
              <a:spcBef>
                <a:spcPts val="0"/>
              </a:spcBef>
            </a:pPr>
            <a:r>
              <a:rPr lang="en-GB"/>
              <a:t>Opettajan rooli on toimia itseilmaisun mahdollistajana luomalla oppilaalle edellytykset vapaaseen ja spontaaniin itseilmaisuun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Ideoita itseilmaisun opetukseen ja tukemiseen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/>
              <a:t>Kirjallinen itseilmaisu</a:t>
            </a:r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Luovan kirjoittamisen harjoitukset: vapaata ajatustenvirtaa tai osittain ohjeistettuna → rohkaistaan oppilaita vapaaseen ilmaisuun ja omien ajatusten ja kokemusten käsittelyyn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-GB"/>
              <a:t>Draaman käyttö ja monipuolinen mahdollisuus oppimiseen eri ilmaisukanavia hyödyntäen, esimerkiksi lyhytelokuvan suunnittelu ja toteutus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Ideoita itseilmaisun opetukseen ja tukemiseen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buNone/>
            </a:pPr>
            <a:r>
              <a:rPr lang="en-GB" b="1"/>
              <a:t>Suullinen itseilmaisu</a:t>
            </a:r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Spontaani tarinan tuottaminen esim. lause kerrallaan yhdessä ryhmän kanssa. Matalan kynnyksen tehtävä, joka rohkaisee oppilaita tekstin luomiseen ja sen prosessointiin yhdessä ryhmän kanssa.</a:t>
            </a:r>
          </a:p>
          <a:p>
            <a:pPr marL="457200" lvl="0" indent="-228600" rtl="0">
              <a:spcBef>
                <a:spcPts val="1000"/>
              </a:spcBef>
            </a:pPr>
            <a:r>
              <a:rPr lang="en-GB"/>
              <a:t>Esiintymisharjoitteet</a:t>
            </a:r>
          </a:p>
          <a:p>
            <a:pPr marL="914400" lvl="1" indent="-228600" rtl="0">
              <a:spcBef>
                <a:spcPts val="1000"/>
              </a:spcBef>
            </a:pPr>
            <a:r>
              <a:rPr lang="en-GB"/>
              <a:t>Väittelyt, puheet, esitelmät jne.</a:t>
            </a:r>
          </a:p>
          <a:p>
            <a:pPr marL="914400" lvl="1" indent="-228600" rtl="0">
              <a:spcBef>
                <a:spcPts val="1000"/>
              </a:spcBef>
            </a:pPr>
            <a:r>
              <a:rPr lang="en-GB"/>
              <a:t>Omien näkemysten perusteleminen ja toisten ajatusmaailmaan eläytyminen</a:t>
            </a:r>
          </a:p>
          <a:p>
            <a:pPr marL="1371600" lvl="2" indent="-228600" rtl="0">
              <a:spcBef>
                <a:spcPts val="1000"/>
              </a:spcBef>
            </a:pPr>
            <a:r>
              <a:rPr lang="en-GB"/>
              <a:t>HUOM! Oppilaiden kokemusmaailman huomioiminen</a:t>
            </a:r>
          </a:p>
          <a:p>
            <a:pPr marL="457200" lvl="0" indent="0">
              <a:spcBef>
                <a:spcPts val="100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491</Words>
  <Application>Microsoft Office PowerPoint</Application>
  <PresentationFormat>Näytössä katseltava esitys (16:9)</PresentationFormat>
  <Paragraphs>51</Paragraphs>
  <Slides>12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PT Sans Narrow</vt:lpstr>
      <vt:lpstr>Arial</vt:lpstr>
      <vt:lpstr>Open Sans</vt:lpstr>
      <vt:lpstr>tropic</vt:lpstr>
      <vt:lpstr>Kieli itseilmaisun välineenä</vt:lpstr>
      <vt:lpstr>Mitä itseilmaisu tarkoittaa?</vt:lpstr>
      <vt:lpstr>Itseilmaisu on...</vt:lpstr>
      <vt:lpstr> Opetussuunnitelmassa itseilmaisuun liittyvää (Opetushallitus 2015)</vt:lpstr>
      <vt:lpstr>Miksi itseilmaisua on tärkeää oppia?</vt:lpstr>
      <vt:lpstr>Miten itseilmaisu näkyy äidinkielen oppimateriaaleissa?</vt:lpstr>
      <vt:lpstr>Itseilmaisun tavotteita opetuksessa (Luukka 2004)</vt:lpstr>
      <vt:lpstr>Ideoita itseilmaisun opetukseen ja tukemiseen</vt:lpstr>
      <vt:lpstr>Ideoita itseilmaisun opetukseen ja tukemiseen</vt:lpstr>
      <vt:lpstr>Ideoita itseilmaisun opetukseen ja tukemiseen</vt:lpstr>
      <vt:lpstr>Lisää ideoita?</vt:lpstr>
      <vt:lpstr>Lähteet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itseilmaisun välineenä</dc:title>
  <dc:creator>user</dc:creator>
  <cp:lastModifiedBy>Annamaija Eskola</cp:lastModifiedBy>
  <cp:revision>1</cp:revision>
  <dcterms:modified xsi:type="dcterms:W3CDTF">2016-05-11T14:45:31Z</dcterms:modified>
</cp:coreProperties>
</file>