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8D61EC4-F605-4C25-BE04-CFF2DEED8340}" type="datetimeFigureOut">
              <a:rPr lang="fi-FI" smtClean="0"/>
              <a:t>25.4.2017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A81161D-AA0A-4954-9645-E0591E9F50DD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Omistusmuodon ilmaiseminen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RU5, </a:t>
            </a:r>
            <a:r>
              <a:rPr lang="fi-FI" smtClean="0"/>
              <a:t>kevät </a:t>
            </a:r>
            <a:r>
              <a:rPr lang="fi-FI" smtClean="0"/>
              <a:t>2017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5843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Suomen omistusmuotoa voi ruotsissa vastata: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</a:t>
            </a:r>
            <a:r>
              <a:rPr lang="fi-FI" dirty="0" smtClean="0"/>
              <a:t>-genetiivi: </a:t>
            </a:r>
            <a:r>
              <a:rPr lang="fi-FI" b="1" dirty="0" err="1" smtClean="0"/>
              <a:t>Lenas</a:t>
            </a:r>
            <a:r>
              <a:rPr lang="fi-FI" b="1" dirty="0" smtClean="0"/>
              <a:t> </a:t>
            </a:r>
            <a:r>
              <a:rPr lang="fi-FI" b="1" dirty="0" err="1" smtClean="0"/>
              <a:t>bil</a:t>
            </a:r>
            <a:r>
              <a:rPr lang="fi-FI" dirty="0" smtClean="0"/>
              <a:t> – Lenan auto</a:t>
            </a:r>
          </a:p>
          <a:p>
            <a:r>
              <a:rPr lang="fi-FI" dirty="0"/>
              <a:t>p</a:t>
            </a:r>
            <a:r>
              <a:rPr lang="fi-FI" dirty="0" smtClean="0"/>
              <a:t>repositioilmaus: </a:t>
            </a:r>
            <a:r>
              <a:rPr lang="fi-FI" b="1" dirty="0" err="1" smtClean="0"/>
              <a:t>spelarna</a:t>
            </a:r>
            <a:r>
              <a:rPr lang="fi-FI" b="1" dirty="0" smtClean="0"/>
              <a:t> i </a:t>
            </a:r>
            <a:r>
              <a:rPr lang="fi-FI" b="1" dirty="0" err="1" smtClean="0"/>
              <a:t>laget</a:t>
            </a:r>
            <a:r>
              <a:rPr lang="fi-FI" dirty="0" smtClean="0"/>
              <a:t> – joukkueen pelaajat</a:t>
            </a:r>
          </a:p>
          <a:p>
            <a:r>
              <a:rPr lang="fi-FI" dirty="0"/>
              <a:t>a</a:t>
            </a:r>
            <a:r>
              <a:rPr lang="fi-FI" dirty="0" smtClean="0"/>
              <a:t>djektiivi: </a:t>
            </a:r>
            <a:r>
              <a:rPr lang="fi-FI" b="1" dirty="0" err="1" smtClean="0"/>
              <a:t>norska</a:t>
            </a:r>
            <a:r>
              <a:rPr lang="fi-FI" b="1" dirty="0" smtClean="0"/>
              <a:t> </a:t>
            </a:r>
            <a:r>
              <a:rPr lang="fi-FI" b="1" dirty="0" err="1" smtClean="0"/>
              <a:t>gränsen</a:t>
            </a:r>
            <a:r>
              <a:rPr lang="fi-FI" dirty="0" smtClean="0"/>
              <a:t> – Norjan raja</a:t>
            </a:r>
          </a:p>
          <a:p>
            <a:r>
              <a:rPr lang="fi-FI" dirty="0"/>
              <a:t>s</a:t>
            </a:r>
            <a:r>
              <a:rPr lang="fi-FI" dirty="0" smtClean="0"/>
              <a:t>ubstantiiviattribuutti: </a:t>
            </a:r>
            <a:r>
              <a:rPr lang="fi-FI" b="1" dirty="0" err="1" smtClean="0"/>
              <a:t>familjen</a:t>
            </a:r>
            <a:r>
              <a:rPr lang="fi-FI" b="1" dirty="0" smtClean="0"/>
              <a:t> Nilsson</a:t>
            </a:r>
            <a:r>
              <a:rPr lang="fi-FI" dirty="0" smtClean="0"/>
              <a:t> – Nilssonin perhe</a:t>
            </a:r>
          </a:p>
          <a:p>
            <a:r>
              <a:rPr lang="fi-FI" dirty="0"/>
              <a:t>y</a:t>
            </a:r>
            <a:r>
              <a:rPr lang="fi-FI" dirty="0" smtClean="0"/>
              <a:t>hdyssana: </a:t>
            </a:r>
            <a:r>
              <a:rPr lang="fi-FI" b="1" dirty="0" err="1" smtClean="0"/>
              <a:t>cykellåset</a:t>
            </a:r>
            <a:r>
              <a:rPr lang="fi-FI" dirty="0" smtClean="0"/>
              <a:t> – pyörän lukko.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7183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S-genetiivi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Ilmaisee omistajaa tai sitä, kenelle / mille jokin kuuluu.</a:t>
            </a:r>
          </a:p>
          <a:p>
            <a:r>
              <a:rPr lang="fi-FI" dirty="0" smtClean="0"/>
              <a:t>Genetiivi muodostetaan päätteellä </a:t>
            </a:r>
            <a:r>
              <a:rPr lang="fi-FI" b="1" dirty="0" smtClean="0"/>
              <a:t>-s</a:t>
            </a:r>
            <a:r>
              <a:rPr lang="fi-FI" dirty="0" smtClean="0"/>
              <a:t>: </a:t>
            </a:r>
            <a:r>
              <a:rPr lang="fi-FI" i="1" dirty="0" err="1" smtClean="0"/>
              <a:t>Johans</a:t>
            </a:r>
            <a:r>
              <a:rPr lang="fi-FI" i="1" dirty="0" smtClean="0"/>
              <a:t> </a:t>
            </a:r>
            <a:r>
              <a:rPr lang="fi-FI" i="1" dirty="0" err="1" smtClean="0"/>
              <a:t>gamla</a:t>
            </a:r>
            <a:r>
              <a:rPr lang="fi-FI" i="1" dirty="0" smtClean="0"/>
              <a:t> </a:t>
            </a:r>
            <a:r>
              <a:rPr lang="fi-FI" i="1" dirty="0" err="1" smtClean="0"/>
              <a:t>cykel</a:t>
            </a:r>
            <a:r>
              <a:rPr lang="fi-FI" i="1" dirty="0" smtClean="0"/>
              <a:t> </a:t>
            </a:r>
            <a:r>
              <a:rPr lang="fi-FI" i="1" dirty="0" err="1" smtClean="0"/>
              <a:t>är</a:t>
            </a:r>
            <a:r>
              <a:rPr lang="fi-FI" i="1" dirty="0" smtClean="0"/>
              <a:t> </a:t>
            </a:r>
            <a:r>
              <a:rPr lang="fi-FI" i="1" dirty="0" err="1" smtClean="0"/>
              <a:t>trasig</a:t>
            </a:r>
            <a:r>
              <a:rPr lang="fi-FI" i="1" dirty="0" smtClean="0"/>
              <a:t>.</a:t>
            </a:r>
            <a:r>
              <a:rPr lang="fi-FI" dirty="0" smtClean="0"/>
              <a:t> – Johanin vanha pyörä on rikki.</a:t>
            </a:r>
          </a:p>
          <a:p>
            <a:r>
              <a:rPr lang="fi-FI" dirty="0" smtClean="0"/>
              <a:t>Genetiivin jälkeen </a:t>
            </a:r>
            <a:r>
              <a:rPr lang="fi-FI" b="1" dirty="0" smtClean="0"/>
              <a:t>adjektiivi on määräisessä muodossa, substantiivi epämääräisessä muodossa</a:t>
            </a:r>
            <a:r>
              <a:rPr lang="fi-FI" dirty="0" smtClean="0"/>
              <a:t>: </a:t>
            </a:r>
            <a:r>
              <a:rPr lang="fi-FI" i="1" dirty="0" err="1" smtClean="0"/>
              <a:t>Johans</a:t>
            </a:r>
            <a:r>
              <a:rPr lang="fi-FI" i="1" dirty="0" smtClean="0"/>
              <a:t> </a:t>
            </a:r>
            <a:r>
              <a:rPr lang="fi-FI" i="1" dirty="0" err="1" smtClean="0"/>
              <a:t>gaml</a:t>
            </a:r>
            <a:r>
              <a:rPr lang="fi-FI" b="1" i="1" dirty="0" err="1" smtClean="0"/>
              <a:t>a</a:t>
            </a:r>
            <a:r>
              <a:rPr lang="fi-FI" i="1" dirty="0" smtClean="0"/>
              <a:t> </a:t>
            </a:r>
            <a:r>
              <a:rPr lang="fi-FI" i="1" dirty="0" err="1" smtClean="0"/>
              <a:t>cykel</a:t>
            </a:r>
            <a:r>
              <a:rPr lang="fi-FI" i="1" dirty="0" smtClean="0"/>
              <a:t>_. </a:t>
            </a:r>
            <a:r>
              <a:rPr lang="fi-FI" dirty="0" smtClean="0"/>
              <a:t>Huom.: </a:t>
            </a:r>
            <a:r>
              <a:rPr lang="fi-FI" dirty="0" err="1" smtClean="0"/>
              <a:t>liten-adjektiivilla</a:t>
            </a:r>
            <a:r>
              <a:rPr lang="fi-FI" dirty="0" smtClean="0"/>
              <a:t> </a:t>
            </a:r>
            <a:r>
              <a:rPr lang="fi-FI" dirty="0" err="1" smtClean="0"/>
              <a:t>lilla-muotoa</a:t>
            </a:r>
            <a:r>
              <a:rPr lang="fi-FI" dirty="0" smtClean="0"/>
              <a:t> käytetään yksikössä, </a:t>
            </a:r>
            <a:r>
              <a:rPr lang="fi-FI" dirty="0" err="1" smtClean="0"/>
              <a:t>små-muotoa</a:t>
            </a:r>
            <a:r>
              <a:rPr lang="fi-FI" dirty="0" smtClean="0"/>
              <a:t> monikossa: </a:t>
            </a:r>
            <a:r>
              <a:rPr lang="fi-FI" i="1" dirty="0" err="1" smtClean="0"/>
              <a:t>Lasses</a:t>
            </a:r>
            <a:r>
              <a:rPr lang="fi-FI" i="1" dirty="0" smtClean="0"/>
              <a:t> lilla </a:t>
            </a:r>
            <a:r>
              <a:rPr lang="fi-FI" i="1" dirty="0" err="1" smtClean="0"/>
              <a:t>bil</a:t>
            </a:r>
            <a:r>
              <a:rPr lang="fi-FI" dirty="0" smtClean="0"/>
              <a:t>, </a:t>
            </a:r>
            <a:r>
              <a:rPr lang="fi-FI" i="1" dirty="0" err="1" smtClean="0"/>
              <a:t>familjens</a:t>
            </a:r>
            <a:r>
              <a:rPr lang="fi-FI" i="1" dirty="0" smtClean="0"/>
              <a:t> </a:t>
            </a:r>
            <a:r>
              <a:rPr lang="fi-FI" i="1" dirty="0" err="1" smtClean="0"/>
              <a:t>små</a:t>
            </a:r>
            <a:r>
              <a:rPr lang="fi-FI" i="1" dirty="0" smtClean="0"/>
              <a:t> </a:t>
            </a:r>
            <a:r>
              <a:rPr lang="fi-FI" i="1" dirty="0" err="1" smtClean="0"/>
              <a:t>bilar</a:t>
            </a:r>
            <a:r>
              <a:rPr lang="fi-FI" dirty="0" smtClean="0"/>
              <a:t>.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3336930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fi-FI" dirty="0" smtClean="0"/>
              <a:t>Jos nimi päättyy s:ään, z:aan tai X:ään, </a:t>
            </a:r>
          </a:p>
          <a:p>
            <a:pPr marL="0" indent="0">
              <a:buNone/>
            </a:pPr>
            <a:r>
              <a:rPr lang="fi-FI" dirty="0" smtClean="0"/>
              <a:t>   s-päätettä ei lisätä: </a:t>
            </a:r>
            <a:r>
              <a:rPr lang="fi-FI" i="1" dirty="0" smtClean="0"/>
              <a:t>Matias </a:t>
            </a:r>
            <a:r>
              <a:rPr lang="fi-FI" i="1" dirty="0" err="1" smtClean="0"/>
              <a:t>gamla</a:t>
            </a:r>
            <a:r>
              <a:rPr lang="fi-FI" i="1" dirty="0" smtClean="0"/>
              <a:t> </a:t>
            </a:r>
            <a:r>
              <a:rPr lang="fi-FI" i="1" dirty="0" err="1" smtClean="0"/>
              <a:t>cykel</a:t>
            </a:r>
            <a:r>
              <a:rPr lang="fi-FI" i="1" dirty="0" smtClean="0"/>
              <a:t>.</a:t>
            </a:r>
          </a:p>
          <a:p>
            <a:r>
              <a:rPr lang="fi-FI" dirty="0" smtClean="0"/>
              <a:t>Genetiivin pääte lisätään yleensä substantiivin määräiseen muotoon: </a:t>
            </a:r>
            <a:r>
              <a:rPr lang="fi-FI" i="1" dirty="0" err="1" smtClean="0"/>
              <a:t>flickans</a:t>
            </a:r>
            <a:r>
              <a:rPr lang="fi-FI" i="1" dirty="0" smtClean="0"/>
              <a:t> </a:t>
            </a:r>
            <a:r>
              <a:rPr lang="fi-FI" i="1" dirty="0" err="1" smtClean="0"/>
              <a:t>kompis</a:t>
            </a:r>
            <a:r>
              <a:rPr lang="fi-FI" dirty="0" smtClean="0"/>
              <a:t> – tytön kaveri.</a:t>
            </a:r>
          </a:p>
          <a:p>
            <a:r>
              <a:rPr lang="fi-FI" dirty="0" smtClean="0"/>
              <a:t>Pohjoismaisiin vokaaliloppuisiin paikannimiin ei lisätä genetiivin s:ää, jos kyseessä on vakiintunut ilmaus: </a:t>
            </a:r>
            <a:r>
              <a:rPr lang="fi-FI" i="1" dirty="0" smtClean="0"/>
              <a:t>Uppsala </a:t>
            </a:r>
            <a:r>
              <a:rPr lang="fi-FI" i="1" dirty="0" err="1" smtClean="0"/>
              <a:t>universitet</a:t>
            </a:r>
            <a:r>
              <a:rPr lang="fi-FI" dirty="0" smtClean="0"/>
              <a:t> – Upsalan yliopisto. Vakiintumattomiin ilmauksiin tämä ei päde: </a:t>
            </a:r>
            <a:r>
              <a:rPr lang="fi-FI" i="1" dirty="0" err="1" smtClean="0"/>
              <a:t>Uppsalas</a:t>
            </a:r>
            <a:r>
              <a:rPr lang="fi-FI" i="1" dirty="0" smtClean="0"/>
              <a:t> </a:t>
            </a:r>
            <a:r>
              <a:rPr lang="fi-FI" i="1" dirty="0" err="1" smtClean="0"/>
              <a:t>gator</a:t>
            </a:r>
            <a:r>
              <a:rPr lang="fi-FI" dirty="0" smtClean="0"/>
              <a:t> – Upsalan kadut.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585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Omistusmuodon ilmaiseminen prepositioilmauksella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Kun (suomen) genetiivi ei ilmaise omistajaa, käytetään ruotsissa usein prepositioilmausta.</a:t>
            </a:r>
          </a:p>
          <a:p>
            <a:r>
              <a:rPr lang="fi-FI" dirty="0"/>
              <a:t>o</a:t>
            </a:r>
            <a:r>
              <a:rPr lang="fi-FI" dirty="0" smtClean="0"/>
              <a:t>sa kokonaisuudesta: </a:t>
            </a:r>
            <a:r>
              <a:rPr lang="fi-FI" i="1" dirty="0" smtClean="0"/>
              <a:t>av, </a:t>
            </a:r>
            <a:r>
              <a:rPr lang="fi-FI" i="1" dirty="0" err="1" smtClean="0"/>
              <a:t>till</a:t>
            </a:r>
            <a:endParaRPr lang="fi-FI" i="1" dirty="0" smtClean="0"/>
          </a:p>
          <a:p>
            <a:r>
              <a:rPr lang="fi-FI" dirty="0"/>
              <a:t>a</a:t>
            </a:r>
            <a:r>
              <a:rPr lang="fi-FI" dirty="0" smtClean="0"/>
              <a:t>jankohta: </a:t>
            </a:r>
            <a:r>
              <a:rPr lang="fi-FI" i="1" dirty="0" err="1" smtClean="0"/>
              <a:t>på</a:t>
            </a:r>
            <a:r>
              <a:rPr lang="fi-FI" i="1" dirty="0" smtClean="0"/>
              <a:t>, </a:t>
            </a:r>
            <a:r>
              <a:rPr lang="fi-FI" i="1" dirty="0" err="1" smtClean="0"/>
              <a:t>under</a:t>
            </a:r>
            <a:r>
              <a:rPr lang="fi-FI" i="1" dirty="0" smtClean="0"/>
              <a:t>, i, för</a:t>
            </a:r>
          </a:p>
          <a:p>
            <a:r>
              <a:rPr lang="fi-FI" dirty="0"/>
              <a:t>p</a:t>
            </a:r>
            <a:r>
              <a:rPr lang="fi-FI" dirty="0" smtClean="0"/>
              <a:t>aikka: </a:t>
            </a:r>
            <a:r>
              <a:rPr lang="fi-FI" i="1" dirty="0" smtClean="0"/>
              <a:t>i, </a:t>
            </a:r>
            <a:r>
              <a:rPr lang="fi-FI" i="1" dirty="0" err="1" smtClean="0"/>
              <a:t>på</a:t>
            </a:r>
            <a:r>
              <a:rPr lang="fi-FI" i="1" dirty="0" smtClean="0"/>
              <a:t>, </a:t>
            </a:r>
            <a:r>
              <a:rPr lang="fi-FI" i="1" dirty="0" err="1" smtClean="0"/>
              <a:t>till</a:t>
            </a:r>
            <a:endParaRPr lang="fi-FI" i="1" dirty="0" smtClean="0"/>
          </a:p>
          <a:p>
            <a:r>
              <a:rPr lang="fi-FI" dirty="0"/>
              <a:t>l</a:t>
            </a:r>
            <a:r>
              <a:rPr lang="fi-FI" dirty="0" smtClean="0"/>
              <a:t>ukumäärä tai mitta: </a:t>
            </a:r>
            <a:r>
              <a:rPr lang="fi-FI" i="1" dirty="0" err="1" smtClean="0"/>
              <a:t>på</a:t>
            </a:r>
            <a:endParaRPr lang="fi-FI" i="1" dirty="0" smtClean="0"/>
          </a:p>
          <a:p>
            <a:r>
              <a:rPr lang="fi-FI" dirty="0"/>
              <a:t>s</a:t>
            </a:r>
            <a:r>
              <a:rPr lang="fi-FI" dirty="0" smtClean="0"/>
              <a:t>ukulaisuus tai ystävyys: </a:t>
            </a:r>
            <a:r>
              <a:rPr lang="fi-FI" i="1" dirty="0" err="1" smtClean="0"/>
              <a:t>till</a:t>
            </a:r>
            <a:endParaRPr lang="fi-FI" i="1" dirty="0" smtClean="0"/>
          </a:p>
          <a:p>
            <a:r>
              <a:rPr lang="fi-FI" dirty="0"/>
              <a:t>j</a:t>
            </a:r>
            <a:r>
              <a:rPr lang="fi-FI" dirty="0" smtClean="0"/>
              <a:t>ohtajuus ja vastuu: </a:t>
            </a:r>
            <a:r>
              <a:rPr lang="fi-FI" i="1" dirty="0" smtClean="0"/>
              <a:t>för</a:t>
            </a:r>
          </a:p>
          <a:p>
            <a:r>
              <a:rPr lang="fi-FI" dirty="0"/>
              <a:t>o</a:t>
            </a:r>
            <a:r>
              <a:rPr lang="fi-FI" dirty="0" smtClean="0"/>
              <a:t>minaisuus tai piirre: </a:t>
            </a:r>
            <a:r>
              <a:rPr lang="fi-FI" i="1" dirty="0" err="1" smtClean="0"/>
              <a:t>hos</a:t>
            </a:r>
            <a:endParaRPr lang="fi-FI" i="1" dirty="0" smtClean="0"/>
          </a:p>
          <a:p>
            <a:r>
              <a:rPr lang="fi-FI" dirty="0"/>
              <a:t>t</a:t>
            </a:r>
            <a:r>
              <a:rPr lang="fi-FI" dirty="0" smtClean="0"/>
              <a:t>oiminnan kohde: </a:t>
            </a:r>
            <a:r>
              <a:rPr lang="fi-FI" i="1" dirty="0" smtClean="0"/>
              <a:t>av, </a:t>
            </a:r>
            <a:r>
              <a:rPr lang="fi-FI" i="1" dirty="0" err="1" smtClean="0"/>
              <a:t>på</a:t>
            </a:r>
            <a:r>
              <a:rPr lang="fi-FI" i="1" dirty="0" smtClean="0"/>
              <a:t>, </a:t>
            </a:r>
            <a:r>
              <a:rPr lang="fi-FI" i="1" dirty="0" err="1" smtClean="0"/>
              <a:t>till</a:t>
            </a:r>
            <a:endParaRPr lang="fi-FI" i="1" dirty="0"/>
          </a:p>
        </p:txBody>
      </p:sp>
    </p:spTree>
    <p:extLst>
      <p:ext uri="{BB962C8B-B14F-4D97-AF65-F5344CB8AC3E}">
        <p14:creationId xmlns:p14="http://schemas.microsoft.com/office/powerpoint/2010/main" val="1898407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45</TotalTime>
  <Words>243</Words>
  <Application>Microsoft Office PowerPoint</Application>
  <PresentationFormat>Näytössä katseltava diaesitys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Koristeellinen</vt:lpstr>
      <vt:lpstr>Omistusmuodon ilmaiseminen</vt:lpstr>
      <vt:lpstr>Suomen omistusmuotoa voi ruotsissa vastata:</vt:lpstr>
      <vt:lpstr>S-genetiivi</vt:lpstr>
      <vt:lpstr>PowerPoint-esitys</vt:lpstr>
      <vt:lpstr>Omistusmuodon ilmaiseminen prepositioilmauksella</vt:lpstr>
    </vt:vector>
  </TitlesOfParts>
  <Company>Siikalatva koulutoimi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Omistusmuodon ilmaiseminen</dc:title>
  <dc:creator>Aino Pitkäniemi</dc:creator>
  <cp:lastModifiedBy>Aino Pitkäniemi</cp:lastModifiedBy>
  <cp:revision>10</cp:revision>
  <dcterms:created xsi:type="dcterms:W3CDTF">2016-04-20T07:14:20Z</dcterms:created>
  <dcterms:modified xsi:type="dcterms:W3CDTF">2017-04-25T07:46:21Z</dcterms:modified>
</cp:coreProperties>
</file>