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28" name="Päivämäärän paikkamerkki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E7948-BE6D-4B5F-A992-561A8A66DFBC}" type="datetimeFigureOut">
              <a:rPr lang="fi-FI" smtClean="0"/>
              <a:t>28.9.2016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7D777-ECE9-4B86-99D2-411890E6459A}" type="slidenum">
              <a:rPr lang="fi-FI" smtClean="0"/>
              <a:t>‹#›</a:t>
            </a:fld>
            <a:endParaRPr lang="fi-FI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E7948-BE6D-4B5F-A992-561A8A66DFBC}" type="datetimeFigureOut">
              <a:rPr lang="fi-FI" smtClean="0"/>
              <a:t>28.9.2016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7D777-ECE9-4B86-99D2-411890E6459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E7948-BE6D-4B5F-A992-561A8A66DFBC}" type="datetimeFigureOut">
              <a:rPr lang="fi-FI" smtClean="0"/>
              <a:t>28.9.2016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7D777-ECE9-4B86-99D2-411890E6459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E7948-BE6D-4B5F-A992-561A8A66DFBC}" type="datetimeFigureOut">
              <a:rPr lang="fi-FI" smtClean="0"/>
              <a:t>28.9.2016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7D777-ECE9-4B86-99D2-411890E6459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E7948-BE6D-4B5F-A992-561A8A66DFBC}" type="datetimeFigureOut">
              <a:rPr lang="fi-FI" smtClean="0"/>
              <a:t>28.9.2016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9997D777-ECE9-4B86-99D2-411890E6459A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E7948-BE6D-4B5F-A992-561A8A66DFBC}" type="datetimeFigureOut">
              <a:rPr lang="fi-FI" smtClean="0"/>
              <a:t>28.9.2016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7D777-ECE9-4B86-99D2-411890E6459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E7948-BE6D-4B5F-A992-561A8A66DFBC}" type="datetimeFigureOut">
              <a:rPr lang="fi-FI" smtClean="0"/>
              <a:t>28.9.2016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7D777-ECE9-4B86-99D2-411890E6459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E7948-BE6D-4B5F-A992-561A8A66DFBC}" type="datetimeFigureOut">
              <a:rPr lang="fi-FI" smtClean="0"/>
              <a:t>28.9.2016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7D777-ECE9-4B86-99D2-411890E6459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E7948-BE6D-4B5F-A992-561A8A66DFBC}" type="datetimeFigureOut">
              <a:rPr lang="fi-FI" smtClean="0"/>
              <a:t>28.9.2016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7D777-ECE9-4B86-99D2-411890E6459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E7948-BE6D-4B5F-A992-561A8A66DFBC}" type="datetimeFigureOut">
              <a:rPr lang="fi-FI" smtClean="0"/>
              <a:t>28.9.2016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7D777-ECE9-4B86-99D2-411890E6459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fi-FI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Lisää kuva napsauttamalla kuvaketta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E7948-BE6D-4B5F-A992-561A8A66DFBC}" type="datetimeFigureOut">
              <a:rPr lang="fi-FI" smtClean="0"/>
              <a:t>28.9.2016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7D777-ECE9-4B86-99D2-411890E6459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tsikon paikkamerkki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DAE7948-BE6D-4B5F-A992-561A8A66DFBC}" type="datetimeFigureOut">
              <a:rPr lang="fi-FI" smtClean="0"/>
              <a:t>28.9.2016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997D777-ECE9-4B86-99D2-411890E6459A}" type="slidenum">
              <a:rPr lang="fi-FI" smtClean="0"/>
              <a:t>‹#›</a:t>
            </a:fld>
            <a:endParaRPr lang="fi-FI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Runo auki!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ÄI6, syksy 2016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65112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Mitä runossa on?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r</a:t>
            </a:r>
            <a:r>
              <a:rPr lang="fi-FI" dirty="0" smtClean="0"/>
              <a:t>unon taustat (kirjailija, julkaisuaika ja -paikka)</a:t>
            </a:r>
          </a:p>
          <a:p>
            <a:r>
              <a:rPr lang="fi-FI" dirty="0" smtClean="0"/>
              <a:t>Millaisen </a:t>
            </a:r>
            <a:r>
              <a:rPr lang="fi-FI" dirty="0" smtClean="0"/>
              <a:t>tarinan runo kertoo? / Mitä runo kuvaa?</a:t>
            </a:r>
          </a:p>
          <a:p>
            <a:r>
              <a:rPr lang="fi-FI" dirty="0" smtClean="0"/>
              <a:t>runon eteneminen</a:t>
            </a:r>
          </a:p>
          <a:p>
            <a:r>
              <a:rPr lang="fi-FI" dirty="0"/>
              <a:t>p</a:t>
            </a:r>
            <a:r>
              <a:rPr lang="fi-FI" dirty="0" smtClean="0"/>
              <a:t>uhuja ja muut henkilöt</a:t>
            </a:r>
          </a:p>
          <a:p>
            <a:r>
              <a:rPr lang="fi-FI" dirty="0" smtClean="0"/>
              <a:t>runon sävy</a:t>
            </a:r>
          </a:p>
          <a:p>
            <a:r>
              <a:rPr lang="fi-FI" dirty="0" smtClean="0"/>
              <a:t>rakenne</a:t>
            </a:r>
          </a:p>
          <a:p>
            <a:r>
              <a:rPr lang="fi-FI" dirty="0" smtClean="0"/>
              <a:t>rytmi</a:t>
            </a:r>
          </a:p>
          <a:p>
            <a:r>
              <a:rPr lang="fi-FI" dirty="0" smtClean="0"/>
              <a:t>äännerakenne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07708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r>
              <a:rPr lang="fi-FI" dirty="0" smtClean="0"/>
              <a:t>ilmaisu (kielen tyyli)</a:t>
            </a:r>
          </a:p>
          <a:p>
            <a:r>
              <a:rPr lang="fi-FI" dirty="0" smtClean="0"/>
              <a:t>kielikuvat (vertaukset, metaforat, personifikaatiot) ja muut runon kuvat (runon synnyttämät mielikuvat)</a:t>
            </a:r>
            <a:endParaRPr lang="fi-FI" dirty="0" smtClean="0"/>
          </a:p>
          <a:p>
            <a:r>
              <a:rPr lang="fi-FI" dirty="0"/>
              <a:t>v</a:t>
            </a:r>
            <a:r>
              <a:rPr lang="fi-FI" dirty="0" smtClean="0"/>
              <a:t>astakohdat ja rinnastukset</a:t>
            </a:r>
          </a:p>
          <a:p>
            <a:r>
              <a:rPr lang="fi-FI" dirty="0" smtClean="0"/>
              <a:t>symbolit</a:t>
            </a:r>
          </a:p>
          <a:p>
            <a:r>
              <a:rPr lang="fi-FI" dirty="0" smtClean="0"/>
              <a:t>yhteydet muihin teoksiin, ihmisiin (myös lukijaan) ja paikkoihin</a:t>
            </a:r>
          </a:p>
          <a:p>
            <a:r>
              <a:rPr lang="fi-FI" dirty="0" smtClean="0"/>
              <a:t>Runon </a:t>
            </a:r>
            <a:r>
              <a:rPr lang="fi-FI" smtClean="0"/>
              <a:t>ja runokokoelman </a:t>
            </a:r>
            <a:r>
              <a:rPr lang="fi-FI" dirty="0" smtClean="0"/>
              <a:t>nimi</a:t>
            </a:r>
          </a:p>
          <a:p>
            <a:r>
              <a:rPr lang="fi-FI" dirty="0" smtClean="0"/>
              <a:t>laji (esim. oodi, elegia tai tanka)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22067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Syvemmille vesille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Mikä keskeisintä juuri tässä runossa?</a:t>
            </a:r>
          </a:p>
          <a:p>
            <a:r>
              <a:rPr lang="fi-FI" dirty="0" smtClean="0"/>
              <a:t>Sanooko runo jotakin yleistä elämästä, ihmisistä tai maailmasta?</a:t>
            </a:r>
          </a:p>
          <a:p>
            <a:r>
              <a:rPr lang="fi-FI" dirty="0" smtClean="0"/>
              <a:t>Missä ja miten runon ja lukijan maailmat kohtaavat?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88633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Runon lainaamisen tekniikkaa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Kopioi runo tai osa runosta tarkasti (välimerkit, alkukirjaimet)!</a:t>
            </a:r>
          </a:p>
          <a:p>
            <a:r>
              <a:rPr lang="fi-FI" dirty="0" smtClean="0"/>
              <a:t>Asemoi lainaus kuten alkuperäinen runo (säkeiden alut). Ei lainausmerkkejä.</a:t>
            </a:r>
          </a:p>
          <a:p>
            <a:r>
              <a:rPr lang="fi-FI" dirty="0" smtClean="0"/>
              <a:t>Jos lainaat runoa tai sen osaa oman tekstisi joukossa yhtenäisenä tekstinä, käytä lainausmerkkejä. Säkeiden väliin tällöin /. Säkeistörajan merkkinä //.</a:t>
            </a:r>
          </a:p>
          <a:p>
            <a:r>
              <a:rPr lang="fi-FI" dirty="0" smtClean="0"/>
              <a:t>Jos jätät lainauksesta jotain pois, merkitse se ( ̶̶   ̶ ).</a:t>
            </a:r>
          </a:p>
          <a:p>
            <a:r>
              <a:rPr lang="fi-FI" dirty="0" smtClean="0"/>
              <a:t>Jos runolla ei ole nimeä, siihen viitataan ensimmäisellä säkeellä (lainausmerkkien sisällä).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34619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Runon anatomiaa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säe (yksi rivi)</a:t>
            </a:r>
          </a:p>
          <a:p>
            <a:r>
              <a:rPr lang="fi-FI" dirty="0" smtClean="0"/>
              <a:t>säkeistö</a:t>
            </a:r>
          </a:p>
          <a:p>
            <a:r>
              <a:rPr lang="fi-FI" dirty="0" smtClean="0"/>
              <a:t>alkusointu</a:t>
            </a:r>
          </a:p>
          <a:p>
            <a:r>
              <a:rPr lang="fi-FI" dirty="0"/>
              <a:t>l</a:t>
            </a:r>
            <a:r>
              <a:rPr lang="fi-FI" dirty="0" smtClean="0"/>
              <a:t>oppusointu l. riimi</a:t>
            </a:r>
          </a:p>
          <a:p>
            <a:r>
              <a:rPr lang="fi-FI" dirty="0" smtClean="0"/>
              <a:t>rytmi (syntyy mm. painollisten ja painottomien tavujen vaihtelusta)</a:t>
            </a:r>
          </a:p>
          <a:p>
            <a:r>
              <a:rPr lang="fi-FI" dirty="0"/>
              <a:t>r</a:t>
            </a:r>
            <a:r>
              <a:rPr lang="fi-FI" dirty="0" smtClean="0"/>
              <a:t>unomitta = runon rytmi noudattaa tiettyä kaavaa, tyypillistä perinteiselle runolle</a:t>
            </a:r>
          </a:p>
          <a:p>
            <a:r>
              <a:rPr lang="fi-FI" dirty="0" smtClean="0"/>
              <a:t>moderni runo: rytmi yleensä vapaa</a:t>
            </a:r>
          </a:p>
          <a:p>
            <a:r>
              <a:rPr lang="fi-FI" dirty="0"/>
              <a:t>r</a:t>
            </a:r>
            <a:r>
              <a:rPr lang="fi-FI" dirty="0" smtClean="0"/>
              <a:t>unon puhuja ja kuulija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01445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Suomalaisen runon vaiheita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kansanrunous (alkusointu, toisto eri sanoin, kalevalamitta)</a:t>
            </a:r>
          </a:p>
          <a:p>
            <a:r>
              <a:rPr lang="fi-FI" dirty="0" smtClean="0"/>
              <a:t>1800-l:n uusi taidekirjallisuus (loppusointu)</a:t>
            </a:r>
          </a:p>
          <a:p>
            <a:r>
              <a:rPr lang="fi-FI" dirty="0" smtClean="0"/>
              <a:t>1920-l:n vapaamittainen runous haastoi perinteisen: tulenkantajat ja suomenruotsalaiset modernistit</a:t>
            </a:r>
          </a:p>
          <a:p>
            <a:r>
              <a:rPr lang="fi-FI" dirty="0" smtClean="0"/>
              <a:t>1950-l:n murros (vapaa rytmi ja loppusoinnuttomuus arvostetuimmaksi, usein vahvat kuvat)</a:t>
            </a:r>
          </a:p>
          <a:p>
            <a:r>
              <a:rPr lang="fi-FI" dirty="0" smtClean="0"/>
              <a:t>1960-l:lla lyriikka arkistui ja politisoitui (puhekieli ja slangi mukaan)</a:t>
            </a:r>
          </a:p>
          <a:p>
            <a:r>
              <a:rPr lang="fi-FI" dirty="0"/>
              <a:t>n</a:t>
            </a:r>
            <a:r>
              <a:rPr lang="fi-FI" dirty="0" smtClean="0"/>
              <a:t>ykylyriikka moninaista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37816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uippu">
  <a:themeElements>
    <a:clrScheme name="Huippu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Huippu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uippu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69</TotalTime>
  <Words>294</Words>
  <Application>Microsoft Office PowerPoint</Application>
  <PresentationFormat>Näytössä katseltava diaesitys (4:3)</PresentationFormat>
  <Paragraphs>44</Paragraphs>
  <Slides>7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8" baseType="lpstr">
      <vt:lpstr>Huippu</vt:lpstr>
      <vt:lpstr>Runo auki!</vt:lpstr>
      <vt:lpstr>Mitä runossa on?</vt:lpstr>
      <vt:lpstr>PowerPoint-esitys</vt:lpstr>
      <vt:lpstr>Syvemmille vesille</vt:lpstr>
      <vt:lpstr>Runon lainaamisen tekniikkaa</vt:lpstr>
      <vt:lpstr>Runon anatomiaa</vt:lpstr>
      <vt:lpstr>Suomalaisen runon vaiheita</vt:lpstr>
    </vt:vector>
  </TitlesOfParts>
  <Company>Siikalatva koulutoimi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Runo auki!</dc:title>
  <dc:creator>Aino Pitkäniemi</dc:creator>
  <cp:lastModifiedBy>Aino Pitkäniemi</cp:lastModifiedBy>
  <cp:revision>10</cp:revision>
  <dcterms:created xsi:type="dcterms:W3CDTF">2016-09-28T09:00:18Z</dcterms:created>
  <dcterms:modified xsi:type="dcterms:W3CDTF">2016-09-28T12:25:33Z</dcterms:modified>
</cp:coreProperties>
</file>