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1AAB-3495-49A0-88AD-5735765DFDF7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E9D-F2E0-4EC1-9831-B38878F38A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3733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1AAB-3495-49A0-88AD-5735765DFDF7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E9D-F2E0-4EC1-9831-B38878F38A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024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1AAB-3495-49A0-88AD-5735765DFDF7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E9D-F2E0-4EC1-9831-B38878F38A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5376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1AAB-3495-49A0-88AD-5735765DFDF7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E9D-F2E0-4EC1-9831-B38878F38A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6337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1AAB-3495-49A0-88AD-5735765DFDF7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E9D-F2E0-4EC1-9831-B38878F38A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4929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1AAB-3495-49A0-88AD-5735765DFDF7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E9D-F2E0-4EC1-9831-B38878F38A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577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1AAB-3495-49A0-88AD-5735765DFDF7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E9D-F2E0-4EC1-9831-B38878F38A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6711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1AAB-3495-49A0-88AD-5735765DFDF7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E9D-F2E0-4EC1-9831-B38878F38A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321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1AAB-3495-49A0-88AD-5735765DFDF7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E9D-F2E0-4EC1-9831-B38878F38A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8294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1AAB-3495-49A0-88AD-5735765DFDF7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E9D-F2E0-4EC1-9831-B38878F38A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132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1AAB-3495-49A0-88AD-5735765DFDF7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E9D-F2E0-4EC1-9831-B38878F38A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6398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01AAB-3495-49A0-88AD-5735765DFDF7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33E9D-F2E0-4EC1-9831-B38878F38A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718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Länsimaisen kirjallisuuden vaiheita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ÄI5, kevät 2017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626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1484784"/>
            <a:ext cx="8229600" cy="2290266"/>
          </a:xfrm>
        </p:spPr>
        <p:txBody>
          <a:bodyPr>
            <a:normAutofit fontScale="90000"/>
          </a:bodyPr>
          <a:lstStyle/>
          <a:p>
            <a:r>
              <a:rPr lang="fi-FI" sz="9600" dirty="0" smtClean="0"/>
              <a:t>Renessanssi</a:t>
            </a:r>
            <a:br>
              <a:rPr lang="fi-FI" sz="9600" dirty="0" smtClean="0"/>
            </a:br>
            <a:r>
              <a:rPr lang="fi-FI" sz="7200" dirty="0" smtClean="0"/>
              <a:t>(n. 1300–1600)</a:t>
            </a:r>
            <a:endParaRPr lang="fi-FI" sz="9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005064"/>
            <a:ext cx="1695450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339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Kirjallisuuden ilmiöitä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Tavoitteet maallistuivat</a:t>
            </a:r>
          </a:p>
          <a:p>
            <a:r>
              <a:rPr lang="fi-FI" dirty="0" smtClean="0"/>
              <a:t>Aateliset usein aiheina</a:t>
            </a:r>
          </a:p>
          <a:p>
            <a:r>
              <a:rPr lang="fi-FI" dirty="0" smtClean="0"/>
              <a:t>Antiikin ihannointi</a:t>
            </a:r>
          </a:p>
        </p:txBody>
      </p:sp>
    </p:spTree>
    <p:extLst>
      <p:ext uri="{BB962C8B-B14F-4D97-AF65-F5344CB8AC3E}">
        <p14:creationId xmlns:p14="http://schemas.microsoft.com/office/powerpoint/2010/main" val="373520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Historiallinen konteksti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Kaupungit kulttuurin keskuksina</a:t>
            </a:r>
          </a:p>
          <a:p>
            <a:r>
              <a:rPr lang="fi-FI" dirty="0" smtClean="0"/>
              <a:t>Löytöretket</a:t>
            </a:r>
          </a:p>
          <a:p>
            <a:r>
              <a:rPr lang="fi-FI" dirty="0" smtClean="0"/>
              <a:t>Uskonpuhdistus</a:t>
            </a:r>
          </a:p>
          <a:p>
            <a:r>
              <a:rPr lang="fi-FI" dirty="0" smtClean="0"/>
              <a:t>Kirjapainotaito</a:t>
            </a:r>
          </a:p>
          <a:p>
            <a:r>
              <a:rPr lang="fi-FI" dirty="0" smtClean="0"/>
              <a:t>Humanistit: ihmisen merkitys ja mahdollisuudet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0040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Kirjailijoita ja teoksia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Francesco </a:t>
            </a:r>
            <a:r>
              <a:rPr lang="fi-FI" dirty="0" smtClean="0"/>
              <a:t>Petrarca (Italia): </a:t>
            </a:r>
            <a:r>
              <a:rPr lang="fi-FI" dirty="0"/>
              <a:t>Sonetteja </a:t>
            </a:r>
            <a:r>
              <a:rPr lang="fi-FI" dirty="0" smtClean="0"/>
              <a:t>Lauralle</a:t>
            </a:r>
            <a:endParaRPr lang="fi-FI" dirty="0"/>
          </a:p>
          <a:p>
            <a:r>
              <a:rPr lang="fi-FI" dirty="0" smtClean="0"/>
              <a:t>Giovanni </a:t>
            </a:r>
            <a:r>
              <a:rPr lang="fi-FI" dirty="0" smtClean="0"/>
              <a:t>Boccaccio (Italia): </a:t>
            </a:r>
            <a:r>
              <a:rPr lang="fi-FI" dirty="0" smtClean="0"/>
              <a:t>Decamerone (novellit)</a:t>
            </a:r>
          </a:p>
          <a:p>
            <a:r>
              <a:rPr lang="fi-FI" dirty="0" smtClean="0"/>
              <a:t>Miguel de </a:t>
            </a:r>
            <a:r>
              <a:rPr lang="fi-FI" dirty="0" smtClean="0"/>
              <a:t>Cervantes (Espanja): </a:t>
            </a:r>
            <a:r>
              <a:rPr lang="fi-FI" dirty="0" smtClean="0"/>
              <a:t>Don Quijote</a:t>
            </a:r>
          </a:p>
          <a:p>
            <a:r>
              <a:rPr lang="fi-FI" dirty="0" err="1" smtClean="0"/>
              <a:t>Fran</a:t>
            </a:r>
            <a:r>
              <a:rPr lang="az-Cyrl-AZ" dirty="0" smtClean="0"/>
              <a:t>ҫ</a:t>
            </a:r>
            <a:r>
              <a:rPr lang="fi-FI" dirty="0" err="1" smtClean="0"/>
              <a:t>ois</a:t>
            </a:r>
            <a:r>
              <a:rPr lang="fi-FI" dirty="0" smtClean="0"/>
              <a:t> </a:t>
            </a:r>
            <a:r>
              <a:rPr lang="fi-FI" dirty="0" err="1" smtClean="0"/>
              <a:t>Villon</a:t>
            </a:r>
            <a:r>
              <a:rPr lang="fi-FI" dirty="0" smtClean="0"/>
              <a:t> (Ranska): </a:t>
            </a:r>
            <a:r>
              <a:rPr lang="fi-FI" dirty="0" smtClean="0"/>
              <a:t>Suuri testamentti ja Pieni testamentti</a:t>
            </a:r>
          </a:p>
          <a:p>
            <a:r>
              <a:rPr lang="fi-FI" dirty="0" err="1" smtClean="0"/>
              <a:t>Fran</a:t>
            </a:r>
            <a:r>
              <a:rPr lang="az-Cyrl-AZ" dirty="0" smtClean="0"/>
              <a:t>ҫ</a:t>
            </a:r>
            <a:r>
              <a:rPr lang="fi-FI" dirty="0" err="1" smtClean="0"/>
              <a:t>ois</a:t>
            </a:r>
            <a:r>
              <a:rPr lang="fi-FI" dirty="0" smtClean="0"/>
              <a:t> </a:t>
            </a:r>
            <a:r>
              <a:rPr lang="fi-FI" dirty="0" smtClean="0"/>
              <a:t>Rabelais (Ranska): </a:t>
            </a:r>
            <a:r>
              <a:rPr lang="fi-FI" dirty="0" err="1" smtClean="0"/>
              <a:t>Pantagruel</a:t>
            </a:r>
            <a:endParaRPr lang="fi-FI" dirty="0" smtClean="0"/>
          </a:p>
          <a:p>
            <a:r>
              <a:rPr lang="fi-FI" dirty="0"/>
              <a:t>William </a:t>
            </a:r>
            <a:r>
              <a:rPr lang="fi-FI" dirty="0" smtClean="0"/>
              <a:t>Shakespeare (Englanti): </a:t>
            </a:r>
            <a:r>
              <a:rPr lang="fi-FI" dirty="0"/>
              <a:t>Romeo ja Julia; Hamlet; </a:t>
            </a:r>
            <a:r>
              <a:rPr lang="fi-FI" dirty="0" smtClean="0"/>
              <a:t>Kesäyön </a:t>
            </a:r>
            <a:r>
              <a:rPr lang="fi-FI" dirty="0"/>
              <a:t>unelma; sonetit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66582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29600" cy="2434282"/>
          </a:xfrm>
        </p:spPr>
        <p:txBody>
          <a:bodyPr>
            <a:normAutofit fontScale="90000"/>
          </a:bodyPr>
          <a:lstStyle/>
          <a:p>
            <a:r>
              <a:rPr lang="fi-FI" sz="9600" dirty="0" smtClean="0"/>
              <a:t>Klassisismi</a:t>
            </a:r>
            <a:br>
              <a:rPr lang="fi-FI" sz="9600" dirty="0" smtClean="0"/>
            </a:br>
            <a:r>
              <a:rPr lang="fi-FI" sz="7200" dirty="0" smtClean="0"/>
              <a:t>(n. 1600–1800)</a:t>
            </a:r>
            <a:endParaRPr lang="fi-FI" sz="9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509120"/>
            <a:ext cx="257175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708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Kirjallisuuden ilmiöitä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Taidekäsitys perustui </a:t>
            </a:r>
            <a:r>
              <a:rPr lang="fi-FI" dirty="0" err="1" smtClean="0"/>
              <a:t>ranskal</a:t>
            </a:r>
            <a:r>
              <a:rPr lang="fi-FI" dirty="0" smtClean="0"/>
              <a:t>. </a:t>
            </a:r>
            <a:r>
              <a:rPr lang="fi-FI" dirty="0" err="1" smtClean="0"/>
              <a:t>Nicolas</a:t>
            </a:r>
            <a:r>
              <a:rPr lang="fi-FI" dirty="0" smtClean="0"/>
              <a:t> </a:t>
            </a:r>
            <a:r>
              <a:rPr lang="fi-FI" dirty="0" err="1" smtClean="0"/>
              <a:t>Boileaun</a:t>
            </a:r>
            <a:r>
              <a:rPr lang="fi-FI" dirty="0" smtClean="0"/>
              <a:t> Runousoppiin: luonnollisuus, selkeys ja tasapaino tärkeää</a:t>
            </a:r>
          </a:p>
          <a:p>
            <a:r>
              <a:rPr lang="fi-FI" dirty="0" smtClean="0"/>
              <a:t>Antiikin esikuva</a:t>
            </a:r>
          </a:p>
          <a:p>
            <a:r>
              <a:rPr lang="fi-FI" dirty="0" smtClean="0"/>
              <a:t>Draama kukoisti</a:t>
            </a:r>
          </a:p>
          <a:p>
            <a:r>
              <a:rPr lang="fi-FI" dirty="0" smtClean="0"/>
              <a:t>Kertova runous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089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Historiallinen konteksti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Ranska kulttuurin johtomaa (Aurinkokuningas)</a:t>
            </a:r>
          </a:p>
          <a:p>
            <a:r>
              <a:rPr lang="fi-FI" dirty="0" smtClean="0"/>
              <a:t>Ylhäisten salongit kulttuurielämän keskuksia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128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Kirjailijoita ja teoksia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Calderón</a:t>
            </a:r>
            <a:r>
              <a:rPr lang="fi-FI" dirty="0" smtClean="0"/>
              <a:t> (Espanja): </a:t>
            </a:r>
            <a:r>
              <a:rPr lang="fi-FI" dirty="0" smtClean="0"/>
              <a:t>Elämä on unta</a:t>
            </a:r>
          </a:p>
          <a:p>
            <a:r>
              <a:rPr lang="fi-FI" dirty="0" smtClean="0"/>
              <a:t>John </a:t>
            </a:r>
            <a:r>
              <a:rPr lang="fi-FI" dirty="0" err="1" smtClean="0"/>
              <a:t>Milton</a:t>
            </a:r>
            <a:r>
              <a:rPr lang="fi-FI" dirty="0" smtClean="0"/>
              <a:t> (Englanti): </a:t>
            </a:r>
            <a:r>
              <a:rPr lang="fi-FI" dirty="0" smtClean="0"/>
              <a:t>Kadotettu paratiisi</a:t>
            </a:r>
          </a:p>
          <a:p>
            <a:r>
              <a:rPr lang="fi-FI" dirty="0" err="1" smtClean="0"/>
              <a:t>Moliére</a:t>
            </a:r>
            <a:r>
              <a:rPr lang="fi-FI" dirty="0" smtClean="0"/>
              <a:t> (Ranska): Saituri; </a:t>
            </a:r>
            <a:r>
              <a:rPr lang="fi-FI" dirty="0" smtClean="0"/>
              <a:t>Don </a:t>
            </a:r>
            <a:r>
              <a:rPr lang="fi-FI" dirty="0" smtClean="0"/>
              <a:t>Juan</a:t>
            </a:r>
          </a:p>
          <a:p>
            <a:r>
              <a:rPr lang="fi-FI" dirty="0" smtClean="0"/>
              <a:t>Pierre </a:t>
            </a:r>
            <a:r>
              <a:rPr lang="fi-FI" dirty="0" err="1" smtClean="0"/>
              <a:t>Corneille</a:t>
            </a:r>
            <a:r>
              <a:rPr lang="fi-FI" dirty="0" smtClean="0"/>
              <a:t> (Ranska): </a:t>
            </a:r>
            <a:r>
              <a:rPr lang="fi-FI" dirty="0" err="1" smtClean="0"/>
              <a:t>Cid</a:t>
            </a:r>
            <a:endParaRPr lang="fi-FI" dirty="0" smtClean="0"/>
          </a:p>
          <a:p>
            <a:r>
              <a:rPr lang="fi-FI" dirty="0" smtClean="0"/>
              <a:t>Madame de La </a:t>
            </a:r>
            <a:r>
              <a:rPr lang="fi-FI" dirty="0" err="1" smtClean="0"/>
              <a:t>Fayette</a:t>
            </a:r>
            <a:r>
              <a:rPr lang="fi-FI" dirty="0" smtClean="0"/>
              <a:t> (Ranska): </a:t>
            </a:r>
            <a:r>
              <a:rPr lang="fi-FI" dirty="0" err="1" smtClean="0"/>
              <a:t>Clèvesin</a:t>
            </a:r>
            <a:r>
              <a:rPr lang="fi-FI" dirty="0" smtClean="0"/>
              <a:t> prinsessa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592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2938338"/>
          </a:xfrm>
        </p:spPr>
        <p:txBody>
          <a:bodyPr>
            <a:normAutofit fontScale="90000"/>
          </a:bodyPr>
          <a:lstStyle/>
          <a:p>
            <a:r>
              <a:rPr lang="fi-FI" sz="10700" dirty="0" smtClean="0"/>
              <a:t>Valistusaika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sz="8000" dirty="0" smtClean="0"/>
              <a:t>(1700-luku)</a:t>
            </a:r>
            <a:endParaRPr lang="fi-FI" sz="8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210489"/>
            <a:ext cx="2295525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517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Kirjallisuuden ilmiöitä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Tavoitteena kuvata todellisuutta kirjoittajan järkeen ja havaintoihin luottaen</a:t>
            </a:r>
          </a:p>
          <a:p>
            <a:r>
              <a:rPr lang="fi-FI" dirty="0" smtClean="0"/>
              <a:t>Tehtävänä opettaa ja valistaa mutta myös viihdyttää</a:t>
            </a:r>
          </a:p>
          <a:p>
            <a:r>
              <a:rPr lang="fi-FI" dirty="0" smtClean="0"/>
              <a:t>Aiheena keskiluokan elämä – aateliston ja kirkon kritisointi</a:t>
            </a:r>
          </a:p>
          <a:p>
            <a:r>
              <a:rPr lang="fi-FI" dirty="0" smtClean="0"/>
              <a:t>Sanomalehtiä perustettiin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7120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3082354"/>
          </a:xfrm>
        </p:spPr>
        <p:txBody>
          <a:bodyPr>
            <a:normAutofit/>
          </a:bodyPr>
          <a:lstStyle/>
          <a:p>
            <a:r>
              <a:rPr lang="fi-FI" sz="9600" dirty="0" smtClean="0"/>
              <a:t>Antiikki</a:t>
            </a:r>
            <a:br>
              <a:rPr lang="fi-FI" sz="9600" dirty="0" smtClean="0"/>
            </a:br>
            <a:r>
              <a:rPr lang="fi-FI" sz="7300" dirty="0" smtClean="0"/>
              <a:t>(n. 600 eKr.–400 jKr.)</a:t>
            </a:r>
            <a:endParaRPr lang="fi-FI" sz="73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513" y="4581128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959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Historiallinen konteksti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Maailmankuva rationalismin ja empirismin ohjaama (usko omaan järkeen ja aistihavaintoihin)</a:t>
            </a:r>
          </a:p>
          <a:p>
            <a:r>
              <a:rPr lang="fi-FI" dirty="0" smtClean="0"/>
              <a:t>Newtonin painovoimalaki -&gt; uudenlaisen teknologian kehittäminen</a:t>
            </a:r>
          </a:p>
          <a:p>
            <a:r>
              <a:rPr lang="fi-FI" dirty="0" smtClean="0"/>
              <a:t>Yhdysvaltojen itsenäistyminen 1776</a:t>
            </a:r>
          </a:p>
          <a:p>
            <a:r>
              <a:rPr lang="fi-FI" dirty="0" smtClean="0"/>
              <a:t>Ranskan suuri vallankumous 1789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63048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Kirjailijoita ja teoksia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Daniel </a:t>
            </a:r>
            <a:r>
              <a:rPr lang="fi-FI" dirty="0" smtClean="0"/>
              <a:t>Defoe (Englanti): </a:t>
            </a:r>
            <a:r>
              <a:rPr lang="fi-FI" dirty="0" smtClean="0"/>
              <a:t>Robinson Crusoe</a:t>
            </a:r>
          </a:p>
          <a:p>
            <a:r>
              <a:rPr lang="fi-FI" dirty="0" smtClean="0"/>
              <a:t>Jonathan </a:t>
            </a:r>
            <a:r>
              <a:rPr lang="fi-FI" dirty="0" err="1" smtClean="0"/>
              <a:t>Swift</a:t>
            </a:r>
            <a:r>
              <a:rPr lang="fi-FI" dirty="0" smtClean="0"/>
              <a:t> (Englanti): </a:t>
            </a:r>
            <a:r>
              <a:rPr lang="fi-FI" dirty="0" err="1" smtClean="0"/>
              <a:t>Gulliverin</a:t>
            </a:r>
            <a:r>
              <a:rPr lang="fi-FI" dirty="0" smtClean="0"/>
              <a:t> matkat</a:t>
            </a:r>
          </a:p>
          <a:p>
            <a:r>
              <a:rPr lang="fi-FI" dirty="0" smtClean="0"/>
              <a:t>Voltaire (Ranska): </a:t>
            </a:r>
            <a:r>
              <a:rPr lang="fi-FI" dirty="0" err="1" smtClean="0"/>
              <a:t>Candide</a:t>
            </a:r>
            <a:endParaRPr lang="fi-FI" dirty="0" smtClean="0"/>
          </a:p>
          <a:p>
            <a:r>
              <a:rPr lang="fi-FI" dirty="0" smtClean="0"/>
              <a:t>Jean-Jacques </a:t>
            </a:r>
            <a:r>
              <a:rPr lang="fi-FI" dirty="0" err="1" smtClean="0"/>
              <a:t>Rousseau</a:t>
            </a:r>
            <a:r>
              <a:rPr lang="fi-FI" dirty="0" smtClean="0"/>
              <a:t> (Ranska): </a:t>
            </a:r>
            <a:r>
              <a:rPr lang="fi-FI" dirty="0" smtClean="0"/>
              <a:t>Émile eli kasvatuksesta; Tunnustuksia</a:t>
            </a:r>
          </a:p>
          <a:p>
            <a:r>
              <a:rPr lang="fi-FI" dirty="0" smtClean="0"/>
              <a:t>Montesquieu (Ranska): </a:t>
            </a:r>
            <a:r>
              <a:rPr lang="fi-FI" dirty="0" smtClean="0"/>
              <a:t>Persialaisia kirjeitä</a:t>
            </a:r>
          </a:p>
          <a:p>
            <a:r>
              <a:rPr lang="fi-FI" dirty="0" smtClean="0"/>
              <a:t>Johann Wolfgang von </a:t>
            </a:r>
            <a:r>
              <a:rPr lang="fi-FI" dirty="0" smtClean="0"/>
              <a:t>Goethe (Saksa): </a:t>
            </a:r>
            <a:r>
              <a:rPr lang="fi-FI" dirty="0" smtClean="0"/>
              <a:t>Nuoren </a:t>
            </a:r>
            <a:r>
              <a:rPr lang="fi-FI" dirty="0" err="1" smtClean="0"/>
              <a:t>Wertherin</a:t>
            </a:r>
            <a:r>
              <a:rPr lang="fi-FI" dirty="0" smtClean="0"/>
              <a:t> kärsimykset; Faust</a:t>
            </a:r>
          </a:p>
          <a:p>
            <a:r>
              <a:rPr lang="fi-FI" dirty="0" smtClean="0"/>
              <a:t>Friedrich von </a:t>
            </a:r>
            <a:r>
              <a:rPr lang="fi-FI" dirty="0" err="1" smtClean="0"/>
              <a:t>Schiller</a:t>
            </a:r>
            <a:r>
              <a:rPr lang="fi-FI" dirty="0" smtClean="0"/>
              <a:t> (Saksa): </a:t>
            </a:r>
            <a:r>
              <a:rPr lang="fi-FI" dirty="0" smtClean="0"/>
              <a:t>Maria Stuart</a:t>
            </a:r>
          </a:p>
          <a:p>
            <a:r>
              <a:rPr lang="fi-FI" dirty="0" smtClean="0"/>
              <a:t>Ludvig </a:t>
            </a:r>
            <a:r>
              <a:rPr lang="fi-FI" dirty="0" err="1" smtClean="0"/>
              <a:t>Holberg</a:t>
            </a:r>
            <a:r>
              <a:rPr lang="fi-FI" dirty="0" smtClean="0"/>
              <a:t> (Tanska): </a:t>
            </a:r>
            <a:r>
              <a:rPr lang="fi-FI" dirty="0" smtClean="0"/>
              <a:t>Jeppe Niilonpoika</a:t>
            </a:r>
          </a:p>
          <a:p>
            <a:r>
              <a:rPr lang="fi-FI" dirty="0" smtClean="0"/>
              <a:t>Carl Mikael </a:t>
            </a:r>
            <a:r>
              <a:rPr lang="fi-FI" dirty="0" err="1" smtClean="0"/>
              <a:t>Bellman</a:t>
            </a:r>
            <a:r>
              <a:rPr lang="fi-FI" dirty="0" smtClean="0"/>
              <a:t> (Ruotsi): </a:t>
            </a:r>
            <a:r>
              <a:rPr lang="fi-FI" dirty="0" smtClean="0"/>
              <a:t>runoja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8623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2434282"/>
          </a:xfrm>
        </p:spPr>
        <p:txBody>
          <a:bodyPr>
            <a:normAutofit fontScale="90000"/>
          </a:bodyPr>
          <a:lstStyle/>
          <a:p>
            <a:r>
              <a:rPr lang="fi-FI" sz="10700" dirty="0" smtClean="0"/>
              <a:t>Romantiikka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sz="8000" dirty="0" smtClean="0"/>
              <a:t>(n. 1780–1840)</a:t>
            </a:r>
            <a:endParaRPr lang="fi-FI" sz="8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9450" y="4365104"/>
            <a:ext cx="27051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299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Kirjallisuuden ilmiöitä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Yksilön kokemukset ja rajut tunteet (ihmisen pimeä puoli, tiedostamaton) aiheina</a:t>
            </a:r>
          </a:p>
          <a:p>
            <a:r>
              <a:rPr lang="fi-FI" dirty="0" smtClean="0"/>
              <a:t>Villi luonto sekä autiot/rapistuneet maisemat miljöönä</a:t>
            </a:r>
          </a:p>
          <a:p>
            <a:r>
              <a:rPr lang="fi-FI" dirty="0" smtClean="0"/>
              <a:t>Kielelliset oikut ja sanaleikit</a:t>
            </a:r>
          </a:p>
          <a:p>
            <a:r>
              <a:rPr lang="fi-FI" dirty="0" smtClean="0"/>
              <a:t>Taiteilija nähtiin luovana nerona</a:t>
            </a:r>
          </a:p>
          <a:p>
            <a:r>
              <a:rPr lang="fi-FI" dirty="0" smtClean="0"/>
              <a:t>Kauhuromantiikka, tieteisfiktio, kehitysromaani ja historiallinen romaani syntyivät</a:t>
            </a:r>
          </a:p>
          <a:p>
            <a:r>
              <a:rPr lang="fi-FI" dirty="0" smtClean="0"/>
              <a:t>Historia innoittajana</a:t>
            </a:r>
          </a:p>
          <a:p>
            <a:r>
              <a:rPr lang="fi-FI" dirty="0" smtClean="0"/>
              <a:t>Kansallisromantiikka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153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Historiallinen konteksti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Romantiikka maailmanselitysmallina: jokin elämää korkeampi jumaluus lävistää kaiken olevaisen</a:t>
            </a:r>
          </a:p>
          <a:p>
            <a:r>
              <a:rPr lang="fi-FI" dirty="0" smtClean="0"/>
              <a:t>Individualismi keskeinen aate</a:t>
            </a:r>
          </a:p>
          <a:p>
            <a:r>
              <a:rPr lang="fi-FI" dirty="0" smtClean="0"/>
              <a:t>Nationalismi toinen hallitseva aate</a:t>
            </a:r>
          </a:p>
          <a:p>
            <a:r>
              <a:rPr lang="fi-FI" dirty="0" smtClean="0"/>
              <a:t>Napoleonin sodat 1803–1815 jakoivat Eurooppaa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901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Kirjailijoita ja teoksia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Lordi </a:t>
            </a:r>
            <a:r>
              <a:rPr lang="fi-FI" dirty="0" smtClean="0"/>
              <a:t>Byron (Englanti): </a:t>
            </a:r>
            <a:r>
              <a:rPr lang="fi-FI" dirty="0" smtClean="0"/>
              <a:t>runoja</a:t>
            </a:r>
          </a:p>
          <a:p>
            <a:r>
              <a:rPr lang="fi-FI" dirty="0" smtClean="0"/>
              <a:t>Jane </a:t>
            </a:r>
            <a:r>
              <a:rPr lang="fi-FI" dirty="0" smtClean="0"/>
              <a:t>Austen (Englanti): </a:t>
            </a:r>
            <a:r>
              <a:rPr lang="fi-FI" dirty="0" smtClean="0"/>
              <a:t>Ylpeys ja ennakkoluulo; Järki ja tunteet</a:t>
            </a:r>
          </a:p>
          <a:p>
            <a:r>
              <a:rPr lang="fi-FI" dirty="0" smtClean="0"/>
              <a:t>Charlotte </a:t>
            </a:r>
            <a:r>
              <a:rPr lang="fi-FI" dirty="0" err="1" smtClean="0"/>
              <a:t>Brontë</a:t>
            </a:r>
            <a:r>
              <a:rPr lang="fi-FI" dirty="0" smtClean="0"/>
              <a:t> (Englanti): </a:t>
            </a:r>
            <a:r>
              <a:rPr lang="fi-FI" dirty="0" smtClean="0"/>
              <a:t>Kotiopettajattaren romaani</a:t>
            </a:r>
          </a:p>
          <a:p>
            <a:r>
              <a:rPr lang="fi-FI" dirty="0" smtClean="0"/>
              <a:t>Emily </a:t>
            </a:r>
            <a:r>
              <a:rPr lang="fi-FI" dirty="0" err="1" smtClean="0"/>
              <a:t>Brontë</a:t>
            </a:r>
            <a:r>
              <a:rPr lang="fi-FI" dirty="0" smtClean="0"/>
              <a:t> (Englanti): </a:t>
            </a:r>
            <a:r>
              <a:rPr lang="fi-FI" dirty="0" smtClean="0"/>
              <a:t>Humiseva </a:t>
            </a:r>
            <a:r>
              <a:rPr lang="fi-FI" dirty="0" smtClean="0"/>
              <a:t>harju</a:t>
            </a:r>
          </a:p>
          <a:p>
            <a:r>
              <a:rPr lang="fi-FI" dirty="0"/>
              <a:t>Mary Shelley (Englanti): </a:t>
            </a:r>
            <a:r>
              <a:rPr lang="fi-FI" dirty="0" smtClean="0"/>
              <a:t>Frankenstein</a:t>
            </a:r>
            <a:endParaRPr lang="fi-FI" dirty="0" smtClean="0"/>
          </a:p>
          <a:p>
            <a:r>
              <a:rPr lang="fi-FI" dirty="0" smtClean="0"/>
              <a:t>Edgar Allan </a:t>
            </a:r>
            <a:r>
              <a:rPr lang="fi-FI" dirty="0" smtClean="0"/>
              <a:t>Poe (Yhdysvallat): </a:t>
            </a:r>
            <a:r>
              <a:rPr lang="fi-FI" dirty="0" smtClean="0"/>
              <a:t>mm. novelleja</a:t>
            </a:r>
          </a:p>
          <a:p>
            <a:r>
              <a:rPr lang="fi-FI" dirty="0" smtClean="0"/>
              <a:t>Victor </a:t>
            </a:r>
            <a:r>
              <a:rPr lang="fi-FI" dirty="0" smtClean="0"/>
              <a:t>Hugo (Ranska): </a:t>
            </a:r>
            <a:r>
              <a:rPr lang="fi-FI" dirty="0" smtClean="0"/>
              <a:t>Pariisin Notre </a:t>
            </a:r>
            <a:r>
              <a:rPr lang="fi-FI" dirty="0" err="1" smtClean="0"/>
              <a:t>Dame</a:t>
            </a:r>
            <a:endParaRPr lang="fi-FI" dirty="0" smtClean="0"/>
          </a:p>
          <a:p>
            <a:r>
              <a:rPr lang="fi-FI" dirty="0" smtClean="0"/>
              <a:t>Alexandre Dumas </a:t>
            </a:r>
            <a:r>
              <a:rPr lang="fi-FI" dirty="0" smtClean="0"/>
              <a:t>vanhempi (Ranska): </a:t>
            </a:r>
            <a:r>
              <a:rPr lang="fi-FI" dirty="0" smtClean="0"/>
              <a:t>Kolme muskettisoturia</a:t>
            </a:r>
          </a:p>
          <a:p>
            <a:r>
              <a:rPr lang="fi-FI" dirty="0" smtClean="0"/>
              <a:t>Aleksandr Puškin (Venäjä): </a:t>
            </a:r>
            <a:r>
              <a:rPr lang="fi-FI" dirty="0" err="1" smtClean="0"/>
              <a:t>Javgeni</a:t>
            </a:r>
            <a:r>
              <a:rPr lang="fi-FI" dirty="0" smtClean="0"/>
              <a:t> </a:t>
            </a:r>
            <a:r>
              <a:rPr lang="fi-FI" dirty="0" err="1" smtClean="0"/>
              <a:t>Onegin</a:t>
            </a:r>
            <a:endParaRPr lang="fi-FI" dirty="0" smtClean="0"/>
          </a:p>
          <a:p>
            <a:r>
              <a:rPr lang="fi-FI" dirty="0" smtClean="0"/>
              <a:t>Nikolai </a:t>
            </a:r>
            <a:r>
              <a:rPr lang="fi-FI" dirty="0" smtClean="0"/>
              <a:t>Gogol (Venäjä): </a:t>
            </a:r>
            <a:r>
              <a:rPr lang="fi-FI" dirty="0" smtClean="0"/>
              <a:t>Kuolleet sielut; Reviisori</a:t>
            </a:r>
          </a:p>
          <a:p>
            <a:r>
              <a:rPr lang="fi-FI" dirty="0" err="1" smtClean="0"/>
              <a:t>Grimmin</a:t>
            </a:r>
            <a:r>
              <a:rPr lang="fi-FI" dirty="0" smtClean="0"/>
              <a:t> </a:t>
            </a:r>
            <a:r>
              <a:rPr lang="fi-FI" dirty="0" smtClean="0"/>
              <a:t>veljekset (Saksa) </a:t>
            </a:r>
            <a:r>
              <a:rPr lang="fi-FI" dirty="0" smtClean="0"/>
              <a:t>ja H. C. </a:t>
            </a:r>
            <a:r>
              <a:rPr lang="fi-FI" dirty="0" smtClean="0"/>
              <a:t>Andersen (Tanska): </a:t>
            </a:r>
            <a:r>
              <a:rPr lang="fi-FI" dirty="0" smtClean="0"/>
              <a:t>satuja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036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40431" y="1916832"/>
            <a:ext cx="8229600" cy="1872208"/>
          </a:xfrm>
        </p:spPr>
        <p:txBody>
          <a:bodyPr>
            <a:normAutofit fontScale="90000"/>
          </a:bodyPr>
          <a:lstStyle/>
          <a:p>
            <a:r>
              <a:rPr lang="fi-FI" sz="10700" dirty="0" smtClean="0"/>
              <a:t>Realismi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sz="8000" dirty="0" smtClean="0"/>
              <a:t>(n. 1840–1900)</a:t>
            </a:r>
            <a:endParaRPr lang="fi-FI" sz="8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3631" y="4437112"/>
            <a:ext cx="274320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87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Kirjallisuuden ilmiöitä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Tavoitteeksi tuli yhteiskunnan epäkohtien kritisoiminen niiden todenmukaisen kuvauksen avulla</a:t>
            </a:r>
          </a:p>
          <a:p>
            <a:r>
              <a:rPr lang="fi-FI" dirty="0" smtClean="0"/>
              <a:t>Uusia aiheita köyhyyden kuvaus, työväestön, naisten ja lasten epäoikeudenmukainen asema</a:t>
            </a:r>
          </a:p>
          <a:p>
            <a:r>
              <a:rPr lang="fi-FI" dirty="0" smtClean="0"/>
              <a:t>Naturalismi: inhorealistinen ilmaisu</a:t>
            </a:r>
          </a:p>
          <a:p>
            <a:r>
              <a:rPr lang="fi-FI" dirty="0" smtClean="0"/>
              <a:t>1800-l:lla kirjoja julkaistiin ja luettiin huomattavia määriä</a:t>
            </a:r>
          </a:p>
          <a:p>
            <a:r>
              <a:rPr lang="fi-FI" dirty="0" smtClean="0"/>
              <a:t>Romaanista keskeisin kirjallisuuden laji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2129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Historiallinen konteksti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Teollistuminen ja kaupungistuminen -&gt; köyhän työväestön määrä kasvoi</a:t>
            </a:r>
          </a:p>
          <a:p>
            <a:r>
              <a:rPr lang="fi-FI" dirty="0" smtClean="0"/>
              <a:t>Euroopassa paljon kansallista kuohuntaa ja levottomuuksia</a:t>
            </a:r>
          </a:p>
          <a:p>
            <a:r>
              <a:rPr lang="fi-FI" dirty="0" smtClean="0"/>
              <a:t>Sosialismi ja kommunismi syntyivät, uusia oppeja myös Marxilta ja Darwinilta</a:t>
            </a:r>
          </a:p>
          <a:p>
            <a:r>
              <a:rPr lang="fi-FI" dirty="0" smtClean="0"/>
              <a:t>Siirtomaa-aikaa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5644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Kirjailijoita ja teoksia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err="1" smtClean="0"/>
              <a:t>Honoré</a:t>
            </a:r>
            <a:r>
              <a:rPr lang="fi-FI" dirty="0" smtClean="0"/>
              <a:t> de </a:t>
            </a:r>
            <a:r>
              <a:rPr lang="fi-FI" dirty="0" smtClean="0"/>
              <a:t>Balzac (Ranska): </a:t>
            </a:r>
            <a:r>
              <a:rPr lang="fi-FI" dirty="0" smtClean="0"/>
              <a:t>Inhimillinen komedia</a:t>
            </a:r>
          </a:p>
          <a:p>
            <a:r>
              <a:rPr lang="fi-FI" dirty="0" err="1" smtClean="0"/>
              <a:t>Gustave</a:t>
            </a:r>
            <a:r>
              <a:rPr lang="fi-FI" dirty="0" smtClean="0"/>
              <a:t> </a:t>
            </a:r>
            <a:r>
              <a:rPr lang="fi-FI" dirty="0" err="1" smtClean="0"/>
              <a:t>Flaubert</a:t>
            </a:r>
            <a:r>
              <a:rPr lang="fi-FI" dirty="0" smtClean="0"/>
              <a:t> (Ranska): </a:t>
            </a:r>
            <a:r>
              <a:rPr lang="fi-FI" dirty="0" smtClean="0"/>
              <a:t>Rouva </a:t>
            </a:r>
            <a:r>
              <a:rPr lang="fi-FI" dirty="0" err="1" smtClean="0"/>
              <a:t>Bovary</a:t>
            </a:r>
            <a:endParaRPr lang="fi-FI" dirty="0" smtClean="0"/>
          </a:p>
          <a:p>
            <a:r>
              <a:rPr lang="fi-FI" dirty="0" smtClean="0"/>
              <a:t>Guy de </a:t>
            </a:r>
            <a:r>
              <a:rPr lang="fi-FI" dirty="0" smtClean="0"/>
              <a:t>Maupassant (Ranska): </a:t>
            </a:r>
            <a:r>
              <a:rPr lang="fi-FI" dirty="0" smtClean="0"/>
              <a:t>Koru ja muita novelleja</a:t>
            </a:r>
          </a:p>
          <a:p>
            <a:r>
              <a:rPr lang="fi-FI" dirty="0" smtClean="0"/>
              <a:t>Émile </a:t>
            </a:r>
            <a:r>
              <a:rPr lang="fi-FI" dirty="0" smtClean="0"/>
              <a:t>Zola (Ranska): </a:t>
            </a:r>
            <a:r>
              <a:rPr lang="fi-FI" dirty="0" smtClean="0"/>
              <a:t>Nana</a:t>
            </a:r>
          </a:p>
          <a:p>
            <a:r>
              <a:rPr lang="fi-FI" dirty="0" smtClean="0"/>
              <a:t>Charles </a:t>
            </a:r>
            <a:r>
              <a:rPr lang="fi-FI" dirty="0" smtClean="0"/>
              <a:t>Dickens (Englanti): </a:t>
            </a:r>
            <a:r>
              <a:rPr lang="fi-FI" dirty="0" smtClean="0"/>
              <a:t>Oliver Twist</a:t>
            </a:r>
          </a:p>
          <a:p>
            <a:r>
              <a:rPr lang="fi-FI" dirty="0" smtClean="0"/>
              <a:t>Ivan </a:t>
            </a:r>
            <a:r>
              <a:rPr lang="fi-FI" dirty="0" err="1" smtClean="0"/>
              <a:t>Turgenev</a:t>
            </a:r>
            <a:r>
              <a:rPr lang="fi-FI" dirty="0" smtClean="0"/>
              <a:t> (Venäjä): </a:t>
            </a:r>
            <a:r>
              <a:rPr lang="fi-FI" dirty="0" smtClean="0"/>
              <a:t>Metsämiehen muistelmat</a:t>
            </a:r>
          </a:p>
          <a:p>
            <a:r>
              <a:rPr lang="fi-FI" dirty="0" smtClean="0"/>
              <a:t>Fjodor </a:t>
            </a:r>
            <a:r>
              <a:rPr lang="fi-FI" dirty="0" smtClean="0"/>
              <a:t>Dostojevski (Venäjä): </a:t>
            </a:r>
            <a:r>
              <a:rPr lang="fi-FI" dirty="0" smtClean="0"/>
              <a:t>Rikos ja rangaistus; </a:t>
            </a:r>
            <a:r>
              <a:rPr lang="fi-FI" dirty="0" err="1" smtClean="0"/>
              <a:t>Karamazovin</a:t>
            </a:r>
            <a:r>
              <a:rPr lang="fi-FI" dirty="0" smtClean="0"/>
              <a:t> veljekset</a:t>
            </a:r>
          </a:p>
          <a:p>
            <a:r>
              <a:rPr lang="fi-FI" dirty="0" smtClean="0"/>
              <a:t>Leo </a:t>
            </a:r>
            <a:r>
              <a:rPr lang="fi-FI" dirty="0" smtClean="0"/>
              <a:t>Tolstoi (Venäjä): </a:t>
            </a:r>
            <a:r>
              <a:rPr lang="fi-FI" dirty="0" smtClean="0"/>
              <a:t>Sota ja rauha; Anna Karenina</a:t>
            </a:r>
          </a:p>
          <a:p>
            <a:r>
              <a:rPr lang="fi-FI" dirty="0" smtClean="0"/>
              <a:t>Henrik </a:t>
            </a:r>
            <a:r>
              <a:rPr lang="fi-FI" dirty="0" smtClean="0"/>
              <a:t>Ibsen (Norja): </a:t>
            </a:r>
            <a:r>
              <a:rPr lang="fi-FI" dirty="0" smtClean="0"/>
              <a:t>Nukkekoti</a:t>
            </a:r>
          </a:p>
          <a:p>
            <a:r>
              <a:rPr lang="fi-FI" dirty="0" smtClean="0"/>
              <a:t>August </a:t>
            </a:r>
            <a:r>
              <a:rPr lang="fi-FI" dirty="0" smtClean="0"/>
              <a:t>Strindberg (Ruotsi): </a:t>
            </a:r>
            <a:r>
              <a:rPr lang="fi-FI" dirty="0" smtClean="0"/>
              <a:t>Punainen huone; Palkkapiian poika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079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Kirjallisuuden ilmiöitä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Taiteen tavoitteena kuvata sankarien ja jumalien avulla, mikä on oikeudenmukaista ja mikä on oikein tai väärin</a:t>
            </a:r>
          </a:p>
          <a:p>
            <a:r>
              <a:rPr lang="fi-FI" dirty="0" smtClean="0"/>
              <a:t>Aiheet usein mytologiasta tai lähihistoriasta</a:t>
            </a:r>
          </a:p>
          <a:p>
            <a:r>
              <a:rPr lang="fi-FI" dirty="0" smtClean="0"/>
              <a:t>Kirjallisuuden päälajeiksi muotoutuivat epiikka, lyriikka ja draama – alalajeja eepos, komedia, tragedia, farssi, lyyrinen runous, filosofinen kirjallisuus ja </a:t>
            </a:r>
            <a:r>
              <a:rPr lang="fi-FI" dirty="0" smtClean="0"/>
              <a:t>historiankirjoitus</a:t>
            </a:r>
          </a:p>
          <a:p>
            <a:r>
              <a:rPr lang="fi-FI" dirty="0" smtClean="0"/>
              <a:t>Aristoteleen mukaan teatteriesitys parhaimmillaan tuotti katsojassa katharsiksen (taiteen avulla saavutetun puhdistautumisen erilaisista tunteista)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180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700808"/>
            <a:ext cx="8229600" cy="2434282"/>
          </a:xfrm>
        </p:spPr>
        <p:txBody>
          <a:bodyPr>
            <a:normAutofit fontScale="90000"/>
          </a:bodyPr>
          <a:lstStyle/>
          <a:p>
            <a:r>
              <a:rPr lang="fi-FI" sz="10700" dirty="0" smtClean="0"/>
              <a:t>Modernismi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sz="8000" dirty="0" smtClean="0"/>
              <a:t>(n. 1900–1950)</a:t>
            </a:r>
            <a:endParaRPr lang="fi-FI" sz="80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365104"/>
            <a:ext cx="2676525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319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Kirjallisuuden ilmiöitä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Monia eri ismejä, jotka edustivat erilaisia maailmankatsomuksia ja käsityksiä taiteen tavoitteista:</a:t>
            </a:r>
          </a:p>
          <a:p>
            <a:r>
              <a:rPr lang="fi-FI" dirty="0" smtClean="0"/>
              <a:t>Uusromantiikka</a:t>
            </a:r>
          </a:p>
          <a:p>
            <a:r>
              <a:rPr lang="fi-FI" dirty="0" smtClean="0"/>
              <a:t>Symbolismi (sielun tuntemattomien alueiden kuvaus)</a:t>
            </a:r>
          </a:p>
          <a:p>
            <a:r>
              <a:rPr lang="fi-FI" dirty="0" smtClean="0"/>
              <a:t>Futurismi</a:t>
            </a:r>
          </a:p>
          <a:p>
            <a:r>
              <a:rPr lang="fi-FI" dirty="0" smtClean="0"/>
              <a:t>Dadaismi</a:t>
            </a:r>
          </a:p>
          <a:p>
            <a:r>
              <a:rPr lang="fi-FI" dirty="0" smtClean="0"/>
              <a:t>Ekspressionismi</a:t>
            </a:r>
          </a:p>
          <a:p>
            <a:r>
              <a:rPr lang="fi-FI" dirty="0" smtClean="0"/>
              <a:t>Surrealismi</a:t>
            </a:r>
          </a:p>
          <a:p>
            <a:r>
              <a:rPr lang="fi-FI" dirty="0" smtClean="0"/>
              <a:t>Impressionismi</a:t>
            </a:r>
          </a:p>
          <a:p>
            <a:r>
              <a:rPr lang="fi-FI" dirty="0" smtClean="0"/>
              <a:t>Absurdismi</a:t>
            </a:r>
          </a:p>
          <a:p>
            <a:r>
              <a:rPr lang="fi-FI" dirty="0" smtClean="0"/>
              <a:t>Eksistentialismi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733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fi-FI" dirty="0" smtClean="0"/>
              <a:t>Uutena aiheena yksilön vieraantuminen yhteiskunnasta ja muista ihmisistä</a:t>
            </a:r>
          </a:p>
          <a:p>
            <a:r>
              <a:rPr lang="fi-FI" dirty="0" smtClean="0"/>
              <a:t>Tajunnan ja mielen kuvaaminen -&gt; tajunnanvirtatekniikka</a:t>
            </a:r>
          </a:p>
          <a:p>
            <a:r>
              <a:rPr lang="fi-FI" dirty="0" smtClean="0"/>
              <a:t>Vapaamittaisen runon läpilyönti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832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Historiallinen konteksti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Einsteinin suhteellisuusteoria</a:t>
            </a:r>
          </a:p>
          <a:p>
            <a:r>
              <a:rPr lang="fi-FI" dirty="0" smtClean="0"/>
              <a:t>I ja II maailmansota</a:t>
            </a:r>
          </a:p>
          <a:p>
            <a:r>
              <a:rPr lang="fi-FI" dirty="0" smtClean="0"/>
              <a:t>Neuvostoliiton syntyminen 1917</a:t>
            </a:r>
          </a:p>
          <a:p>
            <a:r>
              <a:rPr lang="fi-FI" dirty="0" smtClean="0"/>
              <a:t>1920-l. taloudessa ja kulttuurissa dynaamista aikaa</a:t>
            </a:r>
          </a:p>
          <a:p>
            <a:r>
              <a:rPr lang="fi-FI" dirty="0" smtClean="0"/>
              <a:t>1929 alkoi lama-aika</a:t>
            </a:r>
          </a:p>
          <a:p>
            <a:r>
              <a:rPr lang="fi-FI" dirty="0" smtClean="0"/>
              <a:t>1930-l. Euroopassa kansallissosialistien valtaannousuaikaa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554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Kirjailijoita ja teoksia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Charles </a:t>
            </a:r>
            <a:r>
              <a:rPr lang="fi-FI" dirty="0" smtClean="0"/>
              <a:t>Baudelaire (Ranska): </a:t>
            </a:r>
            <a:r>
              <a:rPr lang="fi-FI" dirty="0" smtClean="0"/>
              <a:t>Pahan kukkia</a:t>
            </a:r>
          </a:p>
          <a:p>
            <a:r>
              <a:rPr lang="fi-FI" dirty="0" smtClean="0"/>
              <a:t>Joseph </a:t>
            </a:r>
            <a:r>
              <a:rPr lang="fi-FI" dirty="0" smtClean="0"/>
              <a:t>Conrad (Englanti): </a:t>
            </a:r>
            <a:r>
              <a:rPr lang="fi-FI" dirty="0" smtClean="0"/>
              <a:t>Pimeyden </a:t>
            </a:r>
            <a:r>
              <a:rPr lang="fi-FI" dirty="0" smtClean="0"/>
              <a:t>sydän</a:t>
            </a:r>
          </a:p>
          <a:p>
            <a:r>
              <a:rPr lang="fi-FI"/>
              <a:t>Virginia Woolf (Englanti): Majakka</a:t>
            </a:r>
            <a:r>
              <a:rPr lang="fi-FI"/>
              <a:t>; </a:t>
            </a:r>
            <a:r>
              <a:rPr lang="fi-FI" smtClean="0"/>
              <a:t>Aallot</a:t>
            </a:r>
            <a:endParaRPr lang="fi-FI" dirty="0" smtClean="0"/>
          </a:p>
          <a:p>
            <a:r>
              <a:rPr lang="fi-FI" dirty="0" smtClean="0"/>
              <a:t>Anton Tšehov (Venäjä): mm. novellit</a:t>
            </a:r>
            <a:endParaRPr lang="fi-FI" dirty="0" smtClean="0"/>
          </a:p>
          <a:p>
            <a:r>
              <a:rPr lang="fi-FI" dirty="0" smtClean="0"/>
              <a:t>William </a:t>
            </a:r>
            <a:r>
              <a:rPr lang="fi-FI" dirty="0" err="1" smtClean="0"/>
              <a:t>Faulkner</a:t>
            </a:r>
            <a:r>
              <a:rPr lang="fi-FI" dirty="0" smtClean="0"/>
              <a:t> (Yhdysvallat): </a:t>
            </a:r>
            <a:r>
              <a:rPr lang="fi-FI" dirty="0" smtClean="0"/>
              <a:t>Ääni ja vimma; Karhu ja muita novelleja</a:t>
            </a:r>
          </a:p>
          <a:p>
            <a:r>
              <a:rPr lang="fi-FI" dirty="0" smtClean="0"/>
              <a:t>Ernest </a:t>
            </a:r>
            <a:r>
              <a:rPr lang="fi-FI" dirty="0" smtClean="0"/>
              <a:t>Hemingway (Yhdysvallat): </a:t>
            </a:r>
            <a:r>
              <a:rPr lang="fi-FI" dirty="0" smtClean="0"/>
              <a:t>Jäähyväiset aseille; Vanhus ja meri</a:t>
            </a:r>
          </a:p>
          <a:p>
            <a:r>
              <a:rPr lang="fi-FI" dirty="0" smtClean="0"/>
              <a:t>John </a:t>
            </a:r>
            <a:r>
              <a:rPr lang="fi-FI" dirty="0" smtClean="0"/>
              <a:t>Steinbeck (Yhdysvallat): </a:t>
            </a:r>
            <a:r>
              <a:rPr lang="fi-FI" dirty="0" smtClean="0"/>
              <a:t>Vihan hedelmät</a:t>
            </a:r>
          </a:p>
          <a:p>
            <a:r>
              <a:rPr lang="fi-FI" dirty="0" smtClean="0"/>
              <a:t>T. S. </a:t>
            </a:r>
            <a:r>
              <a:rPr lang="fi-FI" dirty="0" smtClean="0"/>
              <a:t>Eliot (Yhdysvallat/Englanti): </a:t>
            </a:r>
            <a:r>
              <a:rPr lang="fi-FI" dirty="0" smtClean="0"/>
              <a:t>Autio maa; Neljä kvartettia</a:t>
            </a:r>
          </a:p>
          <a:p>
            <a:r>
              <a:rPr lang="fi-FI" dirty="0" smtClean="0"/>
              <a:t>James </a:t>
            </a:r>
            <a:r>
              <a:rPr lang="fi-FI" dirty="0" smtClean="0"/>
              <a:t>Joyce (Irlanti): </a:t>
            </a:r>
            <a:r>
              <a:rPr lang="fi-FI" dirty="0" smtClean="0"/>
              <a:t>Dublinilaisia; </a:t>
            </a:r>
            <a:r>
              <a:rPr lang="fi-FI" dirty="0" err="1" smtClean="0"/>
              <a:t>Ulysses</a:t>
            </a:r>
            <a:endParaRPr lang="fi-FI" dirty="0" smtClean="0"/>
          </a:p>
          <a:p>
            <a:r>
              <a:rPr lang="fi-FI" dirty="0" smtClean="0"/>
              <a:t>Franz </a:t>
            </a:r>
            <a:r>
              <a:rPr lang="fi-FI" dirty="0" smtClean="0"/>
              <a:t>Kafka (Tšekki): </a:t>
            </a:r>
            <a:r>
              <a:rPr lang="fi-FI" dirty="0" smtClean="0"/>
              <a:t>Linna; Oikeusjuttu</a:t>
            </a:r>
          </a:p>
          <a:p>
            <a:r>
              <a:rPr lang="fi-FI" dirty="0" smtClean="0"/>
              <a:t>Marcel </a:t>
            </a:r>
            <a:r>
              <a:rPr lang="fi-FI" dirty="0" smtClean="0"/>
              <a:t>Proust (Ranska): </a:t>
            </a:r>
            <a:r>
              <a:rPr lang="fi-FI" dirty="0" smtClean="0"/>
              <a:t>Kadonnutta aikaa </a:t>
            </a:r>
            <a:r>
              <a:rPr lang="fi-FI" dirty="0" smtClean="0"/>
              <a:t>etsimässä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6328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Historiallinen konteksti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Mytologialla tärkeä merkitys kulttuurille</a:t>
            </a:r>
          </a:p>
          <a:p>
            <a:r>
              <a:rPr lang="fi-FI" dirty="0" smtClean="0"/>
              <a:t>Demokratia syntyi (mutta koski vain vapaita miehiä)</a:t>
            </a:r>
          </a:p>
          <a:p>
            <a:r>
              <a:rPr lang="fi-FI" dirty="0" smtClean="0"/>
              <a:t>Antiikin Kreikka jakautunut kaupunkivaltioihin l. </a:t>
            </a:r>
            <a:r>
              <a:rPr lang="fi-FI" dirty="0" err="1" smtClean="0"/>
              <a:t>poliksiin</a:t>
            </a:r>
            <a:endParaRPr lang="fi-FI" dirty="0" smtClean="0"/>
          </a:p>
          <a:p>
            <a:r>
              <a:rPr lang="fi-FI" dirty="0" smtClean="0"/>
              <a:t>Rooman valtakunnan aikana kehitettiin länsimainen oikeusjärjestelmä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370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Kirjailijoita ja teoksia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Kreikka:</a:t>
            </a:r>
          </a:p>
          <a:p>
            <a:r>
              <a:rPr lang="fi-FI" dirty="0" smtClean="0"/>
              <a:t>Aristoteles</a:t>
            </a:r>
            <a:r>
              <a:rPr lang="fi-FI" dirty="0" smtClean="0"/>
              <a:t>: Runousoppi</a:t>
            </a:r>
          </a:p>
          <a:p>
            <a:r>
              <a:rPr lang="fi-FI" dirty="0" smtClean="0"/>
              <a:t>Euripides: Kyklooppi</a:t>
            </a:r>
          </a:p>
          <a:p>
            <a:r>
              <a:rPr lang="fi-FI" dirty="0" smtClean="0"/>
              <a:t>Homeros: Ilias; Odysseia (?)</a:t>
            </a:r>
          </a:p>
          <a:p>
            <a:r>
              <a:rPr lang="fi-FI" dirty="0" smtClean="0"/>
              <a:t>Platon: Valtio; Pidot</a:t>
            </a:r>
          </a:p>
          <a:p>
            <a:r>
              <a:rPr lang="fi-FI" dirty="0" smtClean="0"/>
              <a:t>Sapfo: runoja</a:t>
            </a:r>
          </a:p>
          <a:p>
            <a:r>
              <a:rPr lang="fi-FI" dirty="0" smtClean="0"/>
              <a:t>Sofokles: Kuningas Oidipus</a:t>
            </a:r>
          </a:p>
          <a:p>
            <a:r>
              <a:rPr lang="fi-FI" dirty="0" smtClean="0"/>
              <a:t>Aiskhylos: </a:t>
            </a:r>
            <a:r>
              <a:rPr lang="fi-FI" dirty="0" err="1" smtClean="0"/>
              <a:t>Prometheus</a:t>
            </a:r>
            <a:endParaRPr lang="fi-FI" dirty="0" smtClean="0"/>
          </a:p>
          <a:p>
            <a:r>
              <a:rPr lang="fi-FI" dirty="0" smtClean="0"/>
              <a:t>Aristofanes: </a:t>
            </a:r>
            <a:r>
              <a:rPr lang="fi-FI" dirty="0" err="1" smtClean="0"/>
              <a:t>Lysistrate</a:t>
            </a:r>
            <a:endParaRPr lang="fi-FI" dirty="0" smtClean="0"/>
          </a:p>
          <a:p>
            <a:r>
              <a:rPr lang="fi-FI" dirty="0" smtClean="0"/>
              <a:t>Rooma:</a:t>
            </a:r>
            <a:endParaRPr lang="fi-FI" dirty="0" smtClean="0"/>
          </a:p>
          <a:p>
            <a:r>
              <a:rPr lang="fi-FI" dirty="0" smtClean="0"/>
              <a:t>Vergilius: </a:t>
            </a:r>
            <a:r>
              <a:rPr lang="fi-FI" dirty="0" err="1" smtClean="0"/>
              <a:t>Aeneis</a:t>
            </a:r>
            <a:endParaRPr lang="fi-FI" dirty="0" smtClean="0"/>
          </a:p>
          <a:p>
            <a:r>
              <a:rPr lang="fi-FI" dirty="0" err="1" smtClean="0"/>
              <a:t>Catullus</a:t>
            </a:r>
            <a:r>
              <a:rPr lang="fi-FI" dirty="0" smtClean="0"/>
              <a:t>: Laulujen kirja</a:t>
            </a:r>
          </a:p>
          <a:p>
            <a:r>
              <a:rPr lang="fi-FI" dirty="0" err="1" smtClean="0"/>
              <a:t>Petronius</a:t>
            </a:r>
            <a:r>
              <a:rPr lang="fi-FI" dirty="0" smtClean="0"/>
              <a:t>: </a:t>
            </a:r>
            <a:r>
              <a:rPr lang="fi-FI" dirty="0" err="1" smtClean="0"/>
              <a:t>Trimalkion</a:t>
            </a:r>
            <a:r>
              <a:rPr lang="fi-FI" dirty="0" smtClean="0"/>
              <a:t> pidot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376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1628800"/>
            <a:ext cx="8229600" cy="2074242"/>
          </a:xfrm>
        </p:spPr>
        <p:txBody>
          <a:bodyPr>
            <a:noAutofit/>
          </a:bodyPr>
          <a:lstStyle/>
          <a:p>
            <a:r>
              <a:rPr lang="fi-FI" sz="9600" dirty="0" smtClean="0"/>
              <a:t>Keskiaika</a:t>
            </a:r>
            <a:br>
              <a:rPr lang="fi-FI" sz="9600" dirty="0" smtClean="0"/>
            </a:br>
            <a:r>
              <a:rPr lang="fi-FI" sz="7200" dirty="0" smtClean="0"/>
              <a:t>(n. 400–1300)</a:t>
            </a:r>
            <a:endParaRPr lang="fi-FI" sz="9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046" y="4149080"/>
            <a:ext cx="220980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33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Kirjallisuuden ilmiöitä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Valtaosa kirjallisuudesta </a:t>
            </a:r>
            <a:r>
              <a:rPr lang="fi-FI" dirty="0" smtClean="0"/>
              <a:t>kuvasi kristillisiä hyveitä ja kristittyä yhteisöä</a:t>
            </a:r>
          </a:p>
          <a:p>
            <a:r>
              <a:rPr lang="fi-FI" dirty="0" smtClean="0"/>
              <a:t>Aiheet usein oman ajan ilmiöistä (kristinuskon näkökulma)</a:t>
            </a:r>
          </a:p>
          <a:p>
            <a:r>
              <a:rPr lang="fi-FI" dirty="0" smtClean="0"/>
              <a:t>Uskonnollista kirjallisuutta mysteerit, miraakkelit, moraliteettinäytelmät</a:t>
            </a:r>
          </a:p>
          <a:p>
            <a:r>
              <a:rPr lang="fi-FI" dirty="0" smtClean="0"/>
              <a:t>Kansanrunoutta ja tarinoita, maallisia lauluja (trubaduurit, Saksassa minnelaulajat)</a:t>
            </a:r>
          </a:p>
          <a:p>
            <a:r>
              <a:rPr lang="fi-FI" dirty="0" smtClean="0"/>
              <a:t>Kirjallisuutta myös kansankielillä (aiemmin latinaksi ja kreikaksi)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6534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Historiallinen konteksti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Kristinuskon (katolisen kirkon) muodostama yhtenäiskulttuuri: skolastiikka (filosofis-teologinen järjestelmä)</a:t>
            </a:r>
          </a:p>
          <a:p>
            <a:r>
              <a:rPr lang="fi-FI" dirty="0" smtClean="0"/>
              <a:t>Hierarkia, säätyjako</a:t>
            </a:r>
          </a:p>
          <a:p>
            <a:r>
              <a:rPr lang="fi-FI" dirty="0" smtClean="0"/>
              <a:t>Luostarilaitos</a:t>
            </a:r>
          </a:p>
          <a:p>
            <a:r>
              <a:rPr lang="fi-FI" dirty="0" smtClean="0"/>
              <a:t>Ristiretket</a:t>
            </a:r>
          </a:p>
          <a:p>
            <a:r>
              <a:rPr lang="fi-FI" dirty="0" smtClean="0"/>
              <a:t>Musta surma (rutto)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0059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Kirjailijoita ja teoksia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Dante (Italia): </a:t>
            </a:r>
            <a:r>
              <a:rPr lang="fi-FI" dirty="0" smtClean="0"/>
              <a:t>Jumalainen näytelmä</a:t>
            </a:r>
          </a:p>
          <a:p>
            <a:r>
              <a:rPr lang="fi-FI" dirty="0" smtClean="0"/>
              <a:t>Raamattu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187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</TotalTime>
  <Words>1010</Words>
  <Application>Microsoft Office PowerPoint</Application>
  <PresentationFormat>Näytössä katseltava diaesitys (4:3)</PresentationFormat>
  <Paragraphs>180</Paragraphs>
  <Slides>34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34</vt:i4>
      </vt:variant>
    </vt:vector>
  </HeadingPairs>
  <TitlesOfParts>
    <vt:vector size="35" baseType="lpstr">
      <vt:lpstr>Office-teema</vt:lpstr>
      <vt:lpstr>Länsimaisen kirjallisuuden vaiheita</vt:lpstr>
      <vt:lpstr>Antiikki (n. 600 eKr.–400 jKr.)</vt:lpstr>
      <vt:lpstr>Kirjallisuuden ilmiöitä</vt:lpstr>
      <vt:lpstr>Historiallinen konteksti</vt:lpstr>
      <vt:lpstr>Kirjailijoita ja teoksia</vt:lpstr>
      <vt:lpstr>Keskiaika (n. 400–1300)</vt:lpstr>
      <vt:lpstr>Kirjallisuuden ilmiöitä</vt:lpstr>
      <vt:lpstr>Historiallinen konteksti</vt:lpstr>
      <vt:lpstr>Kirjailijoita ja teoksia</vt:lpstr>
      <vt:lpstr>Renessanssi (n. 1300–1600)</vt:lpstr>
      <vt:lpstr>Kirjallisuuden ilmiöitä</vt:lpstr>
      <vt:lpstr>Historiallinen konteksti</vt:lpstr>
      <vt:lpstr>Kirjailijoita ja teoksia</vt:lpstr>
      <vt:lpstr>Klassisismi (n. 1600–1800)</vt:lpstr>
      <vt:lpstr>Kirjallisuuden ilmiöitä</vt:lpstr>
      <vt:lpstr>Historiallinen konteksti</vt:lpstr>
      <vt:lpstr>Kirjailijoita ja teoksia</vt:lpstr>
      <vt:lpstr>Valistusaika (1700-luku)</vt:lpstr>
      <vt:lpstr>Kirjallisuuden ilmiöitä</vt:lpstr>
      <vt:lpstr>Historiallinen konteksti</vt:lpstr>
      <vt:lpstr>Kirjailijoita ja teoksia</vt:lpstr>
      <vt:lpstr>Romantiikka (n. 1780–1840)</vt:lpstr>
      <vt:lpstr>Kirjallisuuden ilmiöitä</vt:lpstr>
      <vt:lpstr>Historiallinen konteksti</vt:lpstr>
      <vt:lpstr>Kirjailijoita ja teoksia</vt:lpstr>
      <vt:lpstr>Realismi (n. 1840–1900)</vt:lpstr>
      <vt:lpstr>Kirjallisuuden ilmiöitä</vt:lpstr>
      <vt:lpstr>Historiallinen konteksti</vt:lpstr>
      <vt:lpstr>Kirjailijoita ja teoksia</vt:lpstr>
      <vt:lpstr>Modernismi (n. 1900–1950)</vt:lpstr>
      <vt:lpstr>Kirjallisuuden ilmiöitä</vt:lpstr>
      <vt:lpstr>PowerPoint-esitys</vt:lpstr>
      <vt:lpstr>Historiallinen konteksti</vt:lpstr>
      <vt:lpstr>Kirjailijoita ja teoksia</vt:lpstr>
    </vt:vector>
  </TitlesOfParts>
  <Company>Siikalatva koulutoimi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Länsimaisen kirjallisuuden vaiheita</dc:title>
  <dc:creator>Aino Pitkäniemi</dc:creator>
  <cp:lastModifiedBy>Aino Pitkäniemi</cp:lastModifiedBy>
  <cp:revision>59</cp:revision>
  <dcterms:created xsi:type="dcterms:W3CDTF">2017-03-29T07:42:38Z</dcterms:created>
  <dcterms:modified xsi:type="dcterms:W3CDTF">2017-04-03T09:52:34Z</dcterms:modified>
</cp:coreProperties>
</file>