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0E6A1E5-5F95-424A-B79B-24EF01938864}" type="datetimeFigureOut">
              <a:rPr lang="fi-FI" smtClean="0"/>
              <a:t>1.3.2016</a:t>
            </a:fld>
            <a:endParaRPr lang="fi-FI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125FA44-4EB1-46DA-8E02-56D88EA7927A}" type="slidenum">
              <a:rPr lang="fi-FI" smtClean="0"/>
              <a:t>‹#›</a:t>
            </a:fld>
            <a:endParaRPr lang="fi-FI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A1E5-5F95-424A-B79B-24EF01938864}" type="datetimeFigureOut">
              <a:rPr lang="fi-FI" smtClean="0"/>
              <a:t>1.3.2016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FA44-4EB1-46DA-8E02-56D88EA792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A1E5-5F95-424A-B79B-24EF01938864}" type="datetimeFigureOut">
              <a:rPr lang="fi-FI" smtClean="0"/>
              <a:t>1.3.2016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FA44-4EB1-46DA-8E02-56D88EA792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A1E5-5F95-424A-B79B-24EF01938864}" type="datetimeFigureOut">
              <a:rPr lang="fi-FI" smtClean="0"/>
              <a:t>1.3.2016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FA44-4EB1-46DA-8E02-56D88EA792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A1E5-5F95-424A-B79B-24EF01938864}" type="datetimeFigureOut">
              <a:rPr lang="fi-FI" smtClean="0"/>
              <a:t>1.3.2016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FA44-4EB1-46DA-8E02-56D88EA792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A1E5-5F95-424A-B79B-24EF01938864}" type="datetimeFigureOut">
              <a:rPr lang="fi-FI" smtClean="0"/>
              <a:t>1.3.2016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FA44-4EB1-46DA-8E02-56D88EA7927A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A1E5-5F95-424A-B79B-24EF01938864}" type="datetimeFigureOut">
              <a:rPr lang="fi-FI" smtClean="0"/>
              <a:t>1.3.2016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FA44-4EB1-46DA-8E02-56D88EA792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A1E5-5F95-424A-B79B-24EF01938864}" type="datetimeFigureOut">
              <a:rPr lang="fi-FI" smtClean="0"/>
              <a:t>1.3.2016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FA44-4EB1-46DA-8E02-56D88EA792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A1E5-5F95-424A-B79B-24EF01938864}" type="datetimeFigureOut">
              <a:rPr lang="fi-FI" smtClean="0"/>
              <a:t>1.3.2016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FA44-4EB1-46DA-8E02-56D88EA792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A1E5-5F95-424A-B79B-24EF01938864}" type="datetimeFigureOut">
              <a:rPr lang="fi-FI" smtClean="0"/>
              <a:t>1.3.2016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FA44-4EB1-46DA-8E02-56D88EA7927A}" type="slidenum">
              <a:rPr lang="fi-FI" smtClean="0"/>
              <a:t>‹#›</a:t>
            </a:fld>
            <a:endParaRPr lang="fi-FI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A1E5-5F95-424A-B79B-24EF01938864}" type="datetimeFigureOut">
              <a:rPr lang="fi-FI" smtClean="0"/>
              <a:t>1.3.2016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FA44-4EB1-46DA-8E02-56D88EA792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0E6A1E5-5F95-424A-B79B-24EF01938864}" type="datetimeFigureOut">
              <a:rPr lang="fi-FI" smtClean="0"/>
              <a:t>1.3.2016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125FA44-4EB1-46DA-8E02-56D88EA7927A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02.oph.fi/etalukio/aidinkieli/hyva_essee.html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Essee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ÄI5-kurssi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503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essee on?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Avautuu </a:t>
            </a:r>
            <a:r>
              <a:rPr lang="fi-FI" dirty="0"/>
              <a:t>kirjoittajan oman otsikon kautta; usein otsikkoon sisältyy tehtävänannon </a:t>
            </a:r>
            <a:r>
              <a:rPr lang="fi-FI" dirty="0" smtClean="0"/>
              <a:t>ydin.</a:t>
            </a:r>
          </a:p>
          <a:p>
            <a:r>
              <a:rPr lang="fi-FI" dirty="0" smtClean="0"/>
              <a:t>On </a:t>
            </a:r>
            <a:r>
              <a:rPr lang="fi-FI" dirty="0"/>
              <a:t>luovan kirjoittamisen laji, jolla voi olla sekä asiatekstin että kaunokirjallisen tekstin </a:t>
            </a:r>
            <a:r>
              <a:rPr lang="fi-FI" dirty="0" smtClean="0"/>
              <a:t>piirteitä.</a:t>
            </a:r>
          </a:p>
          <a:p>
            <a:r>
              <a:rPr lang="fi-FI" dirty="0" smtClean="0"/>
              <a:t>Perustelee </a:t>
            </a:r>
            <a:r>
              <a:rPr lang="fi-FI" dirty="0"/>
              <a:t>väitteitä, esittää retorisia kysymyksiä, </a:t>
            </a:r>
            <a:r>
              <a:rPr lang="fi-FI" dirty="0" smtClean="0"/>
              <a:t>argumentoi.</a:t>
            </a:r>
          </a:p>
          <a:p>
            <a:r>
              <a:rPr lang="fi-FI" dirty="0" smtClean="0"/>
              <a:t>Esittelee </a:t>
            </a:r>
            <a:r>
              <a:rPr lang="fi-FI" dirty="0"/>
              <a:t>ja referoi lähdetietoa täsmällisin </a:t>
            </a:r>
            <a:r>
              <a:rPr lang="fi-FI" dirty="0" smtClean="0"/>
              <a:t>viittein.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7269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fi-FI" dirty="0" smtClean="0"/>
              <a:t>Eroaa </a:t>
            </a:r>
            <a:r>
              <a:rPr lang="fi-FI" dirty="0"/>
              <a:t>referaatista: referaatti esittelee, essee luo omaa suhdetta </a:t>
            </a:r>
            <a:r>
              <a:rPr lang="fi-FI" dirty="0" smtClean="0"/>
              <a:t>esiteltyyn.</a:t>
            </a:r>
          </a:p>
          <a:p>
            <a:r>
              <a:rPr lang="fi-FI" dirty="0" smtClean="0"/>
              <a:t>Viihdyttää </a:t>
            </a:r>
            <a:r>
              <a:rPr lang="fi-FI" dirty="0"/>
              <a:t>ja toimii samalla perinteisenä tiedollisen osaamisen </a:t>
            </a:r>
            <a:r>
              <a:rPr lang="fi-FI" dirty="0" smtClean="0"/>
              <a:t>näyttötekstilajina.</a:t>
            </a:r>
          </a:p>
          <a:p>
            <a:r>
              <a:rPr lang="fi-FI" dirty="0" smtClean="0"/>
              <a:t>Erottuu </a:t>
            </a:r>
            <a:r>
              <a:rPr lang="fi-FI" dirty="0"/>
              <a:t>esseevastauksesta, joka on suppeampi ja usein ilman otsikkoa.</a:t>
            </a:r>
          </a:p>
        </p:txBody>
      </p:sp>
    </p:spTree>
    <p:extLst>
      <p:ext uri="{BB962C8B-B14F-4D97-AF65-F5344CB8AC3E}">
        <p14:creationId xmlns:p14="http://schemas.microsoft.com/office/powerpoint/2010/main" val="160114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Millainen on esseen rakenne?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Jakautuu </a:t>
            </a:r>
            <a:r>
              <a:rPr lang="fi-FI" dirty="0"/>
              <a:t>kappaleisiin, joista kukin esittää näkökulman otsikon asiaan niin, että kullakin kappaleella voisi olla oma otsikkonsa (lopullinen essee yleensä ilman väliotsikoita</a:t>
            </a:r>
            <a:r>
              <a:rPr lang="fi-FI" dirty="0" smtClean="0"/>
              <a:t>).</a:t>
            </a:r>
          </a:p>
          <a:p>
            <a:r>
              <a:rPr lang="fi-FI" dirty="0" smtClean="0"/>
              <a:t>Sitoo </a:t>
            </a:r>
            <a:r>
              <a:rPr lang="fi-FI" dirty="0"/>
              <a:t>kappaleet juohevasti toisiinsa loogiseen järjestykseen (muodostaen esim. aika-, </a:t>
            </a:r>
            <a:r>
              <a:rPr lang="fi-FI" dirty="0" smtClean="0"/>
              <a:t>paikka-, </a:t>
            </a:r>
            <a:r>
              <a:rPr lang="fi-FI" dirty="0"/>
              <a:t>luokittelu-, vastapari- tai erittelyrakenteen).</a:t>
            </a:r>
          </a:p>
        </p:txBody>
      </p:sp>
    </p:spTree>
    <p:extLst>
      <p:ext uri="{BB962C8B-B14F-4D97-AF65-F5344CB8AC3E}">
        <p14:creationId xmlns:p14="http://schemas.microsoft.com/office/powerpoint/2010/main" val="118502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Mitä merkitsee oma suhde asiaan?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Samanmielisyyden ja/tai erimielisyyden </a:t>
            </a:r>
            <a:r>
              <a:rPr lang="fi-FI" dirty="0" smtClean="0"/>
              <a:t>ilmaisemista</a:t>
            </a:r>
          </a:p>
          <a:p>
            <a:r>
              <a:rPr lang="fi-FI" dirty="0"/>
              <a:t>i</a:t>
            </a:r>
            <a:r>
              <a:rPr lang="fi-FI" dirty="0" smtClean="0"/>
              <a:t>hmettelyä</a:t>
            </a:r>
          </a:p>
          <a:p>
            <a:r>
              <a:rPr lang="fi-FI" dirty="0"/>
              <a:t>k</a:t>
            </a:r>
            <a:r>
              <a:rPr lang="fi-FI" dirty="0" smtClean="0"/>
              <a:t>ysymistä</a:t>
            </a:r>
          </a:p>
          <a:p>
            <a:r>
              <a:rPr lang="fi-FI" dirty="0"/>
              <a:t>v</a:t>
            </a:r>
            <a:r>
              <a:rPr lang="fi-FI" dirty="0" smtClean="0"/>
              <a:t>astaväitteitä</a:t>
            </a:r>
          </a:p>
          <a:p>
            <a:r>
              <a:rPr lang="fi-FI" dirty="0" smtClean="0"/>
              <a:t>lisävalaistuksen </a:t>
            </a:r>
            <a:r>
              <a:rPr lang="fi-FI" dirty="0"/>
              <a:t>tuomista omien kokemusten, elämysten tai tunteiden </a:t>
            </a:r>
            <a:r>
              <a:rPr lang="fi-FI" dirty="0" smtClean="0"/>
              <a:t>kautta</a:t>
            </a:r>
          </a:p>
          <a:p>
            <a:r>
              <a:rPr lang="fi-FI" dirty="0"/>
              <a:t>tietoa omien lähteiden </a:t>
            </a:r>
            <a:r>
              <a:rPr lang="fi-FI" dirty="0" smtClean="0"/>
              <a:t>kautta</a:t>
            </a:r>
          </a:p>
        </p:txBody>
      </p:sp>
    </p:spTree>
    <p:extLst>
      <p:ext uri="{BB962C8B-B14F-4D97-AF65-F5344CB8AC3E}">
        <p14:creationId xmlns:p14="http://schemas.microsoft.com/office/powerpoint/2010/main" val="234198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fi-FI" dirty="0"/>
              <a:t>uusien näkökulmien </a:t>
            </a:r>
            <a:r>
              <a:rPr lang="fi-FI" dirty="0" smtClean="0"/>
              <a:t>avaamista</a:t>
            </a:r>
          </a:p>
          <a:p>
            <a:r>
              <a:rPr lang="fi-FI" dirty="0"/>
              <a:t>väärän tiedon </a:t>
            </a:r>
            <a:r>
              <a:rPr lang="fi-FI" dirty="0" smtClean="0"/>
              <a:t>oikaisua</a:t>
            </a:r>
          </a:p>
          <a:p>
            <a:r>
              <a:rPr lang="fi-FI" dirty="0"/>
              <a:t>p</a:t>
            </a:r>
            <a:r>
              <a:rPr lang="fi-FI" dirty="0" smtClean="0"/>
              <a:t>erustelemista</a:t>
            </a:r>
          </a:p>
          <a:p>
            <a:r>
              <a:rPr lang="fi-FI" dirty="0"/>
              <a:t>esteettistä retoriikkaa (kirjoittaja voi toimia meikkaajana, joka tekee asiasta kauniimman, esim. lisäämällä aiheeseen kaunokirjallisia aineksia</a:t>
            </a:r>
            <a:r>
              <a:rPr lang="fi-FI" dirty="0" smtClean="0"/>
              <a:t>)</a:t>
            </a:r>
          </a:p>
          <a:p>
            <a:r>
              <a:rPr lang="fi-FI" dirty="0"/>
              <a:t>omaa ajattelua, joka on tehty näkyväksi.</a:t>
            </a:r>
          </a:p>
        </p:txBody>
      </p:sp>
    </p:spTree>
    <p:extLst>
      <p:ext uri="{BB962C8B-B14F-4D97-AF65-F5344CB8AC3E}">
        <p14:creationId xmlns:p14="http://schemas.microsoft.com/office/powerpoint/2010/main" val="3152331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916832"/>
            <a:ext cx="8229600" cy="229026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Lähde: Opetushallitus, </a:t>
            </a:r>
            <a:r>
              <a:rPr lang="fi-FI" dirty="0" smtClean="0">
                <a:hlinkClick r:id="rId2"/>
              </a:rPr>
              <a:t>http://www02.oph.fi/etalukio/aidinkieli/hyva_essee.html</a:t>
            </a:r>
            <a:r>
              <a:rPr lang="fi-FI" dirty="0" smtClean="0"/>
              <a:t>. Luettu 1.3.2016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887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41</TotalTime>
  <Words>202</Words>
  <Application>Microsoft Office PowerPoint</Application>
  <PresentationFormat>Näytössä katseltava diaesitys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Austin</vt:lpstr>
      <vt:lpstr>Essee</vt:lpstr>
      <vt:lpstr>Mitä essee on?</vt:lpstr>
      <vt:lpstr>PowerPoint-esitys</vt:lpstr>
      <vt:lpstr>Millainen on esseen rakenne?</vt:lpstr>
      <vt:lpstr>Mitä merkitsee oma suhde asiaan?</vt:lpstr>
      <vt:lpstr>PowerPoint-esitys</vt:lpstr>
      <vt:lpstr>Lähde: Opetushallitus, http://www02.oph.fi/etalukio/aidinkieli/hyva_essee.html. Luettu 1.3.2016</vt:lpstr>
    </vt:vector>
  </TitlesOfParts>
  <Company>Siikalatva koulutoimi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Essee</dc:title>
  <dc:creator>Aino Pitkäniemi</dc:creator>
  <cp:lastModifiedBy>Aino Pitkäniemi</cp:lastModifiedBy>
  <cp:revision>3</cp:revision>
  <dcterms:created xsi:type="dcterms:W3CDTF">2016-03-01T09:05:08Z</dcterms:created>
  <dcterms:modified xsi:type="dcterms:W3CDTF">2016-03-01T09:46:36Z</dcterms:modified>
</cp:coreProperties>
</file>