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uora yhdysviiva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Otsikko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25" name="Alaotsikko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i-FI" smtClean="0"/>
              <a:t>Muokkaa alaotsikon perustyyliä napsautt.</a:t>
            </a:r>
            <a:endParaRPr kumimoji="0" lang="en-US"/>
          </a:p>
        </p:txBody>
      </p:sp>
      <p:sp>
        <p:nvSpPr>
          <p:cNvPr id="31" name="Päivämäärän paikkamerkki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7AD889D-4ED4-4A6F-92BE-B93D5F5F33F7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18" name="Alatunnisteen paikkamerkki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29" name="Dian numeron paikkamerkki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466104BC-53FA-4DF2-9FB5-26F2C0AD8B03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AD889D-4ED4-4A6F-92BE-B93D5F5F33F7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6104BC-53FA-4DF2-9FB5-26F2C0AD8B0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7AD889D-4ED4-4A6F-92BE-B93D5F5F33F7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466104BC-53FA-4DF2-9FB5-26F2C0AD8B0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AD889D-4ED4-4A6F-92BE-B93D5F5F33F7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6104BC-53FA-4DF2-9FB5-26F2C0AD8B0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7AD889D-4ED4-4A6F-92BE-B93D5F5F33F7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466104BC-53FA-4DF2-9FB5-26F2C0AD8B03}" type="slidenum">
              <a:rPr lang="fi-FI" smtClean="0"/>
              <a:t>‹#›</a:t>
            </a:fld>
            <a:endParaRPr lang="fi-FI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AD889D-4ED4-4A6F-92BE-B93D5F5F33F7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6104BC-53FA-4DF2-9FB5-26F2C0AD8B0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AD889D-4ED4-4A6F-92BE-B93D5F5F33F7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6104BC-53FA-4DF2-9FB5-26F2C0AD8B0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AD889D-4ED4-4A6F-92BE-B93D5F5F33F7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6104BC-53FA-4DF2-9FB5-26F2C0AD8B0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7AD889D-4ED4-4A6F-92BE-B93D5F5F33F7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6104BC-53FA-4DF2-9FB5-26F2C0AD8B0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" name="Tekstin paikkamerkki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i-FI" smtClean="0"/>
              <a:t>Muokkaa tekstin perustyylejä napsauttamalla</a:t>
            </a:r>
          </a:p>
          <a:p>
            <a:pPr lvl="1" eaLnBrk="1" latinLnBrk="0" hangingPunct="1"/>
            <a:r>
              <a:rPr lang="fi-FI" smtClean="0"/>
              <a:t>toinen taso</a:t>
            </a:r>
          </a:p>
          <a:p>
            <a:pPr lvl="2" eaLnBrk="1" latinLnBrk="0" hangingPunct="1"/>
            <a:r>
              <a:rPr lang="fi-FI" smtClean="0"/>
              <a:t>kolmas taso</a:t>
            </a:r>
          </a:p>
          <a:p>
            <a:pPr lvl="3" eaLnBrk="1" latinLnBrk="0" hangingPunct="1"/>
            <a:r>
              <a:rPr lang="fi-FI" smtClean="0"/>
              <a:t>neljäs taso</a:t>
            </a:r>
          </a:p>
          <a:p>
            <a:pPr lvl="4" eaLnBrk="1" latinLnBrk="0" hangingPunct="1"/>
            <a:r>
              <a:rPr lang="fi-FI" smtClean="0"/>
              <a:t>viides taso</a:t>
            </a:r>
            <a:endParaRPr kumimoji="0" lang="en-US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AD889D-4ED4-4A6F-92BE-B93D5F5F33F7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6104BC-53FA-4DF2-9FB5-26F2C0AD8B03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uorakulmio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fi-FI" smtClean="0"/>
              <a:t>Muokkaa perustyyl. napsautt.</a:t>
            </a:r>
            <a:endParaRPr kumimoji="0" lang="en-US" dirty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7AD889D-4ED4-4A6F-92BE-B93D5F5F33F7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6104BC-53FA-4DF2-9FB5-26F2C0AD8B03}" type="slidenum">
              <a:rPr lang="fi-FI" smtClean="0"/>
              <a:t>‹#›</a:t>
            </a:fld>
            <a:endParaRPr lang="fi-FI"/>
          </a:p>
        </p:txBody>
      </p:sp>
      <p:sp>
        <p:nvSpPr>
          <p:cNvPr id="10" name="Kuvan paikkamerkki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i-FI" smtClean="0"/>
              <a:t>Lisää kuva napsauttamalla kuvaketta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orakulmio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Otsikon paikkamerkki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fi-FI" smtClean="0"/>
              <a:t>Muokkaa perustyyl. napsautt.</a:t>
            </a:r>
            <a:endParaRPr kumimoji="0" lang="en-US"/>
          </a:p>
        </p:txBody>
      </p:sp>
      <p:sp>
        <p:nvSpPr>
          <p:cNvPr id="31" name="Tekstin paikkamerkki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i-FI" smtClean="0"/>
              <a:t>Muokkaa tekstin perustyylejä napsauttamalla</a:t>
            </a:r>
          </a:p>
          <a:p>
            <a:pPr lvl="1" eaLnBrk="1" latinLnBrk="0" hangingPunct="1"/>
            <a:r>
              <a:rPr kumimoji="0" lang="fi-FI" smtClean="0"/>
              <a:t>toinen taso</a:t>
            </a:r>
          </a:p>
          <a:p>
            <a:pPr lvl="2" eaLnBrk="1" latinLnBrk="0" hangingPunct="1"/>
            <a:r>
              <a:rPr kumimoji="0" lang="fi-FI" smtClean="0"/>
              <a:t>kolmas taso</a:t>
            </a:r>
          </a:p>
          <a:p>
            <a:pPr lvl="3" eaLnBrk="1" latinLnBrk="0" hangingPunct="1"/>
            <a:r>
              <a:rPr kumimoji="0" lang="fi-FI" smtClean="0"/>
              <a:t>neljäs taso</a:t>
            </a:r>
          </a:p>
          <a:p>
            <a:pPr lvl="4" eaLnBrk="1" latinLnBrk="0" hangingPunct="1"/>
            <a:r>
              <a:rPr kumimoji="0" lang="fi-FI" smtClean="0"/>
              <a:t>viides taso</a:t>
            </a:r>
            <a:endParaRPr kumimoji="0" lang="en-US"/>
          </a:p>
        </p:txBody>
      </p:sp>
      <p:sp>
        <p:nvSpPr>
          <p:cNvPr id="27" name="Päivämäärän paikkamerkki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7AD889D-4ED4-4A6F-92BE-B93D5F5F33F7}" type="datetimeFigureOut">
              <a:rPr lang="fi-FI" smtClean="0"/>
              <a:t>8.12.2016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fi-FI"/>
          </a:p>
        </p:txBody>
      </p:sp>
      <p:sp>
        <p:nvSpPr>
          <p:cNvPr id="16" name="Dian numeron paikkamerkki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466104BC-53FA-4DF2-9FB5-26F2C0AD8B03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Aineiston käyttö oman tekstin pohjana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ÄI1, syksy 2016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25374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Aineiston kriittinen lukeminen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Pohjatekstistä riippumatta tärkeää erottaa aineiston keskeinen sisältö / pääväite + perustelut sekä arvioida kriittisesti pohjatekstin ajatuksia ja esitystapaa</a:t>
            </a:r>
          </a:p>
          <a:p>
            <a:r>
              <a:rPr lang="fi-FI" dirty="0" smtClean="0"/>
              <a:t>Huomioi pohjatekstin tekstilaji ja tavoite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63773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Aineiston referointi ja kommentointi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Pohjateksti: väline, jonka sisältö tarjoaa mahdollisuuksia omien ajatusten ja ideoiden kehittelyyn</a:t>
            </a:r>
          </a:p>
          <a:p>
            <a:r>
              <a:rPr lang="fi-FI" dirty="0" smtClean="0"/>
              <a:t>Lukijan  voitava koko ajan erottaa, mikä on lainattua ja mikä kirjoittajan omaa ajatusta!</a:t>
            </a:r>
          </a:p>
          <a:p>
            <a:r>
              <a:rPr lang="fi-FI" dirty="0" smtClean="0"/>
              <a:t>Esittele aina pohjateksti. Referoi keskeinen sisältö (kerro omin sanoin).</a:t>
            </a:r>
          </a:p>
          <a:p>
            <a:r>
              <a:rPr lang="fi-FI" dirty="0" smtClean="0"/>
              <a:t>Referoimisen lisäksi voi pohjatekstiä myös lainata suoraan.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31213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r>
              <a:rPr lang="fi-FI" dirty="0" smtClean="0"/>
              <a:t>Suoria lainauksia käytetään silloin, kun pohjatekstin kirjoittaja on ilmaissut jonkin asian erityisen hyvin ja persoonallisesti.</a:t>
            </a:r>
          </a:p>
          <a:p>
            <a:r>
              <a:rPr lang="fi-FI" dirty="0" smtClean="0"/>
              <a:t>Sitaattien tulee olla luontevia </a:t>
            </a:r>
            <a:r>
              <a:rPr lang="fi-FI" dirty="0"/>
              <a:t>(</a:t>
            </a:r>
            <a:r>
              <a:rPr lang="fi-FI" dirty="0" smtClean="0"/>
              <a:t>omaan tekstiin sisällöllisesti ja teknisesti sujuvasti yhdistettyjä).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703118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oristeellinen">
  <a:themeElements>
    <a:clrScheme name="Koristeellinen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Koristeellinen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risteellinen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</TotalTime>
  <Words>117</Words>
  <Application>Microsoft Office PowerPoint</Application>
  <PresentationFormat>Näytössä katseltava diaesitys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Koristeellinen</vt:lpstr>
      <vt:lpstr>Aineiston käyttö oman tekstin pohjana</vt:lpstr>
      <vt:lpstr>Aineiston kriittinen lukeminen</vt:lpstr>
      <vt:lpstr>Aineiston referointi ja kommentointi</vt:lpstr>
      <vt:lpstr>PowerPoint-esitys</vt:lpstr>
    </vt:vector>
  </TitlesOfParts>
  <Company>Siikalatva koulutoimi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Aineiston käyttö oman tekstin pohjana</dc:title>
  <dc:creator>Aino Pitkäniemi</dc:creator>
  <cp:lastModifiedBy>Aino Pitkäniemi</cp:lastModifiedBy>
  <cp:revision>2</cp:revision>
  <dcterms:created xsi:type="dcterms:W3CDTF">2016-12-08T11:51:36Z</dcterms:created>
  <dcterms:modified xsi:type="dcterms:W3CDTF">2016-12-08T12:02:46Z</dcterms:modified>
</cp:coreProperties>
</file>