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6" r:id="rId5"/>
    <p:sldId id="287" r:id="rId6"/>
    <p:sldId id="262" r:id="rId7"/>
    <p:sldId id="271" r:id="rId8"/>
    <p:sldId id="275" r:id="rId9"/>
    <p:sldId id="276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45C20-163C-B902-2760-8101CB37B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699CA6-058A-B83C-69AD-3262B9032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C28375-2759-B38B-877E-ED6FDF688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37369E-84AD-8CBF-260F-A6A75249C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6A4289-4321-B325-7E54-4E0D01D45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304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A13862-51B7-08E7-3BBD-64EE27602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904E4A9-AFF6-3145-2350-1382D26BB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F3F243-45EC-78A2-520F-8EFEDEA8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E8E54B-DC1C-B8B1-FA73-D19D1C736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FD4510-CD27-85E2-4C27-13AECE23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56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DC74772-39B9-ACFC-BD41-D96EFF028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A6A644-C602-E8B6-D867-CA809B24B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DBD067-708D-A4B2-0A42-C75A74745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AE7E13-F27C-0EA2-B089-C8066CC4D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9B479D-317A-44F1-7179-A1CC241D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707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0D7969-D558-5436-C6D5-C43418E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181A49-E290-AEC7-9361-AD54B9FBF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76502F-DEAD-E42C-3671-12756C556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9616A3-59CA-82DB-7DF4-61C0BEFB9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034DE8-6585-6210-82A6-FCF2F4D1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15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ECFAA-6278-179F-6DD3-8FB1B498F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E80F8F-3D24-240D-457E-B49089FAB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23382A-5E53-F8B7-4934-E2F15F86C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01A3E1-7660-4290-9577-E758842C1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DBE6BE-0CF2-8F90-D424-215C66C2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81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1E8718-8929-374D-2E9B-C0A046FF2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AB0E23-1E7B-3EC8-7FC2-B10A1EACA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E2D9EF-A16C-8C09-EA7E-E0E94A378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ECF32B-840F-F822-1B20-A5ADF2217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E802BA-F69B-E136-6D89-A246EC593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56048E-C5EB-A936-4A33-1874D061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41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9FD92F-FD2E-A9F4-9A71-14389C9A3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7B4BE64-9018-5F47-4545-F6A756B93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CFB6D8B-99E3-3CF3-1F87-D0394B1807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F57B2D7-69AC-F1BE-33C3-B9963FAD9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0CD8A17-69DC-FD0A-91BA-CC0ED984B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67636E3-590A-E556-496B-66104E28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139B496-8514-4F1F-B628-F96EA8EF9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C7BB59D-DA07-822A-1A7C-780BA4E0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702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8438A-0CDC-1D8A-8863-E6FC7210A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66FD1E6-ECD5-E646-CF4E-92F5DD3CF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15C2BA3-89D6-04DC-FA5F-6FEDFEE59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E95D341-2736-7D5B-3FC6-BE4DB500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50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FB18D52-628C-2038-67D7-38EE1A2D9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158A59C-252F-7C44-284D-6D27CA3AE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9DC0637-D660-DBB2-D852-A68FCE05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289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15CF0-E7AB-A199-22B4-2705CC11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1C33ED-FAB7-2FDC-AB1F-35D573096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74483F0-A75A-A623-B1FA-A567085D2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DDBA90-3A9C-F70E-CBD8-161202B6A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7D6B59-3DC7-0C49-3DC7-7B83F3858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98C0BC7-5C7B-9300-9C88-14BEC9B1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238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C50CD0-663E-9D31-BCAA-50D172269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AA962BE-23FF-F64D-4333-65EA1B82B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19EE1C-E642-6C6D-3828-BCA97C631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5E7D52-41EC-3014-2E23-A2221E53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113A764-004B-32D1-C9E9-47E10C8A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AE5BAE-2176-DC5D-B507-DF433E4DD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044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529828B-C81A-C599-2A91-12533AFCA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287480-D44A-AC04-7517-C81103C8B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57C39-4685-EB86-F8A0-EE3393FDC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6D45D-B7FC-4089-9D9A-630A3AB5E40C}" type="datetimeFigureOut">
              <a:rPr lang="fi-FI" smtClean="0"/>
              <a:t>16.12.2024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9E7E80-DBEB-2AFA-C4DE-5A443B648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AE5C0D-B541-18E5-C1CF-00C04DCCB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00BC1-FE34-47BC-A7CB-87AC6AB0E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81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58D869-2D7D-9EC6-83EE-C17E6C2AF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7700"/>
            <a:ext cx="9144000" cy="1234281"/>
          </a:xfrm>
        </p:spPr>
        <p:txBody>
          <a:bodyPr>
            <a:normAutofit/>
          </a:bodyPr>
          <a:lstStyle/>
          <a:p>
            <a:r>
              <a:rPr lang="fi-FI" sz="3600" dirty="0" err="1">
                <a:solidFill>
                  <a:srgbClr val="FF0000"/>
                </a:solidFill>
              </a:rPr>
              <a:t>Reactivity</a:t>
            </a:r>
            <a:r>
              <a:rPr lang="fi-FI" sz="3600" dirty="0">
                <a:solidFill>
                  <a:srgbClr val="FF0000"/>
                </a:solidFill>
              </a:rPr>
              <a:t> 3.4: Electron-</a:t>
            </a:r>
            <a:r>
              <a:rPr lang="fi-FI" sz="3600" dirty="0" err="1">
                <a:solidFill>
                  <a:srgbClr val="FF0000"/>
                </a:solidFill>
              </a:rPr>
              <a:t>Pair</a:t>
            </a:r>
            <a:r>
              <a:rPr lang="fi-FI" sz="3600" dirty="0">
                <a:solidFill>
                  <a:srgbClr val="FF0000"/>
                </a:solidFill>
              </a:rPr>
              <a:t> </a:t>
            </a:r>
            <a:r>
              <a:rPr lang="fi-FI" sz="3600" dirty="0" err="1">
                <a:solidFill>
                  <a:srgbClr val="FF0000"/>
                </a:solidFill>
              </a:rPr>
              <a:t>Sharing</a:t>
            </a:r>
            <a:r>
              <a:rPr lang="fi-FI" sz="3600" dirty="0">
                <a:solidFill>
                  <a:srgbClr val="FF0000"/>
                </a:solidFill>
              </a:rPr>
              <a:t> </a:t>
            </a:r>
            <a:r>
              <a:rPr lang="fi-FI" sz="3600" dirty="0" err="1">
                <a:solidFill>
                  <a:srgbClr val="FF0000"/>
                </a:solidFill>
              </a:rPr>
              <a:t>Reactions</a:t>
            </a:r>
            <a:endParaRPr lang="fi-FI" sz="3600" dirty="0">
              <a:solidFill>
                <a:srgbClr val="FF0000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661FE70-7159-D7C0-6B3C-687C317F0E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750" y="2030412"/>
            <a:ext cx="9144000" cy="4522787"/>
          </a:xfrm>
        </p:spPr>
        <p:txBody>
          <a:bodyPr/>
          <a:lstStyle/>
          <a:p>
            <a:pPr algn="l"/>
            <a:r>
              <a:rPr lang="fi-FI" dirty="0" err="1">
                <a:solidFill>
                  <a:srgbClr val="00B050"/>
                </a:solidFill>
              </a:rPr>
              <a:t>Define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the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following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terms</a:t>
            </a:r>
            <a:r>
              <a:rPr lang="fi-FI" dirty="0">
                <a:solidFill>
                  <a:srgbClr val="00B050"/>
                </a:solidFill>
              </a:rPr>
              <a:t>:</a:t>
            </a:r>
          </a:p>
          <a:p>
            <a:pPr algn="l"/>
            <a:r>
              <a:rPr lang="fi-FI" dirty="0">
                <a:solidFill>
                  <a:srgbClr val="00B050"/>
                </a:solidFill>
              </a:rPr>
              <a:t>	-</a:t>
            </a:r>
            <a:r>
              <a:rPr lang="fi-FI" dirty="0" err="1">
                <a:solidFill>
                  <a:srgbClr val="00B050"/>
                </a:solidFill>
              </a:rPr>
              <a:t>Nucleophile</a:t>
            </a:r>
            <a:endParaRPr lang="fi-FI" dirty="0">
              <a:solidFill>
                <a:srgbClr val="00B050"/>
              </a:solidFill>
            </a:endParaRPr>
          </a:p>
          <a:p>
            <a:pPr algn="l"/>
            <a:r>
              <a:rPr lang="fi-FI" dirty="0">
                <a:solidFill>
                  <a:srgbClr val="00B050"/>
                </a:solidFill>
              </a:rPr>
              <a:t>	-</a:t>
            </a:r>
            <a:r>
              <a:rPr lang="fi-FI" dirty="0" err="1">
                <a:solidFill>
                  <a:srgbClr val="00B050"/>
                </a:solidFill>
              </a:rPr>
              <a:t>Electrophile</a:t>
            </a:r>
            <a:endParaRPr lang="fi-FI" dirty="0">
              <a:solidFill>
                <a:srgbClr val="00B050"/>
              </a:solidFill>
            </a:endParaRPr>
          </a:p>
          <a:p>
            <a:pPr algn="l"/>
            <a:r>
              <a:rPr lang="fi-FI" dirty="0">
                <a:solidFill>
                  <a:srgbClr val="00B050"/>
                </a:solidFill>
              </a:rPr>
              <a:t>	-</a:t>
            </a:r>
            <a:r>
              <a:rPr lang="fi-FI" dirty="0" err="1">
                <a:solidFill>
                  <a:srgbClr val="00B050"/>
                </a:solidFill>
              </a:rPr>
              <a:t>Substitution</a:t>
            </a:r>
            <a:endParaRPr lang="fi-FI" dirty="0">
              <a:solidFill>
                <a:srgbClr val="00B050"/>
              </a:solidFill>
            </a:endParaRPr>
          </a:p>
          <a:p>
            <a:pPr algn="l"/>
            <a:r>
              <a:rPr lang="fi-FI" dirty="0">
                <a:solidFill>
                  <a:srgbClr val="00B050"/>
                </a:solidFill>
              </a:rPr>
              <a:t>	-</a:t>
            </a:r>
            <a:r>
              <a:rPr lang="fi-FI" dirty="0" err="1">
                <a:solidFill>
                  <a:srgbClr val="00B050"/>
                </a:solidFill>
              </a:rPr>
              <a:t>Electrophilic</a:t>
            </a:r>
            <a:r>
              <a:rPr lang="fi-FI">
                <a:solidFill>
                  <a:srgbClr val="00B050"/>
                </a:solidFill>
              </a:rPr>
              <a:t> addition</a:t>
            </a:r>
            <a:endParaRPr lang="fi-FI" dirty="0">
              <a:solidFill>
                <a:srgbClr val="00B050"/>
              </a:solidFill>
            </a:endParaRPr>
          </a:p>
          <a:p>
            <a:pPr algn="l"/>
            <a:endParaRPr lang="fi-F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8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AFB827-54D5-86E0-B01D-D7C398019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8076" y="0"/>
            <a:ext cx="6511925" cy="1042988"/>
          </a:xfrm>
        </p:spPr>
        <p:txBody>
          <a:bodyPr rtlCol="0">
            <a:normAutofit/>
          </a:bodyPr>
          <a:lstStyle/>
          <a:p>
            <a:pPr marL="320040" indent="-320040">
              <a:buClr>
                <a:schemeClr val="accent6">
                  <a:lumMod val="75000"/>
                </a:schemeClr>
              </a:buClr>
              <a:defRPr/>
            </a:pPr>
            <a:r>
              <a:rPr lang="fi-FI" sz="3200" dirty="0" err="1"/>
              <a:t>Substitution</a:t>
            </a:r>
            <a:r>
              <a:rPr lang="fi-FI" sz="3200" dirty="0"/>
              <a:t> </a:t>
            </a:r>
            <a:r>
              <a:rPr lang="fi-FI" sz="3200" dirty="0" err="1"/>
              <a:t>Reactions</a:t>
            </a:r>
            <a:endParaRPr lang="fi-FI" sz="32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E9B0ED-0EB2-F093-E79F-21A1C933C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341438"/>
            <a:ext cx="6400800" cy="2519362"/>
          </a:xfrm>
        </p:spPr>
        <p:txBody>
          <a:bodyPr rtlCol="0">
            <a:normAutofit lnSpcReduction="10000"/>
          </a:bodyPr>
          <a:lstStyle/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Halogenoalkanes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include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polar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halogen-carbon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bond</a:t>
            </a: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48640" lvl="1"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Reagents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with a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non-bonding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pair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electrons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will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attracted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 a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carbon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atom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substitution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occurs</a:t>
            </a: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48640" lvl="1"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Curved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arrows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will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show the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movement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electron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pairs</a:t>
            </a: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48640" lvl="1" indent="-182880">
              <a:buClr>
                <a:schemeClr val="accent6">
                  <a:lumMod val="75000"/>
                </a:schemeClr>
              </a:buClr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508" name="Tekstiruutu 3">
            <a:extLst>
              <a:ext uri="{FF2B5EF4-FFF2-40B4-BE49-F238E27FC236}">
                <a16:creationId xmlns:a16="http://schemas.microsoft.com/office/drawing/2014/main" id="{B80AB340-CC82-0645-5220-473399B02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4724401"/>
            <a:ext cx="685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i-FI" altLang="fi-FI" sz="5400">
                <a:latin typeface="Arial" panose="020B0604020202020204" pitchFamily="34" charset="0"/>
              </a:rPr>
              <a:t>C</a:t>
            </a:r>
          </a:p>
        </p:txBody>
      </p:sp>
      <p:cxnSp>
        <p:nvCxnSpPr>
          <p:cNvPr id="6" name="Suora yhdysviiva 5">
            <a:extLst>
              <a:ext uri="{FF2B5EF4-FFF2-40B4-BE49-F238E27FC236}">
                <a16:creationId xmlns:a16="http://schemas.microsoft.com/office/drawing/2014/main" id="{3B220C95-2422-0027-41FE-CC9CA5D4F3A5}"/>
              </a:ext>
            </a:extLst>
          </p:cNvPr>
          <p:cNvCxnSpPr/>
          <p:nvPr/>
        </p:nvCxnSpPr>
        <p:spPr>
          <a:xfrm flipV="1">
            <a:off x="5934075" y="3986213"/>
            <a:ext cx="0" cy="8636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89286F3-8B6C-6312-AC33-32263A0E3C11}"/>
              </a:ext>
            </a:extLst>
          </p:cNvPr>
          <p:cNvCxnSpPr/>
          <p:nvPr/>
        </p:nvCxnSpPr>
        <p:spPr>
          <a:xfrm flipH="1">
            <a:off x="4943476" y="5245101"/>
            <a:ext cx="720725" cy="84772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6F70C134-1FF3-6128-B043-070209FE1198}"/>
              </a:ext>
            </a:extLst>
          </p:cNvPr>
          <p:cNvCxnSpPr/>
          <p:nvPr/>
        </p:nvCxnSpPr>
        <p:spPr>
          <a:xfrm>
            <a:off x="6238875" y="5154613"/>
            <a:ext cx="577850" cy="57785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6CBBCF08-6332-4843-5831-8B7F4A86498F}"/>
              </a:ext>
            </a:extLst>
          </p:cNvPr>
          <p:cNvCxnSpPr/>
          <p:nvPr/>
        </p:nvCxnSpPr>
        <p:spPr>
          <a:xfrm flipV="1">
            <a:off x="5943600" y="5516564"/>
            <a:ext cx="0" cy="86518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513" name="Tekstiruutu 11">
            <a:extLst>
              <a:ext uri="{FF2B5EF4-FFF2-40B4-BE49-F238E27FC236}">
                <a16:creationId xmlns:a16="http://schemas.microsoft.com/office/drawing/2014/main" id="{1D4955E2-1315-CC1A-1C13-7981F5EB9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1" y="5595939"/>
            <a:ext cx="8112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i-FI" altLang="fi-FI" sz="4000">
                <a:latin typeface="Arial" panose="020B0604020202020204" pitchFamily="34" charset="0"/>
              </a:rPr>
              <a:t>Br</a:t>
            </a:r>
            <a:r>
              <a:rPr lang="fi-FI" altLang="fi-FI" sz="4000" baseline="30000">
                <a:latin typeface="Arial" panose="020B0604020202020204" pitchFamily="34" charset="0"/>
              </a:rPr>
              <a:t>-</a:t>
            </a:r>
            <a:endParaRPr lang="fi-FI" altLang="fi-FI" sz="4000">
              <a:latin typeface="Arial" panose="020B0604020202020204" pitchFamily="34" charset="0"/>
            </a:endParaRPr>
          </a:p>
        </p:txBody>
      </p:sp>
      <p:sp>
        <p:nvSpPr>
          <p:cNvPr id="13" name="Kaarinuoli oikealle 12">
            <a:extLst>
              <a:ext uri="{FF2B5EF4-FFF2-40B4-BE49-F238E27FC236}">
                <a16:creationId xmlns:a16="http://schemas.microsoft.com/office/drawing/2014/main" id="{E329089F-9FDE-6474-3B92-79255DFC4140}"/>
              </a:ext>
            </a:extLst>
          </p:cNvPr>
          <p:cNvSpPr/>
          <p:nvPr/>
        </p:nvSpPr>
        <p:spPr>
          <a:xfrm rot="18805412">
            <a:off x="6320632" y="5347494"/>
            <a:ext cx="492125" cy="992188"/>
          </a:xfrm>
          <a:prstGeom prst="curvedRightArrow">
            <a:avLst/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21515" name="Tekstiruutu 13">
            <a:extLst>
              <a:ext uri="{FF2B5EF4-FFF2-40B4-BE49-F238E27FC236}">
                <a16:creationId xmlns:a16="http://schemas.microsoft.com/office/drawing/2014/main" id="{8DB2D776-C549-216F-4E0A-69E21C327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5024439"/>
            <a:ext cx="10969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i-FI" altLang="fi-FI" sz="4000">
                <a:latin typeface="Arial" panose="020B0604020202020204" pitchFamily="34" charset="0"/>
              </a:rPr>
              <a:t>Nu</a:t>
            </a:r>
            <a:r>
              <a:rPr lang="fi-FI" altLang="fi-FI" sz="4000" baseline="30000">
                <a:latin typeface="Arial" panose="020B0604020202020204" pitchFamily="34" charset="0"/>
              </a:rPr>
              <a:t>-</a:t>
            </a:r>
            <a:r>
              <a:rPr lang="fi-FI" altLang="fi-FI" sz="400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6" name="Kaarinuoli alas 15">
            <a:extLst>
              <a:ext uri="{FF2B5EF4-FFF2-40B4-BE49-F238E27FC236}">
                <a16:creationId xmlns:a16="http://schemas.microsoft.com/office/drawing/2014/main" id="{17A8BCBF-AB24-CA5E-3143-9BE98629DF10}"/>
              </a:ext>
            </a:extLst>
          </p:cNvPr>
          <p:cNvSpPr/>
          <p:nvPr/>
        </p:nvSpPr>
        <p:spPr>
          <a:xfrm rot="891338">
            <a:off x="3419475" y="4529139"/>
            <a:ext cx="1963738" cy="968375"/>
          </a:xfrm>
          <a:prstGeom prst="curvedDownArrow">
            <a:avLst/>
          </a:prstGeom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6CA2E0-76B6-959D-01FE-4AB930824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9" y="25400"/>
            <a:ext cx="6511925" cy="1143000"/>
          </a:xfrm>
        </p:spPr>
        <p:txBody>
          <a:bodyPr rtlCol="0">
            <a:normAutofit/>
          </a:bodyPr>
          <a:lstStyle/>
          <a:p>
            <a:pPr marL="320040" indent="-320040">
              <a:buClr>
                <a:schemeClr val="accent6">
                  <a:lumMod val="75000"/>
                </a:schemeClr>
              </a:buClr>
              <a:defRPr/>
            </a:pPr>
            <a:r>
              <a:rPr lang="fi-FI" sz="3600" dirty="0" err="1"/>
              <a:t>Nucleophilic</a:t>
            </a:r>
            <a:r>
              <a:rPr lang="fi-FI" sz="3600" dirty="0"/>
              <a:t> </a:t>
            </a:r>
            <a:r>
              <a:rPr lang="fi-FI" sz="3600" dirty="0" err="1"/>
              <a:t>substitution</a:t>
            </a:r>
            <a:endParaRPr lang="fi-FI" sz="3600" dirty="0"/>
          </a:p>
        </p:txBody>
      </p:sp>
      <p:sp>
        <p:nvSpPr>
          <p:cNvPr id="22531" name="Sisällön paikkamerkki 2">
            <a:extLst>
              <a:ext uri="{FF2B5EF4-FFF2-40B4-BE49-F238E27FC236}">
                <a16:creationId xmlns:a16="http://schemas.microsoft.com/office/drawing/2014/main" id="{C6241FAE-E591-4FA3-7ABF-7A5DD2030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8" y="2205039"/>
            <a:ext cx="6400800" cy="3475037"/>
          </a:xfrm>
        </p:spPr>
        <p:txBody>
          <a:bodyPr/>
          <a:lstStyle/>
          <a:p>
            <a:pPr eaLnBrk="1" hangingPunct="1"/>
            <a:r>
              <a:rPr lang="fi-FI" altLang="fi-FI" dirty="0"/>
              <a:t>For </a:t>
            </a:r>
            <a:r>
              <a:rPr lang="fi-FI" altLang="fi-FI" dirty="0" err="1">
                <a:solidFill>
                  <a:srgbClr val="FF0000"/>
                </a:solidFill>
              </a:rPr>
              <a:t>primary</a:t>
            </a:r>
            <a:r>
              <a:rPr lang="fi-FI" altLang="fi-FI" dirty="0">
                <a:solidFill>
                  <a:srgbClr val="FF0000"/>
                </a:solidFill>
              </a:rPr>
              <a:t> </a:t>
            </a:r>
            <a:r>
              <a:rPr lang="fi-FI" altLang="fi-FI" dirty="0" err="1">
                <a:solidFill>
                  <a:srgbClr val="FF0000"/>
                </a:solidFill>
              </a:rPr>
              <a:t>halogenoalkanes</a:t>
            </a:r>
            <a:r>
              <a:rPr lang="fi-FI" altLang="fi-FI" dirty="0"/>
              <a:t>, </a:t>
            </a:r>
            <a:r>
              <a:rPr lang="fi-FI" altLang="fi-FI" dirty="0" err="1"/>
              <a:t>the</a:t>
            </a:r>
            <a:r>
              <a:rPr lang="fi-FI" altLang="fi-FI" dirty="0"/>
              <a:t> </a:t>
            </a:r>
            <a:r>
              <a:rPr lang="fi-FI" altLang="fi-FI" dirty="0" err="1"/>
              <a:t>proposed</a:t>
            </a:r>
            <a:r>
              <a:rPr lang="fi-FI" altLang="fi-FI" dirty="0"/>
              <a:t> </a:t>
            </a:r>
            <a:r>
              <a:rPr lang="fi-FI" altLang="fi-FI" dirty="0" err="1"/>
              <a:t>mechanism</a:t>
            </a:r>
            <a:r>
              <a:rPr lang="fi-FI" altLang="fi-FI" dirty="0"/>
              <a:t> is </a:t>
            </a:r>
            <a:r>
              <a:rPr lang="fi-FI" altLang="fi-FI" dirty="0" err="1"/>
              <a:t>bimolecular</a:t>
            </a:r>
            <a:r>
              <a:rPr lang="fi-FI" altLang="fi-FI" dirty="0"/>
              <a:t> </a:t>
            </a:r>
            <a:r>
              <a:rPr lang="fi-FI" altLang="fi-FI" dirty="0" err="1"/>
              <a:t>nucleophilic</a:t>
            </a:r>
            <a:r>
              <a:rPr lang="fi-FI" altLang="fi-FI" dirty="0"/>
              <a:t> </a:t>
            </a:r>
            <a:r>
              <a:rPr lang="fi-FI" altLang="fi-FI" dirty="0" err="1"/>
              <a:t>substitution</a:t>
            </a:r>
            <a:r>
              <a:rPr lang="fi-FI" altLang="fi-FI" dirty="0"/>
              <a:t> (S</a:t>
            </a:r>
            <a:r>
              <a:rPr lang="fi-FI" altLang="fi-FI" baseline="-25000" dirty="0"/>
              <a:t>N</a:t>
            </a:r>
            <a:r>
              <a:rPr lang="fi-FI" altLang="fi-FI" dirty="0"/>
              <a:t>2 </a:t>
            </a:r>
            <a:r>
              <a:rPr lang="fi-FI" altLang="fi-FI" dirty="0" err="1"/>
              <a:t>mechanism</a:t>
            </a:r>
            <a:r>
              <a:rPr lang="fi-FI" altLang="fi-FI" dirty="0"/>
              <a:t>)</a:t>
            </a:r>
          </a:p>
          <a:p>
            <a:pPr lvl="1" eaLnBrk="1" hangingPunct="1"/>
            <a:r>
              <a:rPr lang="fi-FI" altLang="fi-FI" dirty="0"/>
              <a:t>C</a:t>
            </a:r>
            <a:r>
              <a:rPr lang="fi-FI" altLang="fi-FI" baseline="-25000" dirty="0"/>
              <a:t>2</a:t>
            </a:r>
            <a:r>
              <a:rPr lang="fi-FI" altLang="fi-FI" dirty="0"/>
              <a:t>H</a:t>
            </a:r>
            <a:r>
              <a:rPr lang="fi-FI" altLang="fi-FI" baseline="-25000" dirty="0"/>
              <a:t>5</a:t>
            </a:r>
            <a:r>
              <a:rPr lang="fi-FI" altLang="fi-FI" dirty="0"/>
              <a:t>Br + OH</a:t>
            </a:r>
            <a:r>
              <a:rPr lang="fi-FI" altLang="fi-FI" baseline="30000" dirty="0"/>
              <a:t>-</a:t>
            </a:r>
            <a:r>
              <a:rPr lang="fi-FI" altLang="fi-FI" dirty="0"/>
              <a:t> </a:t>
            </a:r>
            <a:r>
              <a:rPr lang="fi-FI" altLang="fi-FI" dirty="0">
                <a:sym typeface="Wingdings" panose="05000000000000000000" pitchFamily="2" charset="2"/>
              </a:rPr>
              <a:t> C</a:t>
            </a:r>
            <a:r>
              <a:rPr lang="fi-FI" altLang="fi-FI" baseline="-25000" dirty="0">
                <a:sym typeface="Wingdings" panose="05000000000000000000" pitchFamily="2" charset="2"/>
              </a:rPr>
              <a:t>2</a:t>
            </a:r>
            <a:r>
              <a:rPr lang="fi-FI" altLang="fi-FI" dirty="0">
                <a:sym typeface="Wingdings" panose="05000000000000000000" pitchFamily="2" charset="2"/>
              </a:rPr>
              <a:t>H</a:t>
            </a:r>
            <a:r>
              <a:rPr lang="fi-FI" altLang="fi-FI" baseline="-25000" dirty="0">
                <a:sym typeface="Wingdings" panose="05000000000000000000" pitchFamily="2" charset="2"/>
              </a:rPr>
              <a:t>5</a:t>
            </a:r>
            <a:r>
              <a:rPr lang="fi-FI" altLang="fi-FI" dirty="0">
                <a:sym typeface="Wingdings" panose="05000000000000000000" pitchFamily="2" charset="2"/>
              </a:rPr>
              <a:t>OH + </a:t>
            </a:r>
            <a:r>
              <a:rPr lang="fi-FI" altLang="fi-FI" dirty="0" err="1">
                <a:sym typeface="Wingdings" panose="05000000000000000000" pitchFamily="2" charset="2"/>
              </a:rPr>
              <a:t>Br</a:t>
            </a:r>
            <a:r>
              <a:rPr lang="fi-FI" altLang="fi-FI" baseline="30000" dirty="0">
                <a:sym typeface="Wingdings" panose="05000000000000000000" pitchFamily="2" charset="2"/>
              </a:rPr>
              <a:t>-</a:t>
            </a:r>
          </a:p>
          <a:p>
            <a:pPr lvl="1" eaLnBrk="1" hangingPunct="1"/>
            <a:r>
              <a:rPr lang="fi-FI" altLang="fi-FI" dirty="0">
                <a:sym typeface="Wingdings" panose="05000000000000000000" pitchFamily="2" charset="2"/>
              </a:rPr>
              <a:t>A transition </a:t>
            </a:r>
            <a:r>
              <a:rPr lang="fi-FI" altLang="fi-FI" dirty="0" err="1">
                <a:sym typeface="Wingdings" panose="05000000000000000000" pitchFamily="2" charset="2"/>
              </a:rPr>
              <a:t>state</a:t>
            </a:r>
            <a:r>
              <a:rPr lang="fi-FI" altLang="fi-FI" dirty="0">
                <a:sym typeface="Wingdings" panose="05000000000000000000" pitchFamily="2" charset="2"/>
              </a:rPr>
              <a:t> </a:t>
            </a:r>
            <a:r>
              <a:rPr lang="fi-FI" altLang="fi-FI" dirty="0" err="1">
                <a:sym typeface="Wingdings" panose="05000000000000000000" pitchFamily="2" charset="2"/>
              </a:rPr>
              <a:t>with</a:t>
            </a:r>
            <a:r>
              <a:rPr lang="fi-FI" altLang="fi-FI" dirty="0">
                <a:sym typeface="Wingdings" panose="05000000000000000000" pitchFamily="2" charset="2"/>
              </a:rPr>
              <a:t> OH</a:t>
            </a:r>
            <a:r>
              <a:rPr lang="fi-FI" altLang="fi-FI" baseline="30000" dirty="0">
                <a:sym typeface="Wingdings" panose="05000000000000000000" pitchFamily="2" charset="2"/>
              </a:rPr>
              <a:t>-</a:t>
            </a:r>
            <a:r>
              <a:rPr lang="fi-FI" altLang="fi-FI" dirty="0">
                <a:sym typeface="Wingdings" panose="05000000000000000000" pitchFamily="2" charset="2"/>
              </a:rPr>
              <a:t> and </a:t>
            </a:r>
            <a:r>
              <a:rPr lang="fi-FI" altLang="fi-FI" dirty="0" err="1">
                <a:sym typeface="Wingdings" panose="05000000000000000000" pitchFamily="2" charset="2"/>
              </a:rPr>
              <a:t>Br</a:t>
            </a:r>
            <a:r>
              <a:rPr lang="fi-FI" altLang="fi-FI" baseline="30000" dirty="0">
                <a:sym typeface="Wingdings" panose="05000000000000000000" pitchFamily="2" charset="2"/>
              </a:rPr>
              <a:t>-</a:t>
            </a:r>
            <a:r>
              <a:rPr lang="fi-FI" altLang="fi-FI" dirty="0">
                <a:sym typeface="Wingdings" panose="05000000000000000000" pitchFamily="2" charset="2"/>
              </a:rPr>
              <a:t> </a:t>
            </a:r>
            <a:r>
              <a:rPr lang="fi-FI" altLang="fi-FI" baseline="30000" dirty="0">
                <a:sym typeface="Wingdings" panose="05000000000000000000" pitchFamily="2" charset="2"/>
              </a:rPr>
              <a:t> </a:t>
            </a:r>
            <a:r>
              <a:rPr lang="fi-FI" altLang="fi-FI" dirty="0" err="1">
                <a:sym typeface="Wingdings" panose="05000000000000000000" pitchFamily="2" charset="2"/>
              </a:rPr>
              <a:t>present</a:t>
            </a:r>
            <a:r>
              <a:rPr lang="fi-FI" altLang="fi-FI" dirty="0">
                <a:sym typeface="Wingdings" panose="05000000000000000000" pitchFamily="2" charset="2"/>
              </a:rPr>
              <a:t> is </a:t>
            </a:r>
            <a:r>
              <a:rPr lang="fi-FI" altLang="fi-FI" dirty="0" err="1">
                <a:sym typeface="Wingdings" panose="05000000000000000000" pitchFamily="2" charset="2"/>
              </a:rPr>
              <a:t>suggested</a:t>
            </a:r>
            <a:endParaRPr lang="fi-FI" alt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75231B-53DC-EBEA-DAE2-D33A85F3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9" y="25400"/>
            <a:ext cx="6511925" cy="1143000"/>
          </a:xfrm>
        </p:spPr>
        <p:txBody>
          <a:bodyPr rtlCol="0">
            <a:normAutofit/>
          </a:bodyPr>
          <a:lstStyle/>
          <a:p>
            <a:pPr marL="320040" indent="-320040">
              <a:buClr>
                <a:schemeClr val="accent6">
                  <a:lumMod val="75000"/>
                </a:schemeClr>
              </a:buClr>
              <a:defRPr/>
            </a:pPr>
            <a:r>
              <a:rPr lang="fi-FI" sz="3600" dirty="0" err="1"/>
              <a:t>Nucleophilic</a:t>
            </a:r>
            <a:r>
              <a:rPr lang="fi-FI" sz="3600" dirty="0"/>
              <a:t> </a:t>
            </a:r>
            <a:r>
              <a:rPr lang="fi-FI" sz="3600" dirty="0" err="1"/>
              <a:t>substitution</a:t>
            </a:r>
            <a:endParaRPr lang="fi-FI" sz="3600" dirty="0"/>
          </a:p>
        </p:txBody>
      </p:sp>
      <p:sp>
        <p:nvSpPr>
          <p:cNvPr id="23555" name="Sisällön paikkamerkki 2">
            <a:extLst>
              <a:ext uri="{FF2B5EF4-FFF2-40B4-BE49-F238E27FC236}">
                <a16:creationId xmlns:a16="http://schemas.microsoft.com/office/drawing/2014/main" id="{9207E57F-1C54-29FE-1404-3B4C75969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388" y="2205038"/>
            <a:ext cx="6400800" cy="3960812"/>
          </a:xfrm>
        </p:spPr>
        <p:txBody>
          <a:bodyPr/>
          <a:lstStyle/>
          <a:p>
            <a:pPr eaLnBrk="1" hangingPunct="1"/>
            <a:r>
              <a:rPr lang="fi-FI" altLang="fi-FI" dirty="0"/>
              <a:t>For </a:t>
            </a:r>
            <a:r>
              <a:rPr lang="fi-FI" altLang="fi-FI" dirty="0" err="1">
                <a:solidFill>
                  <a:srgbClr val="FF0000"/>
                </a:solidFill>
              </a:rPr>
              <a:t>tertiary</a:t>
            </a:r>
            <a:r>
              <a:rPr lang="fi-FI" altLang="fi-FI" dirty="0">
                <a:solidFill>
                  <a:srgbClr val="FF0000"/>
                </a:solidFill>
              </a:rPr>
              <a:t> </a:t>
            </a:r>
            <a:r>
              <a:rPr lang="fi-FI" altLang="fi-FI" dirty="0" err="1">
                <a:solidFill>
                  <a:srgbClr val="FF0000"/>
                </a:solidFill>
              </a:rPr>
              <a:t>halagenoalkanes</a:t>
            </a:r>
            <a:r>
              <a:rPr lang="fi-FI" altLang="fi-FI" dirty="0"/>
              <a:t>, </a:t>
            </a:r>
            <a:r>
              <a:rPr lang="fi-FI" altLang="fi-FI" dirty="0" err="1"/>
              <a:t>the</a:t>
            </a:r>
            <a:r>
              <a:rPr lang="fi-FI" altLang="fi-FI" dirty="0"/>
              <a:t> </a:t>
            </a:r>
            <a:r>
              <a:rPr lang="fi-FI" altLang="fi-FI" dirty="0" err="1"/>
              <a:t>mechanism</a:t>
            </a:r>
            <a:r>
              <a:rPr lang="fi-FI" altLang="fi-FI" dirty="0"/>
              <a:t> is </a:t>
            </a:r>
            <a:r>
              <a:rPr lang="fi-FI" altLang="fi-FI" dirty="0" err="1"/>
              <a:t>unimolecular</a:t>
            </a:r>
            <a:r>
              <a:rPr lang="fi-FI" altLang="fi-FI" dirty="0"/>
              <a:t> </a:t>
            </a:r>
            <a:r>
              <a:rPr lang="fi-FI" altLang="fi-FI" dirty="0" err="1"/>
              <a:t>nucleophilic</a:t>
            </a:r>
            <a:r>
              <a:rPr lang="fi-FI" altLang="fi-FI" dirty="0"/>
              <a:t> </a:t>
            </a:r>
            <a:r>
              <a:rPr lang="fi-FI" altLang="fi-FI" dirty="0" err="1"/>
              <a:t>substitution</a:t>
            </a:r>
            <a:r>
              <a:rPr lang="fi-FI" altLang="fi-FI" dirty="0"/>
              <a:t> (S</a:t>
            </a:r>
            <a:r>
              <a:rPr lang="fi-FI" altLang="fi-FI" baseline="-25000" dirty="0"/>
              <a:t>N</a:t>
            </a:r>
            <a:r>
              <a:rPr lang="fi-FI" altLang="fi-FI" dirty="0"/>
              <a:t>1 </a:t>
            </a:r>
            <a:r>
              <a:rPr lang="fi-FI" altLang="fi-FI" dirty="0" err="1"/>
              <a:t>mechanism</a:t>
            </a:r>
            <a:r>
              <a:rPr lang="fi-FI" altLang="fi-FI" dirty="0"/>
              <a:t>)</a:t>
            </a:r>
          </a:p>
          <a:p>
            <a:pPr lvl="1" eaLnBrk="1" hangingPunct="1"/>
            <a:r>
              <a:rPr lang="fi-FI" altLang="fi-FI" dirty="0"/>
              <a:t>C(CH</a:t>
            </a:r>
            <a:r>
              <a:rPr lang="fi-FI" altLang="fi-FI" baseline="-25000" dirty="0"/>
              <a:t>3</a:t>
            </a:r>
            <a:r>
              <a:rPr lang="fi-FI" altLang="fi-FI" dirty="0"/>
              <a:t>)</a:t>
            </a:r>
            <a:r>
              <a:rPr lang="fi-FI" altLang="fi-FI" baseline="-25000" dirty="0"/>
              <a:t>3</a:t>
            </a:r>
            <a:r>
              <a:rPr lang="fi-FI" altLang="fi-FI" dirty="0"/>
              <a:t>Br + OH</a:t>
            </a:r>
            <a:r>
              <a:rPr lang="fi-FI" altLang="fi-FI" baseline="30000" dirty="0"/>
              <a:t>-</a:t>
            </a:r>
            <a:r>
              <a:rPr lang="fi-FI" altLang="fi-FI" dirty="0"/>
              <a:t> </a:t>
            </a:r>
            <a:r>
              <a:rPr lang="fi-FI" altLang="fi-FI" dirty="0">
                <a:sym typeface="Wingdings" panose="05000000000000000000" pitchFamily="2" charset="2"/>
              </a:rPr>
              <a:t> C(CH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)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OH  + </a:t>
            </a:r>
            <a:r>
              <a:rPr lang="fi-FI" altLang="fi-FI" dirty="0" err="1">
                <a:sym typeface="Wingdings" panose="05000000000000000000" pitchFamily="2" charset="2"/>
              </a:rPr>
              <a:t>Br</a:t>
            </a:r>
            <a:r>
              <a:rPr lang="fi-FI" altLang="fi-FI" baseline="30000" dirty="0">
                <a:sym typeface="Wingdings" panose="05000000000000000000" pitchFamily="2" charset="2"/>
              </a:rPr>
              <a:t>-</a:t>
            </a:r>
          </a:p>
          <a:p>
            <a:pPr lvl="1" eaLnBrk="1" hangingPunct="1"/>
            <a:r>
              <a:rPr lang="fi-FI" altLang="fi-FI" dirty="0" err="1">
                <a:sym typeface="Wingdings" panose="05000000000000000000" pitchFamily="2" charset="2"/>
              </a:rPr>
              <a:t>Step</a:t>
            </a:r>
            <a:r>
              <a:rPr lang="fi-FI" altLang="fi-FI" dirty="0">
                <a:sym typeface="Wingdings" panose="05000000000000000000" pitchFamily="2" charset="2"/>
              </a:rPr>
              <a:t> 1:</a:t>
            </a:r>
          </a:p>
          <a:p>
            <a:pPr lvl="2" eaLnBrk="1" hangingPunct="1"/>
            <a:r>
              <a:rPr lang="fi-FI" altLang="fi-FI" dirty="0">
                <a:sym typeface="Wingdings" panose="05000000000000000000" pitchFamily="2" charset="2"/>
              </a:rPr>
              <a:t>C(CH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)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Br  C(</a:t>
            </a:r>
            <a:r>
              <a:rPr lang="fi-FI" altLang="fi-FI">
                <a:sym typeface="Wingdings" panose="05000000000000000000" pitchFamily="2" charset="2"/>
              </a:rPr>
              <a:t>CH</a:t>
            </a:r>
            <a:r>
              <a:rPr lang="fi-FI" altLang="fi-FI" baseline="-25000">
                <a:sym typeface="Wingdings" panose="05000000000000000000" pitchFamily="2" charset="2"/>
              </a:rPr>
              <a:t>3</a:t>
            </a:r>
            <a:r>
              <a:rPr lang="fi-FI" altLang="fi-FI">
                <a:sym typeface="Wingdings" panose="05000000000000000000" pitchFamily="2" charset="2"/>
              </a:rPr>
              <a:t>)</a:t>
            </a:r>
            <a:r>
              <a:rPr lang="fi-FI" altLang="fi-FI" baseline="-25000">
                <a:sym typeface="Wingdings" panose="05000000000000000000" pitchFamily="2" charset="2"/>
              </a:rPr>
              <a:t> 3</a:t>
            </a:r>
            <a:r>
              <a:rPr lang="fi-FI" altLang="fi-FI">
                <a:sym typeface="Wingdings" panose="05000000000000000000" pitchFamily="2" charset="2"/>
              </a:rPr>
              <a:t> </a:t>
            </a:r>
            <a:r>
              <a:rPr lang="fi-FI" altLang="fi-FI" dirty="0">
                <a:sym typeface="Wingdings" panose="05000000000000000000" pitchFamily="2" charset="2"/>
              </a:rPr>
              <a:t>+ </a:t>
            </a:r>
            <a:r>
              <a:rPr lang="fi-FI" altLang="fi-FI" dirty="0" err="1">
                <a:sym typeface="Wingdings" panose="05000000000000000000" pitchFamily="2" charset="2"/>
              </a:rPr>
              <a:t>Br</a:t>
            </a:r>
            <a:r>
              <a:rPr lang="fi-FI" altLang="fi-FI" baseline="30000" dirty="0">
                <a:sym typeface="Wingdings" panose="05000000000000000000" pitchFamily="2" charset="2"/>
              </a:rPr>
              <a:t>-  </a:t>
            </a:r>
            <a:r>
              <a:rPr lang="fi-FI" altLang="fi-FI" dirty="0">
                <a:solidFill>
                  <a:srgbClr val="FF0000"/>
                </a:solidFill>
                <a:sym typeface="Wingdings" panose="05000000000000000000" pitchFamily="2" charset="2"/>
              </a:rPr>
              <a:t>(</a:t>
            </a:r>
            <a:r>
              <a:rPr lang="fi-FI" altLang="fi-FI" dirty="0" err="1">
                <a:solidFill>
                  <a:srgbClr val="FF0000"/>
                </a:solidFill>
                <a:sym typeface="Wingdings" panose="05000000000000000000" pitchFamily="2" charset="2"/>
              </a:rPr>
              <a:t>slow</a:t>
            </a:r>
            <a:r>
              <a:rPr lang="fi-FI" altLang="fi-FI" dirty="0">
                <a:solidFill>
                  <a:srgbClr val="FF0000"/>
                </a:solidFill>
                <a:sym typeface="Wingdings" panose="05000000000000000000" pitchFamily="2" charset="2"/>
              </a:rPr>
              <a:t>!)</a:t>
            </a:r>
            <a:endParaRPr lang="fi-FI" altLang="fi-FI" dirty="0">
              <a:sym typeface="Wingdings" panose="05000000000000000000" pitchFamily="2" charset="2"/>
            </a:endParaRPr>
          </a:p>
          <a:p>
            <a:pPr lvl="2" eaLnBrk="1" hangingPunct="1"/>
            <a:r>
              <a:rPr lang="fi-FI" altLang="fi-FI" dirty="0">
                <a:sym typeface="Wingdings" panose="05000000000000000000" pitchFamily="2" charset="2"/>
              </a:rPr>
              <a:t>C(CH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)+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 + OH</a:t>
            </a:r>
            <a:r>
              <a:rPr lang="fi-FI" altLang="fi-FI" baseline="30000" dirty="0">
                <a:sym typeface="Wingdings" panose="05000000000000000000" pitchFamily="2" charset="2"/>
              </a:rPr>
              <a:t>-</a:t>
            </a:r>
            <a:r>
              <a:rPr lang="fi-FI" altLang="fi-FI" dirty="0">
                <a:sym typeface="Wingdings" panose="05000000000000000000" pitchFamily="2" charset="2"/>
              </a:rPr>
              <a:t>  C(CH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)</a:t>
            </a:r>
            <a:r>
              <a:rPr lang="fi-FI" altLang="fi-FI" baseline="-25000" dirty="0">
                <a:sym typeface="Wingdings" panose="05000000000000000000" pitchFamily="2" charset="2"/>
              </a:rPr>
              <a:t>3</a:t>
            </a:r>
            <a:r>
              <a:rPr lang="fi-FI" altLang="fi-FI" dirty="0">
                <a:sym typeface="Wingdings" panose="05000000000000000000" pitchFamily="2" charset="2"/>
              </a:rPr>
              <a:t>OH </a:t>
            </a:r>
            <a:r>
              <a:rPr lang="fi-FI" altLang="fi-FI" dirty="0">
                <a:solidFill>
                  <a:srgbClr val="FF0000"/>
                </a:solidFill>
                <a:sym typeface="Wingdings" panose="05000000000000000000" pitchFamily="2" charset="2"/>
              </a:rPr>
              <a:t>(</a:t>
            </a:r>
            <a:r>
              <a:rPr lang="fi-FI" altLang="fi-FI" dirty="0" err="1">
                <a:solidFill>
                  <a:srgbClr val="FF0000"/>
                </a:solidFill>
                <a:sym typeface="Wingdings" panose="05000000000000000000" pitchFamily="2" charset="2"/>
              </a:rPr>
              <a:t>fast</a:t>
            </a:r>
            <a:r>
              <a:rPr lang="fi-FI" altLang="fi-FI" dirty="0">
                <a:solidFill>
                  <a:srgbClr val="FF0000"/>
                </a:solidFill>
                <a:sym typeface="Wingdings" panose="05000000000000000000" pitchFamily="2" charset="2"/>
              </a:rPr>
              <a:t>!)</a:t>
            </a:r>
            <a:endParaRPr lang="fi-FI" altLang="fi-FI" dirty="0">
              <a:sym typeface="Wingdings" panose="05000000000000000000" pitchFamily="2" charset="2"/>
            </a:endParaRPr>
          </a:p>
          <a:p>
            <a:pPr lvl="2" eaLnBrk="1" hangingPunct="1"/>
            <a:r>
              <a:rPr lang="fi-FI" altLang="fi-FI" dirty="0" err="1">
                <a:sym typeface="Wingdings" panose="05000000000000000000" pitchFamily="2" charset="2"/>
              </a:rPr>
              <a:t>Slow</a:t>
            </a:r>
            <a:r>
              <a:rPr lang="fi-FI" altLang="fi-FI" dirty="0">
                <a:sym typeface="Wingdings" panose="05000000000000000000" pitchFamily="2" charset="2"/>
              </a:rPr>
              <a:t> </a:t>
            </a:r>
            <a:r>
              <a:rPr lang="fi-FI" altLang="fi-FI" dirty="0" err="1">
                <a:sym typeface="Wingdings" panose="05000000000000000000" pitchFamily="2" charset="2"/>
              </a:rPr>
              <a:t>step</a:t>
            </a:r>
            <a:r>
              <a:rPr lang="fi-FI" altLang="fi-FI" dirty="0">
                <a:sym typeface="Wingdings" panose="05000000000000000000" pitchFamily="2" charset="2"/>
              </a:rPr>
              <a:t> </a:t>
            </a:r>
            <a:r>
              <a:rPr lang="fi-FI" altLang="fi-FI" dirty="0" err="1">
                <a:sym typeface="Wingdings" panose="05000000000000000000" pitchFamily="2" charset="2"/>
              </a:rPr>
              <a:t>determines</a:t>
            </a:r>
            <a:r>
              <a:rPr lang="fi-FI" altLang="fi-FI" dirty="0">
                <a:sym typeface="Wingdings" panose="05000000000000000000" pitchFamily="2" charset="2"/>
              </a:rPr>
              <a:t> </a:t>
            </a:r>
            <a:r>
              <a:rPr lang="fi-FI" altLang="fi-FI" dirty="0" err="1">
                <a:sym typeface="Wingdings" panose="05000000000000000000" pitchFamily="2" charset="2"/>
              </a:rPr>
              <a:t>the</a:t>
            </a:r>
            <a:r>
              <a:rPr lang="fi-FI" altLang="fi-FI" dirty="0">
                <a:sym typeface="Wingdings" panose="05000000000000000000" pitchFamily="2" charset="2"/>
              </a:rPr>
              <a:t> </a:t>
            </a:r>
            <a:r>
              <a:rPr lang="fi-FI" altLang="fi-FI" dirty="0" err="1">
                <a:sym typeface="Wingdings" panose="05000000000000000000" pitchFamily="2" charset="2"/>
              </a:rPr>
              <a:t>rate</a:t>
            </a:r>
            <a:r>
              <a:rPr lang="fi-FI" altLang="fi-FI" dirty="0">
                <a:sym typeface="Wingdings" panose="05000000000000000000" pitchFamily="2" charset="2"/>
              </a:rPr>
              <a:t>!</a:t>
            </a:r>
            <a:r>
              <a:rPr lang="fi-FI" altLang="fi-FI" dirty="0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fi-FI" altLang="fi-FI" dirty="0" err="1">
                <a:solidFill>
                  <a:srgbClr val="00B050"/>
                </a:solidFill>
              </a:rPr>
              <a:t>Secondary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halogenoalkanes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can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proceed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through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/>
              <a:t>S</a:t>
            </a:r>
            <a:r>
              <a:rPr lang="fi-FI" altLang="fi-FI" baseline="-25000" dirty="0"/>
              <a:t>N</a:t>
            </a:r>
            <a:r>
              <a:rPr lang="fi-FI" altLang="fi-FI" dirty="0"/>
              <a:t>1, S</a:t>
            </a:r>
            <a:r>
              <a:rPr lang="fi-FI" altLang="fi-FI" baseline="-25000" dirty="0"/>
              <a:t>N</a:t>
            </a:r>
            <a:r>
              <a:rPr lang="fi-FI" altLang="fi-FI" dirty="0"/>
              <a:t>2, 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or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both</a:t>
            </a:r>
            <a:endParaRPr lang="fi-FI" altLang="fi-FI" dirty="0">
              <a:solidFill>
                <a:srgbClr val="00B050"/>
              </a:solidFill>
            </a:endParaRPr>
          </a:p>
          <a:p>
            <a:pPr lvl="2" eaLnBrk="1" hangingPunct="1"/>
            <a:endParaRPr lang="fi-FI" alt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BB04FED7-5155-E075-E9BA-63E6C51A4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926"/>
            <a:ext cx="9144000" cy="1090613"/>
          </a:xfrm>
        </p:spPr>
        <p:txBody>
          <a:bodyPr/>
          <a:lstStyle/>
          <a:p>
            <a:pPr eaLnBrk="1" hangingPunct="1"/>
            <a:r>
              <a:rPr lang="fi-FI" altLang="fi-FI" sz="3200"/>
              <a:t>Factors Affecting the Rate of Nucleophilic Substitution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01CBC1-1C0F-7E47-6165-4D9DB393A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850" y="981075"/>
            <a:ext cx="8496300" cy="5111750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fi-FI" dirty="0" err="1">
                <a:solidFill>
                  <a:srgbClr val="C00000"/>
                </a:solidFill>
              </a:rPr>
              <a:t>Electron</a:t>
            </a:r>
            <a:r>
              <a:rPr lang="fi-FI" dirty="0">
                <a:solidFill>
                  <a:srgbClr val="C00000"/>
                </a:solidFill>
              </a:rPr>
              <a:t> </a:t>
            </a:r>
            <a:r>
              <a:rPr lang="fi-FI" dirty="0" err="1">
                <a:solidFill>
                  <a:srgbClr val="C00000"/>
                </a:solidFill>
              </a:rPr>
              <a:t>density</a:t>
            </a:r>
            <a:r>
              <a:rPr lang="fi-FI" dirty="0">
                <a:solidFill>
                  <a:srgbClr val="C00000"/>
                </a:solidFill>
              </a:rPr>
              <a:t> is </a:t>
            </a:r>
            <a:r>
              <a:rPr lang="fi-FI" dirty="0" err="1">
                <a:solidFill>
                  <a:srgbClr val="C00000"/>
                </a:solidFill>
              </a:rPr>
              <a:t>determinate</a:t>
            </a:r>
            <a:r>
              <a:rPr lang="fi-FI" dirty="0">
                <a:solidFill>
                  <a:srgbClr val="C00000"/>
                </a:solidFill>
              </a:rPr>
              <a:t> in </a:t>
            </a:r>
            <a:r>
              <a:rPr lang="fi-FI" dirty="0" err="1">
                <a:solidFill>
                  <a:srgbClr val="C00000"/>
                </a:solidFill>
              </a:rPr>
              <a:t>nucleophile</a:t>
            </a:r>
            <a:r>
              <a:rPr lang="fi-FI" dirty="0">
                <a:solidFill>
                  <a:srgbClr val="C00000"/>
                </a:solidFill>
              </a:rPr>
              <a:t> </a:t>
            </a:r>
            <a:r>
              <a:rPr lang="fi-FI" dirty="0" err="1">
                <a:solidFill>
                  <a:srgbClr val="C00000"/>
                </a:solidFill>
              </a:rPr>
              <a:t>effectiveness</a:t>
            </a:r>
            <a:r>
              <a:rPr lang="fi-FI" dirty="0">
                <a:solidFill>
                  <a:srgbClr val="C00000"/>
                </a:solidFill>
              </a:rPr>
              <a:t>:</a:t>
            </a:r>
          </a:p>
          <a:p>
            <a:pPr algn="l">
              <a:defRPr/>
            </a:pPr>
            <a:r>
              <a:rPr lang="fi-FI" dirty="0"/>
              <a:t>	</a:t>
            </a:r>
            <a:r>
              <a:rPr lang="fi-FI" dirty="0" err="1">
                <a:solidFill>
                  <a:srgbClr val="0070C0"/>
                </a:solidFill>
              </a:rPr>
              <a:t>--Anions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more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reactive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than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corresponding</a:t>
            </a:r>
            <a:r>
              <a:rPr lang="fi-FI" dirty="0">
                <a:solidFill>
                  <a:srgbClr val="0070C0"/>
                </a:solidFill>
              </a:rPr>
              <a:t> 	</a:t>
            </a:r>
            <a:r>
              <a:rPr lang="fi-FI" dirty="0" err="1">
                <a:solidFill>
                  <a:srgbClr val="0070C0"/>
                </a:solidFill>
              </a:rPr>
              <a:t>neutral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species</a:t>
            </a:r>
            <a:r>
              <a:rPr lang="fi-FI" dirty="0">
                <a:solidFill>
                  <a:srgbClr val="0070C0"/>
                </a:solidFill>
              </a:rPr>
              <a:t>.</a:t>
            </a:r>
          </a:p>
          <a:p>
            <a:pPr algn="l">
              <a:defRPr/>
            </a:pPr>
            <a:r>
              <a:rPr lang="fi-FI" dirty="0"/>
              <a:t>	</a:t>
            </a:r>
            <a:r>
              <a:rPr lang="fi-FI" dirty="0" err="1">
                <a:solidFill>
                  <a:srgbClr val="002060"/>
                </a:solidFill>
              </a:rPr>
              <a:t>--Less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electronegative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elements</a:t>
            </a:r>
            <a:r>
              <a:rPr lang="fi-FI" dirty="0">
                <a:solidFill>
                  <a:srgbClr val="002060"/>
                </a:solidFill>
              </a:rPr>
              <a:t> with </a:t>
            </a:r>
            <a:r>
              <a:rPr lang="fi-FI" dirty="0" err="1">
                <a:solidFill>
                  <a:srgbClr val="002060"/>
                </a:solidFill>
              </a:rPr>
              <a:t>non-</a:t>
            </a:r>
            <a:r>
              <a:rPr lang="fi-FI" dirty="0">
                <a:solidFill>
                  <a:srgbClr val="002060"/>
                </a:solidFill>
              </a:rPr>
              <a:t>	</a:t>
            </a:r>
            <a:r>
              <a:rPr lang="fi-FI" dirty="0" err="1">
                <a:solidFill>
                  <a:srgbClr val="002060"/>
                </a:solidFill>
              </a:rPr>
              <a:t>bonding</a:t>
            </a:r>
            <a:r>
              <a:rPr lang="fi-FI" dirty="0">
                <a:solidFill>
                  <a:srgbClr val="002060"/>
                </a:solidFill>
              </a:rPr>
              <a:t> e</a:t>
            </a:r>
            <a:r>
              <a:rPr lang="fi-FI" baseline="30000" dirty="0">
                <a:solidFill>
                  <a:srgbClr val="002060"/>
                </a:solidFill>
              </a:rPr>
              <a:t>-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pair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are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better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nucleophiles</a:t>
            </a:r>
            <a:endParaRPr lang="fi-FI" dirty="0">
              <a:solidFill>
                <a:srgbClr val="002060"/>
              </a:solidFill>
            </a:endParaRPr>
          </a:p>
          <a:p>
            <a:pPr algn="l">
              <a:defRPr/>
            </a:pPr>
            <a:endParaRPr lang="fi-FI" dirty="0">
              <a:solidFill>
                <a:srgbClr val="002060"/>
              </a:solidFill>
            </a:endParaRPr>
          </a:p>
          <a:p>
            <a:pPr algn="l">
              <a:defRPr/>
            </a:pPr>
            <a:r>
              <a:rPr lang="fi-FI" dirty="0">
                <a:solidFill>
                  <a:srgbClr val="00B050"/>
                </a:solidFill>
              </a:rPr>
              <a:t>CN</a:t>
            </a:r>
            <a:r>
              <a:rPr lang="fi-FI" baseline="30000" dirty="0">
                <a:solidFill>
                  <a:srgbClr val="00B050"/>
                </a:solidFill>
              </a:rPr>
              <a:t>-</a:t>
            </a:r>
            <a:r>
              <a:rPr lang="fi-FI" dirty="0">
                <a:solidFill>
                  <a:srgbClr val="00B050"/>
                </a:solidFill>
              </a:rPr>
              <a:t> &gt; OH</a:t>
            </a:r>
            <a:r>
              <a:rPr lang="fi-FI" baseline="30000" dirty="0">
                <a:solidFill>
                  <a:srgbClr val="00B050"/>
                </a:solidFill>
              </a:rPr>
              <a:t>-</a:t>
            </a:r>
            <a:r>
              <a:rPr lang="fi-FI" dirty="0">
                <a:solidFill>
                  <a:srgbClr val="00B050"/>
                </a:solidFill>
              </a:rPr>
              <a:t> &gt; NH</a:t>
            </a:r>
            <a:r>
              <a:rPr lang="fi-FI" baseline="-25000" dirty="0">
                <a:solidFill>
                  <a:srgbClr val="00B050"/>
                </a:solidFill>
              </a:rPr>
              <a:t>3</a:t>
            </a:r>
            <a:r>
              <a:rPr lang="fi-FI" dirty="0">
                <a:solidFill>
                  <a:srgbClr val="00B050"/>
                </a:solidFill>
              </a:rPr>
              <a:t> &gt; H</a:t>
            </a:r>
            <a:r>
              <a:rPr lang="fi-FI" baseline="-25000" dirty="0">
                <a:solidFill>
                  <a:srgbClr val="00B050"/>
                </a:solidFill>
              </a:rPr>
              <a:t>2</a:t>
            </a:r>
            <a:r>
              <a:rPr lang="fi-FI" dirty="0">
                <a:solidFill>
                  <a:srgbClr val="00B050"/>
                </a:solidFill>
              </a:rPr>
              <a:t>O</a:t>
            </a:r>
          </a:p>
          <a:p>
            <a:pPr algn="l"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>
            <a:extLst>
              <a:ext uri="{FF2B5EF4-FFF2-40B4-BE49-F238E27FC236}">
                <a16:creationId xmlns:a16="http://schemas.microsoft.com/office/drawing/2014/main" id="{FD920BDB-4557-F894-C4AE-9B12BE92A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926"/>
            <a:ext cx="9144000" cy="1090613"/>
          </a:xfrm>
        </p:spPr>
        <p:txBody>
          <a:bodyPr/>
          <a:lstStyle/>
          <a:p>
            <a:pPr eaLnBrk="1" hangingPunct="1"/>
            <a:r>
              <a:rPr lang="en-US" altLang="fi-FI" sz="3200"/>
              <a:t>Factors Affecting the Rate of Nucleophilic Substitution</a:t>
            </a:r>
          </a:p>
        </p:txBody>
      </p:sp>
      <p:sp>
        <p:nvSpPr>
          <p:cNvPr id="6147" name="Alaotsikko 2">
            <a:extLst>
              <a:ext uri="{FF2B5EF4-FFF2-40B4-BE49-F238E27FC236}">
                <a16:creationId xmlns:a16="http://schemas.microsoft.com/office/drawing/2014/main" id="{FDFA9578-59F6-4268-0384-DA3D903A3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850" y="981076"/>
            <a:ext cx="8496300" cy="3743325"/>
          </a:xfrm>
        </p:spPr>
        <p:txBody>
          <a:bodyPr/>
          <a:lstStyle/>
          <a:p>
            <a:pPr algn="l" eaLnBrk="1" hangingPunct="1"/>
            <a:r>
              <a:rPr lang="en-US" altLang="fi-FI">
                <a:solidFill>
                  <a:srgbClr val="7030A0"/>
                </a:solidFill>
              </a:rPr>
              <a:t>Iodoalkanes</a:t>
            </a:r>
            <a:r>
              <a:rPr lang="en-US" altLang="fi-FI">
                <a:solidFill>
                  <a:srgbClr val="C00000"/>
                </a:solidFill>
              </a:rPr>
              <a:t> react the fastest, </a:t>
            </a:r>
            <a:r>
              <a:rPr lang="en-US" altLang="fi-FI">
                <a:solidFill>
                  <a:srgbClr val="92D050"/>
                </a:solidFill>
              </a:rPr>
              <a:t>Chloroalkanes</a:t>
            </a:r>
            <a:r>
              <a:rPr lang="en-US" altLang="fi-FI">
                <a:solidFill>
                  <a:srgbClr val="C00000"/>
                </a:solidFill>
              </a:rPr>
              <a:t> slowest (bond enthalpies 238(I), 276(Br), 338(Cl) kJ mol </a:t>
            </a:r>
            <a:r>
              <a:rPr lang="en-US" altLang="fi-FI" baseline="30000">
                <a:solidFill>
                  <a:srgbClr val="C00000"/>
                </a:solidFill>
              </a:rPr>
              <a:t>-1</a:t>
            </a:r>
            <a:r>
              <a:rPr lang="en-US" altLang="fi-FI">
                <a:solidFill>
                  <a:srgbClr val="C00000"/>
                </a:solidFill>
              </a:rPr>
              <a:t>) </a:t>
            </a:r>
          </a:p>
          <a:p>
            <a:pPr algn="l" eaLnBrk="1" hangingPunct="1"/>
            <a:endParaRPr lang="en-US" altLang="fi-FI" baseline="30000">
              <a:solidFill>
                <a:srgbClr val="C00000"/>
              </a:solidFill>
            </a:endParaRPr>
          </a:p>
          <a:p>
            <a:pPr algn="l" eaLnBrk="1" hangingPunct="1"/>
            <a:r>
              <a:rPr lang="en-US" altLang="fi-FI">
                <a:solidFill>
                  <a:srgbClr val="00B0F0"/>
                </a:solidFill>
              </a:rPr>
              <a:t>Tertiary halogenoalkanes react the fastest. </a:t>
            </a:r>
          </a:p>
          <a:p>
            <a:pPr algn="l" eaLnBrk="1" hangingPunct="1"/>
            <a:r>
              <a:rPr lang="en-US" altLang="fi-FI">
                <a:solidFill>
                  <a:srgbClr val="C00000"/>
                </a:solidFill>
              </a:rPr>
              <a:t>	-</a:t>
            </a:r>
            <a:r>
              <a:rPr lang="en-US" altLang="fi-FI">
                <a:solidFill>
                  <a:srgbClr val="002060"/>
                </a:solidFill>
              </a:rPr>
              <a:t>Activation energy of the transition state </a:t>
            </a:r>
          </a:p>
          <a:p>
            <a:pPr algn="l" eaLnBrk="1" hangingPunct="1"/>
            <a:r>
              <a:rPr lang="en-US" altLang="fi-FI">
                <a:solidFill>
                  <a:srgbClr val="002060"/>
                </a:solidFill>
              </a:rPr>
              <a:t>	is relatively high, therefore S</a:t>
            </a:r>
            <a:r>
              <a:rPr lang="en-US" altLang="fi-FI" baseline="-25000">
                <a:solidFill>
                  <a:srgbClr val="002060"/>
                </a:solidFill>
              </a:rPr>
              <a:t>N</a:t>
            </a:r>
            <a:r>
              <a:rPr lang="en-US" altLang="fi-FI">
                <a:solidFill>
                  <a:srgbClr val="002060"/>
                </a:solidFill>
              </a:rPr>
              <a:t>2 is slower</a:t>
            </a:r>
          </a:p>
          <a:p>
            <a:pPr algn="l" eaLnBrk="1" hangingPunct="1"/>
            <a:endParaRPr lang="en-US" altLang="fi-FI">
              <a:solidFill>
                <a:srgbClr val="002060"/>
              </a:solidFill>
            </a:endParaRPr>
          </a:p>
        </p:txBody>
      </p:sp>
      <p:pic>
        <p:nvPicPr>
          <p:cNvPr id="6148" name="Picture 2" descr="http://www.chemistry-inthinking.co.uk/files/chemistry/images/Core%20and%20AHL/Organic/C-X%20electronegativities%20table.jpg">
            <a:extLst>
              <a:ext uri="{FF2B5EF4-FFF2-40B4-BE49-F238E27FC236}">
                <a16:creationId xmlns:a16="http://schemas.microsoft.com/office/drawing/2014/main" id="{2D3B9BA3-E6B6-0CDC-7C4E-22D6E6542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941888"/>
            <a:ext cx="78486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>
            <a:extLst>
              <a:ext uri="{FF2B5EF4-FFF2-40B4-BE49-F238E27FC236}">
                <a16:creationId xmlns:a16="http://schemas.microsoft.com/office/drawing/2014/main" id="{38A3F55F-3147-60FB-3C0B-C75735C3F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713" y="15875"/>
            <a:ext cx="8229600" cy="1143000"/>
          </a:xfrm>
        </p:spPr>
        <p:txBody>
          <a:bodyPr/>
          <a:lstStyle/>
          <a:p>
            <a:r>
              <a:rPr lang="fi-FI" altLang="fi-FI">
                <a:solidFill>
                  <a:srgbClr val="00B0F0"/>
                </a:solidFill>
              </a:rPr>
              <a:t>Substitution Reactions of Benzene</a:t>
            </a:r>
          </a:p>
        </p:txBody>
      </p:sp>
      <p:pic>
        <p:nvPicPr>
          <p:cNvPr id="7171" name="Sisällön paikkamerkki 3">
            <a:extLst>
              <a:ext uri="{FF2B5EF4-FFF2-40B4-BE49-F238E27FC236}">
                <a16:creationId xmlns:a16="http://schemas.microsoft.com/office/drawing/2014/main" id="{8E4B3E59-35D0-5EB9-C963-F644B8F89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9" y="981076"/>
            <a:ext cx="6842125" cy="50006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>
            <a:extLst>
              <a:ext uri="{FF2B5EF4-FFF2-40B4-BE49-F238E27FC236}">
                <a16:creationId xmlns:a16="http://schemas.microsoft.com/office/drawing/2014/main" id="{A3AE3E44-3354-4925-1B44-A4062AC6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>
                <a:solidFill>
                  <a:srgbClr val="00B0F0"/>
                </a:solidFill>
              </a:rPr>
              <a:t>Electrophilic Addition Reactions</a:t>
            </a:r>
          </a:p>
        </p:txBody>
      </p:sp>
      <p:sp>
        <p:nvSpPr>
          <p:cNvPr id="9219" name="Sisällön paikkamerkki 2">
            <a:extLst>
              <a:ext uri="{FF2B5EF4-FFF2-40B4-BE49-F238E27FC236}">
                <a16:creationId xmlns:a16="http://schemas.microsoft.com/office/drawing/2014/main" id="{67FD8B5D-7DA2-57FC-55DC-A13A98647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3124200"/>
          </a:xfrm>
        </p:spPr>
        <p:txBody>
          <a:bodyPr/>
          <a:lstStyle/>
          <a:p>
            <a:r>
              <a:rPr lang="fi-FI" altLang="fi-FI"/>
              <a:t>Consider symmetric and asymmetric alkenes</a:t>
            </a:r>
          </a:p>
          <a:p>
            <a:r>
              <a:rPr lang="fi-FI" altLang="fi-FI"/>
              <a:t>Markonikov’s rule states:</a:t>
            </a:r>
          </a:p>
          <a:p>
            <a:pPr lvl="1"/>
            <a:r>
              <a:rPr lang="fi-FI" altLang="fi-FI"/>
              <a:t>When hydrogen halides add to asymmetric alkenes, two products are possible</a:t>
            </a:r>
          </a:p>
          <a:p>
            <a:pPr lvl="1"/>
            <a:r>
              <a:rPr lang="fi-FI" altLang="fi-FI"/>
              <a:t>The halide will add to the carbon with the most alkyl substituents</a:t>
            </a:r>
          </a:p>
        </p:txBody>
      </p:sp>
      <p:pic>
        <p:nvPicPr>
          <p:cNvPr id="9220" name="Kuva 3">
            <a:extLst>
              <a:ext uri="{FF2B5EF4-FFF2-40B4-BE49-F238E27FC236}">
                <a16:creationId xmlns:a16="http://schemas.microsoft.com/office/drawing/2014/main" id="{D077902F-A99A-2C2E-C44F-655E54DFB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1" y="4906964"/>
            <a:ext cx="223361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Kuva 4">
            <a:extLst>
              <a:ext uri="{FF2B5EF4-FFF2-40B4-BE49-F238E27FC236}">
                <a16:creationId xmlns:a16="http://schemas.microsoft.com/office/drawing/2014/main" id="{86CD561B-8AED-FDD2-0171-BF4B48833C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4916488"/>
            <a:ext cx="825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Vuokaaviosymboli: Peräkkäissaantimuisti 5">
            <a:extLst>
              <a:ext uri="{FF2B5EF4-FFF2-40B4-BE49-F238E27FC236}">
                <a16:creationId xmlns:a16="http://schemas.microsoft.com/office/drawing/2014/main" id="{9A074C92-7B19-5452-E77A-7645E628D4CF}"/>
              </a:ext>
            </a:extLst>
          </p:cNvPr>
          <p:cNvSpPr/>
          <p:nvPr/>
        </p:nvSpPr>
        <p:spPr>
          <a:xfrm rot="20379267">
            <a:off x="6956426" y="4292600"/>
            <a:ext cx="2665413" cy="1657350"/>
          </a:xfrm>
          <a:prstGeom prst="flowChartMagneticTa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possible</a:t>
            </a:r>
            <a:r>
              <a:rPr lang="fi-FI" dirty="0"/>
              <a:t> products and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major</a:t>
            </a:r>
            <a:r>
              <a:rPr lang="fi-FI" dirty="0"/>
              <a:t> </a:t>
            </a:r>
            <a:r>
              <a:rPr lang="fi-FI" dirty="0" err="1"/>
              <a:t>product</a:t>
            </a:r>
            <a:r>
              <a:rPr lang="fi-FI" dirty="0"/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>
            <a:extLst>
              <a:ext uri="{FF2B5EF4-FFF2-40B4-BE49-F238E27FC236}">
                <a16:creationId xmlns:a16="http://schemas.microsoft.com/office/drawing/2014/main" id="{5ADB31D9-0F7B-2710-C68D-56736A19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Explaining Markonikov’s Rule</a:t>
            </a:r>
          </a:p>
        </p:txBody>
      </p:sp>
      <p:sp>
        <p:nvSpPr>
          <p:cNvPr id="10243" name="Sisällön paikkamerkki 2">
            <a:extLst>
              <a:ext uri="{FF2B5EF4-FFF2-40B4-BE49-F238E27FC236}">
                <a16:creationId xmlns:a16="http://schemas.microsoft.com/office/drawing/2014/main" id="{997C86BB-44E5-388A-5B4E-E78310D2C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altLang="fi-FI" dirty="0"/>
              <a:t>Still </a:t>
            </a:r>
            <a:r>
              <a:rPr lang="fi-FI" altLang="fi-FI" dirty="0" err="1"/>
              <a:t>considering</a:t>
            </a:r>
            <a:r>
              <a:rPr lang="fi-FI" altLang="fi-FI" dirty="0"/>
              <a:t> </a:t>
            </a:r>
            <a:r>
              <a:rPr lang="fi-FI" altLang="fi-FI" dirty="0" err="1"/>
              <a:t>propene</a:t>
            </a:r>
            <a:r>
              <a:rPr lang="fi-FI" altLang="fi-FI" dirty="0"/>
              <a:t>:</a:t>
            </a:r>
          </a:p>
          <a:p>
            <a:pPr lvl="1">
              <a:defRPr/>
            </a:pPr>
            <a:r>
              <a:rPr lang="fi-FI" altLang="fi-FI" dirty="0" err="1"/>
              <a:t>There</a:t>
            </a:r>
            <a:r>
              <a:rPr lang="fi-FI" altLang="fi-FI" dirty="0"/>
              <a:t> </a:t>
            </a:r>
            <a:r>
              <a:rPr lang="fi-FI" altLang="fi-FI" dirty="0" err="1"/>
              <a:t>are</a:t>
            </a:r>
            <a:r>
              <a:rPr lang="fi-FI" altLang="fi-FI" dirty="0"/>
              <a:t> </a:t>
            </a:r>
            <a:r>
              <a:rPr lang="fi-FI" altLang="fi-FI" dirty="0" err="1"/>
              <a:t>two</a:t>
            </a:r>
            <a:r>
              <a:rPr lang="fi-FI" altLang="fi-FI" dirty="0"/>
              <a:t> </a:t>
            </a:r>
            <a:r>
              <a:rPr lang="fi-FI" altLang="fi-FI" dirty="0" err="1"/>
              <a:t>carbocation</a:t>
            </a:r>
            <a:r>
              <a:rPr lang="fi-FI" altLang="fi-FI" dirty="0"/>
              <a:t> </a:t>
            </a:r>
            <a:r>
              <a:rPr lang="fi-FI" altLang="fi-FI" dirty="0" err="1"/>
              <a:t>intermediates</a:t>
            </a:r>
            <a:r>
              <a:rPr lang="fi-FI" altLang="fi-FI" dirty="0"/>
              <a:t> </a:t>
            </a:r>
            <a:r>
              <a:rPr lang="fi-FI" altLang="fi-FI" dirty="0" err="1"/>
              <a:t>possible</a:t>
            </a:r>
            <a:r>
              <a:rPr lang="fi-FI" altLang="fi-FI" dirty="0"/>
              <a:t>, </a:t>
            </a:r>
            <a:r>
              <a:rPr lang="fi-FI" altLang="fi-FI" dirty="0" err="1"/>
              <a:t>one</a:t>
            </a:r>
            <a:r>
              <a:rPr lang="fi-FI" altLang="fi-FI" dirty="0"/>
              <a:t> </a:t>
            </a:r>
            <a:r>
              <a:rPr lang="fi-FI" altLang="fi-FI" dirty="0" err="1"/>
              <a:t>primary</a:t>
            </a:r>
            <a:r>
              <a:rPr lang="fi-FI" altLang="fi-FI" dirty="0"/>
              <a:t> and </a:t>
            </a:r>
            <a:r>
              <a:rPr lang="fi-FI" altLang="fi-FI" dirty="0" err="1"/>
              <a:t>one</a:t>
            </a:r>
            <a:r>
              <a:rPr lang="fi-FI" altLang="fi-FI" dirty="0"/>
              <a:t> </a:t>
            </a:r>
            <a:r>
              <a:rPr lang="fi-FI" altLang="fi-FI" dirty="0" err="1"/>
              <a:t>secondary</a:t>
            </a:r>
            <a:r>
              <a:rPr lang="fi-FI" altLang="fi-FI" dirty="0"/>
              <a:t> (</a:t>
            </a:r>
            <a:r>
              <a:rPr lang="fi-FI" altLang="fi-FI" dirty="0" err="1"/>
              <a:t>draw</a:t>
            </a:r>
            <a:r>
              <a:rPr lang="fi-FI" altLang="fi-FI" dirty="0"/>
              <a:t> </a:t>
            </a:r>
            <a:r>
              <a:rPr lang="fi-FI" altLang="fi-FI" dirty="0" err="1"/>
              <a:t>these</a:t>
            </a:r>
            <a:r>
              <a:rPr lang="fi-FI" altLang="fi-FI" dirty="0"/>
              <a:t>)</a:t>
            </a:r>
          </a:p>
          <a:p>
            <a:pPr lvl="1">
              <a:defRPr/>
            </a:pP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Alkyl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groups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tend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to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push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electrons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towards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the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carbon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atom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they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are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attached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to,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stabilizing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the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positive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charge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on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the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 err="1">
                <a:solidFill>
                  <a:schemeClr val="bg2">
                    <a:lumMod val="50000"/>
                  </a:schemeClr>
                </a:solidFill>
              </a:rPr>
              <a:t>carbon</a:t>
            </a:r>
            <a:r>
              <a:rPr lang="fi-FI" altLang="fi-FI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i-FI" altLang="fi-FI" dirty="0"/>
              <a:t>(</a:t>
            </a:r>
            <a:r>
              <a:rPr lang="fi-FI" altLang="fi-FI" dirty="0" err="1">
                <a:solidFill>
                  <a:srgbClr val="FF0000"/>
                </a:solidFill>
              </a:rPr>
              <a:t>positive</a:t>
            </a:r>
            <a:r>
              <a:rPr lang="fi-FI" altLang="fi-FI" dirty="0">
                <a:solidFill>
                  <a:srgbClr val="FF0000"/>
                </a:solidFill>
              </a:rPr>
              <a:t> </a:t>
            </a:r>
            <a:r>
              <a:rPr lang="fi-FI" altLang="fi-FI" dirty="0" err="1">
                <a:solidFill>
                  <a:srgbClr val="FF0000"/>
                </a:solidFill>
              </a:rPr>
              <a:t>inductive</a:t>
            </a:r>
            <a:r>
              <a:rPr lang="fi-FI" altLang="fi-FI" dirty="0">
                <a:solidFill>
                  <a:srgbClr val="FF0000"/>
                </a:solidFill>
              </a:rPr>
              <a:t> </a:t>
            </a:r>
            <a:r>
              <a:rPr lang="fi-FI" altLang="fi-FI" dirty="0" err="1">
                <a:solidFill>
                  <a:srgbClr val="FF0000"/>
                </a:solidFill>
              </a:rPr>
              <a:t>effect</a:t>
            </a:r>
            <a:r>
              <a:rPr lang="fi-FI" altLang="fi-FI" dirty="0"/>
              <a:t>) 1⁰ &lt; 2 ⁰&lt;3 ⁰ </a:t>
            </a:r>
            <a:r>
              <a:rPr lang="fi-FI" altLang="fi-FI" dirty="0">
                <a:solidFill>
                  <a:srgbClr val="00B0F0"/>
                </a:solidFill>
              </a:rPr>
              <a:t>(</a:t>
            </a:r>
            <a:r>
              <a:rPr lang="fi-FI" altLang="fi-FI" dirty="0" err="1">
                <a:solidFill>
                  <a:srgbClr val="00B0F0"/>
                </a:solidFill>
              </a:rPr>
              <a:t>most</a:t>
            </a:r>
            <a:r>
              <a:rPr lang="fi-FI" altLang="fi-FI" dirty="0">
                <a:solidFill>
                  <a:srgbClr val="00B0F0"/>
                </a:solidFill>
              </a:rPr>
              <a:t> </a:t>
            </a:r>
            <a:r>
              <a:rPr lang="fi-FI" altLang="fi-FI" dirty="0" err="1">
                <a:solidFill>
                  <a:srgbClr val="00B0F0"/>
                </a:solidFill>
              </a:rPr>
              <a:t>stable</a:t>
            </a:r>
            <a:r>
              <a:rPr lang="fi-FI" altLang="fi-FI" dirty="0">
                <a:solidFill>
                  <a:srgbClr val="00B0F0"/>
                </a:solidFill>
              </a:rPr>
              <a:t>)</a:t>
            </a:r>
          </a:p>
          <a:p>
            <a:pPr lvl="1">
              <a:defRPr/>
            </a:pPr>
            <a:r>
              <a:rPr lang="fi-FI" altLang="fi-FI" dirty="0" err="1">
                <a:solidFill>
                  <a:srgbClr val="00B0F0"/>
                </a:solidFill>
              </a:rPr>
              <a:t>The</a:t>
            </a:r>
            <a:r>
              <a:rPr lang="fi-FI" altLang="fi-FI" dirty="0">
                <a:solidFill>
                  <a:srgbClr val="00B0F0"/>
                </a:solidFill>
              </a:rPr>
              <a:t> </a:t>
            </a:r>
            <a:r>
              <a:rPr lang="fi-FI" altLang="fi-FI" dirty="0" err="1">
                <a:solidFill>
                  <a:srgbClr val="00B0F0"/>
                </a:solidFill>
              </a:rPr>
              <a:t>more</a:t>
            </a:r>
            <a:r>
              <a:rPr lang="fi-FI" altLang="fi-FI" dirty="0">
                <a:solidFill>
                  <a:srgbClr val="00B0F0"/>
                </a:solidFill>
              </a:rPr>
              <a:t> </a:t>
            </a:r>
            <a:r>
              <a:rPr lang="fi-FI" altLang="fi-FI" dirty="0" err="1">
                <a:solidFill>
                  <a:srgbClr val="00B0F0"/>
                </a:solidFill>
              </a:rPr>
              <a:t>stable</a:t>
            </a:r>
            <a:r>
              <a:rPr lang="fi-FI" altLang="fi-FI" dirty="0">
                <a:solidFill>
                  <a:srgbClr val="00B0F0"/>
                </a:solidFill>
              </a:rPr>
              <a:t> </a:t>
            </a:r>
            <a:r>
              <a:rPr lang="fi-FI" altLang="fi-FI" dirty="0" err="1">
                <a:solidFill>
                  <a:srgbClr val="00B0F0"/>
                </a:solidFill>
              </a:rPr>
              <a:t>carbocation</a:t>
            </a:r>
            <a:r>
              <a:rPr lang="fi-FI" altLang="fi-FI" dirty="0">
                <a:solidFill>
                  <a:srgbClr val="00B0F0"/>
                </a:solidFill>
              </a:rPr>
              <a:t> is </a:t>
            </a:r>
            <a:r>
              <a:rPr lang="fi-FI" altLang="fi-FI" dirty="0" err="1">
                <a:solidFill>
                  <a:srgbClr val="00B0F0"/>
                </a:solidFill>
              </a:rPr>
              <a:t>preffered</a:t>
            </a:r>
            <a:endParaRPr lang="fi-FI" altLang="fi-FI" dirty="0">
              <a:solidFill>
                <a:srgbClr val="00B0F0"/>
              </a:solidFill>
            </a:endParaRPr>
          </a:p>
          <a:p>
            <a:pPr lvl="1">
              <a:defRPr/>
            </a:pPr>
            <a:r>
              <a:rPr lang="fi-FI" altLang="fi-FI" dirty="0" err="1">
                <a:solidFill>
                  <a:srgbClr val="00B050"/>
                </a:solidFill>
              </a:rPr>
              <a:t>Also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can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be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used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with</a:t>
            </a:r>
            <a:r>
              <a:rPr lang="fi-FI" altLang="fi-FI" dirty="0">
                <a:solidFill>
                  <a:srgbClr val="00B050"/>
                </a:solidFill>
              </a:rPr>
              <a:t> </a:t>
            </a:r>
            <a:r>
              <a:rPr lang="fi-FI" altLang="fi-FI" dirty="0" err="1">
                <a:solidFill>
                  <a:srgbClr val="00B050"/>
                </a:solidFill>
              </a:rPr>
              <a:t>interhalogens</a:t>
            </a:r>
            <a:endParaRPr lang="fi-FI" altLang="fi-FI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402</Words>
  <Application>Microsoft Office PowerPoint</Application>
  <PresentationFormat>Laajakuva</PresentationFormat>
  <Paragraphs>50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Office-teema</vt:lpstr>
      <vt:lpstr>Reactivity 3.4: Electron-Pair Sharing Reactions</vt:lpstr>
      <vt:lpstr>Substitution Reactions</vt:lpstr>
      <vt:lpstr>Nucleophilic substitution</vt:lpstr>
      <vt:lpstr>Nucleophilic substitution</vt:lpstr>
      <vt:lpstr>Factors Affecting the Rate of Nucleophilic Substitution</vt:lpstr>
      <vt:lpstr>Factors Affecting the Rate of Nucleophilic Substitution</vt:lpstr>
      <vt:lpstr>Substitution Reactions of Benzene</vt:lpstr>
      <vt:lpstr>Electrophilic Addition Reactions</vt:lpstr>
      <vt:lpstr>Explaining Markonikov’s Rule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Reactivity 3.4: Electron-Pair Sharing Reactions</dc:title>
  <dc:creator>Lerch Adam</dc:creator>
  <cp:lastModifiedBy>Lerch Adam</cp:lastModifiedBy>
  <cp:revision>3</cp:revision>
  <dcterms:created xsi:type="dcterms:W3CDTF">2024-12-13T05:37:18Z</dcterms:created>
  <dcterms:modified xsi:type="dcterms:W3CDTF">2024-12-16T10:03:34Z</dcterms:modified>
</cp:coreProperties>
</file>