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80FDA5-34C6-F862-76EC-729C65752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41BE9C2-19AC-7BBE-7A35-39B8AA9B2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78C824D-BD36-2E90-69A9-B885226A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042C1F-79E5-D4B2-8CDA-45E37206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3129CB-7968-EE15-8C7C-F5B79CEF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6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688710-2B14-1C06-A9F0-67D4E498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5992708-E865-488F-00D2-EB54E9291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BE4FA5-A932-9CB6-F213-010A0C1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861FF4-951F-9776-1145-7EA7D7AA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4BA0E2-3582-4706-7164-65A39581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2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4EECD3D-FC48-A440-CF69-2DB8EE3D1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E756F2A-70E3-1119-DC4A-AFC7773CA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AE40E12-C5BF-FE32-F0C0-31DB888C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8581EE-0B14-F9EE-D063-7BBA2C2B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872B2F-35C6-334B-7D95-823A39492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78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1C28A0-0F1E-9C62-74CD-9AF17429A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E4F539-8BE9-F680-249A-F161F3607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BF3263-27D1-F621-903B-FDAA43F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D5C278-CEC0-2583-FC61-13F0D528B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B8832C-B578-0484-10E0-B648E92E8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9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67323C-8901-10C2-68B6-08B727638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845F27-CBCF-DBD7-A0CC-79F55AC09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14804B-05D0-5C5A-6020-0673B48A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1CF63B-6B35-D191-5BEF-222E0746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87B972-8D48-A6A5-5315-E5A7AB9B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143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78FE68-D16D-C5B6-56DB-3B047826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196C77-D5BF-D67D-30C3-9EC2323FA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FDDE41A-EED7-4B15-ED27-A9CC56118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5B3855F-B165-79DB-B344-1F83243F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F10CE03-941E-C263-5829-1CCD3CB3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66C55DE-F3E8-48F7-473F-5D23E3777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422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F17392-7BD1-75B2-39DD-6E949F05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8653803-F8A8-6FE5-6748-B4DA852D2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92EE951-9BFA-548C-F361-998D71498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CA001F5-DD99-0EFE-3AC4-08EE074B9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21F7F8D-35B0-E753-712F-722489E55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CC7C46-6EBD-7A8E-87FC-6375898D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4B81D94-80B6-BB84-4927-0DC2AD06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01672FC-E997-338E-82AF-7E96061E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884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0F6B52-9C01-DC0B-2B36-B19C7274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DB8B6C0-80B8-99B0-DB27-C097AC25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FF29D29-4048-6CFA-79A5-7FCF423B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C52444-07B0-ABE3-1732-C05E59BDE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97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2FD4225-4F8F-81D5-19ED-2D953CFC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BB09C1-D880-D394-5ABB-4623E7B6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E8A263C-6191-4546-132D-796A2216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02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8C5BBB-6949-F7A9-B99A-E430239E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EDB91FD-C0A2-5549-A960-0ECFF62BC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5A0C10C-2DD2-A607-DFB3-A3F8461B9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DF9528-AEB4-646A-8A20-9ED425542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A61A074-2C98-2C0B-F642-7D800BA67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37D669B-3303-E2EC-2378-A7788E58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17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CB22DE-A256-478E-60B2-C5072068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9607101-61A1-7C66-B0E4-FC1E641B5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606E17-C6A1-A548-7D36-731AACD01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455A59-F686-66A8-B5B7-E8942621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57E8E1-34FE-42D2-04F9-9E02CF8B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BD6FAD-6306-6290-284C-FC3B998E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20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E582246-A3AA-CD69-7A2F-5FEADF7A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3B615-3BA2-70E7-FA4B-70DF9A592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BD881F-E848-AC08-774F-AD4DD786C9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F822-A7EE-4834-8FD4-1963BB8B1E59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70F2CD-1761-84D5-23D0-D0E895132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AA5B51-F8D8-48F8-B61D-23756EB66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98D99-36B0-4C7D-8363-26D5918116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31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D1305B-3ACD-A719-5A5D-961EAD3B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80" y="0"/>
            <a:ext cx="9367521" cy="1143000"/>
          </a:xfrm>
        </p:spPr>
        <p:txBody>
          <a:bodyPr rtlCol="0">
            <a:normAutofit/>
          </a:bodyPr>
          <a:lstStyle/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r>
              <a:rPr lang="fi-FI" sz="3600" dirty="0" err="1"/>
              <a:t>Reactivity</a:t>
            </a:r>
            <a:r>
              <a:rPr lang="fi-FI" sz="3600"/>
              <a:t> 3.3: Chlorination</a:t>
            </a:r>
            <a:r>
              <a:rPr lang="fi-FI" sz="3600" dirty="0"/>
              <a:t> of </a:t>
            </a:r>
            <a:r>
              <a:rPr lang="fi-FI" sz="3600" dirty="0" err="1"/>
              <a:t>Methane</a:t>
            </a:r>
            <a:endParaRPr lang="fi-FI" sz="36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8C1AF4-4B7F-92F0-DBB1-C0CEBC2EB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950" y="981074"/>
            <a:ext cx="9544050" cy="5053965"/>
          </a:xfrm>
        </p:spPr>
        <p:txBody>
          <a:bodyPr rtlCol="0">
            <a:normAutofit/>
          </a:bodyPr>
          <a:lstStyle/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rgbClr val="00B050"/>
                </a:solidFill>
              </a:rPr>
              <a:t>Define</a:t>
            </a:r>
            <a:r>
              <a:rPr lang="fi-FI" dirty="0">
                <a:solidFill>
                  <a:srgbClr val="00B050"/>
                </a:solidFill>
              </a:rPr>
              <a:t> a </a:t>
            </a:r>
            <a:r>
              <a:rPr lang="fi-FI" dirty="0" err="1">
                <a:solidFill>
                  <a:srgbClr val="00B050"/>
                </a:solidFill>
              </a:rPr>
              <a:t>radical</a:t>
            </a:r>
            <a:r>
              <a:rPr lang="fi-FI" dirty="0">
                <a:solidFill>
                  <a:srgbClr val="00B050"/>
                </a:solidFill>
              </a:rPr>
              <a:t> and show </a:t>
            </a:r>
            <a:r>
              <a:rPr lang="fi-FI" dirty="0" err="1">
                <a:solidFill>
                  <a:srgbClr val="00B050"/>
                </a:solidFill>
              </a:rPr>
              <a:t>the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correct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notation</a:t>
            </a:r>
            <a:r>
              <a:rPr lang="fi-FI" dirty="0">
                <a:solidFill>
                  <a:srgbClr val="00B050"/>
                </a:solidFill>
              </a:rPr>
              <a:t> of a </a:t>
            </a:r>
            <a:r>
              <a:rPr lang="fi-FI" dirty="0" err="1">
                <a:solidFill>
                  <a:srgbClr val="00B050"/>
                </a:solidFill>
              </a:rPr>
              <a:t>radical</a:t>
            </a:r>
            <a:endParaRPr lang="fi-FI" dirty="0">
              <a:solidFill>
                <a:srgbClr val="00B050"/>
              </a:solidFill>
            </a:endParaRP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rgbClr val="00B050"/>
                </a:solidFill>
              </a:rPr>
              <a:t>Note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three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important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matters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when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drawing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mechanisms</a:t>
            </a:r>
            <a:endParaRPr lang="fi-FI" dirty="0">
              <a:solidFill>
                <a:srgbClr val="00B050"/>
              </a:solidFill>
            </a:endParaRP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rgbClr val="00B050"/>
                </a:solidFill>
              </a:rPr>
              <a:t>Heterolytic</a:t>
            </a:r>
            <a:r>
              <a:rPr lang="fi-FI" dirty="0">
                <a:solidFill>
                  <a:srgbClr val="00B050"/>
                </a:solidFill>
              </a:rPr>
              <a:t> fission 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bonds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involves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electrons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moving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one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atoms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anion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cation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formed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rgbClr val="FF0000"/>
                </a:solidFill>
              </a:rPr>
              <a:t>Homolytic</a:t>
            </a:r>
            <a:r>
              <a:rPr lang="fi-FI" dirty="0">
                <a:solidFill>
                  <a:srgbClr val="FF0000"/>
                </a:solidFill>
              </a:rPr>
              <a:t> fission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results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when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each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atom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takes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one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electron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two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free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radicals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formed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Three main </a:t>
            </a: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steps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fi-FI" dirty="0" err="1">
                <a:solidFill>
                  <a:srgbClr val="0070C0"/>
                </a:solidFill>
              </a:rPr>
              <a:t>free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radical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substitution</a:t>
            </a:r>
            <a:r>
              <a:rPr lang="fi-FI" dirty="0">
                <a:solidFill>
                  <a:srgbClr val="0070C0"/>
                </a:solidFill>
              </a:rPr>
              <a:t> (</a:t>
            </a:r>
            <a:r>
              <a:rPr lang="fi-FI" dirty="0" err="1">
                <a:solidFill>
                  <a:srgbClr val="0070C0"/>
                </a:solidFill>
              </a:rPr>
              <a:t>become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familiar</a:t>
            </a:r>
            <a:r>
              <a:rPr lang="fi-FI" dirty="0">
                <a:solidFill>
                  <a:srgbClr val="0070C0"/>
                </a:solidFill>
              </a:rPr>
              <a:t> and </a:t>
            </a:r>
            <a:r>
              <a:rPr lang="fi-FI" dirty="0" err="1">
                <a:solidFill>
                  <a:srgbClr val="0070C0"/>
                </a:solidFill>
              </a:rPr>
              <a:t>be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ready</a:t>
            </a:r>
            <a:r>
              <a:rPr lang="fi-FI" dirty="0">
                <a:solidFill>
                  <a:srgbClr val="0070C0"/>
                </a:solidFill>
              </a:rPr>
              <a:t> to </a:t>
            </a:r>
            <a:r>
              <a:rPr lang="fi-FI" dirty="0" err="1">
                <a:solidFill>
                  <a:srgbClr val="0070C0"/>
                </a:solidFill>
              </a:rPr>
              <a:t>draw</a:t>
            </a:r>
            <a:r>
              <a:rPr lang="fi-FI" dirty="0">
                <a:solidFill>
                  <a:srgbClr val="0070C0"/>
                </a:solidFill>
              </a:rPr>
              <a:t>)</a:t>
            </a: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Initiation</a:t>
            </a: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Propogation</a:t>
            </a: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>
              <a:buClr>
                <a:schemeClr val="accent6">
                  <a:lumMod val="75000"/>
                </a:schemeClr>
              </a:buClr>
              <a:defRPr/>
            </a:pPr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Termination</a:t>
            </a: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endParaRPr lang="fi-FI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Reactivity 3.3: Chlorination of Methane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Reactivity 3.3: Chlorination of Methane</dc:title>
  <dc:creator>Lerch Adam</dc:creator>
  <cp:lastModifiedBy>Lerch Adam</cp:lastModifiedBy>
  <cp:revision>1</cp:revision>
  <dcterms:created xsi:type="dcterms:W3CDTF">2024-12-12T15:39:57Z</dcterms:created>
  <dcterms:modified xsi:type="dcterms:W3CDTF">2024-12-12T15:46:50Z</dcterms:modified>
</cp:coreProperties>
</file>