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891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373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781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907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234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8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24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39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25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11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244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1668C-74AA-46E6-8472-49BA5038BC2D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F74C-3451-4EA8-8EAC-B54A31186E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602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504435"/>
            <a:ext cx="10515600" cy="5362815"/>
          </a:xfrm>
        </p:spPr>
        <p:txBody>
          <a:bodyPr>
            <a:normAutofit/>
          </a:bodyPr>
          <a:lstStyle/>
          <a:p>
            <a:r>
              <a:rPr lang="fi-FI" sz="8800" dirty="0"/>
              <a:t>          </a:t>
            </a:r>
            <a:r>
              <a:rPr lang="fi-FI" sz="14000" dirty="0">
                <a:latin typeface="Arial Black" panose="020B0A04020102020204" pitchFamily="34" charset="0"/>
              </a:rPr>
              <a:t>CROA</a:t>
            </a:r>
          </a:p>
        </p:txBody>
      </p:sp>
      <p:cxnSp>
        <p:nvCxnSpPr>
          <p:cNvPr id="5" name="Suora nuoliyhdysviiva 4"/>
          <p:cNvCxnSpPr/>
          <p:nvPr/>
        </p:nvCxnSpPr>
        <p:spPr>
          <a:xfrm flipH="1">
            <a:off x="2156604" y="3614468"/>
            <a:ext cx="1552754" cy="75912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4406660" y="3614468"/>
            <a:ext cx="1086928" cy="75912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nuoliyhdysviiva 6"/>
          <p:cNvCxnSpPr/>
          <p:nvPr/>
        </p:nvCxnSpPr>
        <p:spPr>
          <a:xfrm>
            <a:off x="7076535" y="3614468"/>
            <a:ext cx="419820" cy="113006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nuoliyhdysviiva 7"/>
          <p:cNvCxnSpPr/>
          <p:nvPr/>
        </p:nvCxnSpPr>
        <p:spPr>
          <a:xfrm>
            <a:off x="8773064" y="3766868"/>
            <a:ext cx="948906" cy="152112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1423357" y="4401075"/>
            <a:ext cx="5046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solidFill>
                  <a:srgbClr val="00B0F0"/>
                </a:solidFill>
              </a:rPr>
              <a:t>Cathode        </a:t>
            </a:r>
            <a:r>
              <a:rPr lang="fi-FI" sz="3600" dirty="0" err="1">
                <a:solidFill>
                  <a:srgbClr val="00B0F0"/>
                </a:solidFill>
              </a:rPr>
              <a:t>Reduction</a:t>
            </a:r>
            <a:endParaRPr lang="fi-FI" sz="3600" dirty="0">
              <a:solidFill>
                <a:srgbClr val="00B0F0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6952891" y="4813540"/>
            <a:ext cx="221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err="1">
                <a:solidFill>
                  <a:srgbClr val="00B050"/>
                </a:solidFill>
              </a:rPr>
              <a:t>Oxidation</a:t>
            </a:r>
            <a:endParaRPr lang="fi-FI" sz="3600" dirty="0">
              <a:solidFill>
                <a:srgbClr val="00B050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9529313" y="5136705"/>
            <a:ext cx="221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err="1">
                <a:solidFill>
                  <a:srgbClr val="00B050"/>
                </a:solidFill>
              </a:rPr>
              <a:t>Anode</a:t>
            </a:r>
            <a:endParaRPr lang="fi-FI" sz="3600" dirty="0">
              <a:solidFill>
                <a:srgbClr val="00B050"/>
              </a:solidFill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6D81494-3DA5-3A3A-721F-B3D1CEE33C08}"/>
              </a:ext>
            </a:extLst>
          </p:cNvPr>
          <p:cNvSpPr txBox="1"/>
          <p:nvPr/>
        </p:nvSpPr>
        <p:spPr>
          <a:xfrm>
            <a:off x="952500" y="152400"/>
            <a:ext cx="10315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b="1" u="sng" dirty="0">
                <a:solidFill>
                  <a:srgbClr val="00B0F0"/>
                </a:solidFill>
              </a:rPr>
              <a:t>HL REDOX PROCESSES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298423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>
                <a:solidFill>
                  <a:srgbClr val="00B0F0"/>
                </a:solidFill>
              </a:rPr>
              <a:t>HL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>
                <a:solidFill>
                  <a:srgbClr val="00B0F0"/>
                </a:solidFill>
              </a:rPr>
              <a:t>Factors affecting:</a:t>
            </a:r>
          </a:p>
          <a:p>
            <a:pPr lvl="1" eaLnBrk="1" hangingPunct="1">
              <a:defRPr/>
            </a:pPr>
            <a:r>
              <a:rPr lang="fi-FI" dirty="0">
                <a:solidFill>
                  <a:srgbClr val="00B0F0"/>
                </a:solidFill>
              </a:rPr>
              <a:t>Number of electrons moving through the system: current and time. Doubling current means twice as many electrons.</a:t>
            </a:r>
          </a:p>
          <a:p>
            <a:pPr lvl="1" eaLnBrk="1" hangingPunct="1">
              <a:defRPr/>
            </a:pPr>
            <a:r>
              <a:rPr lang="fi-FI" dirty="0">
                <a:solidFill>
                  <a:srgbClr val="00B0F0"/>
                </a:solidFill>
              </a:rPr>
              <a:t>The charge on the ion: one mole of sodium in the electrolysis of NaCl will require one mole of electrons to move. Similarly, one mole of lead from lead (II) bromide will require two</a:t>
            </a:r>
          </a:p>
        </p:txBody>
      </p:sp>
    </p:spTree>
    <p:extLst>
      <p:ext uri="{BB962C8B-B14F-4D97-AF65-F5344CB8AC3E}">
        <p14:creationId xmlns:p14="http://schemas.microsoft.com/office/powerpoint/2010/main" val="36135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 err="1">
                <a:solidFill>
                  <a:srgbClr val="00B0F0"/>
                </a:solidFill>
              </a:rPr>
              <a:t>Half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cells</a:t>
            </a:r>
            <a:r>
              <a:rPr lang="fi-FI" dirty="0">
                <a:solidFill>
                  <a:srgbClr val="00B0F0"/>
                </a:solidFill>
              </a:rPr>
              <a:t> (HL)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B0F0"/>
                </a:solidFill>
              </a:rPr>
              <a:t>The electric potential of one half-cell can be measured against that of another half-cell.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B0F0"/>
                </a:solidFill>
              </a:rPr>
              <a:t>Standard electrode potentials are arranged in increasing order to form the electrochemical series (see Data Booklet)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B0F0"/>
                </a:solidFill>
              </a:rPr>
              <a:t>Electrons will flow from the more negative half-cell to the more positive</a:t>
            </a:r>
          </a:p>
        </p:txBody>
      </p:sp>
    </p:spTree>
    <p:extLst>
      <p:ext uri="{BB962C8B-B14F-4D97-AF65-F5344CB8AC3E}">
        <p14:creationId xmlns:p14="http://schemas.microsoft.com/office/powerpoint/2010/main" val="273061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31950" y="277813"/>
            <a:ext cx="9036050" cy="1143000"/>
          </a:xfrm>
        </p:spPr>
        <p:txBody>
          <a:bodyPr/>
          <a:lstStyle/>
          <a:p>
            <a:pPr>
              <a:defRPr/>
            </a:pPr>
            <a:r>
              <a:rPr lang="fi-FI" sz="3600" dirty="0">
                <a:solidFill>
                  <a:srgbClr val="00B0F0"/>
                </a:solidFill>
              </a:rPr>
              <a:t>Cell </a:t>
            </a:r>
            <a:r>
              <a:rPr lang="fi-FI" sz="3600" dirty="0" err="1">
                <a:solidFill>
                  <a:srgbClr val="00B0F0"/>
                </a:solidFill>
              </a:rPr>
              <a:t>Potential</a:t>
            </a:r>
            <a:r>
              <a:rPr lang="fi-FI" sz="3600" dirty="0">
                <a:solidFill>
                  <a:srgbClr val="00B0F0"/>
                </a:solidFill>
              </a:rPr>
              <a:t> and </a:t>
            </a:r>
            <a:r>
              <a:rPr lang="fi-FI" sz="3600" dirty="0" err="1">
                <a:solidFill>
                  <a:srgbClr val="00B0F0"/>
                </a:solidFill>
              </a:rPr>
              <a:t>Gibbs</a:t>
            </a:r>
            <a:r>
              <a:rPr lang="fi-FI" sz="3600" dirty="0">
                <a:solidFill>
                  <a:srgbClr val="00B0F0"/>
                </a:solidFill>
              </a:rPr>
              <a:t> </a:t>
            </a:r>
            <a:r>
              <a:rPr lang="fi-FI" sz="3600" dirty="0" err="1">
                <a:solidFill>
                  <a:srgbClr val="00B0F0"/>
                </a:solidFill>
              </a:rPr>
              <a:t>Free</a:t>
            </a:r>
            <a:r>
              <a:rPr lang="fi-FI" sz="3600" dirty="0">
                <a:solidFill>
                  <a:srgbClr val="00B0F0"/>
                </a:solidFill>
              </a:rPr>
              <a:t> Energy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B0F0"/>
                </a:solidFill>
              </a:rPr>
              <a:t>∆G̊ = </a:t>
            </a:r>
            <a:r>
              <a:rPr lang="en-US" i="1" dirty="0">
                <a:solidFill>
                  <a:srgbClr val="00B0F0"/>
                </a:solidFill>
              </a:rPr>
              <a:t>-</a:t>
            </a:r>
            <a:r>
              <a:rPr lang="en-US" i="1" dirty="0" err="1">
                <a:solidFill>
                  <a:srgbClr val="00B0F0"/>
                </a:solidFill>
              </a:rPr>
              <a:t>nFE</a:t>
            </a:r>
            <a:r>
              <a:rPr lang="en-US" i="1" dirty="0">
                <a:solidFill>
                  <a:srgbClr val="00B0F0"/>
                </a:solidFill>
              </a:rPr>
              <a:t> ̊ </a:t>
            </a:r>
            <a:r>
              <a:rPr lang="en-US" i="1" baseline="-25000" dirty="0">
                <a:solidFill>
                  <a:srgbClr val="00B0F0"/>
                </a:solidFill>
              </a:rPr>
              <a:t>cell</a:t>
            </a:r>
            <a:endParaRPr lang="en-US" i="1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00B0F0"/>
                </a:solidFill>
              </a:rPr>
              <a:t>n = </a:t>
            </a:r>
            <a:r>
              <a:rPr lang="en-US" dirty="0" err="1">
                <a:solidFill>
                  <a:srgbClr val="00B0F0"/>
                </a:solidFill>
              </a:rPr>
              <a:t>mol</a:t>
            </a:r>
            <a:r>
              <a:rPr lang="en-US" dirty="0">
                <a:solidFill>
                  <a:srgbClr val="00B0F0"/>
                </a:solidFill>
              </a:rPr>
              <a:t> #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B0F0"/>
                </a:solidFill>
              </a:rPr>
              <a:t>F = Faraday’s constant 96,500 C mol</a:t>
            </a:r>
            <a:r>
              <a:rPr lang="en-US" baseline="30000" dirty="0">
                <a:solidFill>
                  <a:srgbClr val="00B0F0"/>
                </a:solidFill>
              </a:rPr>
              <a:t>-1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B0F0"/>
                </a:solidFill>
              </a:rPr>
              <a:t>E ̊ </a:t>
            </a:r>
            <a:r>
              <a:rPr lang="en-US" baseline="-25000" dirty="0">
                <a:solidFill>
                  <a:srgbClr val="00B0F0"/>
                </a:solidFill>
              </a:rPr>
              <a:t>cell</a:t>
            </a:r>
            <a:r>
              <a:rPr lang="en-US" dirty="0">
                <a:solidFill>
                  <a:srgbClr val="00B0F0"/>
                </a:solidFill>
              </a:rPr>
              <a:t>= standard cell potential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B0F0"/>
                </a:solidFill>
              </a:rPr>
              <a:t>*Deduce in which conditions of cell potential a redox reaction will be spontaneous and in which non-spontaneous…</a:t>
            </a:r>
          </a:p>
          <a:p>
            <a:pPr marL="0" indent="0">
              <a:buNone/>
              <a:defRPr/>
            </a:pPr>
            <a:endParaRPr lang="fi-FI" dirty="0"/>
          </a:p>
          <a:p>
            <a:pPr marL="0" indent="0"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885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58926" y="277813"/>
            <a:ext cx="8651875" cy="1143000"/>
          </a:xfrm>
        </p:spPr>
        <p:txBody>
          <a:bodyPr/>
          <a:lstStyle/>
          <a:p>
            <a:pPr>
              <a:defRPr/>
            </a:pPr>
            <a:r>
              <a:rPr lang="fi-FI" dirty="0">
                <a:solidFill>
                  <a:srgbClr val="00B0F0"/>
                </a:solidFill>
              </a:rPr>
              <a:t>Standard </a:t>
            </a:r>
            <a:r>
              <a:rPr lang="fi-FI" dirty="0" err="1">
                <a:solidFill>
                  <a:srgbClr val="00B0F0"/>
                </a:solidFill>
              </a:rPr>
              <a:t>Electrode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Potential</a:t>
            </a:r>
            <a:r>
              <a:rPr lang="fi-FI" dirty="0">
                <a:solidFill>
                  <a:srgbClr val="00B0F0"/>
                </a:solidFill>
              </a:rPr>
              <a:t> (HL)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B0F0"/>
                </a:solidFill>
              </a:rPr>
              <a:t>The potential difference generated by a half cell under standard conditions when connected by a salt bridge and an external circuit to a standard hydrogen electrode</a:t>
            </a:r>
          </a:p>
          <a:p>
            <a:pPr>
              <a:defRPr/>
            </a:pPr>
            <a:endParaRPr lang="en-US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en-US" i="1" dirty="0">
                <a:solidFill>
                  <a:srgbClr val="FF0000"/>
                </a:solidFill>
              </a:rPr>
              <a:t>**In the Data booklet, standard electrode potential values are for reductive processes. Reduction takes place at the cathode and the signs for standard electrode potentials will be for reductive </a:t>
            </a:r>
            <a:r>
              <a:rPr lang="en-US" i="1">
                <a:solidFill>
                  <a:srgbClr val="FF0000"/>
                </a:solidFill>
              </a:rPr>
              <a:t>processes.</a:t>
            </a:r>
            <a:r>
              <a:rPr lang="fi-FI" i="1">
                <a:solidFill>
                  <a:srgbClr val="FF0000"/>
                </a:solidFill>
              </a:rPr>
              <a:t>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4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241</Words>
  <Application>Microsoft Office PowerPoint</Application>
  <PresentationFormat>Laajakuva</PresentationFormat>
  <Paragraphs>24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Office-teema</vt:lpstr>
      <vt:lpstr>          CROA</vt:lpstr>
      <vt:lpstr>HL Electrolysis</vt:lpstr>
      <vt:lpstr>Half cells (HL)</vt:lpstr>
      <vt:lpstr>Cell Potential and Gibbs Free Energy</vt:lpstr>
      <vt:lpstr>Standard Electrode Potential (HL)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 PROCESSES</dc:title>
  <dc:creator>Lerch Adam</dc:creator>
  <cp:lastModifiedBy>Lerch Adam</cp:lastModifiedBy>
  <cp:revision>6</cp:revision>
  <dcterms:created xsi:type="dcterms:W3CDTF">2016-11-03T12:22:39Z</dcterms:created>
  <dcterms:modified xsi:type="dcterms:W3CDTF">2024-12-09T07:15:02Z</dcterms:modified>
</cp:coreProperties>
</file>