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41" d="100"/>
          <a:sy n="41" d="100"/>
        </p:scale>
        <p:origin x="72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19AD-7737-4D91-BEBB-3AF6BB916F04}" type="datetimeFigureOut">
              <a:rPr lang="fi-FI" smtClean="0"/>
              <a:t>14.8.2024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7BB2E-69FC-4E2D-B94A-2F8FAE8637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196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19AD-7737-4D91-BEBB-3AF6BB916F04}" type="datetimeFigureOut">
              <a:rPr lang="fi-FI" smtClean="0"/>
              <a:t>14.8.2024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7BB2E-69FC-4E2D-B94A-2F8FAE8637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6527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19AD-7737-4D91-BEBB-3AF6BB916F04}" type="datetimeFigureOut">
              <a:rPr lang="fi-FI" smtClean="0"/>
              <a:t>14.8.2024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7BB2E-69FC-4E2D-B94A-2F8FAE8637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7016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19AD-7737-4D91-BEBB-3AF6BB916F04}" type="datetimeFigureOut">
              <a:rPr lang="fi-FI" smtClean="0"/>
              <a:t>14.8.2024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7BB2E-69FC-4E2D-B94A-2F8FAE8637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5813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19AD-7737-4D91-BEBB-3AF6BB916F04}" type="datetimeFigureOut">
              <a:rPr lang="fi-FI" smtClean="0"/>
              <a:t>14.8.2024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7BB2E-69FC-4E2D-B94A-2F8FAE8637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5252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19AD-7737-4D91-BEBB-3AF6BB916F04}" type="datetimeFigureOut">
              <a:rPr lang="fi-FI" smtClean="0"/>
              <a:t>14.8.2024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7BB2E-69FC-4E2D-B94A-2F8FAE8637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7610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19AD-7737-4D91-BEBB-3AF6BB916F04}" type="datetimeFigureOut">
              <a:rPr lang="fi-FI" smtClean="0"/>
              <a:t>14.8.2024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7BB2E-69FC-4E2D-B94A-2F8FAE8637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8571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19AD-7737-4D91-BEBB-3AF6BB916F04}" type="datetimeFigureOut">
              <a:rPr lang="fi-FI" smtClean="0"/>
              <a:t>14.8.2024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7BB2E-69FC-4E2D-B94A-2F8FAE8637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3436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19AD-7737-4D91-BEBB-3AF6BB916F04}" type="datetimeFigureOut">
              <a:rPr lang="fi-FI" smtClean="0"/>
              <a:t>14.8.2024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7BB2E-69FC-4E2D-B94A-2F8FAE8637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8505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19AD-7737-4D91-BEBB-3AF6BB916F04}" type="datetimeFigureOut">
              <a:rPr lang="fi-FI" smtClean="0"/>
              <a:t>14.8.2024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7BB2E-69FC-4E2D-B94A-2F8FAE8637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1529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19AD-7737-4D91-BEBB-3AF6BB916F04}" type="datetimeFigureOut">
              <a:rPr lang="fi-FI" smtClean="0"/>
              <a:t>14.8.2024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7BB2E-69FC-4E2D-B94A-2F8FAE8637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47970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219AD-7737-4D91-BEBB-3AF6BB916F04}" type="datetimeFigureOut">
              <a:rPr lang="fi-FI" smtClean="0"/>
              <a:t>14.8.2024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7BB2E-69FC-4E2D-B94A-2F8FAE8637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5151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1992313" y="0"/>
            <a:ext cx="8229600" cy="476250"/>
          </a:xfrm>
        </p:spPr>
        <p:txBody>
          <a:bodyPr/>
          <a:lstStyle/>
          <a:p>
            <a:pPr eaLnBrk="1" hangingPunct="1">
              <a:defRPr/>
            </a:pPr>
            <a:r>
              <a:rPr lang="fi-FI" sz="2000" b="1" dirty="0">
                <a:solidFill>
                  <a:srgbClr val="0070C0"/>
                </a:solidFill>
              </a:rPr>
              <a:t>EQUILIBRIUM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0" y="476251"/>
            <a:ext cx="9144000" cy="3744913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Often times, chemistry theory refers to a closed system</a:t>
            </a:r>
          </a:p>
          <a:p>
            <a:pPr lvl="1" eaLnBrk="1" hangingPunct="1">
              <a:defRPr/>
            </a:pPr>
            <a:r>
              <a:rPr lang="en-US" sz="1600" dirty="0">
                <a:solidFill>
                  <a:srgbClr val="0070C0"/>
                </a:solidFill>
              </a:rPr>
              <a:t>Where neither matter nor energy can enter or leave</a:t>
            </a:r>
          </a:p>
          <a:p>
            <a:pPr lvl="1" eaLnBrk="1" hangingPunct="1">
              <a:defRPr/>
            </a:pPr>
            <a:r>
              <a:rPr lang="en-US" sz="1600" dirty="0">
                <a:solidFill>
                  <a:srgbClr val="0070C0"/>
                </a:solidFill>
              </a:rPr>
              <a:t>If it would be open, some products from the reaction could escape and equilibrium would not be reached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What then is equilibrium?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Most chemical reactions do not go to completion, but rather once some products are formed, the reverse reaction can take place (reactants reformed)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In a closed system the concentrations of reactants and products will eventually become constant: a state of dynamic equilibrium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Both reactions (forward and reverse) continue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The forward is equal to the reverse (concerning rates)</a:t>
            </a:r>
          </a:p>
          <a:p>
            <a:pPr eaLnBrk="1" hangingPunct="1">
              <a:defRPr/>
            </a:pPr>
            <a:endParaRPr lang="fi-FI" sz="1800" dirty="0">
              <a:solidFill>
                <a:srgbClr val="66FF33"/>
              </a:solidFill>
            </a:endParaRPr>
          </a:p>
        </p:txBody>
      </p:sp>
      <p:graphicFrame>
        <p:nvGraphicFramePr>
          <p:cNvPr id="2063" name="Group 15"/>
          <p:cNvGraphicFramePr>
            <a:graphicFrameLocks noGrp="1"/>
          </p:cNvGraphicFramePr>
          <p:nvPr/>
        </p:nvGraphicFramePr>
        <p:xfrm>
          <a:off x="2427288" y="-3679825"/>
          <a:ext cx="500062" cy="9007475"/>
        </p:xfrm>
        <a:graphic>
          <a:graphicData uri="http://schemas.openxmlformats.org/drawingml/2006/table">
            <a:tbl>
              <a:tblPr/>
              <a:tblGrid>
                <a:gridCol w="500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007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fi-FI" sz="2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fi-FI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                                                                      </a:t>
                      </a:r>
                    </a:p>
                  </a:txBody>
                  <a:tcPr marL="91386" marR="91386" marT="45723" marB="4572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102" name="Picture 7" descr="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1" y="4076700"/>
            <a:ext cx="7345363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8019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476250"/>
          </a:xfrm>
        </p:spPr>
        <p:txBody>
          <a:bodyPr/>
          <a:lstStyle/>
          <a:p>
            <a:pPr eaLnBrk="1" hangingPunct="1">
              <a:defRPr/>
            </a:pPr>
            <a:r>
              <a:rPr lang="fi-FI" sz="2000" b="1" dirty="0">
                <a:solidFill>
                  <a:srgbClr val="0070C0"/>
                </a:solidFill>
              </a:rPr>
              <a:t>EQUILIBRIUM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620713"/>
            <a:ext cx="91440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Dynamic equilibrium also occurs in physical changes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Simply speaking, consider a closed flask with water in it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Faster moving molecules in the liquid will move from the surface to become vapor; slower moving molecules in the vapor will condense back into a liquid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An equilibrium is reached when the rate of vaporization equals that of condensation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The rate of change from liquid water to water vapor is equal</a:t>
            </a:r>
          </a:p>
        </p:txBody>
      </p:sp>
      <p:pic>
        <p:nvPicPr>
          <p:cNvPr id="8194" name="Picture 2" descr="http://chubbyrevision.weebly.com/uploads/1/0/5/8/10584247/710477363_ori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24" y="3205908"/>
            <a:ext cx="3810498" cy="3155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uorakulmio 1"/>
          <p:cNvSpPr/>
          <p:nvPr/>
        </p:nvSpPr>
        <p:spPr>
          <a:xfrm>
            <a:off x="232024" y="6361113"/>
            <a:ext cx="3591498" cy="5012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Chubby</a:t>
            </a:r>
            <a:r>
              <a:rPr lang="fi-FI" dirty="0"/>
              <a:t> revision (2016)</a:t>
            </a:r>
          </a:p>
        </p:txBody>
      </p:sp>
      <p:pic>
        <p:nvPicPr>
          <p:cNvPr id="8196" name="Picture 4" descr="Pi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7238" y="2868613"/>
            <a:ext cx="4505899" cy="3405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4904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476250"/>
          </a:xfrm>
        </p:spPr>
        <p:txBody>
          <a:bodyPr/>
          <a:lstStyle/>
          <a:p>
            <a:pPr eaLnBrk="1" hangingPunct="1">
              <a:defRPr/>
            </a:pPr>
            <a:r>
              <a:rPr lang="fi-FI" sz="2000" b="1" dirty="0">
                <a:solidFill>
                  <a:srgbClr val="0070C0"/>
                </a:solidFill>
              </a:rPr>
              <a:t>EQUILIBRIUM CONSTANT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76250"/>
            <a:ext cx="6510969" cy="59039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Consider the reaction:</a:t>
            </a:r>
          </a:p>
          <a:p>
            <a:pPr lvl="1" eaLnBrk="1" hangingPunct="1">
              <a:defRPr/>
            </a:pPr>
            <a:r>
              <a:rPr lang="en-US" sz="1600" dirty="0" err="1">
                <a:solidFill>
                  <a:srgbClr val="0070C0"/>
                </a:solidFill>
              </a:rPr>
              <a:t>wA</a:t>
            </a:r>
            <a:r>
              <a:rPr lang="en-US" sz="1600" dirty="0">
                <a:solidFill>
                  <a:srgbClr val="0070C0"/>
                </a:solidFill>
              </a:rPr>
              <a:t>  + </a:t>
            </a:r>
            <a:r>
              <a:rPr lang="en-US" sz="1600" dirty="0" err="1">
                <a:solidFill>
                  <a:srgbClr val="0070C0"/>
                </a:solidFill>
              </a:rPr>
              <a:t>xB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>
                <a:solidFill>
                  <a:srgbClr val="0070C0"/>
                </a:solidFill>
                <a:sym typeface="Wingdings" pitchFamily="2" charset="2"/>
              </a:rPr>
              <a:t> </a:t>
            </a:r>
            <a:r>
              <a:rPr lang="en-US" sz="1600" dirty="0" err="1">
                <a:solidFill>
                  <a:srgbClr val="0070C0"/>
                </a:solidFill>
                <a:sym typeface="Wingdings" pitchFamily="2" charset="2"/>
              </a:rPr>
              <a:t>yC</a:t>
            </a:r>
            <a:r>
              <a:rPr lang="en-US" sz="1600" dirty="0">
                <a:solidFill>
                  <a:srgbClr val="0070C0"/>
                </a:solidFill>
                <a:sym typeface="Wingdings" pitchFamily="2" charset="2"/>
              </a:rPr>
              <a:t>  +  </a:t>
            </a:r>
            <a:r>
              <a:rPr lang="en-US" sz="1600" dirty="0" err="1">
                <a:solidFill>
                  <a:srgbClr val="0070C0"/>
                </a:solidFill>
                <a:sym typeface="Wingdings" pitchFamily="2" charset="2"/>
              </a:rPr>
              <a:t>zD</a:t>
            </a:r>
            <a:endParaRPr lang="en-US" sz="1600" dirty="0">
              <a:solidFill>
                <a:srgbClr val="0070C0"/>
              </a:solidFill>
              <a:sym typeface="Wingdings" pitchFamily="2" charset="2"/>
            </a:endParaRP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Equilibrium law states that at a given (specific for a reaction) temperature:</a:t>
            </a:r>
          </a:p>
          <a:p>
            <a:pPr lvl="1" eaLnBrk="1" hangingPunct="1">
              <a:defRPr/>
            </a:pPr>
            <a:r>
              <a:rPr lang="en-US" sz="1600" dirty="0">
                <a:solidFill>
                  <a:srgbClr val="0070C0"/>
                </a:solidFill>
              </a:rPr>
              <a:t>K</a:t>
            </a:r>
            <a:r>
              <a:rPr lang="en-US" sz="1600" baseline="-25000" dirty="0">
                <a:solidFill>
                  <a:srgbClr val="0070C0"/>
                </a:solidFill>
              </a:rPr>
              <a:t>c</a:t>
            </a:r>
            <a:r>
              <a:rPr lang="en-US" sz="1600" dirty="0">
                <a:solidFill>
                  <a:srgbClr val="0070C0"/>
                </a:solidFill>
              </a:rPr>
              <a:t>= [C]</a:t>
            </a:r>
            <a:r>
              <a:rPr lang="en-US" sz="1600" baseline="30000" dirty="0" err="1">
                <a:solidFill>
                  <a:srgbClr val="0070C0"/>
                </a:solidFill>
              </a:rPr>
              <a:t>y</a:t>
            </a:r>
            <a:r>
              <a:rPr lang="en-US" sz="1600" baseline="-25000" dirty="0" err="1">
                <a:solidFill>
                  <a:srgbClr val="0070C0"/>
                </a:solidFill>
              </a:rPr>
              <a:t>eqm</a:t>
            </a:r>
            <a:r>
              <a:rPr lang="en-US" sz="1600" baseline="-25000" dirty="0">
                <a:solidFill>
                  <a:srgbClr val="0070C0"/>
                </a:solidFill>
              </a:rPr>
              <a:t> </a:t>
            </a:r>
            <a:r>
              <a:rPr lang="en-US" sz="1600" dirty="0">
                <a:solidFill>
                  <a:srgbClr val="0070C0"/>
                </a:solidFill>
              </a:rPr>
              <a:t>x [D]</a:t>
            </a:r>
            <a:r>
              <a:rPr lang="en-US" sz="1600" baseline="30000" dirty="0" err="1">
                <a:solidFill>
                  <a:srgbClr val="0070C0"/>
                </a:solidFill>
              </a:rPr>
              <a:t>z</a:t>
            </a:r>
            <a:r>
              <a:rPr lang="en-US" sz="1600" baseline="-25000" dirty="0" err="1">
                <a:solidFill>
                  <a:srgbClr val="0070C0"/>
                </a:solidFill>
              </a:rPr>
              <a:t>eqm</a:t>
            </a:r>
            <a:r>
              <a:rPr lang="en-US" sz="1600" dirty="0">
                <a:solidFill>
                  <a:srgbClr val="0070C0"/>
                </a:solidFill>
              </a:rPr>
              <a:t> / [A]</a:t>
            </a:r>
            <a:r>
              <a:rPr lang="en-US" sz="1600" baseline="30000" dirty="0" err="1">
                <a:solidFill>
                  <a:srgbClr val="0070C0"/>
                </a:solidFill>
              </a:rPr>
              <a:t>w</a:t>
            </a:r>
            <a:r>
              <a:rPr lang="en-US" sz="1600" baseline="-25000" dirty="0" err="1">
                <a:solidFill>
                  <a:srgbClr val="0070C0"/>
                </a:solidFill>
              </a:rPr>
              <a:t>eqm</a:t>
            </a:r>
            <a:r>
              <a:rPr lang="en-US" sz="1600" baseline="-25000" dirty="0">
                <a:solidFill>
                  <a:srgbClr val="0070C0"/>
                </a:solidFill>
              </a:rPr>
              <a:t> </a:t>
            </a:r>
            <a:r>
              <a:rPr lang="en-US" sz="1600" dirty="0">
                <a:solidFill>
                  <a:srgbClr val="0070C0"/>
                </a:solidFill>
              </a:rPr>
              <a:t>x [B]</a:t>
            </a:r>
            <a:r>
              <a:rPr lang="en-US" sz="1600" baseline="30000" dirty="0" err="1">
                <a:solidFill>
                  <a:srgbClr val="0070C0"/>
                </a:solidFill>
              </a:rPr>
              <a:t>x</a:t>
            </a:r>
            <a:r>
              <a:rPr lang="en-US" sz="1600" baseline="-25000" dirty="0" err="1">
                <a:solidFill>
                  <a:srgbClr val="0070C0"/>
                </a:solidFill>
              </a:rPr>
              <a:t>eqm</a:t>
            </a:r>
            <a:endParaRPr lang="en-US" sz="1600" baseline="-25000" dirty="0">
              <a:solidFill>
                <a:srgbClr val="0070C0"/>
              </a:solidFill>
            </a:endParaRPr>
          </a:p>
          <a:p>
            <a:pPr lvl="1" eaLnBrk="1" hangingPunct="1">
              <a:defRPr/>
            </a:pPr>
            <a:r>
              <a:rPr lang="en-US" sz="1600" dirty="0">
                <a:solidFill>
                  <a:srgbClr val="0070C0"/>
                </a:solidFill>
              </a:rPr>
              <a:t>”</a:t>
            </a:r>
            <a:r>
              <a:rPr lang="en-US" sz="1600" dirty="0" err="1">
                <a:solidFill>
                  <a:srgbClr val="0070C0"/>
                </a:solidFill>
              </a:rPr>
              <a:t>eqm</a:t>
            </a:r>
            <a:r>
              <a:rPr lang="en-US" sz="1600" dirty="0">
                <a:solidFill>
                  <a:srgbClr val="0070C0"/>
                </a:solidFill>
              </a:rPr>
              <a:t>” is the concentrations of A, B, C, and D</a:t>
            </a:r>
          </a:p>
          <a:p>
            <a:pPr lvl="1" eaLnBrk="1" hangingPunct="1">
              <a:defRPr/>
            </a:pPr>
            <a:r>
              <a:rPr lang="en-US" sz="1600" dirty="0">
                <a:solidFill>
                  <a:srgbClr val="0070C0"/>
                </a:solidFill>
              </a:rPr>
              <a:t>K</a:t>
            </a:r>
            <a:r>
              <a:rPr lang="en-US" sz="1600" baseline="-25000" dirty="0">
                <a:solidFill>
                  <a:srgbClr val="0070C0"/>
                </a:solidFill>
              </a:rPr>
              <a:t>c</a:t>
            </a:r>
            <a:r>
              <a:rPr lang="en-US" sz="1600" dirty="0">
                <a:solidFill>
                  <a:srgbClr val="0070C0"/>
                </a:solidFill>
              </a:rPr>
              <a:t> is known as the equilibrium constant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Consider the formation of sulfur trioxide in the Contact process:</a:t>
            </a:r>
          </a:p>
          <a:p>
            <a:pPr lvl="1" eaLnBrk="1" hangingPunct="1">
              <a:defRPr/>
            </a:pPr>
            <a:r>
              <a:rPr lang="en-US" sz="1600" dirty="0">
                <a:solidFill>
                  <a:srgbClr val="0070C0"/>
                </a:solidFill>
              </a:rPr>
              <a:t>2SO</a:t>
            </a:r>
            <a:r>
              <a:rPr lang="en-US" sz="1600" baseline="-25000" dirty="0">
                <a:solidFill>
                  <a:srgbClr val="0070C0"/>
                </a:solidFill>
              </a:rPr>
              <a:t>2</a:t>
            </a:r>
            <a:r>
              <a:rPr lang="en-US" sz="1600" dirty="0">
                <a:solidFill>
                  <a:srgbClr val="0070C0"/>
                </a:solidFill>
              </a:rPr>
              <a:t>(g) + O</a:t>
            </a:r>
            <a:r>
              <a:rPr lang="en-US" sz="1600" baseline="-25000" dirty="0">
                <a:solidFill>
                  <a:srgbClr val="0070C0"/>
                </a:solidFill>
              </a:rPr>
              <a:t>2</a:t>
            </a:r>
            <a:r>
              <a:rPr lang="en-US" sz="1600" dirty="0">
                <a:solidFill>
                  <a:srgbClr val="0070C0"/>
                </a:solidFill>
              </a:rPr>
              <a:t>(g) </a:t>
            </a:r>
            <a:r>
              <a:rPr lang="en-US" sz="1600" dirty="0">
                <a:solidFill>
                  <a:srgbClr val="0070C0"/>
                </a:solidFill>
                <a:sym typeface="Wingdings" pitchFamily="2" charset="2"/>
              </a:rPr>
              <a:t> 2SO</a:t>
            </a:r>
            <a:r>
              <a:rPr lang="en-US" sz="1600" baseline="-25000" dirty="0">
                <a:solidFill>
                  <a:srgbClr val="0070C0"/>
                </a:solidFill>
                <a:sym typeface="Wingdings" pitchFamily="2" charset="2"/>
              </a:rPr>
              <a:t>3</a:t>
            </a:r>
            <a:r>
              <a:rPr lang="en-US" sz="1600" dirty="0">
                <a:solidFill>
                  <a:srgbClr val="0070C0"/>
                </a:solidFill>
                <a:sym typeface="Wingdings" pitchFamily="2" charset="2"/>
              </a:rPr>
              <a:t>(g)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K</a:t>
            </a:r>
            <a:r>
              <a:rPr lang="en-US" sz="1800" baseline="-25000" dirty="0">
                <a:solidFill>
                  <a:srgbClr val="0070C0"/>
                </a:solidFill>
              </a:rPr>
              <a:t>c</a:t>
            </a:r>
            <a:r>
              <a:rPr lang="en-US" sz="1800" dirty="0">
                <a:solidFill>
                  <a:srgbClr val="0070C0"/>
                </a:solidFill>
              </a:rPr>
              <a:t> = [SO</a:t>
            </a:r>
            <a:r>
              <a:rPr lang="en-US" sz="1800" baseline="-25000" dirty="0">
                <a:solidFill>
                  <a:srgbClr val="0070C0"/>
                </a:solidFill>
              </a:rPr>
              <a:t>3</a:t>
            </a:r>
            <a:r>
              <a:rPr lang="en-US" sz="1800" dirty="0">
                <a:solidFill>
                  <a:srgbClr val="0070C0"/>
                </a:solidFill>
              </a:rPr>
              <a:t>]</a:t>
            </a:r>
            <a:r>
              <a:rPr lang="en-US" sz="1800" baseline="30000" dirty="0">
                <a:solidFill>
                  <a:srgbClr val="0070C0"/>
                </a:solidFill>
              </a:rPr>
              <a:t>2</a:t>
            </a:r>
            <a:r>
              <a:rPr lang="en-US" sz="1800" baseline="-25000" dirty="0">
                <a:solidFill>
                  <a:srgbClr val="0070C0"/>
                </a:solidFill>
              </a:rPr>
              <a:t>eqm </a:t>
            </a:r>
            <a:r>
              <a:rPr lang="en-US" sz="1800" dirty="0">
                <a:solidFill>
                  <a:srgbClr val="0070C0"/>
                </a:solidFill>
              </a:rPr>
              <a:t>/ [SO</a:t>
            </a:r>
            <a:r>
              <a:rPr lang="en-US" sz="1800" baseline="-25000" dirty="0">
                <a:solidFill>
                  <a:srgbClr val="0070C0"/>
                </a:solidFill>
              </a:rPr>
              <a:t>2</a:t>
            </a:r>
            <a:r>
              <a:rPr lang="en-US" sz="1800" dirty="0">
                <a:solidFill>
                  <a:srgbClr val="0070C0"/>
                </a:solidFill>
              </a:rPr>
              <a:t>]</a:t>
            </a:r>
            <a:r>
              <a:rPr lang="en-US" sz="1800" baseline="30000" dirty="0">
                <a:solidFill>
                  <a:srgbClr val="0070C0"/>
                </a:solidFill>
              </a:rPr>
              <a:t>2</a:t>
            </a:r>
            <a:r>
              <a:rPr lang="en-US" sz="1800" baseline="-25000" dirty="0">
                <a:solidFill>
                  <a:srgbClr val="0070C0"/>
                </a:solidFill>
              </a:rPr>
              <a:t>eqm </a:t>
            </a:r>
            <a:r>
              <a:rPr lang="en-US" sz="1800" dirty="0">
                <a:solidFill>
                  <a:srgbClr val="0070C0"/>
                </a:solidFill>
              </a:rPr>
              <a:t>x [O</a:t>
            </a:r>
            <a:r>
              <a:rPr lang="en-US" sz="1800" baseline="-25000" dirty="0">
                <a:solidFill>
                  <a:srgbClr val="0070C0"/>
                </a:solidFill>
              </a:rPr>
              <a:t>2</a:t>
            </a:r>
            <a:r>
              <a:rPr lang="en-US" sz="1800" dirty="0">
                <a:solidFill>
                  <a:srgbClr val="0070C0"/>
                </a:solidFill>
              </a:rPr>
              <a:t>]</a:t>
            </a:r>
            <a:r>
              <a:rPr lang="en-US" sz="1800" baseline="-25000" dirty="0" err="1">
                <a:solidFill>
                  <a:srgbClr val="0070C0"/>
                </a:solidFill>
              </a:rPr>
              <a:t>eqm</a:t>
            </a:r>
            <a:endParaRPr lang="en-US" sz="1800" baseline="-25000" dirty="0">
              <a:solidFill>
                <a:srgbClr val="0070C0"/>
              </a:solidFill>
            </a:endParaRP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In examples such as this, reactants and products are in the same phase (</a:t>
            </a:r>
            <a:r>
              <a:rPr lang="en-US" sz="1800" dirty="0">
                <a:solidFill>
                  <a:srgbClr val="C00000"/>
                </a:solidFill>
              </a:rPr>
              <a:t>homogeneous reaction…what might an example of a </a:t>
            </a:r>
            <a:r>
              <a:rPr lang="en-US" sz="1800" dirty="0" err="1">
                <a:solidFill>
                  <a:srgbClr val="C00000"/>
                </a:solidFill>
              </a:rPr>
              <a:t>heterogenous</a:t>
            </a:r>
            <a:r>
              <a:rPr lang="en-US" sz="1800" dirty="0">
                <a:solidFill>
                  <a:srgbClr val="C00000"/>
                </a:solidFill>
              </a:rPr>
              <a:t> reaction be?</a:t>
            </a:r>
            <a:r>
              <a:rPr lang="en-US" sz="1800" dirty="0">
                <a:solidFill>
                  <a:srgbClr val="0070C0"/>
                </a:solidFill>
              </a:rPr>
              <a:t>)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The magnitude of the equilibrium constant is related to the position of the equilibrium Nearly to completion K</a:t>
            </a:r>
            <a:r>
              <a:rPr lang="en-US" sz="1800" baseline="-25000" dirty="0">
                <a:solidFill>
                  <a:srgbClr val="0070C0"/>
                </a:solidFill>
              </a:rPr>
              <a:t>c</a:t>
            </a:r>
            <a:r>
              <a:rPr lang="en-US" sz="1800" dirty="0">
                <a:solidFill>
                  <a:srgbClr val="0070C0"/>
                </a:solidFill>
              </a:rPr>
              <a:t> &gt;&gt;1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Barely proceeds K</a:t>
            </a:r>
            <a:r>
              <a:rPr lang="en-US" sz="1800" baseline="-25000" dirty="0">
                <a:solidFill>
                  <a:srgbClr val="0070C0"/>
                </a:solidFill>
              </a:rPr>
              <a:t>c</a:t>
            </a:r>
            <a:r>
              <a:rPr lang="en-US" sz="1800" dirty="0">
                <a:solidFill>
                  <a:srgbClr val="0070C0"/>
                </a:solidFill>
              </a:rPr>
              <a:t> &lt;&lt; 1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If it lies between 10</a:t>
            </a:r>
            <a:r>
              <a:rPr lang="en-US" sz="1800" baseline="30000" dirty="0">
                <a:solidFill>
                  <a:srgbClr val="0070C0"/>
                </a:solidFill>
              </a:rPr>
              <a:t>-2</a:t>
            </a:r>
            <a:r>
              <a:rPr lang="en-US" sz="1800" dirty="0">
                <a:solidFill>
                  <a:srgbClr val="0070C0"/>
                </a:solidFill>
              </a:rPr>
              <a:t> and 10</a:t>
            </a:r>
            <a:r>
              <a:rPr lang="en-US" sz="1800" baseline="30000" dirty="0">
                <a:solidFill>
                  <a:srgbClr val="0070C0"/>
                </a:solidFill>
              </a:rPr>
              <a:t>2</a:t>
            </a:r>
            <a:r>
              <a:rPr lang="en-US" sz="1800" dirty="0">
                <a:solidFill>
                  <a:srgbClr val="0070C0"/>
                </a:solidFill>
              </a:rPr>
              <a:t>, both products and reactants are present in noticeable amounts</a:t>
            </a:r>
          </a:p>
        </p:txBody>
      </p:sp>
      <p:pic>
        <p:nvPicPr>
          <p:cNvPr id="4" name="Picture 4" descr="Pi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9099" y="1094897"/>
            <a:ext cx="4505899" cy="3405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orakulmio 4"/>
          <p:cNvSpPr/>
          <p:nvPr/>
        </p:nvSpPr>
        <p:spPr>
          <a:xfrm>
            <a:off x="7855696" y="4868279"/>
            <a:ext cx="3591498" cy="5012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Chubby</a:t>
            </a:r>
            <a:r>
              <a:rPr lang="fi-FI" dirty="0"/>
              <a:t> revision (2016)</a:t>
            </a:r>
          </a:p>
        </p:txBody>
      </p:sp>
    </p:spTree>
    <p:extLst>
      <p:ext uri="{BB962C8B-B14F-4D97-AF65-F5344CB8AC3E}">
        <p14:creationId xmlns:p14="http://schemas.microsoft.com/office/powerpoint/2010/main" val="2960926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476250"/>
          </a:xfrm>
        </p:spPr>
        <p:txBody>
          <a:bodyPr/>
          <a:lstStyle/>
          <a:p>
            <a:pPr eaLnBrk="1" hangingPunct="1">
              <a:defRPr/>
            </a:pPr>
            <a:r>
              <a:rPr lang="fi-FI" sz="2000" b="1" dirty="0">
                <a:solidFill>
                  <a:srgbClr val="0070C0"/>
                </a:solidFill>
              </a:rPr>
              <a:t>LE CHATELIER’S PRINCIPLE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620713"/>
            <a:ext cx="9144000" cy="590391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1800" dirty="0"/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K</a:t>
            </a:r>
            <a:r>
              <a:rPr lang="en-US" sz="1800" baseline="-25000" dirty="0">
                <a:solidFill>
                  <a:srgbClr val="0070C0"/>
                </a:solidFill>
              </a:rPr>
              <a:t>c </a:t>
            </a:r>
            <a:r>
              <a:rPr lang="en-US" sz="1800" dirty="0">
                <a:solidFill>
                  <a:srgbClr val="0070C0"/>
                </a:solidFill>
              </a:rPr>
              <a:t>will remain constant if the temperature does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If the concentration of the reactants increases, more of the reactants must react in order to keep K</a:t>
            </a:r>
            <a:r>
              <a:rPr lang="en-US" sz="1800" baseline="-25000" dirty="0">
                <a:solidFill>
                  <a:srgbClr val="0070C0"/>
                </a:solidFill>
              </a:rPr>
              <a:t>c</a:t>
            </a:r>
            <a:r>
              <a:rPr lang="en-US" sz="1800" dirty="0">
                <a:solidFill>
                  <a:srgbClr val="0070C0"/>
                </a:solidFill>
              </a:rPr>
              <a:t> constant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More products are produced, the position of equilibrium shifts to the right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B050"/>
                </a:solidFill>
              </a:rPr>
              <a:t>”If a change is made to the conditions of a chemical equilibrium, then the position of equilibrium will shift so as to minimize the change made”.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Learn the effect of changes in conditions on the position of an equilibrium</a:t>
            </a:r>
          </a:p>
          <a:p>
            <a:pPr eaLnBrk="1" hangingPunct="1">
              <a:defRPr/>
            </a:pPr>
            <a:endParaRPr lang="en-US" sz="1800" dirty="0"/>
          </a:p>
        </p:txBody>
      </p:sp>
      <p:pic>
        <p:nvPicPr>
          <p:cNvPr id="6146" name="Picture 2" descr="Lechateli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5695" y="3572669"/>
            <a:ext cx="2644049" cy="2200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orakulmio 4"/>
          <p:cNvSpPr/>
          <p:nvPr/>
        </p:nvSpPr>
        <p:spPr>
          <a:xfrm>
            <a:off x="8626207" y="5917302"/>
            <a:ext cx="3543759" cy="7517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Henry Louis Le </a:t>
            </a:r>
            <a:r>
              <a:rPr lang="en-US" b="1" dirty="0" err="1"/>
              <a:t>Châtelier</a:t>
            </a:r>
            <a:r>
              <a:rPr lang="en-US" b="1" dirty="0"/>
              <a:t>, </a:t>
            </a:r>
          </a:p>
          <a:p>
            <a:pPr algn="ctr"/>
            <a:r>
              <a:rPr lang="en-US" b="1" dirty="0"/>
              <a:t>a man with a principle</a:t>
            </a:r>
          </a:p>
          <a:p>
            <a:pPr algn="ctr"/>
            <a:r>
              <a:rPr lang="fi-FI" dirty="0"/>
              <a:t>(Wikipedia 2016)</a:t>
            </a:r>
          </a:p>
        </p:txBody>
      </p:sp>
    </p:spTree>
    <p:extLst>
      <p:ext uri="{BB962C8B-B14F-4D97-AF65-F5344CB8AC3E}">
        <p14:creationId xmlns:p14="http://schemas.microsoft.com/office/powerpoint/2010/main" val="3480233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476250"/>
          </a:xfrm>
        </p:spPr>
        <p:txBody>
          <a:bodyPr/>
          <a:lstStyle/>
          <a:p>
            <a:pPr eaLnBrk="1" hangingPunct="1">
              <a:defRPr/>
            </a:pPr>
            <a:r>
              <a:rPr lang="fi-FI" sz="2000" b="1" dirty="0">
                <a:solidFill>
                  <a:srgbClr val="0070C0"/>
                </a:solidFill>
              </a:rPr>
              <a:t>LE CHATELIER’S PRINCIPLE: </a:t>
            </a:r>
            <a:r>
              <a:rPr lang="fi-FI" sz="2000" b="1" dirty="0" err="1">
                <a:solidFill>
                  <a:srgbClr val="0070C0"/>
                </a:solidFill>
              </a:rPr>
              <a:t>Concentration</a:t>
            </a:r>
            <a:r>
              <a:rPr lang="fi-FI" sz="2000" b="1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620713"/>
            <a:ext cx="9144000" cy="5903912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A + B </a:t>
            </a: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 C + D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If more compound A is added to the system, the system will try to get rid of it, so the forward reaction would be favored (and eventually even)</a:t>
            </a:r>
            <a:endParaRPr lang="en-US" sz="1800" dirty="0">
              <a:solidFill>
                <a:srgbClr val="0070C0"/>
              </a:solidFill>
            </a:endParaRP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C</a:t>
            </a:r>
            <a:r>
              <a:rPr lang="en-US" sz="1800" baseline="-25000" dirty="0">
                <a:solidFill>
                  <a:srgbClr val="0070C0"/>
                </a:solidFill>
              </a:rPr>
              <a:t>2</a:t>
            </a:r>
            <a:r>
              <a:rPr lang="en-US" sz="1800" dirty="0">
                <a:solidFill>
                  <a:srgbClr val="0070C0"/>
                </a:solidFill>
              </a:rPr>
              <a:t>H</a:t>
            </a:r>
            <a:r>
              <a:rPr lang="en-US" sz="1800" baseline="-25000" dirty="0">
                <a:solidFill>
                  <a:srgbClr val="0070C0"/>
                </a:solidFill>
              </a:rPr>
              <a:t>5</a:t>
            </a:r>
            <a:r>
              <a:rPr lang="en-US" sz="1800" dirty="0">
                <a:solidFill>
                  <a:srgbClr val="0070C0"/>
                </a:solidFill>
              </a:rPr>
              <a:t>OH(l) + CH</a:t>
            </a:r>
            <a:r>
              <a:rPr lang="en-US" sz="1800" baseline="-25000" dirty="0">
                <a:solidFill>
                  <a:srgbClr val="0070C0"/>
                </a:solidFill>
              </a:rPr>
              <a:t>3</a:t>
            </a:r>
            <a:r>
              <a:rPr lang="en-US" sz="1800" dirty="0">
                <a:solidFill>
                  <a:srgbClr val="0070C0"/>
                </a:solidFill>
              </a:rPr>
              <a:t>COOH </a:t>
            </a: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 CH</a:t>
            </a:r>
            <a:r>
              <a:rPr lang="en-US" sz="1800" baseline="-25000" dirty="0">
                <a:solidFill>
                  <a:srgbClr val="0070C0"/>
                </a:solidFill>
                <a:sym typeface="Wingdings" pitchFamily="2" charset="2"/>
              </a:rPr>
              <a:t>3</a:t>
            </a: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COOC</a:t>
            </a:r>
            <a:r>
              <a:rPr lang="en-US" sz="1800" baseline="-25000" dirty="0">
                <a:solidFill>
                  <a:srgbClr val="0070C0"/>
                </a:solidFill>
                <a:sym typeface="Wingdings" pitchFamily="2" charset="2"/>
              </a:rPr>
              <a:t>2</a:t>
            </a: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H</a:t>
            </a:r>
            <a:r>
              <a:rPr lang="en-US" sz="1800" baseline="-25000" dirty="0">
                <a:solidFill>
                  <a:srgbClr val="0070C0"/>
                </a:solidFill>
                <a:sym typeface="Wingdings" pitchFamily="2" charset="2"/>
              </a:rPr>
              <a:t>5</a:t>
            </a: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(l)</a:t>
            </a:r>
            <a:r>
              <a:rPr lang="en-US" sz="1800" baseline="-25000" dirty="0">
                <a:solidFill>
                  <a:srgbClr val="0070C0"/>
                </a:solidFill>
                <a:sym typeface="Wingdings" pitchFamily="2" charset="2"/>
              </a:rPr>
              <a:t> + </a:t>
            </a: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H</a:t>
            </a:r>
            <a:r>
              <a:rPr lang="en-US" sz="1800" baseline="-25000" dirty="0">
                <a:solidFill>
                  <a:srgbClr val="0070C0"/>
                </a:solidFill>
                <a:sym typeface="Wingdings" pitchFamily="2" charset="2"/>
              </a:rPr>
              <a:t>2</a:t>
            </a: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O (l)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Adding more ethanoic acid to the system increases its concentration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K</a:t>
            </a:r>
            <a:r>
              <a:rPr lang="en-US" sz="1800" baseline="-25000" dirty="0">
                <a:solidFill>
                  <a:srgbClr val="0070C0"/>
                </a:solidFill>
                <a:sym typeface="Wingdings" pitchFamily="2" charset="2"/>
              </a:rPr>
              <a:t>c</a:t>
            </a: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 ≠ (ester) x (water)/ (acid) x (alcohol)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The equilibrium must move to the right to restore the system</a:t>
            </a:r>
            <a:endParaRPr lang="en-US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565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476250"/>
          </a:xfrm>
        </p:spPr>
        <p:txBody>
          <a:bodyPr/>
          <a:lstStyle/>
          <a:p>
            <a:pPr eaLnBrk="1" hangingPunct="1">
              <a:defRPr/>
            </a:pPr>
            <a:r>
              <a:rPr lang="fi-FI" sz="2000" b="1" dirty="0">
                <a:solidFill>
                  <a:srgbClr val="0070C0"/>
                </a:solidFill>
              </a:rPr>
              <a:t>LE CHATELIER’S PRINCIPLE: </a:t>
            </a:r>
            <a:r>
              <a:rPr lang="fi-FI" sz="2000" b="1" dirty="0" err="1">
                <a:solidFill>
                  <a:srgbClr val="0070C0"/>
                </a:solidFill>
              </a:rPr>
              <a:t>Pressure</a:t>
            </a:r>
            <a:endParaRPr lang="fi-FI" sz="2000" b="1" dirty="0">
              <a:solidFill>
                <a:srgbClr val="0070C0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620713"/>
            <a:ext cx="91440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2NO</a:t>
            </a:r>
            <a:r>
              <a:rPr lang="en-US" sz="1800" baseline="-25000" dirty="0">
                <a:solidFill>
                  <a:srgbClr val="0070C0"/>
                </a:solidFill>
              </a:rPr>
              <a:t>2</a:t>
            </a:r>
            <a:r>
              <a:rPr lang="en-US" sz="1800" dirty="0">
                <a:solidFill>
                  <a:srgbClr val="0070C0"/>
                </a:solidFill>
              </a:rPr>
              <a:t>(g, brown) </a:t>
            </a: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 N</a:t>
            </a:r>
            <a:r>
              <a:rPr lang="en-US" sz="1800" baseline="-25000" dirty="0">
                <a:solidFill>
                  <a:srgbClr val="0070C0"/>
                </a:solidFill>
                <a:sym typeface="Wingdings" pitchFamily="2" charset="2"/>
              </a:rPr>
              <a:t>2</a:t>
            </a: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O</a:t>
            </a:r>
            <a:r>
              <a:rPr lang="en-US" sz="1800" baseline="-25000" dirty="0">
                <a:solidFill>
                  <a:srgbClr val="0070C0"/>
                </a:solidFill>
                <a:sym typeface="Wingdings" pitchFamily="2" charset="2"/>
              </a:rPr>
              <a:t>4</a:t>
            </a: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(g, colorless)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If pressure is increased the mixture will go dark (</a:t>
            </a:r>
            <a:r>
              <a:rPr lang="en-US" sz="1800" dirty="0" err="1">
                <a:solidFill>
                  <a:srgbClr val="0070C0"/>
                </a:solidFill>
                <a:sym typeface="Wingdings" pitchFamily="2" charset="2"/>
              </a:rPr>
              <a:t>conc</a:t>
            </a: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 of NO</a:t>
            </a:r>
            <a:r>
              <a:rPr lang="en-US" sz="1800" baseline="-25000" dirty="0">
                <a:solidFill>
                  <a:srgbClr val="0070C0"/>
                </a:solidFill>
                <a:sym typeface="Wingdings" pitchFamily="2" charset="2"/>
              </a:rPr>
              <a:t>2</a:t>
            </a: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 increases) but then become lighter (equilibrium becomes more established)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fi-FI" sz="1800" dirty="0"/>
          </a:p>
        </p:txBody>
      </p:sp>
      <p:pic>
        <p:nvPicPr>
          <p:cNvPr id="4098" name="Picture 2" descr="http://wiki.chemprime.chemeddl.org/images/thumb/5/5f/Effect_of_Pressure_on_Equilibrium.jpg/480px-Effect_of_Pressure_on_Equilibriu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5016" y="1365441"/>
            <a:ext cx="4572000" cy="474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orakulmio 4"/>
          <p:cNvSpPr/>
          <p:nvPr/>
        </p:nvSpPr>
        <p:spPr>
          <a:xfrm>
            <a:off x="6997050" y="6190303"/>
            <a:ext cx="4549966" cy="5012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Chemical</a:t>
            </a:r>
            <a:r>
              <a:rPr lang="fi-FI" dirty="0"/>
              <a:t> </a:t>
            </a:r>
            <a:r>
              <a:rPr lang="fi-FI" dirty="0" err="1"/>
              <a:t>Education</a:t>
            </a:r>
            <a:r>
              <a:rPr lang="fi-FI" dirty="0"/>
              <a:t> Digital Library(2016)</a:t>
            </a:r>
          </a:p>
        </p:txBody>
      </p:sp>
    </p:spTree>
    <p:extLst>
      <p:ext uri="{BB962C8B-B14F-4D97-AF65-F5344CB8AC3E}">
        <p14:creationId xmlns:p14="http://schemas.microsoft.com/office/powerpoint/2010/main" val="644818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476250"/>
          </a:xfrm>
        </p:spPr>
        <p:txBody>
          <a:bodyPr/>
          <a:lstStyle/>
          <a:p>
            <a:pPr eaLnBrk="1" hangingPunct="1">
              <a:defRPr/>
            </a:pPr>
            <a:r>
              <a:rPr lang="fi-FI" sz="2400" dirty="0">
                <a:solidFill>
                  <a:srgbClr val="0070C0"/>
                </a:solidFill>
              </a:rPr>
              <a:t>LE CHATELIER’S PRINCIPLE: </a:t>
            </a:r>
            <a:r>
              <a:rPr lang="fi-FI" sz="2400" dirty="0" err="1">
                <a:solidFill>
                  <a:srgbClr val="0070C0"/>
                </a:solidFill>
              </a:rPr>
              <a:t>Temperature</a:t>
            </a:r>
            <a:endParaRPr lang="fi-FI" sz="2400" dirty="0">
              <a:solidFill>
                <a:srgbClr val="0070C0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620713"/>
            <a:ext cx="91440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Changing temperature changes the </a:t>
            </a:r>
            <a:r>
              <a:rPr lang="en-US" sz="1800" dirty="0" err="1">
                <a:solidFill>
                  <a:srgbClr val="0070C0"/>
                </a:solidFill>
              </a:rPr>
              <a:t>K</a:t>
            </a:r>
            <a:r>
              <a:rPr lang="en-US" sz="1800" baseline="-25000" dirty="0" err="1">
                <a:solidFill>
                  <a:srgbClr val="0070C0"/>
                </a:solidFill>
              </a:rPr>
              <a:t>c</a:t>
            </a:r>
            <a:r>
              <a:rPr lang="en-US" sz="1800" dirty="0">
                <a:solidFill>
                  <a:srgbClr val="0070C0"/>
                </a:solidFill>
              </a:rPr>
              <a:t> values…the rate of one reaction is affected more so than that of the other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Increasing the temperature of a system  shifts the equilibrium in the direction of the endothermic change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More heat is absorbed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Reducing the temperature has the converse effect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When raising temp., forward and reverse reaction rates will both increase, but increasing the temperature will shift the equilibrium towards the endothermic direction </a:t>
            </a:r>
          </a:p>
        </p:txBody>
      </p:sp>
      <p:pic>
        <p:nvPicPr>
          <p:cNvPr id="3074" name="Picture 2" descr="http://www.arborsci.com/Labs/images/NewCPLab21_1H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604" y="3526279"/>
            <a:ext cx="6454545" cy="2169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5359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476250"/>
          </a:xfrm>
        </p:spPr>
        <p:txBody>
          <a:bodyPr/>
          <a:lstStyle/>
          <a:p>
            <a:pPr eaLnBrk="1" hangingPunct="1">
              <a:defRPr/>
            </a:pPr>
            <a:r>
              <a:rPr lang="fi-FI" sz="2400" b="1" dirty="0">
                <a:solidFill>
                  <a:srgbClr val="0070C0"/>
                </a:solidFill>
              </a:rPr>
              <a:t>HABER PROCESS IN INDUSTRY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620713"/>
            <a:ext cx="91440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Manufacturing of fertilizers and production of nitric acid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</a:rPr>
              <a:t>N</a:t>
            </a:r>
            <a:r>
              <a:rPr lang="en-US" sz="1800" baseline="-25000" dirty="0">
                <a:solidFill>
                  <a:srgbClr val="0070C0"/>
                </a:solidFill>
              </a:rPr>
              <a:t>2</a:t>
            </a:r>
            <a:r>
              <a:rPr lang="en-US" sz="1800" dirty="0">
                <a:solidFill>
                  <a:srgbClr val="0070C0"/>
                </a:solidFill>
              </a:rPr>
              <a:t>(g) + 3H</a:t>
            </a:r>
            <a:r>
              <a:rPr lang="en-US" sz="1800" baseline="-25000" dirty="0">
                <a:solidFill>
                  <a:srgbClr val="0070C0"/>
                </a:solidFill>
              </a:rPr>
              <a:t>2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 2NH</a:t>
            </a:r>
            <a:r>
              <a:rPr lang="en-US" sz="1800" baseline="-25000" dirty="0">
                <a:solidFill>
                  <a:srgbClr val="0070C0"/>
                </a:solidFill>
                <a:sym typeface="Wingdings" pitchFamily="2" charset="2"/>
              </a:rPr>
              <a:t>3</a:t>
            </a: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(g) 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The volume of the reactants is greater than that of the product, so high pressure is required for this reaction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Lower temperatures can be used, but what effect does this have on the rates of reactions?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A temperature that is a compromise between yield and rate is needed: </a:t>
            </a:r>
            <a:r>
              <a:rPr lang="en-US" sz="1800" dirty="0">
                <a:solidFill>
                  <a:srgbClr val="00B050"/>
                </a:solidFill>
                <a:sym typeface="Wingdings" pitchFamily="2" charset="2"/>
              </a:rPr>
              <a:t>optimum temperature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For this reaction about 450°C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The rate at which the equilibrium is reached can be increased using an iron </a:t>
            </a:r>
            <a:r>
              <a:rPr lang="en-US" sz="1800" dirty="0">
                <a:solidFill>
                  <a:srgbClr val="C00000"/>
                </a:solidFill>
                <a:sym typeface="Wingdings" pitchFamily="2" charset="2"/>
              </a:rPr>
              <a:t>catalyst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C00000"/>
                </a:solidFill>
                <a:sym typeface="Wingdings" pitchFamily="2" charset="2"/>
              </a:rPr>
              <a:t>Small pieces of iron are used (why?)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Still a low yield (15%)</a:t>
            </a:r>
          </a:p>
        </p:txBody>
      </p:sp>
    </p:spTree>
    <p:extLst>
      <p:ext uri="{BB962C8B-B14F-4D97-AF65-F5344CB8AC3E}">
        <p14:creationId xmlns:p14="http://schemas.microsoft.com/office/powerpoint/2010/main" val="2371953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476250"/>
          </a:xfrm>
        </p:spPr>
        <p:txBody>
          <a:bodyPr/>
          <a:lstStyle/>
          <a:p>
            <a:pPr eaLnBrk="1" hangingPunct="1">
              <a:defRPr/>
            </a:pPr>
            <a:r>
              <a:rPr lang="fi-FI" sz="2400" b="1" dirty="0">
                <a:solidFill>
                  <a:srgbClr val="0070C0"/>
                </a:solidFill>
              </a:rPr>
              <a:t>CONTACT PROCESS IN INDUSTRY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620713"/>
            <a:ext cx="91440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Manufacturing of sulfuric acid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150 million</a:t>
            </a:r>
            <a:r>
              <a:rPr lang="en-GB" sz="1800" dirty="0">
                <a:solidFill>
                  <a:srgbClr val="0070C0"/>
                </a:solidFill>
                <a:sym typeface="Wingdings" pitchFamily="2" charset="2"/>
              </a:rPr>
              <a:t> tonnes </a:t>
            </a: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produced world wide annually (most industrially produced chemical)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Fertilizers, paints, detergents, fibers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2SO</a:t>
            </a:r>
            <a:r>
              <a:rPr lang="en-US" sz="1800" baseline="-25000" dirty="0">
                <a:solidFill>
                  <a:srgbClr val="0070C0"/>
                </a:solidFill>
                <a:sym typeface="Wingdings" pitchFamily="2" charset="2"/>
              </a:rPr>
              <a:t>2</a:t>
            </a: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(g) + O</a:t>
            </a:r>
            <a:r>
              <a:rPr lang="en-US" sz="1800" baseline="-25000" dirty="0">
                <a:solidFill>
                  <a:srgbClr val="0070C0"/>
                </a:solidFill>
                <a:sym typeface="Wingdings" pitchFamily="2" charset="2"/>
              </a:rPr>
              <a:t>2</a:t>
            </a: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(g)  2 SO</a:t>
            </a:r>
            <a:r>
              <a:rPr lang="en-US" sz="1800" baseline="-25000" dirty="0">
                <a:solidFill>
                  <a:srgbClr val="0070C0"/>
                </a:solidFill>
                <a:sym typeface="Wingdings" pitchFamily="2" charset="2"/>
              </a:rPr>
              <a:t>3</a:t>
            </a: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(g)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High pressure favors the production of sulfur trioxide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Similar temp to Haber process (450°C)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Again a catalyst is used </a:t>
            </a:r>
          </a:p>
          <a:p>
            <a:pPr eaLnBrk="1" hangingPunct="1">
              <a:defRPr/>
            </a:pP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Extremely high yield (99%)  at 2 </a:t>
            </a:r>
            <a:r>
              <a:rPr lang="en-US" sz="1800" dirty="0" err="1">
                <a:solidFill>
                  <a:srgbClr val="0070C0"/>
                </a:solidFill>
                <a:sym typeface="Wingdings" pitchFamily="2" charset="2"/>
              </a:rPr>
              <a:t>atm</a:t>
            </a:r>
            <a:r>
              <a:rPr lang="en-US" sz="1800" dirty="0">
                <a:solidFill>
                  <a:srgbClr val="0070C0"/>
                </a:solidFill>
                <a:sym typeface="Wingdings" pitchFamily="2" charset="2"/>
              </a:rPr>
              <a:t> of pressure, so anything higher is </a:t>
            </a:r>
            <a:r>
              <a:rPr lang="en-US" sz="1800" dirty="0" err="1">
                <a:solidFill>
                  <a:srgbClr val="0070C0"/>
                </a:solidFill>
                <a:sym typeface="Wingdings" pitchFamily="2" charset="2"/>
              </a:rPr>
              <a:t>unecessary</a:t>
            </a:r>
            <a:endParaRPr lang="en-US" sz="1800" dirty="0">
              <a:solidFill>
                <a:srgbClr val="0070C0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9796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893</Words>
  <Application>Microsoft Office PowerPoint</Application>
  <PresentationFormat>Laajakuva</PresentationFormat>
  <Paragraphs>78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Office-teema</vt:lpstr>
      <vt:lpstr>EQUILIBRIUM</vt:lpstr>
      <vt:lpstr>EQUILIBRIUM</vt:lpstr>
      <vt:lpstr>EQUILIBRIUM CONSTANT</vt:lpstr>
      <vt:lpstr>LE CHATELIER’S PRINCIPLE </vt:lpstr>
      <vt:lpstr>LE CHATELIER’S PRINCIPLE: Concentration </vt:lpstr>
      <vt:lpstr>LE CHATELIER’S PRINCIPLE: Pressure</vt:lpstr>
      <vt:lpstr>LE CHATELIER’S PRINCIPLE: Temperature</vt:lpstr>
      <vt:lpstr>HABER PROCESS IN INDUSTRY</vt:lpstr>
      <vt:lpstr>CONTACT PROCESS IN INDUSTRY</vt:lpstr>
    </vt:vector>
  </TitlesOfParts>
  <Company>PKMKV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EQUILIBRIUM</dc:title>
  <dc:creator>Lerch Adam</dc:creator>
  <cp:lastModifiedBy>Lerch Adam</cp:lastModifiedBy>
  <cp:revision>3</cp:revision>
  <dcterms:created xsi:type="dcterms:W3CDTF">2016-11-21T07:52:21Z</dcterms:created>
  <dcterms:modified xsi:type="dcterms:W3CDTF">2024-08-14T05:57:39Z</dcterms:modified>
</cp:coreProperties>
</file>