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3BB34E-EADA-4EE7-6D68-48C8EF79E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1405580-2904-620A-D7E1-468473599C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31126AD-C584-8514-CD55-312BE8FF5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DF73101-CD93-78AE-FA47-B9B15B8FC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3A8B60D-DD99-1F5C-0AF6-D9514085B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947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45D3CB-F600-CD90-F984-82F465C0D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ADE0EC8-E1EF-C1A2-ACC2-334E91D49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AACA98-AB40-5B3F-6EED-6A31CC85F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E017DB-FCE0-3715-81A9-B63C65A2D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054EAD-B438-C851-2D47-40B885877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503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671693B-663E-043C-4547-B9A47A5858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6B0918C-BB36-00A1-9402-FE1489FC7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48F55F-A1D0-D9F3-1821-7019B788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5967FE-CFE4-970E-AD5B-9B8692D6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8D3410-A91C-0C77-329C-10075C5C5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75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95628D-65B9-799D-4C8C-DBA723A0F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745D88-4B47-65F2-CB2B-C8F9C8A38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6A5BB8E-AD48-2444-71B0-3F5038334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9A3C522-B17F-C840-0208-26CFE36C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2040E79-D4AE-46DB-5276-5F0C362D0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801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F1E70C-0774-44CE-F636-CB97EF48A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C1F7CE-7F93-ADA5-9EC1-A366E5E94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E753E7-4201-9FB5-E95C-B48007D4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7F3107-DE33-2B42-C9B0-014BB43B6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1E90789-01DB-0425-81CC-F5D2F457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335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A9FE61-B118-0898-F639-50F0C3D02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4F6533-0490-8E92-266C-D648D8195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CBAAD01-DE75-22A1-E474-6246032C4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1C70648-7074-7577-1B98-0C72FA72E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E4F91B7-8766-CC45-5C46-FB7E9C5C6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45A7B6C-B815-16E0-E2CE-6C9903314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845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299582-21E9-AF54-D8AA-D0ADF97CB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5D58318-E0FE-01DC-0CCA-7DA09E097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BB0F30E-1EAF-ABC9-47D4-DBA18BEB3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4C1E8CB-07E1-77AE-0672-9C1D26D158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0CAB452-FC0E-4E1F-5407-427382587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7BEBBC7-3C1E-7BA7-6141-B2BE2EA3E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9AA7C9A-585E-A064-588F-C4A6FECE7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1575CD6-4FBA-C5BC-C7D0-F4ECE0D21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5324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585804-DF22-9085-739C-76361A5A9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A606C19-6A81-9246-FC7C-F4DCE28F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697072B-E3F7-FA1E-A6B3-70BD11007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589A53B-354B-43AA-F0EC-099885BCC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677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36A53E6-BC9D-E9C5-3DB2-8619C7F1F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78B80DB-682E-7A96-BB0F-94D1F437D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DE1F642-862B-6913-E2C7-A82C8254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029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369BC2-E719-912D-954B-5D87E571F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945E79-DA40-739D-DB4C-C4FC757FC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FD862B7-3089-641F-8E4F-487A4F89C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CEAFFDC-BB9C-ED0C-B314-7A1FBAE46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E615997-A8F8-B7DB-F73A-270BA34B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C609C98-9446-F94D-6BA5-7BF4610E9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434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BB0818-2DF3-96FA-03F8-155CAE12D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59E6A94-D84E-1241-5FE4-7692AD4661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2E27551-040C-E283-5673-213DB8BE3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943834-602D-1168-793B-81C89F2F8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89CA329-81C9-ABAA-20FE-55A65CBC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039B727-3EA8-7293-A69E-5252F326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231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4B8FF72-9D93-6F48-9460-490FC6D24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63D3BC-C1C8-20B8-A948-B037ECB9B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8A110A-A378-4155-F632-A6F6A2973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3AF8-7411-4163-BE75-7806169E1B4D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DCF499-F662-F81D-8EB2-A5E85EAC8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788526D-BD18-1439-2A38-9CFA93B07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6E012-001D-4791-92BA-DBF855513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886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37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E4636424-BB9E-8064-88C5-69846ADA9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600" y="-97562"/>
            <a:ext cx="5334197" cy="1708242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fi-FI" altLang="fi-FI" sz="4000" dirty="0"/>
              <a:t>ENTROPY AND FREE ENERGY</a:t>
            </a:r>
            <a:endParaRPr lang="en-US" altLang="fi-FI" sz="4000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D579791-51DE-2A7F-C626-9FD5BAD0FF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1" y="2089244"/>
            <a:ext cx="6743496" cy="3769835"/>
          </a:xfrm>
        </p:spPr>
        <p:txBody>
          <a:bodyPr anchor="ctr">
            <a:noAutofit/>
          </a:bodyPr>
          <a:lstStyle/>
          <a:p>
            <a:pPr eaLnBrk="1" hangingPunct="1"/>
            <a:r>
              <a:rPr lang="en-CA" altLang="fi-FI" sz="1600" dirty="0"/>
              <a:t>The general tendency in nature is towards disorder</a:t>
            </a:r>
          </a:p>
          <a:p>
            <a:pPr eaLnBrk="1" hangingPunct="1"/>
            <a:r>
              <a:rPr lang="en-CA" altLang="fi-FI" sz="1600" dirty="0"/>
              <a:t>The probability of a state existing is its entropy (S)</a:t>
            </a:r>
          </a:p>
          <a:p>
            <a:pPr eaLnBrk="1" hangingPunct="1"/>
            <a:r>
              <a:rPr lang="en-CA" altLang="fi-FI" sz="1600" dirty="0"/>
              <a:t>Can be measured, unlike enthalpy</a:t>
            </a:r>
          </a:p>
          <a:p>
            <a:pPr eaLnBrk="1" hangingPunct="1"/>
            <a:r>
              <a:rPr lang="en-CA" altLang="fi-FI" sz="1600" dirty="0"/>
              <a:t>The less order, the greater probability of that state and the greater its entropy, making entropy a measure of the degree of order in a system </a:t>
            </a:r>
          </a:p>
          <a:p>
            <a:pPr eaLnBrk="1" hangingPunct="1"/>
            <a:r>
              <a:rPr lang="en-CA" altLang="fi-FI" sz="1600" dirty="0"/>
              <a:t>examples are:</a:t>
            </a:r>
          </a:p>
          <a:p>
            <a:pPr lvl="1" eaLnBrk="1" hangingPunct="1"/>
            <a:r>
              <a:rPr lang="en-CA" altLang="fi-FI" sz="1600" dirty="0"/>
              <a:t>Mixing of different types of particles</a:t>
            </a:r>
          </a:p>
          <a:p>
            <a:pPr lvl="1" eaLnBrk="1" hangingPunct="1"/>
            <a:r>
              <a:rPr lang="en-CA" altLang="fi-FI" sz="1600" dirty="0"/>
              <a:t>Change in state where distance between particles increases</a:t>
            </a:r>
          </a:p>
          <a:p>
            <a:pPr lvl="1" eaLnBrk="1" hangingPunct="1"/>
            <a:r>
              <a:rPr lang="en-CA" altLang="fi-FI" sz="1600" dirty="0"/>
              <a:t>Increased movement of particles (Heating)</a:t>
            </a:r>
          </a:p>
          <a:p>
            <a:pPr lvl="1" eaLnBrk="1" hangingPunct="1"/>
            <a:r>
              <a:rPr lang="en-CA" altLang="fi-FI" sz="1600" dirty="0"/>
              <a:t>Increasing the number of particles(hydrogen peroxide to water and oxygen)</a:t>
            </a:r>
          </a:p>
          <a:p>
            <a:pPr eaLnBrk="1" hangingPunct="1"/>
            <a:r>
              <a:rPr lang="en-CA" altLang="fi-FI" sz="1600" dirty="0"/>
              <a:t>The greatest increase in disorder is usually found where the number of gaseous particles increases</a:t>
            </a:r>
          </a:p>
          <a:p>
            <a:pPr eaLnBrk="1" hangingPunct="1"/>
            <a:r>
              <a:rPr lang="en-CA" altLang="fi-FI" sz="1600" dirty="0"/>
              <a:t>The change in the disorder of a system is called an entropy change (</a:t>
            </a:r>
            <a:r>
              <a:rPr lang="en-CA" altLang="fi-FI" sz="1600" dirty="0">
                <a:cs typeface="Arial" panose="020B0604020202020204" pitchFamily="34" charset="0"/>
              </a:rPr>
              <a:t>ΔS)</a:t>
            </a:r>
          </a:p>
          <a:p>
            <a:pPr eaLnBrk="1" hangingPunct="1"/>
            <a:r>
              <a:rPr lang="en-CA" altLang="fi-FI" sz="1600" dirty="0">
                <a:cs typeface="Arial" panose="020B0604020202020204" pitchFamily="34" charset="0"/>
              </a:rPr>
              <a:t>The more disorder, the greater the value</a:t>
            </a:r>
          </a:p>
          <a:p>
            <a:pPr eaLnBrk="1" hangingPunct="1"/>
            <a:r>
              <a:rPr lang="en-CA" altLang="fi-FI" sz="1600" dirty="0">
                <a:cs typeface="Arial" panose="020B0604020202020204" pitchFamily="34" charset="0"/>
              </a:rPr>
              <a:t>Systems that are become more ordered have negative entropy values</a:t>
            </a:r>
          </a:p>
        </p:txBody>
      </p:sp>
      <p:pic>
        <p:nvPicPr>
          <p:cNvPr id="22533" name="Picture 22532" descr="Formulae written on a blackboard">
            <a:extLst>
              <a:ext uri="{FF2B5EF4-FFF2-40B4-BE49-F238E27FC236}">
                <a16:creationId xmlns:a16="http://schemas.microsoft.com/office/drawing/2014/main" id="{8145D48D-5183-5849-D466-75B80C86EF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82" r="25981" b="-1"/>
          <a:stretch/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4636424-BB9E-8064-88C5-69846ADA9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0325" y="304801"/>
            <a:ext cx="5334197" cy="1708242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fi-FI" altLang="fi-FI" sz="4000"/>
              <a:t>Spontaneity</a:t>
            </a:r>
            <a:endParaRPr lang="en-US" altLang="fi-FI" sz="4000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D579791-51DE-2A7F-C626-9FD5BAD0FF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1800" y="2470244"/>
            <a:ext cx="5334197" cy="3769835"/>
          </a:xfrm>
        </p:spPr>
        <p:txBody>
          <a:bodyPr anchor="ctr">
            <a:normAutofit/>
          </a:bodyPr>
          <a:lstStyle/>
          <a:p>
            <a:r>
              <a:rPr lang="en-SG" altLang="fi-FI" sz="1800" dirty="0"/>
              <a:t>Spontaneous reactions occur if chemical reactions result in an overall increase of entropy in the universe.</a:t>
            </a:r>
          </a:p>
          <a:p>
            <a:r>
              <a:rPr lang="en-SG" altLang="fi-FI" sz="1800" dirty="0"/>
              <a:t>Spontaneity depends upon both enthalpy and entropy changes</a:t>
            </a:r>
          </a:p>
          <a:p>
            <a:r>
              <a:rPr lang="en-SG" altLang="fi-FI" sz="1800" dirty="0"/>
              <a:t>The combination of these two factors can be expressed as Gibbs energy change (</a:t>
            </a:r>
            <a:r>
              <a:rPr lang="en-SG" altLang="fi-FI" sz="1800" dirty="0">
                <a:cs typeface="Arial" panose="020B0604020202020204" pitchFamily="34" charset="0"/>
              </a:rPr>
              <a:t>ΔG)…a.k.a. the free energy change</a:t>
            </a:r>
          </a:p>
          <a:p>
            <a:r>
              <a:rPr lang="en-SG" altLang="fi-FI" sz="1800" dirty="0">
                <a:cs typeface="Arial" panose="020B0604020202020204" pitchFamily="34" charset="0"/>
              </a:rPr>
              <a:t>The standard fee energy change (ΔG°) = ΔH° - TΔS°</a:t>
            </a:r>
          </a:p>
          <a:p>
            <a:r>
              <a:rPr lang="en-SG" altLang="fi-FI" sz="1800" dirty="0">
                <a:cs typeface="Arial" panose="020B0604020202020204" pitchFamily="34" charset="0"/>
              </a:rPr>
              <a:t>Spontaneous reactions must be able to do work (from a less stable to more stable state); therefore, ΔG must be negative</a:t>
            </a:r>
          </a:p>
        </p:txBody>
      </p:sp>
      <p:pic>
        <p:nvPicPr>
          <p:cNvPr id="22533" name="Picture 22532" descr="Formulae written on a blackboard">
            <a:extLst>
              <a:ext uri="{FF2B5EF4-FFF2-40B4-BE49-F238E27FC236}">
                <a16:creationId xmlns:a16="http://schemas.microsoft.com/office/drawing/2014/main" id="{8145D48D-5183-5849-D466-75B80C86EF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82" r="25981" b="-1"/>
          <a:stretch/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901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234</Words>
  <Application>Microsoft Office PowerPoint</Application>
  <PresentationFormat>Laajakuva</PresentationFormat>
  <Paragraphs>20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ENTROPY AND FREE ENERGY</vt:lpstr>
      <vt:lpstr>Spontaneity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ENTROPY AND FREE ENERGY</dc:title>
  <dc:creator>Lerch Adam</dc:creator>
  <cp:lastModifiedBy>Lerch Adam</cp:lastModifiedBy>
  <cp:revision>1</cp:revision>
  <dcterms:created xsi:type="dcterms:W3CDTF">2024-05-08T06:55:31Z</dcterms:created>
  <dcterms:modified xsi:type="dcterms:W3CDTF">2024-05-08T06:58:47Z</dcterms:modified>
</cp:coreProperties>
</file>