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9" r:id="rId1"/>
  </p:sldMasterIdLst>
  <p:sldIdLst>
    <p:sldId id="256" r:id="rId2"/>
    <p:sldId id="276" r:id="rId3"/>
    <p:sldId id="281" r:id="rId4"/>
    <p:sldId id="265" r:id="rId5"/>
    <p:sldId id="261" r:id="rId6"/>
    <p:sldId id="267" r:id="rId7"/>
    <p:sldId id="258" r:id="rId8"/>
    <p:sldId id="280" r:id="rId9"/>
    <p:sldId id="262" r:id="rId10"/>
    <p:sldId id="266" r:id="rId11"/>
    <p:sldId id="259" r:id="rId12"/>
    <p:sldId id="260" r:id="rId13"/>
    <p:sldId id="257" r:id="rId14"/>
    <p:sldId id="278" r:id="rId15"/>
    <p:sldId id="272" r:id="rId16"/>
    <p:sldId id="275" r:id="rId17"/>
    <p:sldId id="274" r:id="rId18"/>
    <p:sldId id="279" r:id="rId19"/>
    <p:sldId id="277" r:id="rId20"/>
    <p:sldId id="270" r:id="rId21"/>
    <p:sldId id="271" r:id="rId22"/>
    <p:sldId id="26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87" autoAdjust="0"/>
    <p:restoredTop sz="86380" autoAdjust="0"/>
  </p:normalViewPr>
  <p:slideViewPr>
    <p:cSldViewPr>
      <p:cViewPr varScale="1">
        <p:scale>
          <a:sx n="55" d="100"/>
          <a:sy n="55" d="100"/>
        </p:scale>
        <p:origin x="1550" y="38"/>
      </p:cViewPr>
      <p:guideLst>
        <p:guide orient="horz" pos="2160"/>
        <p:guide pos="2880"/>
      </p:guideLst>
    </p:cSldViewPr>
  </p:slideViewPr>
  <p:outlineViewPr>
    <p:cViewPr>
      <p:scale>
        <a:sx n="33" d="100"/>
        <a:sy n="33" d="100"/>
      </p:scale>
      <p:origin x="216"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fi-FI"/>
              <a:t>Muokkaa ots. perustyyl. napsautt.</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lgn="l">
              <a:defRPr/>
            </a:lvl1pPr>
          </a:lstStyle>
          <a:p>
            <a:pPr>
              <a:defRPr/>
            </a:pPr>
            <a:fld id="{54C2D579-015F-40AB-8DC0-035F9E7EABBD}" type="datetimeFigureOut">
              <a:rPr lang="fi-FI" smtClean="0"/>
              <a:pPr>
                <a:defRPr/>
              </a:pPr>
              <a:t>14.9.2019</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5C9312B3-EAC1-4B08-B467-94DBE78DD671}" type="slidenum">
              <a:rPr lang="fi-FI" smtClean="0"/>
              <a:pPr>
                <a:defRPr/>
              </a:pPr>
              <a:t>‹#›</a:t>
            </a:fld>
            <a:endParaRPr lang="fi-FI"/>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31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a:defRPr/>
            </a:pPr>
            <a:fld id="{8F1D84A4-F596-4944-8F4C-85E8D7A9C354}" type="datetimeFigureOut">
              <a:rPr lang="fi-FI" smtClean="0"/>
              <a:pPr>
                <a:defRPr/>
              </a:pPr>
              <a:t>14.9.2019</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966E129F-2495-42AC-9EF9-65018897C0BB}" type="slidenum">
              <a:rPr lang="fi-FI" smtClean="0"/>
              <a:pPr>
                <a:defRPr/>
              </a:pPr>
              <a:t>‹#›</a:t>
            </a:fld>
            <a:endParaRPr lang="fi-FI"/>
          </a:p>
        </p:txBody>
      </p:sp>
    </p:spTree>
    <p:extLst>
      <p:ext uri="{BB962C8B-B14F-4D97-AF65-F5344CB8AC3E}">
        <p14:creationId xmlns:p14="http://schemas.microsoft.com/office/powerpoint/2010/main" val="351594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fi-FI"/>
              <a:t>Muokkaa ots. perustyyl. napsautt.</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a:defRPr/>
            </a:pPr>
            <a:fld id="{5FE773ED-A017-4CD8-919C-F0AE57A013EE}" type="datetimeFigureOut">
              <a:rPr lang="fi-FI" smtClean="0"/>
              <a:pPr>
                <a:defRPr/>
              </a:pPr>
              <a:t>14.9.2019</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9878B6B6-B466-40AF-8502-53BBD1C0CDF2}" type="slidenum">
              <a:rPr lang="fi-FI" smtClean="0"/>
              <a:pPr>
                <a:defRPr/>
              </a:pPr>
              <a:t>‹#›</a:t>
            </a:fld>
            <a:endParaRPr lang="fi-FI"/>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69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a:defRPr/>
            </a:pPr>
            <a:fld id="{2747421E-FB69-421B-8694-D2005D835B0C}" type="datetimeFigureOut">
              <a:rPr lang="fi-FI" smtClean="0"/>
              <a:pPr>
                <a:defRPr/>
              </a:pPr>
              <a:t>14.9.2019</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C8FED7B2-FB7C-452D-AAEF-1D9E2F8C31E5}" type="slidenum">
              <a:rPr lang="fi-FI" smtClean="0"/>
              <a:pPr>
                <a:defRPr/>
              </a:pPr>
              <a:t>‹#›</a:t>
            </a:fld>
            <a:endParaRPr lang="fi-FI"/>
          </a:p>
        </p:txBody>
      </p:sp>
    </p:spTree>
    <p:extLst>
      <p:ext uri="{BB962C8B-B14F-4D97-AF65-F5344CB8AC3E}">
        <p14:creationId xmlns:p14="http://schemas.microsoft.com/office/powerpoint/2010/main" val="7890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fi-FI"/>
              <a:t>Muokkaa ots. perustyyl. napsautt.</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pPr>
              <a:defRPr/>
            </a:pPr>
            <a:fld id="{832F5300-9C27-465C-A895-C97ECDAF9745}" type="datetimeFigureOut">
              <a:rPr lang="fi-FI" smtClean="0"/>
              <a:pPr>
                <a:defRPr/>
              </a:pPr>
              <a:t>14.9.2019</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9D9FBBB5-3FB7-4D32-B822-3D86AA564C53}" type="slidenum">
              <a:rPr lang="fi-FI" smtClean="0"/>
              <a:pPr>
                <a:defRPr/>
              </a:pPr>
              <a:t>‹#›</a:t>
            </a:fld>
            <a:endParaRPr lang="fi-FI"/>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7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fi-FI"/>
              <a:t>Muokkaa ots. perustyyl. napsautt.</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pPr>
              <a:defRPr/>
            </a:pPr>
            <a:fld id="{D4D82D23-F767-4025-9382-C66BFC0F1E5E}" type="datetimeFigureOut">
              <a:rPr lang="fi-FI" smtClean="0"/>
              <a:pPr>
                <a:defRPr/>
              </a:pPr>
              <a:t>14.9.2019</a:t>
            </a:fld>
            <a:endParaRPr lang="fi-FI"/>
          </a:p>
        </p:txBody>
      </p:sp>
      <p:sp>
        <p:nvSpPr>
          <p:cNvPr id="6" name="Footer Placeholder 5"/>
          <p:cNvSpPr>
            <a:spLocks noGrp="1"/>
          </p:cNvSpPr>
          <p:nvPr>
            <p:ph type="ftr" sz="quarter" idx="11"/>
          </p:nvPr>
        </p:nvSpPr>
        <p:spPr/>
        <p:txBody>
          <a:bodyPr/>
          <a:lstStyle/>
          <a:p>
            <a:pPr>
              <a:defRPr/>
            </a:pPr>
            <a:endParaRPr lang="fi-FI"/>
          </a:p>
        </p:txBody>
      </p:sp>
      <p:sp>
        <p:nvSpPr>
          <p:cNvPr id="7" name="Slide Number Placeholder 6"/>
          <p:cNvSpPr>
            <a:spLocks noGrp="1"/>
          </p:cNvSpPr>
          <p:nvPr>
            <p:ph type="sldNum" sz="quarter" idx="12"/>
          </p:nvPr>
        </p:nvSpPr>
        <p:spPr/>
        <p:txBody>
          <a:bodyPr/>
          <a:lstStyle/>
          <a:p>
            <a:pPr>
              <a:defRPr/>
            </a:pPr>
            <a:fld id="{631724A6-6972-4878-8DBD-1D8381253A5F}" type="slidenum">
              <a:rPr lang="fi-FI" smtClean="0"/>
              <a:pPr>
                <a:defRPr/>
              </a:pPr>
              <a:t>‹#›</a:t>
            </a:fld>
            <a:endParaRPr lang="fi-FI"/>
          </a:p>
        </p:txBody>
      </p:sp>
    </p:spTree>
    <p:extLst>
      <p:ext uri="{BB962C8B-B14F-4D97-AF65-F5344CB8AC3E}">
        <p14:creationId xmlns:p14="http://schemas.microsoft.com/office/powerpoint/2010/main" val="293317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fi-FI"/>
              <a:t>Muokkaa ots. perustyyl. napsautt.</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768096" y="2967788"/>
            <a:ext cx="3566160" cy="334157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i-FI"/>
              <a:t>Muokkaa tekstin perustyylejä</a:t>
            </a:r>
          </a:p>
        </p:txBody>
      </p:sp>
      <p:sp>
        <p:nvSpPr>
          <p:cNvPr id="6" name="Content Placeholder 5"/>
          <p:cNvSpPr>
            <a:spLocks noGrp="1"/>
          </p:cNvSpPr>
          <p:nvPr>
            <p:ph sz="quarter" idx="4"/>
          </p:nvPr>
        </p:nvSpPr>
        <p:spPr>
          <a:xfrm>
            <a:off x="4491990" y="2967788"/>
            <a:ext cx="3566160" cy="334157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pPr>
              <a:defRPr/>
            </a:pPr>
            <a:fld id="{3DA5BE9B-DE6A-49DB-BDE9-03C3D59A47F9}" type="datetimeFigureOut">
              <a:rPr lang="fi-FI" smtClean="0"/>
              <a:pPr>
                <a:defRPr/>
              </a:pPr>
              <a:t>14.9.2019</a:t>
            </a:fld>
            <a:endParaRPr lang="fi-FI"/>
          </a:p>
        </p:txBody>
      </p:sp>
      <p:sp>
        <p:nvSpPr>
          <p:cNvPr id="8" name="Footer Placeholder 7"/>
          <p:cNvSpPr>
            <a:spLocks noGrp="1"/>
          </p:cNvSpPr>
          <p:nvPr>
            <p:ph type="ftr" sz="quarter" idx="11"/>
          </p:nvPr>
        </p:nvSpPr>
        <p:spPr/>
        <p:txBody>
          <a:bodyPr/>
          <a:lstStyle/>
          <a:p>
            <a:pPr>
              <a:defRPr/>
            </a:pPr>
            <a:endParaRPr lang="fi-FI"/>
          </a:p>
        </p:txBody>
      </p:sp>
      <p:sp>
        <p:nvSpPr>
          <p:cNvPr id="9" name="Slide Number Placeholder 8"/>
          <p:cNvSpPr>
            <a:spLocks noGrp="1"/>
          </p:cNvSpPr>
          <p:nvPr>
            <p:ph type="sldNum" sz="quarter" idx="12"/>
          </p:nvPr>
        </p:nvSpPr>
        <p:spPr/>
        <p:txBody>
          <a:bodyPr/>
          <a:lstStyle/>
          <a:p>
            <a:pPr>
              <a:defRPr/>
            </a:pPr>
            <a:fld id="{D465FF13-73B5-48B3-A174-99189B7FF6E2}" type="slidenum">
              <a:rPr lang="fi-FI" smtClean="0"/>
              <a:pPr>
                <a:defRPr/>
              </a:pPr>
              <a:t>‹#›</a:t>
            </a:fld>
            <a:endParaRPr lang="fi-FI"/>
          </a:p>
        </p:txBody>
      </p:sp>
    </p:spTree>
    <p:extLst>
      <p:ext uri="{BB962C8B-B14F-4D97-AF65-F5344CB8AC3E}">
        <p14:creationId xmlns:p14="http://schemas.microsoft.com/office/powerpoint/2010/main" val="330252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pPr>
              <a:defRPr/>
            </a:pPr>
            <a:fld id="{B1813FDC-136B-495D-9BB7-8BB260667991}" type="datetimeFigureOut">
              <a:rPr lang="fi-FI" smtClean="0"/>
              <a:pPr>
                <a:defRPr/>
              </a:pPr>
              <a:t>14.9.2019</a:t>
            </a:fld>
            <a:endParaRPr lang="fi-FI"/>
          </a:p>
        </p:txBody>
      </p:sp>
      <p:sp>
        <p:nvSpPr>
          <p:cNvPr id="4" name="Footer Placeholder 3"/>
          <p:cNvSpPr>
            <a:spLocks noGrp="1"/>
          </p:cNvSpPr>
          <p:nvPr>
            <p:ph type="ftr" sz="quarter" idx="11"/>
          </p:nvPr>
        </p:nvSpPr>
        <p:spPr/>
        <p:txBody>
          <a:bodyPr/>
          <a:lstStyle/>
          <a:p>
            <a:pPr>
              <a:defRPr/>
            </a:pPr>
            <a:endParaRPr lang="fi-FI"/>
          </a:p>
        </p:txBody>
      </p:sp>
      <p:sp>
        <p:nvSpPr>
          <p:cNvPr id="5" name="Slide Number Placeholder 4"/>
          <p:cNvSpPr>
            <a:spLocks noGrp="1"/>
          </p:cNvSpPr>
          <p:nvPr>
            <p:ph type="sldNum" sz="quarter" idx="12"/>
          </p:nvPr>
        </p:nvSpPr>
        <p:spPr/>
        <p:txBody>
          <a:bodyPr/>
          <a:lstStyle/>
          <a:p>
            <a:pPr>
              <a:defRPr/>
            </a:pPr>
            <a:fld id="{D610F845-45B5-4547-9F57-17C5DE1EAFAE}" type="slidenum">
              <a:rPr lang="fi-FI" smtClean="0"/>
              <a:pPr>
                <a:defRPr/>
              </a:pPr>
              <a:t>‹#›</a:t>
            </a:fld>
            <a:endParaRPr lang="fi-FI"/>
          </a:p>
        </p:txBody>
      </p:sp>
    </p:spTree>
    <p:extLst>
      <p:ext uri="{BB962C8B-B14F-4D97-AF65-F5344CB8AC3E}">
        <p14:creationId xmlns:p14="http://schemas.microsoft.com/office/powerpoint/2010/main" val="2333009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78B3E7E-3A25-456D-B6F5-F8C4B4D953D9}" type="datetimeFigureOut">
              <a:rPr lang="fi-FI" smtClean="0"/>
              <a:pPr>
                <a:defRPr/>
              </a:pPr>
              <a:t>14.9.2019</a:t>
            </a:fld>
            <a:endParaRPr lang="fi-FI"/>
          </a:p>
        </p:txBody>
      </p:sp>
      <p:sp>
        <p:nvSpPr>
          <p:cNvPr id="3" name="Footer Placeholder 2"/>
          <p:cNvSpPr>
            <a:spLocks noGrp="1"/>
          </p:cNvSpPr>
          <p:nvPr>
            <p:ph type="ftr" sz="quarter" idx="11"/>
          </p:nvPr>
        </p:nvSpPr>
        <p:spPr/>
        <p:txBody>
          <a:bodyPr/>
          <a:lstStyle/>
          <a:p>
            <a:pPr>
              <a:defRPr/>
            </a:pPr>
            <a:endParaRPr lang="fi-FI"/>
          </a:p>
        </p:txBody>
      </p:sp>
      <p:sp>
        <p:nvSpPr>
          <p:cNvPr id="4" name="Slide Number Placeholder 3"/>
          <p:cNvSpPr>
            <a:spLocks noGrp="1"/>
          </p:cNvSpPr>
          <p:nvPr>
            <p:ph type="sldNum" sz="quarter" idx="12"/>
          </p:nvPr>
        </p:nvSpPr>
        <p:spPr/>
        <p:txBody>
          <a:bodyPr/>
          <a:lstStyle/>
          <a:p>
            <a:pPr>
              <a:defRPr/>
            </a:pPr>
            <a:fld id="{345B1001-EB16-4486-B7BC-EB7C531B3C6A}" type="slidenum">
              <a:rPr lang="fi-FI" smtClean="0"/>
              <a:pPr>
                <a:defRPr/>
              </a:pPr>
              <a:t>‹#›</a:t>
            </a:fld>
            <a:endParaRPr lang="fi-FI"/>
          </a:p>
        </p:txBody>
      </p:sp>
    </p:spTree>
    <p:extLst>
      <p:ext uri="{BB962C8B-B14F-4D97-AF65-F5344CB8AC3E}">
        <p14:creationId xmlns:p14="http://schemas.microsoft.com/office/powerpoint/2010/main" val="362286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fi-FI"/>
              <a:t>Muokkaa ots. perustyyl. napsautt.</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pPr>
              <a:defRPr/>
            </a:pPr>
            <a:fld id="{BB464647-BA47-4E01-9762-49F19A6EC071}" type="datetimeFigureOut">
              <a:rPr lang="fi-FI" smtClean="0"/>
              <a:pPr>
                <a:defRPr/>
              </a:pPr>
              <a:t>14.9.2019</a:t>
            </a:fld>
            <a:endParaRPr lang="fi-FI"/>
          </a:p>
        </p:txBody>
      </p:sp>
      <p:sp>
        <p:nvSpPr>
          <p:cNvPr id="6" name="Footer Placeholder 5"/>
          <p:cNvSpPr>
            <a:spLocks noGrp="1"/>
          </p:cNvSpPr>
          <p:nvPr>
            <p:ph type="ftr" sz="quarter" idx="11"/>
          </p:nvPr>
        </p:nvSpPr>
        <p:spPr/>
        <p:txBody>
          <a:bodyPr/>
          <a:lstStyle/>
          <a:p>
            <a:pPr>
              <a:defRPr/>
            </a:pPr>
            <a:endParaRPr lang="fi-FI"/>
          </a:p>
        </p:txBody>
      </p:sp>
      <p:sp>
        <p:nvSpPr>
          <p:cNvPr id="7" name="Slide Number Placeholder 6"/>
          <p:cNvSpPr>
            <a:spLocks noGrp="1"/>
          </p:cNvSpPr>
          <p:nvPr>
            <p:ph type="sldNum" sz="quarter" idx="12"/>
          </p:nvPr>
        </p:nvSpPr>
        <p:spPr/>
        <p:txBody>
          <a:bodyPr/>
          <a:lstStyle/>
          <a:p>
            <a:pPr>
              <a:defRPr/>
            </a:pPr>
            <a:fld id="{3D16C1A8-B21E-4B51-9DF8-1E7EE9DAFA8F}" type="slidenum">
              <a:rPr lang="fi-FI" smtClean="0"/>
              <a:pPr>
                <a:defRPr/>
              </a:pPr>
              <a:t>‹#›</a:t>
            </a:fld>
            <a:endParaRPr lang="fi-FI"/>
          </a:p>
        </p:txBody>
      </p:sp>
    </p:spTree>
    <p:extLst>
      <p:ext uri="{BB962C8B-B14F-4D97-AF65-F5344CB8AC3E}">
        <p14:creationId xmlns:p14="http://schemas.microsoft.com/office/powerpoint/2010/main" val="353147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fi-FI"/>
              <a:t>Muokkaa ots. perustyyl. napsautt.</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pPr>
              <a:defRPr/>
            </a:pPr>
            <a:fld id="{1006BFEC-66F0-4CF6-B408-2D1C332EB759}" type="datetimeFigureOut">
              <a:rPr lang="fi-FI" smtClean="0"/>
              <a:pPr>
                <a:defRPr/>
              </a:pPr>
              <a:t>14.9.2019</a:t>
            </a:fld>
            <a:endParaRPr lang="fi-FI"/>
          </a:p>
        </p:txBody>
      </p:sp>
      <p:sp>
        <p:nvSpPr>
          <p:cNvPr id="6" name="Footer Placeholder 5"/>
          <p:cNvSpPr>
            <a:spLocks noGrp="1"/>
          </p:cNvSpPr>
          <p:nvPr>
            <p:ph type="ftr" sz="quarter" idx="11"/>
          </p:nvPr>
        </p:nvSpPr>
        <p:spPr/>
        <p:txBody>
          <a:bodyPr/>
          <a:lstStyle/>
          <a:p>
            <a:pPr>
              <a:defRPr/>
            </a:pPr>
            <a:endParaRPr lang="fi-FI"/>
          </a:p>
        </p:txBody>
      </p:sp>
      <p:sp>
        <p:nvSpPr>
          <p:cNvPr id="7" name="Slide Number Placeholder 6"/>
          <p:cNvSpPr>
            <a:spLocks noGrp="1"/>
          </p:cNvSpPr>
          <p:nvPr>
            <p:ph type="sldNum" sz="quarter" idx="12"/>
          </p:nvPr>
        </p:nvSpPr>
        <p:spPr/>
        <p:txBody>
          <a:bodyPr/>
          <a:lstStyle/>
          <a:p>
            <a:pPr>
              <a:defRPr/>
            </a:pPr>
            <a:fld id="{47011BEE-ECBF-4C7E-8D0C-5C994A2928AB}" type="slidenum">
              <a:rPr lang="fi-FI" smtClean="0"/>
              <a:pPr>
                <a:defRPr/>
              </a:pPr>
              <a:t>‹#›</a:t>
            </a:fld>
            <a:endParaRPr lang="fi-FI"/>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04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15A0F67F-D7EA-4DEF-BCD7-7DC02A5A9C25}" type="datetimeFigureOut">
              <a:rPr lang="fi-FI" smtClean="0"/>
              <a:pPr>
                <a:defRPr/>
              </a:pPr>
              <a:t>14.9.2019</a:t>
            </a:fld>
            <a:endParaRPr lang="fi-FI"/>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fi-FI"/>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A30DC282-C2E0-4783-AE58-7B254E889806}" type="slidenum">
              <a:rPr lang="fi-FI" smtClean="0"/>
              <a:pPr>
                <a:defRPr/>
              </a:pPr>
              <a:t>‹#›</a:t>
            </a:fld>
            <a:endParaRPr lang="fi-FI"/>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256319"/>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sense-lang.org/typing/tutor/keyboardingFI.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pPr marL="484632" fontAlgn="auto">
              <a:spcAft>
                <a:spcPts val="0"/>
              </a:spcAft>
              <a:defRPr/>
            </a:pPr>
            <a:r>
              <a:rPr lang="fi-FI" dirty="0">
                <a:solidFill>
                  <a:schemeClr val="accent1">
                    <a:tint val="83000"/>
                    <a:satMod val="150000"/>
                  </a:schemeClr>
                </a:solidFill>
              </a:rPr>
              <a:t>Kymmensormijärjestelmän opetus lukemaan oppimisen yhteydessä</a:t>
            </a:r>
          </a:p>
        </p:txBody>
      </p:sp>
      <p:sp>
        <p:nvSpPr>
          <p:cNvPr id="3" name="Alaotsikko 2"/>
          <p:cNvSpPr>
            <a:spLocks noGrp="1"/>
          </p:cNvSpPr>
          <p:nvPr>
            <p:ph type="subTitle" idx="1"/>
          </p:nvPr>
        </p:nvSpPr>
        <p:spPr/>
        <p:txBody>
          <a:bodyPr>
            <a:normAutofit/>
          </a:bodyPr>
          <a:lstStyle/>
          <a:p>
            <a:pPr fontAlgn="auto">
              <a:spcAft>
                <a:spcPts val="0"/>
              </a:spcAft>
              <a:buFont typeface="Wingdings 2"/>
              <a:buNone/>
              <a:defRPr/>
            </a:pPr>
            <a:r>
              <a:rPr lang="fi-FI" dirty="0"/>
              <a:t>Tuuli Rantala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marL="484632" fontAlgn="auto">
              <a:spcAft>
                <a:spcPts val="0"/>
              </a:spcAft>
              <a:defRPr/>
            </a:pPr>
            <a:r>
              <a:rPr lang="fi-FI" dirty="0">
                <a:solidFill>
                  <a:schemeClr val="accent1">
                    <a:tint val="83000"/>
                    <a:satMod val="150000"/>
                  </a:schemeClr>
                </a:solidFill>
              </a:rPr>
              <a:t>Pohdittavaa, huolta</a:t>
            </a:r>
          </a:p>
        </p:txBody>
      </p:sp>
      <p:sp>
        <p:nvSpPr>
          <p:cNvPr id="3" name="Sisällön paikkamerkki 2"/>
          <p:cNvSpPr>
            <a:spLocks noGrp="1"/>
          </p:cNvSpPr>
          <p:nvPr>
            <p:ph idx="1"/>
          </p:nvPr>
        </p:nvSpPr>
        <p:spPr/>
        <p:txBody>
          <a:bodyPr>
            <a:normAutofit/>
          </a:bodyPr>
          <a:lstStyle/>
          <a:p>
            <a:pPr marL="64008" indent="0" fontAlgn="auto">
              <a:spcAft>
                <a:spcPts val="0"/>
              </a:spcAft>
              <a:buNone/>
              <a:defRPr/>
            </a:pPr>
            <a:r>
              <a:rPr lang="fi-FI" dirty="0"/>
              <a:t>Tarvitaanko näppäintaitoa enää tulevaisuudessa?</a:t>
            </a:r>
          </a:p>
          <a:p>
            <a:pPr marL="237744" lvl="1" indent="0">
              <a:spcAft>
                <a:spcPts val="0"/>
              </a:spcAft>
              <a:buNone/>
              <a:defRPr/>
            </a:pPr>
            <a:r>
              <a:rPr lang="fi-FI" sz="2000" dirty="0"/>
              <a:t>Korvaako tekoäly kirjoitustaidon?</a:t>
            </a:r>
          </a:p>
          <a:p>
            <a:pPr marL="64008" indent="0" fontAlgn="auto">
              <a:spcAft>
                <a:spcPts val="0"/>
              </a:spcAft>
              <a:buNone/>
              <a:defRPr/>
            </a:pPr>
            <a:r>
              <a:rPr lang="fi-FI" dirty="0"/>
              <a:t>Täsmentyykö Suomen kouluissa näppäintaidot kymmensormijärjestelmätaidoksi? </a:t>
            </a:r>
          </a:p>
          <a:p>
            <a:pPr marL="685800" lvl="1" indent="0" fontAlgn="auto">
              <a:spcAft>
                <a:spcPts val="0"/>
              </a:spcAft>
              <a:buNone/>
              <a:defRPr/>
            </a:pPr>
            <a:r>
              <a:rPr lang="fi-FI" sz="2000" dirty="0"/>
              <a:t>Jos ei, niin mitä näppäintaidot sitten tarkoittaa käytännössä? </a:t>
            </a:r>
          </a:p>
          <a:p>
            <a:pPr marL="685800" lvl="1" indent="0" fontAlgn="auto">
              <a:spcAft>
                <a:spcPts val="0"/>
              </a:spcAft>
              <a:buNone/>
              <a:defRPr/>
            </a:pPr>
            <a:r>
              <a:rPr lang="fi-FI" sz="2000" dirty="0"/>
              <a:t>Jääkö järjestelmän opettaminen opettajan/koulun/kunnan päätöksen varaan?</a:t>
            </a:r>
          </a:p>
          <a:p>
            <a:pPr marL="685800" lvl="1" indent="0" fontAlgn="auto">
              <a:spcAft>
                <a:spcPts val="0"/>
              </a:spcAft>
              <a:buNone/>
              <a:defRPr/>
            </a:pPr>
            <a:r>
              <a:rPr lang="fi-FI" sz="2000" dirty="0" err="1"/>
              <a:t>iPadit</a:t>
            </a:r>
            <a:r>
              <a:rPr lang="fi-FI" sz="2000" dirty="0"/>
              <a:t>/tabletit/älypuhelimet tehokkaassa käytössä</a:t>
            </a:r>
          </a:p>
          <a:p>
            <a:pPr marL="969264" lvl="2" indent="0" fontAlgn="auto">
              <a:spcAft>
                <a:spcPts val="0"/>
              </a:spcAft>
              <a:buNone/>
              <a:defRPr/>
            </a:pPr>
            <a:r>
              <a:rPr lang="fi-FI" sz="2000" dirty="0"/>
              <a:t>Näillä pidempien tarinoiden kirjoittaminen on kuitenkin epäergonomista ja hidasta, joten näppäimistöllä näppäintaitojen harjoittelu tulisi olla mukana alusta asti</a:t>
            </a:r>
          </a:p>
          <a:p>
            <a:pPr marL="448056" indent="-384048" fontAlgn="auto">
              <a:spcAft>
                <a:spcPts val="0"/>
              </a:spcAft>
              <a:buFont typeface="Wingdings 2"/>
              <a:buNone/>
              <a:defRPr/>
            </a:pPr>
            <a:endParaRPr lang="fi-FI"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marL="484632" fontAlgn="auto">
              <a:spcAft>
                <a:spcPts val="0"/>
              </a:spcAft>
              <a:defRPr/>
            </a:pPr>
            <a:r>
              <a:rPr lang="fi-FI" dirty="0">
                <a:solidFill>
                  <a:schemeClr val="accent1">
                    <a:tint val="83000"/>
                    <a:satMod val="150000"/>
                  </a:schemeClr>
                </a:solidFill>
              </a:rPr>
              <a:t>Mikä ikä on paras?	</a:t>
            </a:r>
          </a:p>
        </p:txBody>
      </p:sp>
      <p:sp>
        <p:nvSpPr>
          <p:cNvPr id="3" name="Sisällön paikkamerkki 2"/>
          <p:cNvSpPr>
            <a:spLocks noGrp="1"/>
          </p:cNvSpPr>
          <p:nvPr>
            <p:ph idx="1"/>
          </p:nvPr>
        </p:nvSpPr>
        <p:spPr>
          <a:xfrm>
            <a:off x="467544" y="1529408"/>
            <a:ext cx="8229600" cy="5328592"/>
          </a:xfrm>
        </p:spPr>
        <p:txBody>
          <a:bodyPr>
            <a:normAutofit fontScale="25000" lnSpcReduction="20000"/>
          </a:bodyPr>
          <a:lstStyle/>
          <a:p>
            <a:pPr marL="448056" lvl="2" indent="-384048" fontAlgn="auto">
              <a:spcAft>
                <a:spcPts val="0"/>
              </a:spcAft>
              <a:buSzPct val="80000"/>
              <a:buFont typeface="Wingdings 2"/>
              <a:buChar char=""/>
              <a:defRPr/>
            </a:pPr>
            <a:endParaRPr lang="fi-FI" sz="8000" dirty="0"/>
          </a:p>
          <a:p>
            <a:pPr marL="64008" lvl="2" indent="0" fontAlgn="auto">
              <a:spcAft>
                <a:spcPts val="0"/>
              </a:spcAft>
              <a:buSzPct val="80000"/>
              <a:buNone/>
              <a:defRPr/>
            </a:pPr>
            <a:r>
              <a:rPr lang="fi-FI" sz="8000" dirty="0"/>
              <a:t>Mahdollisimman nuorena  </a:t>
            </a:r>
          </a:p>
          <a:p>
            <a:pPr marL="557784" lvl="4" indent="0" fontAlgn="auto">
              <a:spcAft>
                <a:spcPts val="0"/>
              </a:spcAft>
              <a:buClr>
                <a:schemeClr val="accent1">
                  <a:tint val="75000"/>
                </a:schemeClr>
              </a:buClr>
              <a:buSzPct val="80000"/>
              <a:buNone/>
              <a:defRPr/>
            </a:pPr>
            <a:r>
              <a:rPr lang="fi-FI" sz="8000" dirty="0"/>
              <a:t>Tällöin lihasmuistiin saadaan helpoiten iskostettua oikean näppäilytaidon tekniikat</a:t>
            </a:r>
          </a:p>
          <a:p>
            <a:pPr marL="557784" lvl="4" indent="0" fontAlgn="auto">
              <a:spcAft>
                <a:spcPts val="0"/>
              </a:spcAft>
              <a:buClr>
                <a:schemeClr val="accent1">
                  <a:tint val="75000"/>
                </a:schemeClr>
              </a:buClr>
              <a:buSzPct val="80000"/>
              <a:buNone/>
              <a:defRPr/>
            </a:pPr>
            <a:r>
              <a:rPr lang="fi-FI" sz="8000" dirty="0"/>
              <a:t>Ei vanhaa tekniikkaa josta poisoppia</a:t>
            </a:r>
          </a:p>
          <a:p>
            <a:pPr marL="557784" lvl="4" indent="0" fontAlgn="auto">
              <a:spcAft>
                <a:spcPts val="0"/>
              </a:spcAft>
              <a:buClr>
                <a:schemeClr val="accent1">
                  <a:tint val="75000"/>
                </a:schemeClr>
              </a:buClr>
              <a:buSzPct val="80000"/>
              <a:buNone/>
              <a:defRPr/>
            </a:pPr>
            <a:r>
              <a:rPr lang="fi-FI" sz="8000" dirty="0"/>
              <a:t>Kynnys näppäilytaidon opetteluun kasvaa iän myötä, heti kun alkaa kirjoittaa tekstiä kohtuullisesti omalla tekniikalla</a:t>
            </a:r>
          </a:p>
          <a:p>
            <a:pPr marL="64008" indent="0" fontAlgn="auto">
              <a:spcAft>
                <a:spcPts val="0"/>
              </a:spcAft>
              <a:buNone/>
              <a:defRPr/>
            </a:pPr>
            <a:r>
              <a:rPr lang="fi-FI" sz="8000" dirty="0"/>
              <a:t>Eskarit / 0-2 luokat</a:t>
            </a:r>
          </a:p>
          <a:p>
            <a:pPr marL="438658" lvl="1" indent="0" fontAlgn="auto">
              <a:spcAft>
                <a:spcPts val="0"/>
              </a:spcAft>
              <a:buNone/>
              <a:defRPr/>
            </a:pPr>
            <a:r>
              <a:rPr lang="fi-FI" sz="8000" dirty="0"/>
              <a:t>Jo eskarit olisivat kykeneväisiä aloittamaan</a:t>
            </a:r>
          </a:p>
          <a:p>
            <a:pPr marL="64008" indent="0" fontAlgn="auto">
              <a:spcAft>
                <a:spcPts val="0"/>
              </a:spcAft>
              <a:buNone/>
              <a:defRPr/>
            </a:pPr>
            <a:r>
              <a:rPr lang="fi-FI" sz="8000" dirty="0"/>
              <a:t>1. luokkalaiset </a:t>
            </a:r>
          </a:p>
          <a:p>
            <a:pPr marL="685800" lvl="1" indent="0" fontAlgn="auto">
              <a:spcAft>
                <a:spcPts val="0"/>
              </a:spcAft>
              <a:buNone/>
              <a:defRPr/>
            </a:pPr>
            <a:r>
              <a:rPr lang="fi-FI" sz="8000" dirty="0"/>
              <a:t>Kirjainten opettelun yhteydessä, jolloin opitaan myös kirjain-äänne-vastaavuus, tavuttaminen, lukeminen ja kirjoittaminen</a:t>
            </a:r>
          </a:p>
          <a:p>
            <a:pPr marL="685800" lvl="1" indent="0" fontAlgn="auto">
              <a:spcAft>
                <a:spcPts val="0"/>
              </a:spcAft>
              <a:buNone/>
              <a:defRPr/>
            </a:pPr>
            <a:r>
              <a:rPr lang="fi-FI" sz="8000" dirty="0"/>
              <a:t>Tuotettu teksti heti ”oikean näköistä”</a:t>
            </a:r>
          </a:p>
          <a:p>
            <a:pPr marL="969264" lvl="2" indent="0" fontAlgn="auto">
              <a:spcAft>
                <a:spcPts val="0"/>
              </a:spcAft>
              <a:buNone/>
              <a:defRPr/>
            </a:pPr>
            <a:r>
              <a:rPr lang="fi-FI" sz="8000" dirty="0"/>
              <a:t>Motivoivaa etenkin hienomotorisesti kömpelöille </a:t>
            </a:r>
          </a:p>
          <a:p>
            <a:pPr marL="64008" indent="0" fontAlgn="auto">
              <a:spcAft>
                <a:spcPts val="0"/>
              </a:spcAft>
              <a:buNone/>
              <a:defRPr/>
            </a:pPr>
            <a:r>
              <a:rPr lang="fi-FI" sz="8000" dirty="0"/>
              <a:t>2. luokkalaiset</a:t>
            </a:r>
          </a:p>
          <a:p>
            <a:pPr marL="438658" lvl="1" indent="0" fontAlgn="auto">
              <a:spcAft>
                <a:spcPts val="0"/>
              </a:spcAft>
              <a:buNone/>
              <a:defRPr/>
            </a:pPr>
            <a:r>
              <a:rPr lang="fi-FI" sz="8000" dirty="0"/>
              <a:t>Kaunokirjoituksen tilalla luonteva ”tyhjä tila”</a:t>
            </a:r>
          </a:p>
          <a:p>
            <a:pPr marL="64008" indent="0" fontAlgn="auto">
              <a:spcAft>
                <a:spcPts val="0"/>
              </a:spcAft>
              <a:buNone/>
              <a:defRPr/>
            </a:pPr>
            <a:r>
              <a:rPr lang="fi-FI" sz="8000" dirty="0"/>
              <a:t>3.-4. luokkalaiset </a:t>
            </a:r>
          </a:p>
          <a:p>
            <a:pPr marL="685800" lvl="1" indent="0" fontAlgn="auto">
              <a:spcAft>
                <a:spcPts val="0"/>
              </a:spcAft>
              <a:buNone/>
              <a:defRPr/>
            </a:pPr>
            <a:r>
              <a:rPr lang="fi-FI" sz="8000" dirty="0"/>
              <a:t>Kokemus osoittaa, että on toki mahdollista, mutta jo vähän haasteellista!</a:t>
            </a:r>
          </a:p>
          <a:p>
            <a:pPr marL="1106424" lvl="2" fontAlgn="auto">
              <a:spcAft>
                <a:spcPts val="0"/>
              </a:spcAft>
              <a:buFont typeface="Wingdings 2"/>
              <a:buNone/>
              <a:defRPr/>
            </a:pPr>
            <a:endParaRPr lang="fi-FI" sz="7200" dirty="0"/>
          </a:p>
          <a:p>
            <a:pPr marL="822960" lvl="1" fontAlgn="auto">
              <a:spcAft>
                <a:spcPts val="0"/>
              </a:spcAft>
              <a:buFont typeface="Verdana"/>
              <a:buChar char="›"/>
              <a:defRPr/>
            </a:pPr>
            <a:endParaRPr lang="fi-FI" sz="7200" dirty="0"/>
          </a:p>
          <a:p>
            <a:pPr marL="1106424" lvl="2" fontAlgn="auto">
              <a:spcAft>
                <a:spcPts val="0"/>
              </a:spcAft>
              <a:buFont typeface="Wingdings 2"/>
              <a:buChar char=""/>
              <a:defRPr/>
            </a:pPr>
            <a:endParaRPr lang="fi-FI" dirty="0"/>
          </a:p>
          <a:p>
            <a:pPr marL="1106424" lvl="2" fontAlgn="auto">
              <a:spcAft>
                <a:spcPts val="0"/>
              </a:spcAft>
              <a:buFont typeface="Wingdings 2"/>
              <a:buNone/>
              <a:defRPr/>
            </a:pPr>
            <a:endParaRPr lang="fi-FI" dirty="0"/>
          </a:p>
          <a:p>
            <a:pPr marL="1106424" lvl="2" fontAlgn="auto">
              <a:spcAft>
                <a:spcPts val="0"/>
              </a:spcAft>
              <a:buFont typeface="Wingdings 2"/>
              <a:buChar char=""/>
              <a:defRPr/>
            </a:pPr>
            <a:endParaRPr lang="fi-FI" dirty="0"/>
          </a:p>
          <a:p>
            <a:pPr marL="1106424" lvl="2" fontAlgn="auto">
              <a:spcAft>
                <a:spcPts val="0"/>
              </a:spcAft>
              <a:buFont typeface="Wingdings 2"/>
              <a:buChar char=""/>
              <a:defRPr/>
            </a:pPr>
            <a:r>
              <a:rPr lang="fi-FI" dirty="0"/>
              <a:t> </a:t>
            </a:r>
          </a:p>
          <a:p>
            <a:pPr marL="1106424" lvl="2" fontAlgn="auto">
              <a:spcAft>
                <a:spcPts val="0"/>
              </a:spcAft>
              <a:buFont typeface="Wingdings 2"/>
              <a:buChar char=""/>
              <a:defRPr/>
            </a:pPr>
            <a:endParaRPr lang="fi-FI"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marL="484632" fontAlgn="auto">
              <a:spcAft>
                <a:spcPts val="0"/>
              </a:spcAft>
              <a:defRPr/>
            </a:pPr>
            <a:r>
              <a:rPr lang="fi-FI" dirty="0">
                <a:solidFill>
                  <a:schemeClr val="accent1">
                    <a:tint val="83000"/>
                    <a:satMod val="150000"/>
                  </a:schemeClr>
                </a:solidFill>
              </a:rPr>
              <a:t>Opetustapoja</a:t>
            </a:r>
          </a:p>
        </p:txBody>
      </p:sp>
      <p:sp>
        <p:nvSpPr>
          <p:cNvPr id="3" name="Sisällön paikkamerkki 2"/>
          <p:cNvSpPr>
            <a:spLocks noGrp="1"/>
          </p:cNvSpPr>
          <p:nvPr>
            <p:ph idx="1"/>
          </p:nvPr>
        </p:nvSpPr>
        <p:spPr>
          <a:xfrm>
            <a:off x="298323" y="2084832"/>
            <a:ext cx="8229600" cy="4572000"/>
          </a:xfrm>
        </p:spPr>
        <p:txBody>
          <a:bodyPr>
            <a:noAutofit/>
          </a:bodyPr>
          <a:lstStyle/>
          <a:p>
            <a:pPr marL="349758" indent="-285750" fontAlgn="auto">
              <a:spcAft>
                <a:spcPts val="0"/>
              </a:spcAft>
              <a:buFont typeface="Arial" panose="020B0604020202020204" pitchFamily="34" charset="0"/>
              <a:buChar char="•"/>
              <a:defRPr/>
            </a:pPr>
            <a:r>
              <a:rPr lang="fi-FI" sz="1600" dirty="0"/>
              <a:t>Näppäintaitojen opettaminen lukemaan opettamisen yhteydessä</a:t>
            </a:r>
          </a:p>
          <a:p>
            <a:pPr marL="724408" lvl="1" indent="-285750" fontAlgn="auto">
              <a:spcAft>
                <a:spcPts val="0"/>
              </a:spcAft>
              <a:buFont typeface="Arial" panose="020B0604020202020204" pitchFamily="34" charset="0"/>
              <a:buChar char="•"/>
              <a:defRPr/>
            </a:pPr>
            <a:r>
              <a:rPr lang="fi-FI" dirty="0"/>
              <a:t>Kirjaimet opetellaan näppäimistöltä sellaisessa järjestyksessä, että se tukee lukemaan oppimista (mm. aapisen mukaan eteneminen) </a:t>
            </a:r>
          </a:p>
          <a:p>
            <a:pPr marL="1006983" lvl="2" indent="-285750" fontAlgn="auto">
              <a:spcAft>
                <a:spcPts val="0"/>
              </a:spcAft>
              <a:buFont typeface="Arial" panose="020B0604020202020204" pitchFamily="34" charset="0"/>
              <a:buChar char="•"/>
              <a:defRPr/>
            </a:pPr>
            <a:r>
              <a:rPr lang="fi-FI" sz="1600" dirty="0"/>
              <a:t>Kirjainten opettelujärjestys poikkeaa tavallisesta kymmensormijärjestelmän oppimisesta</a:t>
            </a:r>
          </a:p>
          <a:p>
            <a:pPr marL="349758" indent="-285750" fontAlgn="auto">
              <a:spcAft>
                <a:spcPts val="0"/>
              </a:spcAft>
              <a:buFont typeface="Arial" panose="020B0604020202020204" pitchFamily="34" charset="0"/>
              <a:buChar char="•"/>
              <a:defRPr/>
            </a:pPr>
            <a:r>
              <a:rPr lang="fi-FI" sz="1600" dirty="0"/>
              <a:t>Perinteinen näppäintaitojen oppiminen</a:t>
            </a:r>
          </a:p>
          <a:p>
            <a:pPr marL="971550" lvl="1" indent="-285750" fontAlgn="auto">
              <a:spcAft>
                <a:spcPts val="0"/>
              </a:spcAft>
              <a:buFont typeface="Arial" panose="020B0604020202020204" pitchFamily="34" charset="0"/>
              <a:buChar char="•"/>
              <a:defRPr/>
            </a:pPr>
            <a:r>
              <a:rPr lang="fi-FI" dirty="0"/>
              <a:t>Ilmainen video-opetus: https://www.youtube.com/watch?v=iiOS_fq0DUI</a:t>
            </a:r>
          </a:p>
          <a:p>
            <a:pPr marL="971550" lvl="1" indent="-285750" fontAlgn="auto">
              <a:spcAft>
                <a:spcPts val="0"/>
              </a:spcAft>
              <a:buFont typeface="Arial" panose="020B0604020202020204" pitchFamily="34" charset="0"/>
              <a:buChar char="•"/>
              <a:defRPr/>
            </a:pPr>
            <a:r>
              <a:rPr lang="fi-FI" dirty="0"/>
              <a:t>Maksullinen suomalainen opetusohjelma Typing Masterin näppistaituri</a:t>
            </a:r>
          </a:p>
          <a:p>
            <a:pPr marL="971550" lvl="1" indent="-285750" fontAlgn="auto">
              <a:spcAft>
                <a:spcPts val="0"/>
              </a:spcAft>
              <a:buFont typeface="Arial" panose="020B0604020202020204" pitchFamily="34" charset="0"/>
              <a:buChar char="•"/>
              <a:defRPr/>
            </a:pPr>
            <a:r>
              <a:rPr lang="fi-FI" dirty="0"/>
              <a:t>Maksulliset ja maksuttomat (mm. </a:t>
            </a:r>
            <a:r>
              <a:rPr lang="fi-FI" dirty="0">
                <a:hlinkClick r:id="rId2"/>
              </a:rPr>
              <a:t>http://www.sense-lang.org/typing/tutor/keyboardingFI.php</a:t>
            </a:r>
            <a:r>
              <a:rPr lang="fi-FI" dirty="0"/>
              <a:t>)opetusohjelmat etenevät samalla kaavalla</a:t>
            </a:r>
          </a:p>
          <a:p>
            <a:pPr marL="1254125" lvl="2" indent="-285750" fontAlgn="auto">
              <a:spcAft>
                <a:spcPts val="0"/>
              </a:spcAft>
              <a:buFont typeface="Arial" panose="020B0604020202020204" pitchFamily="34" charset="0"/>
              <a:buChar char="•"/>
              <a:defRPr/>
            </a:pPr>
            <a:r>
              <a:rPr lang="fi-FI" sz="1600" dirty="0"/>
              <a:t>Menetelmissä harjoitellaan kirjaimet niiden suotuisan sijainnin mukaan lähtien liikkeelle kotirivinäppäimistä ja edeten muihin kirjaimiin niiden läheisyyden mukaan. </a:t>
            </a:r>
          </a:p>
          <a:p>
            <a:pPr marL="349758" indent="-285750" fontAlgn="auto">
              <a:spcAft>
                <a:spcPts val="0"/>
              </a:spcAft>
              <a:buFont typeface="Arial" panose="020B0604020202020204" pitchFamily="34" charset="0"/>
              <a:buChar char="•"/>
              <a:defRPr/>
            </a:pPr>
            <a:r>
              <a:rPr lang="fi-FI" sz="1600" dirty="0"/>
              <a:t>Pelit ja testit apuna eri opetustavoissa</a:t>
            </a:r>
          </a:p>
          <a:p>
            <a:pPr marL="349758" indent="-285750" fontAlgn="auto">
              <a:spcAft>
                <a:spcPts val="0"/>
              </a:spcAft>
              <a:buFont typeface="Arial" panose="020B0604020202020204" pitchFamily="34" charset="0"/>
              <a:buChar char="•"/>
              <a:defRPr/>
            </a:pPr>
            <a:r>
              <a:rPr lang="fi-FI" sz="1600" dirty="0"/>
              <a:t>Painotusalueet</a:t>
            </a:r>
          </a:p>
          <a:p>
            <a:pPr marL="971550" lvl="1" indent="-285750" fontAlgn="auto">
              <a:spcAft>
                <a:spcPts val="0"/>
              </a:spcAft>
              <a:buFont typeface="Arial" panose="020B0604020202020204" pitchFamily="34" charset="0"/>
              <a:buChar char="•"/>
              <a:defRPr/>
            </a:pPr>
            <a:r>
              <a:rPr lang="fi-FI" dirty="0"/>
              <a:t>Oikea tekniikka (lihasmuisti) Esim. 0-2- luokat </a:t>
            </a:r>
          </a:p>
          <a:p>
            <a:pPr marL="971550" lvl="1" indent="-285750" fontAlgn="auto">
              <a:spcAft>
                <a:spcPts val="0"/>
              </a:spcAft>
              <a:buFont typeface="Arial" panose="020B0604020202020204" pitchFamily="34" charset="0"/>
              <a:buChar char="•"/>
              <a:defRPr/>
            </a:pPr>
            <a:r>
              <a:rPr lang="fi-FI" dirty="0"/>
              <a:t>Tarkkuus  (Tekniikan osaava parantaa  tarkkuutta huomaamattaan)</a:t>
            </a:r>
          </a:p>
          <a:p>
            <a:pPr marL="971550" lvl="1" indent="-285750" fontAlgn="auto">
              <a:spcAft>
                <a:spcPts val="0"/>
              </a:spcAft>
              <a:buFont typeface="Arial" panose="020B0604020202020204" pitchFamily="34" charset="0"/>
              <a:buChar char="•"/>
              <a:defRPr/>
            </a:pPr>
            <a:r>
              <a:rPr lang="fi-FI" dirty="0"/>
              <a:t>Nopeus  (Myös perustaidon haltuun ottamisen jälkeen nopeus lisääntyy)</a:t>
            </a:r>
          </a:p>
          <a:p>
            <a:pPr marL="448056" indent="-384048" fontAlgn="auto">
              <a:spcAft>
                <a:spcPts val="0"/>
              </a:spcAft>
              <a:buFont typeface="Wingdings 2"/>
              <a:buChar char=""/>
              <a:defRPr/>
            </a:pPr>
            <a:endParaRPr lang="fi-FI"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marL="484632" fontAlgn="auto">
              <a:spcAft>
                <a:spcPts val="0"/>
              </a:spcAft>
              <a:defRPr/>
            </a:pPr>
            <a:r>
              <a:rPr lang="fi-FI" dirty="0">
                <a:solidFill>
                  <a:schemeClr val="accent1">
                    <a:tint val="83000"/>
                    <a:satMod val="150000"/>
                  </a:schemeClr>
                </a:solidFill>
              </a:rPr>
              <a:t>Taipalsaaren kirkonkylän koulu 1. Luokka (2014-2015) </a:t>
            </a:r>
          </a:p>
        </p:txBody>
      </p:sp>
      <p:sp>
        <p:nvSpPr>
          <p:cNvPr id="3" name="Sisällön paikkamerkki 2"/>
          <p:cNvSpPr>
            <a:spLocks noGrp="1"/>
          </p:cNvSpPr>
          <p:nvPr>
            <p:ph idx="1"/>
          </p:nvPr>
        </p:nvSpPr>
        <p:spPr/>
        <p:txBody>
          <a:bodyPr>
            <a:normAutofit/>
          </a:bodyPr>
          <a:lstStyle/>
          <a:p>
            <a:pPr marL="448056" lvl="1" indent="-384048" fontAlgn="auto">
              <a:spcAft>
                <a:spcPts val="0"/>
              </a:spcAft>
              <a:buSzPct val="80000"/>
              <a:buFont typeface="Arial" panose="020B0604020202020204" pitchFamily="34" charset="0"/>
              <a:buChar char="•"/>
              <a:defRPr/>
            </a:pPr>
            <a:r>
              <a:rPr lang="fi-FI" sz="2000" dirty="0"/>
              <a:t>Aloitimme syksyllä, 4 kirjaimen jälkeen (Taikamaa: AISU)</a:t>
            </a:r>
            <a:r>
              <a:rPr lang="fi-FI" sz="2000" dirty="0" err="1"/>
              <a:t>AISU-sanoja</a:t>
            </a:r>
            <a:r>
              <a:rPr lang="fi-FI" sz="2000" dirty="0"/>
              <a:t> esim.  Uusi, susi, asia jne.</a:t>
            </a:r>
          </a:p>
          <a:p>
            <a:pPr marL="448056" lvl="1" indent="-384048" fontAlgn="auto">
              <a:spcAft>
                <a:spcPts val="0"/>
              </a:spcAft>
              <a:buSzPct val="80000"/>
              <a:buFont typeface="Arial" panose="020B0604020202020204" pitchFamily="34" charset="0"/>
              <a:buChar char="•"/>
              <a:defRPr/>
            </a:pPr>
            <a:r>
              <a:rPr lang="fi-FI" sz="2000" dirty="0"/>
              <a:t>Uusi L kirjain</a:t>
            </a:r>
          </a:p>
          <a:p>
            <a:pPr marL="731520" lvl="2" indent="-384048" fontAlgn="auto">
              <a:spcAft>
                <a:spcPts val="0"/>
              </a:spcAft>
              <a:buSzPct val="80000"/>
              <a:buFont typeface="Arial" panose="020B0604020202020204" pitchFamily="34" charset="0"/>
              <a:buChar char="•"/>
              <a:defRPr/>
            </a:pPr>
            <a:r>
              <a:rPr lang="fi-FI" sz="2000" dirty="0"/>
              <a:t>Uusia </a:t>
            </a:r>
            <a:r>
              <a:rPr lang="fi-FI" sz="2000" dirty="0" err="1"/>
              <a:t>AISUL-sanoja</a:t>
            </a:r>
            <a:r>
              <a:rPr lang="fi-FI" sz="2000" dirty="0"/>
              <a:t> esim. allas, luisua jne.</a:t>
            </a:r>
          </a:p>
          <a:p>
            <a:pPr marL="448056" lvl="1" indent="-384048" fontAlgn="auto">
              <a:spcAft>
                <a:spcPts val="0"/>
              </a:spcAft>
              <a:buSzPct val="80000"/>
              <a:buFont typeface="Arial" panose="020B0604020202020204" pitchFamily="34" charset="0"/>
              <a:buChar char="•"/>
              <a:defRPr/>
            </a:pPr>
            <a:r>
              <a:rPr lang="fi-FI" sz="2000" dirty="0"/>
              <a:t>Jokaisen kirjaimen paikka erikseen katsotaan näppäimistöltä yhdessä</a:t>
            </a:r>
          </a:p>
          <a:p>
            <a:pPr marL="448056" lvl="1" indent="-384048" fontAlgn="auto">
              <a:spcAft>
                <a:spcPts val="0"/>
              </a:spcAft>
              <a:buSzPct val="80000"/>
              <a:buFont typeface="Arial" panose="020B0604020202020204" pitchFamily="34" charset="0"/>
              <a:buChar char="•"/>
              <a:defRPr/>
            </a:pPr>
            <a:r>
              <a:rPr lang="fi-FI" sz="2000" dirty="0"/>
              <a:t>Koulussa näppäilytreeniä pääasiassa äidinkielen tunneilla ja käsitöissä</a:t>
            </a:r>
          </a:p>
          <a:p>
            <a:pPr marL="731520" lvl="2" indent="-384048" fontAlgn="auto">
              <a:spcAft>
                <a:spcPts val="0"/>
              </a:spcAft>
              <a:buSzPct val="80000"/>
              <a:buFont typeface="Arial" panose="020B0604020202020204" pitchFamily="34" charset="0"/>
              <a:buChar char="•"/>
              <a:defRPr/>
            </a:pPr>
            <a:r>
              <a:rPr lang="fi-FI" sz="2000" dirty="0"/>
              <a:t>Muutenkin nuo kaksi ainetta integroituivat usein (vrt. kirjainten leipominen ja kuvaaminen)</a:t>
            </a:r>
          </a:p>
          <a:p>
            <a:pPr marL="448056" lvl="1" indent="-384048" fontAlgn="auto">
              <a:spcAft>
                <a:spcPts val="0"/>
              </a:spcAft>
              <a:buSzPct val="80000"/>
              <a:buFont typeface="Arial" panose="020B0604020202020204" pitchFamily="34" charset="0"/>
              <a:buChar char="•"/>
              <a:defRPr/>
            </a:pPr>
            <a:r>
              <a:rPr lang="fi-FI" sz="2000" dirty="0"/>
              <a:t>Iso osa harjoittelusta myös kotona</a:t>
            </a:r>
          </a:p>
          <a:p>
            <a:pPr marL="731520" lvl="2" indent="-384048" fontAlgn="auto">
              <a:spcAft>
                <a:spcPts val="0"/>
              </a:spcAft>
              <a:buSzPct val="80000"/>
              <a:buFont typeface="Arial" panose="020B0604020202020204" pitchFamily="34" charset="0"/>
              <a:buChar char="•"/>
              <a:defRPr/>
            </a:pPr>
            <a:r>
              <a:rPr lang="fi-FI" sz="2000" dirty="0"/>
              <a:t>Kotiin joka viikko näppisläksy, jossa mukana mm. tavutus, lukeminen, kirjoittaminen ja mahdollisesti tallennus ja tulostus</a:t>
            </a:r>
          </a:p>
          <a:p>
            <a:pPr marL="731520" lvl="2" indent="-384048" fontAlgn="auto">
              <a:spcAft>
                <a:spcPts val="0"/>
              </a:spcAft>
              <a:buSzPct val="80000"/>
              <a:buFont typeface="Wingdings 2"/>
              <a:buNone/>
              <a:defRPr/>
            </a:pPr>
            <a:endParaRPr lang="fi-FI" sz="2000" dirty="0"/>
          </a:p>
          <a:p>
            <a:pPr marL="731520" lvl="2" indent="-384048" fontAlgn="auto">
              <a:spcAft>
                <a:spcPts val="0"/>
              </a:spcAft>
              <a:buSzPct val="80000"/>
              <a:buFont typeface="Wingdings 2"/>
              <a:buChar char=""/>
              <a:defRPr/>
            </a:pPr>
            <a:endParaRPr lang="fi-FI" dirty="0"/>
          </a:p>
          <a:p>
            <a:pPr marL="448056" indent="-384048" fontAlgn="auto">
              <a:spcAft>
                <a:spcPts val="0"/>
              </a:spcAft>
              <a:buFont typeface="Wingdings 2"/>
              <a:buChar char=""/>
              <a:defRPr/>
            </a:pPr>
            <a:endParaRPr lang="fi-FI" dirty="0"/>
          </a:p>
          <a:p>
            <a:pPr marL="822960" lvl="1" fontAlgn="auto">
              <a:spcAft>
                <a:spcPts val="0"/>
              </a:spcAft>
              <a:buFont typeface="Verdana"/>
              <a:buChar char="›"/>
              <a:defRPr/>
            </a:pPr>
            <a:endParaRPr lang="fi-FI"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37C4A3-83A9-422A-A213-38301A49C4D1}"/>
              </a:ext>
            </a:extLst>
          </p:cNvPr>
          <p:cNvSpPr>
            <a:spLocks noGrp="1"/>
          </p:cNvSpPr>
          <p:nvPr>
            <p:ph type="title"/>
          </p:nvPr>
        </p:nvSpPr>
        <p:spPr/>
        <p:txBody>
          <a:bodyPr>
            <a:normAutofit/>
          </a:bodyPr>
          <a:lstStyle/>
          <a:p>
            <a:r>
              <a:rPr lang="fi-FI" dirty="0"/>
              <a:t>Käsityötunneilla näppäinharjoittelua</a:t>
            </a:r>
          </a:p>
        </p:txBody>
      </p:sp>
      <p:pic>
        <p:nvPicPr>
          <p:cNvPr id="6" name="Kuvan paikkamerkki 5">
            <a:extLst>
              <a:ext uri="{FF2B5EF4-FFF2-40B4-BE49-F238E27FC236}">
                <a16:creationId xmlns:a16="http://schemas.microsoft.com/office/drawing/2014/main" id="{7CADE869-7CC9-468D-8E0C-9183078E72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04" b="11104"/>
          <a:stretch>
            <a:fillRect/>
          </a:stretch>
        </p:blipFill>
        <p:spPr/>
      </p:pic>
      <p:sp>
        <p:nvSpPr>
          <p:cNvPr id="4" name="Tekstin paikkamerkki 3">
            <a:extLst>
              <a:ext uri="{FF2B5EF4-FFF2-40B4-BE49-F238E27FC236}">
                <a16:creationId xmlns:a16="http://schemas.microsoft.com/office/drawing/2014/main" id="{C376FBF8-CACA-4F72-BD16-6E2BEEB6A165}"/>
              </a:ext>
            </a:extLst>
          </p:cNvPr>
          <p:cNvSpPr>
            <a:spLocks noGrp="1"/>
          </p:cNvSpPr>
          <p:nvPr>
            <p:ph type="body" sz="half" idx="2"/>
          </p:nvPr>
        </p:nvSpPr>
        <p:spPr/>
        <p:txBody>
          <a:bodyPr/>
          <a:lstStyle/>
          <a:p>
            <a:r>
              <a:rPr lang="fi-FI" dirty="0"/>
              <a:t>Veera vuorollaan kirjoittamassa läksyn sanoja Wordille</a:t>
            </a:r>
          </a:p>
        </p:txBody>
      </p:sp>
    </p:spTree>
    <p:extLst>
      <p:ext uri="{BB962C8B-B14F-4D97-AF65-F5344CB8AC3E}">
        <p14:creationId xmlns:p14="http://schemas.microsoft.com/office/powerpoint/2010/main" val="1477347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9D2C20-EB65-4813-9062-DDAC77401026}"/>
              </a:ext>
            </a:extLst>
          </p:cNvPr>
          <p:cNvSpPr>
            <a:spLocks noGrp="1"/>
          </p:cNvSpPr>
          <p:nvPr>
            <p:ph type="title"/>
          </p:nvPr>
        </p:nvSpPr>
        <p:spPr/>
        <p:txBody>
          <a:bodyPr/>
          <a:lstStyle/>
          <a:p>
            <a:r>
              <a:rPr lang="fi-FI" dirty="0"/>
              <a:t>Taipalsaaren kirkonkylän koulu 1. luokka (2015-2016)</a:t>
            </a:r>
          </a:p>
        </p:txBody>
      </p:sp>
      <p:sp>
        <p:nvSpPr>
          <p:cNvPr id="3" name="Sisällön paikkamerkki 2">
            <a:extLst>
              <a:ext uri="{FF2B5EF4-FFF2-40B4-BE49-F238E27FC236}">
                <a16:creationId xmlns:a16="http://schemas.microsoft.com/office/drawing/2014/main" id="{35C50D2D-7637-4AB9-A631-EE69973CB411}"/>
              </a:ext>
            </a:extLst>
          </p:cNvPr>
          <p:cNvSpPr>
            <a:spLocks noGrp="1"/>
          </p:cNvSpPr>
          <p:nvPr>
            <p:ph idx="1"/>
          </p:nvPr>
        </p:nvSpPr>
        <p:spPr/>
        <p:txBody>
          <a:bodyPr>
            <a:noAutofit/>
          </a:bodyPr>
          <a:lstStyle/>
          <a:p>
            <a:pPr>
              <a:buFont typeface="Arial" panose="020B0604020202020204" pitchFamily="34" charset="0"/>
              <a:buChar char="•"/>
            </a:pPr>
            <a:r>
              <a:rPr lang="fi-FI" dirty="0"/>
              <a:t>Uusi ekaluokka, menetelmä kehittyy </a:t>
            </a:r>
          </a:p>
          <a:p>
            <a:pPr>
              <a:buFont typeface="Arial" panose="020B0604020202020204" pitchFamily="34" charset="0"/>
              <a:buChar char="•"/>
            </a:pPr>
            <a:r>
              <a:rPr lang="fi-FI" dirty="0"/>
              <a:t>Uusi aapinen: uudet hahmot &amp; kujeet</a:t>
            </a:r>
          </a:p>
          <a:p>
            <a:pPr>
              <a:buFont typeface="Arial" panose="020B0604020202020204" pitchFamily="34" charset="0"/>
              <a:buChar char="•"/>
            </a:pPr>
            <a:r>
              <a:rPr lang="fi-FI" dirty="0"/>
              <a:t>Edelleen </a:t>
            </a:r>
            <a:r>
              <a:rPr lang="fi-FI" dirty="0" err="1"/>
              <a:t>näppisvihkot</a:t>
            </a:r>
            <a:r>
              <a:rPr lang="fi-FI" dirty="0"/>
              <a:t>, joissa edetään kirjain kerrallaan. Mukana tavutus, nyt opettajan luomat sanat ja lauseet, sanelut.</a:t>
            </a:r>
          </a:p>
          <a:p>
            <a:pPr>
              <a:buFont typeface="Arial" panose="020B0604020202020204" pitchFamily="34" charset="0"/>
              <a:buChar char="•"/>
            </a:pPr>
            <a:r>
              <a:rPr lang="fi-FI" dirty="0"/>
              <a:t>Kirjain-äänne-vastaavuuteen panostaminen osana näppäintaitotreeniä</a:t>
            </a:r>
          </a:p>
          <a:p>
            <a:pPr lvl="1">
              <a:buFont typeface="Arial" panose="020B0604020202020204" pitchFamily="34" charset="0"/>
              <a:buChar char="•"/>
            </a:pPr>
            <a:r>
              <a:rPr lang="fi-FI" sz="2000" dirty="0"/>
              <a:t>Esim. A (opettajan äänne) A (oppilaan äänne ja näppäimistöltä kirjaimen löytäminen ja oikealla sormella painaminen)</a:t>
            </a:r>
          </a:p>
          <a:p>
            <a:pPr>
              <a:buFont typeface="Arial" panose="020B0604020202020204" pitchFamily="34" charset="0"/>
              <a:buChar char="•"/>
            </a:pPr>
            <a:r>
              <a:rPr lang="fi-FI" dirty="0"/>
              <a:t>Tietokoneluokassa harjoittelu systemaattisempaa</a:t>
            </a:r>
          </a:p>
          <a:p>
            <a:pPr>
              <a:buFont typeface="Arial" panose="020B0604020202020204" pitchFamily="34" charset="0"/>
              <a:buChar char="•"/>
            </a:pPr>
            <a:r>
              <a:rPr lang="fi-FI" dirty="0"/>
              <a:t>Blogin kirjoittaminen </a:t>
            </a:r>
          </a:p>
          <a:p>
            <a:pPr lvl="1">
              <a:buFont typeface="Arial" panose="020B0604020202020204" pitchFamily="34" charset="0"/>
              <a:buChar char="•"/>
            </a:pPr>
            <a:r>
              <a:rPr lang="fi-FI" sz="2000" dirty="0"/>
              <a:t>https://peda.net/taipalsaari/koulut/kirkonkyla/luokat/3-luokka/arkisto-2015-2016/2015</a:t>
            </a:r>
          </a:p>
        </p:txBody>
      </p:sp>
    </p:spTree>
    <p:extLst>
      <p:ext uri="{BB962C8B-B14F-4D97-AF65-F5344CB8AC3E}">
        <p14:creationId xmlns:p14="http://schemas.microsoft.com/office/powerpoint/2010/main" val="172811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8D928A-5FC9-429D-93FD-901CE55F31A1}"/>
              </a:ext>
            </a:extLst>
          </p:cNvPr>
          <p:cNvSpPr>
            <a:spLocks noGrp="1"/>
          </p:cNvSpPr>
          <p:nvPr>
            <p:ph type="title"/>
          </p:nvPr>
        </p:nvSpPr>
        <p:spPr/>
        <p:txBody>
          <a:bodyPr>
            <a:normAutofit/>
          </a:bodyPr>
          <a:lstStyle/>
          <a:p>
            <a:r>
              <a:rPr lang="fi-FI" dirty="0"/>
              <a:t>Läksy ja vanhemman kuittaus</a:t>
            </a:r>
          </a:p>
        </p:txBody>
      </p:sp>
      <p:pic>
        <p:nvPicPr>
          <p:cNvPr id="10" name="Kuvan paikkamerkki 9">
            <a:extLst>
              <a:ext uri="{FF2B5EF4-FFF2-40B4-BE49-F238E27FC236}">
                <a16:creationId xmlns:a16="http://schemas.microsoft.com/office/drawing/2014/main" id="{3DE71CA3-2D87-421D-B42B-DF5A305D529E}"/>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6666" b="16666"/>
          <a:stretch>
            <a:fillRect/>
          </a:stretch>
        </p:blipFill>
        <p:spPr/>
      </p:pic>
      <p:sp>
        <p:nvSpPr>
          <p:cNvPr id="4" name="Tekstin paikkamerkki 3">
            <a:extLst>
              <a:ext uri="{FF2B5EF4-FFF2-40B4-BE49-F238E27FC236}">
                <a16:creationId xmlns:a16="http://schemas.microsoft.com/office/drawing/2014/main" id="{BBA6216C-7E8D-4843-B470-219415A95B09}"/>
              </a:ext>
            </a:extLst>
          </p:cNvPr>
          <p:cNvSpPr>
            <a:spLocks noGrp="1"/>
          </p:cNvSpPr>
          <p:nvPr>
            <p:ph type="body" sz="half" idx="2"/>
          </p:nvPr>
        </p:nvSpPr>
        <p:spPr/>
        <p:txBody>
          <a:bodyPr/>
          <a:lstStyle/>
          <a:p>
            <a:r>
              <a:rPr lang="fi-FI" dirty="0"/>
              <a:t>Näyte Eetun näppisvihosta</a:t>
            </a:r>
          </a:p>
        </p:txBody>
      </p:sp>
    </p:spTree>
    <p:extLst>
      <p:ext uri="{BB962C8B-B14F-4D97-AF65-F5344CB8AC3E}">
        <p14:creationId xmlns:p14="http://schemas.microsoft.com/office/powerpoint/2010/main" val="1409152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A2A369-74AD-46D8-B6E5-A09B74586DC6}"/>
              </a:ext>
            </a:extLst>
          </p:cNvPr>
          <p:cNvSpPr>
            <a:spLocks noGrp="1"/>
          </p:cNvSpPr>
          <p:nvPr>
            <p:ph type="title"/>
          </p:nvPr>
        </p:nvSpPr>
        <p:spPr/>
        <p:txBody>
          <a:bodyPr/>
          <a:lstStyle/>
          <a:p>
            <a:r>
              <a:rPr lang="fi-FI" dirty="0"/>
              <a:t>Kollega Krista Ruutiaisen KOKEMUKSIA ja ideoita</a:t>
            </a:r>
          </a:p>
        </p:txBody>
      </p:sp>
      <p:sp>
        <p:nvSpPr>
          <p:cNvPr id="3" name="Sisällön paikkamerkki 2">
            <a:extLst>
              <a:ext uri="{FF2B5EF4-FFF2-40B4-BE49-F238E27FC236}">
                <a16:creationId xmlns:a16="http://schemas.microsoft.com/office/drawing/2014/main" id="{DEA088AB-0962-48C1-96ED-8BE110364E52}"/>
              </a:ext>
            </a:extLst>
          </p:cNvPr>
          <p:cNvSpPr>
            <a:spLocks noGrp="1"/>
          </p:cNvSpPr>
          <p:nvPr>
            <p:ph idx="1"/>
          </p:nvPr>
        </p:nvSpPr>
        <p:spPr/>
        <p:txBody>
          <a:bodyPr>
            <a:normAutofit/>
          </a:bodyPr>
          <a:lstStyle/>
          <a:p>
            <a:pPr>
              <a:buFont typeface="Arial" panose="020B0604020202020204" pitchFamily="34" charset="0"/>
              <a:buChar char="•"/>
            </a:pPr>
            <a:r>
              <a:rPr lang="fi-FI" sz="2000" dirty="0"/>
              <a:t>Krista Ruutiainen oli opetusharjoittelussa luokassamme syksyllä 2015</a:t>
            </a:r>
          </a:p>
          <a:p>
            <a:pPr>
              <a:buFont typeface="Arial" panose="020B0604020202020204" pitchFamily="34" charset="0"/>
              <a:buChar char="•"/>
            </a:pPr>
            <a:r>
              <a:rPr lang="fi-FI" sz="2000" dirty="0"/>
              <a:t>2016 hän aloitti oman ekaluokan kanssa ja kehitti menetelmää edelleen</a:t>
            </a:r>
          </a:p>
          <a:p>
            <a:pPr>
              <a:buFont typeface="Arial" panose="020B0604020202020204" pitchFamily="34" charset="0"/>
              <a:buChar char="•"/>
            </a:pPr>
            <a:r>
              <a:rPr lang="fi-FI" sz="2000" dirty="0"/>
              <a:t>Kristan kokemuksia</a:t>
            </a:r>
          </a:p>
          <a:p>
            <a:pPr lvl="1">
              <a:buFont typeface="Arial" panose="020B0604020202020204" pitchFamily="34" charset="0"/>
              <a:buChar char="•"/>
            </a:pPr>
            <a:r>
              <a:rPr lang="fi-FI" sz="2000" dirty="0"/>
              <a:t>Menetelmä tehosti lukemaan oppimista</a:t>
            </a:r>
          </a:p>
          <a:p>
            <a:pPr>
              <a:buFont typeface="Arial" panose="020B0604020202020204" pitchFamily="34" charset="0"/>
              <a:buChar char="•"/>
            </a:pPr>
            <a:r>
              <a:rPr lang="fi-FI" sz="2000" dirty="0"/>
              <a:t>Kristan ideoita</a:t>
            </a:r>
          </a:p>
          <a:p>
            <a:pPr lvl="1">
              <a:buFont typeface="Arial" panose="020B0604020202020204" pitchFamily="34" charset="0"/>
              <a:buChar char="•"/>
            </a:pPr>
            <a:r>
              <a:rPr lang="fi-FI" sz="2000" dirty="0"/>
              <a:t>Perusharjoittelun (jokaviikkoinen kirjainmoniste näppisvihkoon &amp; äänne-kirjainharjoittelu) jälkeen:</a:t>
            </a:r>
          </a:p>
          <a:p>
            <a:pPr lvl="2">
              <a:buFont typeface="Arial" panose="020B0604020202020204" pitchFamily="34" charset="0"/>
              <a:buChar char="•"/>
            </a:pPr>
            <a:r>
              <a:rPr lang="fi-FI" sz="2000" dirty="0"/>
              <a:t>pareittain tietokoneella tavuttelu, lauseen täydennystehtävä, tarinan vapaa tuottaminen, tiedonhakutehtävä, läppäriviesti, sanojen piilottaminen käytävälle </a:t>
            </a:r>
          </a:p>
          <a:p>
            <a:pPr lvl="2"/>
            <a:endParaRPr lang="fi-FI" sz="2000" dirty="0"/>
          </a:p>
          <a:p>
            <a:pPr lvl="1"/>
            <a:endParaRPr lang="fi-FI" dirty="0"/>
          </a:p>
          <a:p>
            <a:endParaRPr lang="fi-FI" dirty="0"/>
          </a:p>
        </p:txBody>
      </p:sp>
    </p:spTree>
    <p:extLst>
      <p:ext uri="{BB962C8B-B14F-4D97-AF65-F5344CB8AC3E}">
        <p14:creationId xmlns:p14="http://schemas.microsoft.com/office/powerpoint/2010/main" val="3132529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A3B001-315C-4578-AE37-4A346C7A201D}"/>
              </a:ext>
            </a:extLst>
          </p:cNvPr>
          <p:cNvSpPr>
            <a:spLocks noGrp="1"/>
          </p:cNvSpPr>
          <p:nvPr>
            <p:ph type="title"/>
          </p:nvPr>
        </p:nvSpPr>
        <p:spPr/>
        <p:txBody>
          <a:bodyPr>
            <a:normAutofit/>
          </a:bodyPr>
          <a:lstStyle/>
          <a:p>
            <a:r>
              <a:rPr lang="fi-FI" dirty="0"/>
              <a:t>Menetelmän perusharjoittelun eteneminen</a:t>
            </a:r>
          </a:p>
        </p:txBody>
      </p:sp>
      <p:sp>
        <p:nvSpPr>
          <p:cNvPr id="3" name="Sisällön paikkamerkki 2">
            <a:extLst>
              <a:ext uri="{FF2B5EF4-FFF2-40B4-BE49-F238E27FC236}">
                <a16:creationId xmlns:a16="http://schemas.microsoft.com/office/drawing/2014/main" id="{C3272CC4-BF9E-4483-97D9-FD34529472BA}"/>
              </a:ext>
            </a:extLst>
          </p:cNvPr>
          <p:cNvSpPr>
            <a:spLocks noGrp="1"/>
          </p:cNvSpPr>
          <p:nvPr>
            <p:ph idx="1"/>
          </p:nvPr>
        </p:nvSpPr>
        <p:spPr/>
        <p:txBody>
          <a:bodyPr>
            <a:normAutofit fontScale="92500"/>
          </a:bodyPr>
          <a:lstStyle/>
          <a:p>
            <a:pPr>
              <a:buFont typeface="Arial" panose="020B0604020202020204" pitchFamily="34" charset="0"/>
              <a:buChar char="•"/>
            </a:pPr>
            <a:r>
              <a:rPr lang="fi-FI" sz="1800" dirty="0"/>
              <a:t>Näppäintaidot opitaan siten, että aakkoset käydään läpi kirjain kerrallaan pedagogisesti lukemaan oppimisen kannalta suotuisassa järjestyksessä. Tapahtuma etenee rauhallisessa tahdissa (esim. 4-5 kuukautta), jotta aikaa jää niin uuden kirjaimen haltuun otolle kuin lukemaan ja kirjoittamaan oppimiselle. </a:t>
            </a:r>
          </a:p>
          <a:p>
            <a:pPr>
              <a:buFont typeface="Arial" panose="020B0604020202020204" pitchFamily="34" charset="0"/>
              <a:buChar char="•"/>
            </a:pPr>
            <a:r>
              <a:rPr lang="fi-FI" sz="1800" dirty="0"/>
              <a:t>Äänteiden ja kirjainten sekä kirjain-äännevastaavuuden ja kirjainmuotojen harjoittelu käydään läpi systemaattisesti. Kirjainten opetusjärjestyksessä käytetään kirjainten yleisyysjärjestystä. Näin saadaan mahdollisimman nopeasti koottua sanoja. Vokaalit ja soinnilliset konsonantit ovat ensimmäisten joukossa, sillä ne ovat helpoimpia ääntää ja erottaa äänneyhdistelmissä. Tutkitaan miten äänne syntyy ja opetellaan äännettä vastaavan kirjaimen kirjainmuoto, joka äänteelle kirjoitetaan. Jokainen uusi opittu kirjain ja sitä vastaava äänne liitetään aina aiemmin opittuihin äänteisiin tavujen ja sanojen harjoittelun avulla. </a:t>
            </a:r>
          </a:p>
          <a:p>
            <a:pPr>
              <a:buFont typeface="Arial" panose="020B0604020202020204" pitchFamily="34" charset="0"/>
              <a:buChar char="•"/>
            </a:pPr>
            <a:r>
              <a:rPr lang="fi-FI" sz="1800" dirty="0"/>
              <a:t>Aloitetaan kirjainmerkin kirjoittamisen opettelu tietokoneella siten, että etsitään näppäimistöltä, missä kohtaa uusi kirjain on ja millä sormella se kirjoitetaan sekä yhdistetään aiemmin opittuja kirjaimia tavujen ja sanojen harjoittelulla. </a:t>
            </a:r>
          </a:p>
          <a:p>
            <a:pPr marL="536575" lvl="1" indent="0">
              <a:buNone/>
            </a:pPr>
            <a:endParaRPr lang="fi-FI" sz="1200" dirty="0"/>
          </a:p>
        </p:txBody>
      </p:sp>
    </p:spTree>
    <p:extLst>
      <p:ext uri="{BB962C8B-B14F-4D97-AF65-F5344CB8AC3E}">
        <p14:creationId xmlns:p14="http://schemas.microsoft.com/office/powerpoint/2010/main" val="275624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1E592-8AD9-41A2-8B52-D07D4A23EB62}"/>
              </a:ext>
            </a:extLst>
          </p:cNvPr>
          <p:cNvSpPr>
            <a:spLocks noGrp="1"/>
          </p:cNvSpPr>
          <p:nvPr>
            <p:ph type="title"/>
          </p:nvPr>
        </p:nvSpPr>
        <p:spPr/>
        <p:txBody>
          <a:bodyPr>
            <a:normAutofit/>
          </a:bodyPr>
          <a:lstStyle/>
          <a:p>
            <a:r>
              <a:rPr lang="fi-FI" dirty="0" err="1"/>
              <a:t>NäppIStunNILLA</a:t>
            </a:r>
            <a:r>
              <a:rPr lang="fi-FI" dirty="0"/>
              <a:t> ETSITÄÄN UUSI KIRJAIN NÄPPIKSELTÄ</a:t>
            </a:r>
          </a:p>
        </p:txBody>
      </p:sp>
      <p:pic>
        <p:nvPicPr>
          <p:cNvPr id="10" name="Kuvan paikkamerkki 9">
            <a:extLst>
              <a:ext uri="{FF2B5EF4-FFF2-40B4-BE49-F238E27FC236}">
                <a16:creationId xmlns:a16="http://schemas.microsoft.com/office/drawing/2014/main" id="{4AECA7ED-31FD-44CB-8471-16345572566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6661" b="16661"/>
          <a:stretch>
            <a:fillRect/>
          </a:stretch>
        </p:blipFill>
        <p:spPr/>
      </p:pic>
      <p:sp>
        <p:nvSpPr>
          <p:cNvPr id="4" name="Tekstin paikkamerkki 3">
            <a:extLst>
              <a:ext uri="{FF2B5EF4-FFF2-40B4-BE49-F238E27FC236}">
                <a16:creationId xmlns:a16="http://schemas.microsoft.com/office/drawing/2014/main" id="{BF82CA9A-BEAE-48A2-9E3A-4CBCDA022ADA}"/>
              </a:ext>
            </a:extLst>
          </p:cNvPr>
          <p:cNvSpPr>
            <a:spLocks noGrp="1"/>
          </p:cNvSpPr>
          <p:nvPr>
            <p:ph type="body" sz="half" idx="2"/>
          </p:nvPr>
        </p:nvSpPr>
        <p:spPr/>
        <p:txBody>
          <a:bodyPr/>
          <a:lstStyle/>
          <a:p>
            <a:r>
              <a:rPr lang="fi-FI" dirty="0"/>
              <a:t>Opetusharjoittelija Krista Ruutiainen suorittaa  harjoittelua 1. luokassamme</a:t>
            </a:r>
          </a:p>
        </p:txBody>
      </p:sp>
    </p:spTree>
    <p:extLst>
      <p:ext uri="{BB962C8B-B14F-4D97-AF65-F5344CB8AC3E}">
        <p14:creationId xmlns:p14="http://schemas.microsoft.com/office/powerpoint/2010/main" val="97003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748ED1-0B49-4F90-930E-0D6B6D441C06}"/>
              </a:ext>
            </a:extLst>
          </p:cNvPr>
          <p:cNvSpPr>
            <a:spLocks noGrp="1"/>
          </p:cNvSpPr>
          <p:nvPr>
            <p:ph type="title"/>
          </p:nvPr>
        </p:nvSpPr>
        <p:spPr/>
        <p:txBody>
          <a:bodyPr/>
          <a:lstStyle/>
          <a:p>
            <a:r>
              <a:rPr lang="fi-FI" dirty="0"/>
              <a:t>Esittely		</a:t>
            </a:r>
          </a:p>
        </p:txBody>
      </p:sp>
      <p:sp>
        <p:nvSpPr>
          <p:cNvPr id="3" name="Sisällön paikkamerkki 2">
            <a:extLst>
              <a:ext uri="{FF2B5EF4-FFF2-40B4-BE49-F238E27FC236}">
                <a16:creationId xmlns:a16="http://schemas.microsoft.com/office/drawing/2014/main" id="{866EBFFA-40EC-4147-932A-1DC4A4C283A1}"/>
              </a:ext>
            </a:extLst>
          </p:cNvPr>
          <p:cNvSpPr>
            <a:spLocks noGrp="1"/>
          </p:cNvSpPr>
          <p:nvPr>
            <p:ph idx="1"/>
          </p:nvPr>
        </p:nvSpPr>
        <p:spPr/>
        <p:txBody>
          <a:bodyPr>
            <a:normAutofit/>
          </a:bodyPr>
          <a:lstStyle/>
          <a:p>
            <a:pPr>
              <a:buFont typeface="Arial" panose="020B0604020202020204" pitchFamily="34" charset="0"/>
              <a:buChar char="•"/>
            </a:pPr>
            <a:r>
              <a:rPr lang="fi-FI" dirty="0"/>
              <a:t>KTM, luokanopettaja ja aineenopettaja</a:t>
            </a:r>
          </a:p>
          <a:p>
            <a:pPr>
              <a:buFont typeface="Arial" panose="020B0604020202020204" pitchFamily="34" charset="0"/>
              <a:buChar char="•"/>
            </a:pPr>
            <a:r>
              <a:rPr lang="fi-FI" dirty="0"/>
              <a:t>Ennen opettajan töitä yliopistolla koulutussuunnittelijan tehtävissä</a:t>
            </a:r>
          </a:p>
          <a:p>
            <a:pPr>
              <a:buFont typeface="Arial" panose="020B0604020202020204" pitchFamily="34" charset="0"/>
              <a:buChar char="•"/>
            </a:pPr>
            <a:r>
              <a:rPr lang="fi-FI" dirty="0"/>
              <a:t>Opettanut näppäintaitoja koululaisille vuodesta 2005</a:t>
            </a:r>
          </a:p>
          <a:p>
            <a:pPr lvl="1">
              <a:buFont typeface="Arial" panose="020B0604020202020204" pitchFamily="34" charset="0"/>
              <a:buChar char="•"/>
            </a:pPr>
            <a:r>
              <a:rPr lang="fi-FI" sz="2000" dirty="0"/>
              <a:t>Koulut:</a:t>
            </a:r>
          </a:p>
          <a:p>
            <a:pPr lvl="2">
              <a:buFont typeface="Arial" panose="020B0604020202020204" pitchFamily="34" charset="0"/>
              <a:buChar char="•"/>
            </a:pPr>
            <a:r>
              <a:rPr lang="fi-FI" sz="2000" dirty="0"/>
              <a:t>Helsingin, Lappeenrannan, Tampereen ja Heinolan alueella</a:t>
            </a:r>
          </a:p>
          <a:p>
            <a:pPr lvl="3">
              <a:buFont typeface="Arial" panose="020B0604020202020204" pitchFamily="34" charset="0"/>
              <a:buChar char="•"/>
            </a:pPr>
            <a:r>
              <a:rPr lang="fi-FI" sz="2000" dirty="0"/>
              <a:t>Opetusharjoittelu Viikin koulussa, Luumäen kirkonkylän ala-aste, Taipalsaaren kirkonkylän ala-aste, Nuolialan koulu, Vierumäen ala-aste.</a:t>
            </a:r>
          </a:p>
          <a:p>
            <a:pPr lvl="2">
              <a:buFont typeface="Arial" panose="020B0604020202020204" pitchFamily="34" charset="0"/>
              <a:buChar char="•"/>
            </a:pPr>
            <a:r>
              <a:rPr lang="fi-FI" sz="2000" dirty="0"/>
              <a:t>Viimeisimmäksi Sveitsissä kansainvälisessä koulussa</a:t>
            </a:r>
          </a:p>
          <a:p>
            <a:pPr lvl="3">
              <a:buFont typeface="Arial" panose="020B0604020202020204" pitchFamily="34" charset="0"/>
              <a:buChar char="•"/>
            </a:pPr>
            <a:r>
              <a:rPr lang="fi-FI" sz="2000" dirty="0"/>
              <a:t>ISOCS International School of Central </a:t>
            </a:r>
            <a:r>
              <a:rPr lang="fi-FI" sz="2000" dirty="0" err="1"/>
              <a:t>Switzerland</a:t>
            </a:r>
            <a:endParaRPr lang="fi-FI" sz="2000" dirty="0"/>
          </a:p>
        </p:txBody>
      </p:sp>
      <p:pic>
        <p:nvPicPr>
          <p:cNvPr id="4" name="Kuvan paikkamerkki 9">
            <a:extLst>
              <a:ext uri="{FF2B5EF4-FFF2-40B4-BE49-F238E27FC236}">
                <a16:creationId xmlns:a16="http://schemas.microsoft.com/office/drawing/2014/main" id="{28A16250-6DDB-46EE-9429-8D02AC4F7BC7}"/>
              </a:ext>
            </a:extLst>
          </p:cNvPr>
          <p:cNvPicPr>
            <a:picLocks noChangeAspect="1"/>
          </p:cNvPicPr>
          <p:nvPr/>
        </p:nvPicPr>
        <p:blipFill>
          <a:blip r:embed="rId2">
            <a:extLst>
              <a:ext uri="{28A0092B-C50C-407E-A947-70E740481C1C}">
                <a14:useLocalDpi xmlns:a14="http://schemas.microsoft.com/office/drawing/2010/main" val="0"/>
              </a:ext>
            </a:extLst>
          </a:blip>
          <a:srcRect t="12597" b="12597"/>
          <a:stretch>
            <a:fillRect/>
          </a:stretch>
        </p:blipFill>
        <p:spPr bwMode="auto">
          <a:xfrm>
            <a:off x="6228184" y="362025"/>
            <a:ext cx="2032780" cy="1520783"/>
          </a:xfrm>
          <a:prstGeom prst="rect">
            <a:avLst/>
          </a:prstGeom>
          <a:noFill/>
          <a:ln w="9525">
            <a:noFill/>
            <a:miter lim="800000"/>
            <a:headEnd/>
            <a:tailEnd/>
          </a:ln>
        </p:spPr>
      </p:pic>
    </p:spTree>
    <p:extLst>
      <p:ext uri="{BB962C8B-B14F-4D97-AF65-F5344CB8AC3E}">
        <p14:creationId xmlns:p14="http://schemas.microsoft.com/office/powerpoint/2010/main" val="4148473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10C2A9-8A56-497C-A5D2-4CAFF29E4EA3}"/>
              </a:ext>
            </a:extLst>
          </p:cNvPr>
          <p:cNvSpPr>
            <a:spLocks noGrp="1"/>
          </p:cNvSpPr>
          <p:nvPr>
            <p:ph type="title"/>
          </p:nvPr>
        </p:nvSpPr>
        <p:spPr/>
        <p:txBody>
          <a:bodyPr>
            <a:normAutofit/>
          </a:bodyPr>
          <a:lstStyle/>
          <a:p>
            <a:r>
              <a:rPr lang="fi-FI" dirty="0"/>
              <a:t>Arne </a:t>
            </a:r>
            <a:r>
              <a:rPr lang="fi-FI" dirty="0" err="1"/>
              <a:t>Tragetonin</a:t>
            </a:r>
            <a:r>
              <a:rPr lang="fi-FI" dirty="0"/>
              <a:t> kirjan pohjalta pohdintoja menetelmän eduista</a:t>
            </a:r>
          </a:p>
        </p:txBody>
      </p:sp>
      <p:sp>
        <p:nvSpPr>
          <p:cNvPr id="3" name="Sisällön paikkamerkki 2">
            <a:extLst>
              <a:ext uri="{FF2B5EF4-FFF2-40B4-BE49-F238E27FC236}">
                <a16:creationId xmlns:a16="http://schemas.microsoft.com/office/drawing/2014/main" id="{15C548E0-BBC3-4A6B-8189-4FD5AAF29E4C}"/>
              </a:ext>
            </a:extLst>
          </p:cNvPr>
          <p:cNvSpPr>
            <a:spLocks noGrp="1"/>
          </p:cNvSpPr>
          <p:nvPr>
            <p:ph idx="1"/>
          </p:nvPr>
        </p:nvSpPr>
        <p:spPr>
          <a:xfrm>
            <a:off x="467544" y="2108361"/>
            <a:ext cx="8229600" cy="4572000"/>
          </a:xfrm>
        </p:spPr>
        <p:txBody>
          <a:bodyPr>
            <a:normAutofit/>
          </a:bodyPr>
          <a:lstStyle/>
          <a:p>
            <a:pPr>
              <a:buFont typeface="Arial" panose="020B0604020202020204" pitchFamily="34" charset="0"/>
              <a:buChar char="•"/>
            </a:pPr>
            <a:r>
              <a:rPr lang="fi-FI" sz="2000" dirty="0" err="1"/>
              <a:t>Trageton</a:t>
            </a:r>
            <a:r>
              <a:rPr lang="fi-FI" sz="2000" dirty="0"/>
              <a:t> esittelee kirjassaan lukemaan oppimista </a:t>
            </a:r>
            <a:r>
              <a:rPr lang="fi-FI" sz="2000" i="1" dirty="0"/>
              <a:t>tietokoneella kirjoittamalla</a:t>
            </a:r>
            <a:endParaRPr lang="fi-FI" sz="2000" dirty="0"/>
          </a:p>
          <a:p>
            <a:pPr>
              <a:buFont typeface="Arial" panose="020B0604020202020204" pitchFamily="34" charset="0"/>
              <a:buChar char="•"/>
            </a:pPr>
            <a:r>
              <a:rPr lang="fi-FI" sz="2000" dirty="0"/>
              <a:t>Argumentti: lukemaan voi oppia kirjoittamallakin. Tutkimusten mukaan kirjoittamaan lukemaan oppiminen on jopa helpompaa.</a:t>
            </a:r>
          </a:p>
          <a:p>
            <a:pPr>
              <a:buFont typeface="Arial" panose="020B0604020202020204" pitchFamily="34" charset="0"/>
              <a:buChar char="•"/>
            </a:pPr>
            <a:r>
              <a:rPr lang="fi-FI" sz="2000" dirty="0"/>
              <a:t>TVT-taidot sisällytettävä jokaiseen oppiaineeseen </a:t>
            </a:r>
          </a:p>
          <a:p>
            <a:pPr lvl="1">
              <a:buFont typeface="Arial" panose="020B0604020202020204" pitchFamily="34" charset="0"/>
              <a:buChar char="•"/>
            </a:pPr>
            <a:r>
              <a:rPr lang="fi-FI" sz="2000" dirty="0"/>
              <a:t>kuuluvat jo perustaitoihin puhumisen, lukemisen, kirjoittamisen ja laskemisen lisäksi</a:t>
            </a:r>
          </a:p>
          <a:p>
            <a:pPr lvl="1">
              <a:buFont typeface="Arial" panose="020B0604020202020204" pitchFamily="34" charset="0"/>
              <a:buChar char="•"/>
            </a:pPr>
            <a:r>
              <a:rPr lang="fi-FI" sz="2000" dirty="0"/>
              <a:t>miksi ei opeteltaisi alkumetreiltä asti ”oikea kynäote” koneella kirjoittamisessa </a:t>
            </a:r>
          </a:p>
          <a:p>
            <a:pPr>
              <a:buFont typeface="Arial" panose="020B0604020202020204" pitchFamily="34" charset="0"/>
              <a:buChar char="•"/>
            </a:pPr>
            <a:r>
              <a:rPr lang="fi-FI" sz="2000" dirty="0"/>
              <a:t>Tietokone on kodeista löytyvä tuttu väline, jota voidaan myös hyödyntää </a:t>
            </a:r>
          </a:p>
          <a:p>
            <a:pPr>
              <a:buFont typeface="Arial" panose="020B0604020202020204" pitchFamily="34" charset="0"/>
              <a:buChar char="•"/>
            </a:pPr>
            <a:r>
              <a:rPr lang="fi-FI" sz="2000" dirty="0"/>
              <a:t>Voi olla helpompaa aluksi kirjoittaa koneella kuin käsin. Teksti on kaunista ja voi olla kiva kokeilla erilaisia fontteja ja kirjainkokoja. </a:t>
            </a:r>
          </a:p>
          <a:p>
            <a:endParaRPr lang="fi-FI" sz="2000" dirty="0"/>
          </a:p>
        </p:txBody>
      </p:sp>
    </p:spTree>
    <p:extLst>
      <p:ext uri="{BB962C8B-B14F-4D97-AF65-F5344CB8AC3E}">
        <p14:creationId xmlns:p14="http://schemas.microsoft.com/office/powerpoint/2010/main" val="1712456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D7D097-28DE-4333-8EF2-43E1A25720E7}"/>
              </a:ext>
            </a:extLst>
          </p:cNvPr>
          <p:cNvSpPr>
            <a:spLocks noGrp="1"/>
          </p:cNvSpPr>
          <p:nvPr>
            <p:ph type="title"/>
          </p:nvPr>
        </p:nvSpPr>
        <p:spPr/>
        <p:txBody>
          <a:bodyPr/>
          <a:lstStyle/>
          <a:p>
            <a:r>
              <a:rPr lang="fi-FI" dirty="0"/>
              <a:t>Lisää pohdintoja menetelmän eduista</a:t>
            </a:r>
          </a:p>
        </p:txBody>
      </p:sp>
      <p:sp>
        <p:nvSpPr>
          <p:cNvPr id="3" name="Sisällön paikkamerkki 2">
            <a:extLst>
              <a:ext uri="{FF2B5EF4-FFF2-40B4-BE49-F238E27FC236}">
                <a16:creationId xmlns:a16="http://schemas.microsoft.com/office/drawing/2014/main" id="{5AA3542E-F160-4B42-ACF5-541CF7511ED8}"/>
              </a:ext>
            </a:extLst>
          </p:cNvPr>
          <p:cNvSpPr>
            <a:spLocks noGrp="1"/>
          </p:cNvSpPr>
          <p:nvPr>
            <p:ph idx="1"/>
          </p:nvPr>
        </p:nvSpPr>
        <p:spPr/>
        <p:txBody>
          <a:bodyPr>
            <a:normAutofit fontScale="25000" lnSpcReduction="20000"/>
          </a:bodyPr>
          <a:lstStyle/>
          <a:p>
            <a:pPr>
              <a:buFont typeface="Arial" panose="020B0604020202020204" pitchFamily="34" charset="0"/>
              <a:buChar char="•"/>
            </a:pPr>
            <a:r>
              <a:rPr lang="fi-FI" sz="8000" dirty="0"/>
              <a:t>Molempien aivopuoliskojen aktivoituminen</a:t>
            </a:r>
          </a:p>
          <a:p>
            <a:pPr>
              <a:buFont typeface="Arial" panose="020B0604020202020204" pitchFamily="34" charset="0"/>
              <a:buChar char="•"/>
            </a:pPr>
            <a:r>
              <a:rPr lang="fi-FI" sz="8000" dirty="0"/>
              <a:t>Lapset työskentelevät pareittain ja oppivat toinen toisiltaan</a:t>
            </a:r>
          </a:p>
          <a:p>
            <a:pPr>
              <a:buFont typeface="Arial" panose="020B0604020202020204" pitchFamily="34" charset="0"/>
              <a:buChar char="•"/>
            </a:pPr>
            <a:r>
              <a:rPr lang="fi-FI" sz="8000" dirty="0"/>
              <a:t>Menetelmä on lapsikeskeinen ja edetä voi oman tahtiin</a:t>
            </a:r>
          </a:p>
          <a:p>
            <a:pPr>
              <a:buFont typeface="Arial" panose="020B0604020202020204" pitchFamily="34" charset="0"/>
              <a:buChar char="•"/>
            </a:pPr>
            <a:r>
              <a:rPr lang="fi-FI" sz="8000" dirty="0"/>
              <a:t>Opetuksen teemoja käsitellään kirjoittamalla niistä itse</a:t>
            </a:r>
          </a:p>
          <a:p>
            <a:pPr lvl="1">
              <a:buFont typeface="Arial" panose="020B0604020202020204" pitchFamily="34" charset="0"/>
              <a:buChar char="•"/>
            </a:pPr>
            <a:r>
              <a:rPr lang="fi-FI" sz="8000" dirty="0"/>
              <a:t>Parhaimmillaan ja rohkeimmillaan menetelmässä lukukirjat sekä työkirjat tehdään itse</a:t>
            </a:r>
          </a:p>
          <a:p>
            <a:pPr lvl="1">
              <a:buFont typeface="Arial" panose="020B0604020202020204" pitchFamily="34" charset="0"/>
              <a:buChar char="•"/>
            </a:pPr>
            <a:r>
              <a:rPr lang="fi-FI" sz="8000" dirty="0"/>
              <a:t>Ollaankin heti itse tekstin tuottajia, ”kirjailijoita”, eikä vain kuluttajia </a:t>
            </a:r>
          </a:p>
          <a:p>
            <a:pPr lvl="2">
              <a:buFont typeface="Arial" panose="020B0604020202020204" pitchFamily="34" charset="0"/>
              <a:buChar char="•"/>
            </a:pPr>
            <a:r>
              <a:rPr lang="fi-FI" sz="8000" dirty="0"/>
              <a:t>Oppilaiden luovuus hyötykäyttöön </a:t>
            </a:r>
          </a:p>
          <a:p>
            <a:pPr lvl="1">
              <a:buFont typeface="Arial" panose="020B0604020202020204" pitchFamily="34" charset="0"/>
              <a:buChar char="•"/>
            </a:pPr>
            <a:r>
              <a:rPr lang="fi-FI" sz="8000" dirty="0"/>
              <a:t>Mahdollisuus luopua oppikirjakeskeisyydestä  </a:t>
            </a:r>
          </a:p>
          <a:p>
            <a:pPr lvl="2">
              <a:buFont typeface="Arial" panose="020B0604020202020204" pitchFamily="34" charset="0"/>
              <a:buChar char="•"/>
            </a:pPr>
            <a:r>
              <a:rPr lang="fi-FI" sz="8000" dirty="0"/>
              <a:t>Asennemuutosta tarvitaan, mutta ensinhän voi luopua vaikka työkirjoista</a:t>
            </a:r>
          </a:p>
          <a:p>
            <a:pPr lvl="3">
              <a:buFont typeface="Arial" panose="020B0604020202020204" pitchFamily="34" charset="0"/>
              <a:buChar char="•"/>
            </a:pPr>
            <a:r>
              <a:rPr lang="fi-FI" sz="8000" dirty="0"/>
              <a:t>Toki oma kokemus on se, että myös työkirjoja ehditään täyttää rinnalla!</a:t>
            </a:r>
          </a:p>
          <a:p>
            <a:pPr marL="876300" lvl="2" indent="0">
              <a:buNone/>
            </a:pPr>
            <a:endParaRPr lang="fi-FI" sz="1800" dirty="0"/>
          </a:p>
          <a:p>
            <a:pPr marL="536575" lvl="1" indent="0">
              <a:buNone/>
            </a:pPr>
            <a:r>
              <a:rPr lang="fi-FI" sz="1600" dirty="0"/>
              <a:t> </a:t>
            </a:r>
            <a:endParaRPr lang="fi-FI" dirty="0"/>
          </a:p>
          <a:p>
            <a:endParaRPr lang="fi-FI" dirty="0"/>
          </a:p>
        </p:txBody>
      </p:sp>
    </p:spTree>
    <p:extLst>
      <p:ext uri="{BB962C8B-B14F-4D97-AF65-F5344CB8AC3E}">
        <p14:creationId xmlns:p14="http://schemas.microsoft.com/office/powerpoint/2010/main" val="2794485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marL="484632" fontAlgn="auto">
              <a:spcAft>
                <a:spcPts val="0"/>
              </a:spcAft>
              <a:defRPr/>
            </a:pPr>
            <a:r>
              <a:rPr lang="fi-FI" dirty="0">
                <a:solidFill>
                  <a:schemeClr val="accent1">
                    <a:tint val="83000"/>
                    <a:satMod val="150000"/>
                  </a:schemeClr>
                </a:solidFill>
              </a:rPr>
              <a:t>Kysymyksiä, vastauksia ja palaute</a:t>
            </a:r>
            <a:br>
              <a:rPr lang="fi-FI" dirty="0">
                <a:solidFill>
                  <a:schemeClr val="accent1">
                    <a:tint val="83000"/>
                    <a:satMod val="150000"/>
                  </a:schemeClr>
                </a:solidFill>
              </a:rPr>
            </a:br>
            <a:endParaRPr lang="fi-FI" dirty="0">
              <a:solidFill>
                <a:schemeClr val="accent1">
                  <a:tint val="83000"/>
                  <a:satMod val="150000"/>
                </a:schemeClr>
              </a:solidFill>
            </a:endParaRPr>
          </a:p>
        </p:txBody>
      </p:sp>
      <p:sp>
        <p:nvSpPr>
          <p:cNvPr id="23554" name="Sisällön paikkamerkki 2"/>
          <p:cNvSpPr>
            <a:spLocks noGrp="1"/>
          </p:cNvSpPr>
          <p:nvPr>
            <p:ph idx="1"/>
          </p:nvPr>
        </p:nvSpPr>
        <p:spPr>
          <a:xfrm>
            <a:off x="467544" y="1666526"/>
            <a:ext cx="8219256" cy="4102226"/>
          </a:xfrm>
        </p:spPr>
        <p:txBody>
          <a:bodyPr/>
          <a:lstStyle/>
          <a:p>
            <a:r>
              <a:rPr lang="fi-FI" sz="2000" dirty="0"/>
              <a:t>Mitä kaikkea opetussuunnitelman näppäintaidot voisi pitää sisällään? </a:t>
            </a:r>
          </a:p>
          <a:p>
            <a:r>
              <a:rPr lang="fi-FI" sz="2000" dirty="0"/>
              <a:t>Miten näet kymmensormijärjestelmän hyödyllisyyden? </a:t>
            </a:r>
          </a:p>
          <a:p>
            <a:r>
              <a:rPr lang="fi-FI" sz="2000" dirty="0"/>
              <a:t>Olisiko taito syytä ottaa arviointiin mukaan?</a:t>
            </a:r>
          </a:p>
          <a:p>
            <a:r>
              <a:rPr lang="fi-FI" sz="2000" dirty="0"/>
              <a:t>Millainen näppäintaitojen opetusmuoto olisi omalla kohdallasi toimivin? </a:t>
            </a:r>
          </a:p>
          <a:p>
            <a:r>
              <a:rPr lang="fi-FI" sz="2000" dirty="0"/>
              <a:t>Minkä ikäisille mielestäsi pitäisi opettaa näppäintaitoja?</a:t>
            </a:r>
          </a:p>
          <a:p>
            <a:pPr marL="742950" lvl="1"/>
            <a:endParaRPr lang="fi-FI" dirty="0"/>
          </a:p>
          <a:p>
            <a:endParaRPr lang="fi-FI" dirty="0"/>
          </a:p>
          <a:p>
            <a:endParaRPr lang="fi-FI"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DC3449-7324-4DEA-9495-D3ABB287A734}"/>
              </a:ext>
            </a:extLst>
          </p:cNvPr>
          <p:cNvSpPr>
            <a:spLocks noGrp="1"/>
          </p:cNvSpPr>
          <p:nvPr>
            <p:ph type="title"/>
          </p:nvPr>
        </p:nvSpPr>
        <p:spPr/>
        <p:txBody>
          <a:bodyPr/>
          <a:lstStyle/>
          <a:p>
            <a:r>
              <a:rPr lang="fi-FI" dirty="0"/>
              <a:t>7.11.2017 </a:t>
            </a:r>
            <a:r>
              <a:rPr lang="fi-FI" dirty="0" err="1"/>
              <a:t>KOULUTUSPäIvän</a:t>
            </a:r>
            <a:r>
              <a:rPr lang="fi-FI" dirty="0"/>
              <a:t> </a:t>
            </a:r>
            <a:r>
              <a:rPr lang="fi-FI"/>
              <a:t>ohjelma </a:t>
            </a:r>
            <a:endParaRPr lang="fi-FI" dirty="0"/>
          </a:p>
        </p:txBody>
      </p:sp>
      <p:sp>
        <p:nvSpPr>
          <p:cNvPr id="3" name="Sisällön paikkamerkki 2">
            <a:extLst>
              <a:ext uri="{FF2B5EF4-FFF2-40B4-BE49-F238E27FC236}">
                <a16:creationId xmlns:a16="http://schemas.microsoft.com/office/drawing/2014/main" id="{467B43C5-34FC-4B65-A863-7BC418272135}"/>
              </a:ext>
            </a:extLst>
          </p:cNvPr>
          <p:cNvSpPr>
            <a:spLocks noGrp="1"/>
          </p:cNvSpPr>
          <p:nvPr>
            <p:ph idx="1"/>
          </p:nvPr>
        </p:nvSpPr>
        <p:spPr/>
        <p:txBody>
          <a:bodyPr/>
          <a:lstStyle/>
          <a:p>
            <a:r>
              <a:rPr lang="fi-FI" dirty="0"/>
              <a:t>Klo 9-10 Esittelyä ja keskustelua</a:t>
            </a:r>
          </a:p>
          <a:p>
            <a:r>
              <a:rPr lang="fi-FI" dirty="0"/>
              <a:t>Klo 10-11 Opetusvideo ja keskustelua siitä</a:t>
            </a:r>
          </a:p>
          <a:p>
            <a:r>
              <a:rPr lang="fi-FI" dirty="0"/>
              <a:t>Klo 11-11.45 Ruokailu</a:t>
            </a:r>
          </a:p>
          <a:p>
            <a:r>
              <a:rPr lang="fi-FI" dirty="0"/>
              <a:t>Klo 11.45-14.00 Käytännön harjoittelua</a:t>
            </a:r>
          </a:p>
          <a:p>
            <a:r>
              <a:rPr lang="fi-FI" dirty="0"/>
              <a:t>Klo 14.00 Kahvitauko</a:t>
            </a:r>
          </a:p>
          <a:p>
            <a:r>
              <a:rPr lang="fi-FI" dirty="0"/>
              <a:t>Klo 14.15.-15 Lopetus</a:t>
            </a:r>
          </a:p>
        </p:txBody>
      </p:sp>
    </p:spTree>
    <p:extLst>
      <p:ext uri="{BB962C8B-B14F-4D97-AF65-F5344CB8AC3E}">
        <p14:creationId xmlns:p14="http://schemas.microsoft.com/office/powerpoint/2010/main" val="82804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marL="484632" fontAlgn="auto">
              <a:spcAft>
                <a:spcPts val="0"/>
              </a:spcAft>
              <a:defRPr/>
            </a:pPr>
            <a:r>
              <a:rPr lang="fi-FI" dirty="0">
                <a:solidFill>
                  <a:schemeClr val="accent1">
                    <a:tint val="83000"/>
                    <a:satMod val="150000"/>
                  </a:schemeClr>
                </a:solidFill>
              </a:rPr>
              <a:t>Viestejä Suomesta</a:t>
            </a:r>
          </a:p>
        </p:txBody>
      </p:sp>
      <p:sp>
        <p:nvSpPr>
          <p:cNvPr id="14338" name="Sisällön paikkamerkki 2"/>
          <p:cNvSpPr>
            <a:spLocks noGrp="1"/>
          </p:cNvSpPr>
          <p:nvPr>
            <p:ph idx="1"/>
          </p:nvPr>
        </p:nvSpPr>
        <p:spPr/>
        <p:txBody>
          <a:bodyPr>
            <a:normAutofit/>
          </a:bodyPr>
          <a:lstStyle/>
          <a:p>
            <a:pPr>
              <a:buFont typeface="Arial" panose="020B0604020202020204" pitchFamily="34" charset="0"/>
              <a:buChar char="•"/>
            </a:pPr>
            <a:r>
              <a:rPr lang="fi-FI" dirty="0"/>
              <a:t>Vuonna 2016 voimaan tulevan opetussuunnitelman mukaan kaikkien aineiden opetukseen täytyy sisällyttää tieto- ja viestintätekniikkaa. Näppäintaitoja aletaan opettaa järjestelmällisesti ensimmäiseltä luokalta alkaen." (HS 27.11.2014)</a:t>
            </a:r>
          </a:p>
          <a:p>
            <a:pPr lvl="1">
              <a:buFont typeface="Arial" panose="020B0604020202020204" pitchFamily="34" charset="0"/>
              <a:buChar char="•"/>
            </a:pPr>
            <a:r>
              <a:rPr lang="fi-FI" sz="2000" dirty="0"/>
              <a:t>Onko tätä suunnitelmaa miten Suomen kouluissa toteutettu?</a:t>
            </a:r>
          </a:p>
          <a:p>
            <a:pPr lvl="1">
              <a:buFont typeface="Arial" panose="020B0604020202020204" pitchFamily="34" charset="0"/>
              <a:buChar char="•"/>
            </a:pPr>
            <a:r>
              <a:rPr lang="fi-FI" sz="2000" dirty="0"/>
              <a:t>Millä laajuudella?</a:t>
            </a:r>
          </a:p>
          <a:p>
            <a:pPr lvl="1"/>
            <a:endParaRPr lang="fi-FI"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marL="484632" fontAlgn="auto">
              <a:spcAft>
                <a:spcPts val="0"/>
              </a:spcAft>
              <a:defRPr/>
            </a:pPr>
            <a:r>
              <a:rPr lang="fi-FI" dirty="0">
                <a:solidFill>
                  <a:schemeClr val="accent1">
                    <a:tint val="83000"/>
                    <a:satMod val="150000"/>
                  </a:schemeClr>
                </a:solidFill>
              </a:rPr>
              <a:t>Viestejä maailmalta	</a:t>
            </a:r>
          </a:p>
        </p:txBody>
      </p:sp>
      <p:sp>
        <p:nvSpPr>
          <p:cNvPr id="3" name="Sisällön paikkamerkki 2"/>
          <p:cNvSpPr>
            <a:spLocks noGrp="1"/>
          </p:cNvSpPr>
          <p:nvPr>
            <p:ph idx="1"/>
          </p:nvPr>
        </p:nvSpPr>
        <p:spPr/>
        <p:txBody>
          <a:bodyPr>
            <a:normAutofit/>
          </a:bodyPr>
          <a:lstStyle/>
          <a:p>
            <a:pPr marL="448056" indent="-384048" fontAlgn="auto">
              <a:spcAft>
                <a:spcPts val="0"/>
              </a:spcAft>
              <a:buFont typeface="Arial" panose="020B0604020202020204" pitchFamily="34" charset="0"/>
              <a:buChar char="•"/>
              <a:defRPr/>
            </a:pPr>
            <a:r>
              <a:rPr lang="fi-FI" dirty="0"/>
              <a:t>The Telegraph, 7.9.2009: </a:t>
            </a:r>
          </a:p>
          <a:p>
            <a:pPr marL="1028700" lvl="1" indent="-342900" fontAlgn="auto">
              <a:spcAft>
                <a:spcPts val="0"/>
              </a:spcAft>
              <a:buFont typeface="Arial" panose="020B0604020202020204" pitchFamily="34" charset="0"/>
              <a:buChar char="•"/>
              <a:defRPr/>
            </a:pPr>
            <a:r>
              <a:rPr lang="fi-FI" sz="2000" dirty="0"/>
              <a:t>Miksi koulut ovat sokeita, eivätkä opeta 10-sormijärjestelmää?</a:t>
            </a:r>
          </a:p>
          <a:p>
            <a:pPr marL="1028700" lvl="1" indent="-342900" fontAlgn="auto">
              <a:spcAft>
                <a:spcPts val="0"/>
              </a:spcAft>
              <a:buFont typeface="Arial" panose="020B0604020202020204" pitchFamily="34" charset="0"/>
              <a:buChar char="•"/>
              <a:defRPr/>
            </a:pPr>
            <a:r>
              <a:rPr lang="fi-FI" sz="2000" dirty="0"/>
              <a:t>Opetetaan paljon erilaisista tietokone ohjelmista, mutta ei perustyökalua, eli kymmensormijärjestelmää. Se on kuin opettaisi käsin kirjoittamista ilman kynäotteen opettamista. </a:t>
            </a:r>
            <a:br>
              <a:rPr lang="fi-FI" sz="900" dirty="0"/>
            </a:br>
            <a:endParaRPr lang="fi-FI"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marL="484632" fontAlgn="auto">
              <a:spcAft>
                <a:spcPts val="0"/>
              </a:spcAft>
              <a:defRPr/>
            </a:pPr>
            <a:r>
              <a:rPr lang="fi-FI" dirty="0">
                <a:solidFill>
                  <a:schemeClr val="accent1">
                    <a:tint val="83000"/>
                    <a:satMod val="150000"/>
                  </a:schemeClr>
                </a:solidFill>
              </a:rPr>
              <a:t>Viestejä maailmalta</a:t>
            </a:r>
          </a:p>
        </p:txBody>
      </p:sp>
      <p:sp>
        <p:nvSpPr>
          <p:cNvPr id="3" name="Sisällön paikkamerkki 2"/>
          <p:cNvSpPr>
            <a:spLocks noGrp="1"/>
          </p:cNvSpPr>
          <p:nvPr>
            <p:ph idx="1"/>
          </p:nvPr>
        </p:nvSpPr>
        <p:spPr>
          <a:xfrm>
            <a:off x="899592" y="1916832"/>
            <a:ext cx="7290055" cy="4023360"/>
          </a:xfrm>
        </p:spPr>
        <p:txBody>
          <a:bodyPr>
            <a:normAutofit/>
          </a:bodyPr>
          <a:lstStyle/>
          <a:p>
            <a:pPr marL="448056" lvl="1" indent="-384048" fontAlgn="auto">
              <a:spcAft>
                <a:spcPts val="0"/>
              </a:spcAft>
              <a:buSzPct val="80000"/>
              <a:buFont typeface="Arial" panose="020B0604020202020204" pitchFamily="34" charset="0"/>
              <a:buChar char="•"/>
              <a:defRPr/>
            </a:pPr>
            <a:r>
              <a:rPr lang="fi-FI" sz="2000" dirty="0"/>
              <a:t>USA:ssa näppäintaidot on sisällytetty osavaltioiden opetussuunnitelmiin jo pitkään, ja he opiskelevat nimenomaan kymmensormijärjestelmätekniikkaa.</a:t>
            </a:r>
          </a:p>
          <a:p>
            <a:pPr marL="448056" indent="-384048" fontAlgn="auto">
              <a:spcAft>
                <a:spcPts val="0"/>
              </a:spcAft>
              <a:buFont typeface="Arial" panose="020B0604020202020204" pitchFamily="34" charset="0"/>
              <a:buChar char="•"/>
              <a:defRPr/>
            </a:pPr>
            <a:r>
              <a:rPr lang="fi-FI" dirty="0"/>
              <a:t>The Washington Post, 2013:</a:t>
            </a:r>
          </a:p>
          <a:p>
            <a:pPr marL="1028700" lvl="1" indent="-342900" fontAlgn="auto">
              <a:spcAft>
                <a:spcPts val="0"/>
              </a:spcAft>
              <a:buFont typeface="Arial" panose="020B0604020202020204" pitchFamily="34" charset="0"/>
              <a:buChar char="•"/>
              <a:defRPr/>
            </a:pPr>
            <a:r>
              <a:rPr lang="fi-FI" sz="2000" dirty="0"/>
              <a:t>Muutos tapahtumassa, jo lastentarhassa opetetaan kymmensormijärjestelmää </a:t>
            </a:r>
          </a:p>
          <a:p>
            <a:pPr marL="1028700" lvl="1" indent="-342900" fontAlgn="auto">
              <a:spcAft>
                <a:spcPts val="0"/>
              </a:spcAft>
              <a:buFont typeface="Arial" panose="020B0604020202020204" pitchFamily="34" charset="0"/>
              <a:buChar char="•"/>
              <a:defRPr/>
            </a:pPr>
            <a:r>
              <a:rPr lang="fi-FI" sz="2000" dirty="0"/>
              <a:t>Ohion malli:</a:t>
            </a:r>
          </a:p>
          <a:p>
            <a:pPr marL="1312164" lvl="2" indent="-342900" fontAlgn="auto">
              <a:spcAft>
                <a:spcPts val="0"/>
              </a:spcAft>
              <a:buFont typeface="Arial" panose="020B0604020202020204" pitchFamily="34" charset="0"/>
              <a:buChar char="•"/>
              <a:defRPr/>
            </a:pPr>
            <a:r>
              <a:rPr lang="fi-FI" sz="2000" dirty="0"/>
              <a:t>1. luokalta systemaattisesti, mutta rauhallisesti. </a:t>
            </a:r>
          </a:p>
          <a:p>
            <a:pPr marL="1312164" lvl="2" indent="-342900" fontAlgn="auto">
              <a:spcAft>
                <a:spcPts val="0"/>
              </a:spcAft>
              <a:buFont typeface="Arial" panose="020B0604020202020204" pitchFamily="34" charset="0"/>
              <a:buChar char="•"/>
              <a:defRPr/>
            </a:pPr>
            <a:r>
              <a:rPr lang="fi-FI" sz="2000" dirty="0"/>
              <a:t>2. luokalla perusrivi</a:t>
            </a:r>
          </a:p>
          <a:p>
            <a:pPr marL="1312164" lvl="2" indent="-342900" fontAlgn="auto">
              <a:spcAft>
                <a:spcPts val="0"/>
              </a:spcAft>
              <a:buFont typeface="Arial" panose="020B0604020202020204" pitchFamily="34" charset="0"/>
              <a:buChar char="•"/>
              <a:defRPr/>
            </a:pPr>
            <a:r>
              <a:rPr lang="fi-FI" sz="2000" dirty="0"/>
              <a:t>3. luokalla sanoja</a:t>
            </a:r>
          </a:p>
          <a:p>
            <a:pPr marL="1312164" lvl="2" indent="-342900" fontAlgn="auto">
              <a:spcAft>
                <a:spcPts val="0"/>
              </a:spcAft>
              <a:buFont typeface="Arial" panose="020B0604020202020204" pitchFamily="34" charset="0"/>
              <a:buChar char="•"/>
              <a:defRPr/>
            </a:pPr>
            <a:r>
              <a:rPr lang="fi-FI" sz="2000" dirty="0"/>
              <a:t>4. luokalla lauseita</a:t>
            </a:r>
          </a:p>
          <a:p>
            <a:pPr marL="1312164" lvl="2" indent="-342900" fontAlgn="auto">
              <a:spcAft>
                <a:spcPts val="0"/>
              </a:spcAft>
              <a:buFont typeface="Arial" panose="020B0604020202020204" pitchFamily="34" charset="0"/>
              <a:buChar char="•"/>
              <a:defRPr/>
            </a:pPr>
            <a:r>
              <a:rPr lang="fi-FI" sz="2000" dirty="0"/>
              <a:t>5. luokalta eteenpäin asetetaan tavoitteet tarkkuudelle ja nopeudelle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marL="484632" fontAlgn="auto">
              <a:spcAft>
                <a:spcPts val="0"/>
              </a:spcAft>
              <a:defRPr/>
            </a:pPr>
            <a:r>
              <a:rPr lang="fi-FI" dirty="0">
                <a:solidFill>
                  <a:schemeClr val="accent1">
                    <a:tint val="83000"/>
                    <a:satMod val="150000"/>
                  </a:schemeClr>
                </a:solidFill>
              </a:rPr>
              <a:t>Kymmensormijärjestelmän hyödyt</a:t>
            </a:r>
          </a:p>
        </p:txBody>
      </p:sp>
      <p:sp>
        <p:nvSpPr>
          <p:cNvPr id="17410" name="Sisällön paikkamerkki 2"/>
          <p:cNvSpPr>
            <a:spLocks noGrp="1"/>
          </p:cNvSpPr>
          <p:nvPr>
            <p:ph idx="1"/>
          </p:nvPr>
        </p:nvSpPr>
        <p:spPr>
          <a:xfrm>
            <a:off x="467544" y="1772816"/>
            <a:ext cx="8229600" cy="4572000"/>
          </a:xfrm>
        </p:spPr>
        <p:txBody>
          <a:bodyPr>
            <a:noAutofit/>
          </a:bodyPr>
          <a:lstStyle/>
          <a:p>
            <a:pPr>
              <a:buFont typeface="Arial" panose="020B0604020202020204" pitchFamily="34" charset="0"/>
              <a:buChar char="•"/>
            </a:pPr>
            <a:r>
              <a:rPr lang="fi-FI" dirty="0"/>
              <a:t>Nopeus </a:t>
            </a:r>
          </a:p>
          <a:p>
            <a:pPr lvl="1">
              <a:buFont typeface="Arial" panose="020B0604020202020204" pitchFamily="34" charset="0"/>
              <a:buChar char="•"/>
            </a:pPr>
            <a:r>
              <a:rPr lang="fi-FI" sz="2000" dirty="0"/>
              <a:t>800 merkkiä/min parhaat, muutoin esim. 200merkkiä/min</a:t>
            </a:r>
          </a:p>
          <a:p>
            <a:pPr lvl="2">
              <a:buFont typeface="Arial" panose="020B0604020202020204" pitchFamily="34" charset="0"/>
              <a:buChar char="•"/>
            </a:pPr>
            <a:r>
              <a:rPr lang="fi-FI" sz="2000" dirty="0"/>
              <a:t>Myös muita tutkimuksia, joissa nopeuserot kyseenalaistettu</a:t>
            </a:r>
          </a:p>
          <a:p>
            <a:pPr lvl="3">
              <a:buFont typeface="Arial" panose="020B0604020202020204" pitchFamily="34" charset="0"/>
              <a:buChar char="•"/>
            </a:pPr>
            <a:r>
              <a:rPr lang="fi-FI" sz="2000" dirty="0"/>
              <a:t>Jos pitkään treenaamatta, taito rapistuu</a:t>
            </a:r>
          </a:p>
          <a:p>
            <a:pPr lvl="3">
              <a:buFont typeface="Arial" panose="020B0604020202020204" pitchFamily="34" charset="0"/>
              <a:buChar char="•"/>
            </a:pPr>
            <a:r>
              <a:rPr lang="fi-FI" sz="2000" dirty="0"/>
              <a:t>Muut tekniikat voivat olla myös nopeita, jos käytetään melkein kaikkia sormia ja jokaisella sormella on suhteellisen vakiintuneet näppäimet </a:t>
            </a:r>
          </a:p>
          <a:p>
            <a:pPr>
              <a:buFont typeface="Arial" panose="020B0604020202020204" pitchFamily="34" charset="0"/>
              <a:buChar char="•"/>
            </a:pPr>
            <a:r>
              <a:rPr lang="fi-FI" dirty="0"/>
              <a:t>Virheettömyys </a:t>
            </a:r>
          </a:p>
          <a:p>
            <a:pPr lvl="1">
              <a:buFont typeface="Arial" panose="020B0604020202020204" pitchFamily="34" charset="0"/>
              <a:buChar char="•"/>
            </a:pPr>
            <a:r>
              <a:rPr lang="fi-FI" sz="2000" dirty="0"/>
              <a:t>Alle 5 % virheitä</a:t>
            </a:r>
          </a:p>
          <a:p>
            <a:pPr lvl="1">
              <a:buFont typeface="Arial" panose="020B0604020202020204" pitchFamily="34" charset="0"/>
              <a:buChar char="•"/>
            </a:pPr>
            <a:r>
              <a:rPr lang="fi-FI" sz="2000" dirty="0"/>
              <a:t>Muilla tekniikoilla yleensä runsaammin virheitä</a:t>
            </a:r>
          </a:p>
          <a:p>
            <a:pPr lvl="2">
              <a:buFont typeface="Arial" panose="020B0604020202020204" pitchFamily="34" charset="0"/>
              <a:buChar char="•"/>
            </a:pPr>
            <a:r>
              <a:rPr lang="fi-FI" sz="2000" dirty="0"/>
              <a:t>Erään tutkijan 9-sormitekniikka todella nopea, mutta pikkurilli pysyvästi </a:t>
            </a:r>
            <a:r>
              <a:rPr lang="fi-FI" sz="2000" dirty="0" err="1"/>
              <a:t>delete</a:t>
            </a:r>
            <a:r>
              <a:rPr lang="fi-FI" sz="2000" dirty="0"/>
              <a:t>-näppäimellä valmiina korjaamaan toistuvat virheet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BDC0D7-F966-4FD8-8983-7A4C12C410FE}"/>
              </a:ext>
            </a:extLst>
          </p:cNvPr>
          <p:cNvSpPr>
            <a:spLocks noGrp="1"/>
          </p:cNvSpPr>
          <p:nvPr>
            <p:ph type="title"/>
          </p:nvPr>
        </p:nvSpPr>
        <p:spPr/>
        <p:txBody>
          <a:bodyPr/>
          <a:lstStyle/>
          <a:p>
            <a:r>
              <a:rPr lang="fi-FI" dirty="0"/>
              <a:t>HYÖTYJÄ</a:t>
            </a:r>
          </a:p>
        </p:txBody>
      </p:sp>
      <p:sp>
        <p:nvSpPr>
          <p:cNvPr id="3" name="Sisällön paikkamerkki 2">
            <a:extLst>
              <a:ext uri="{FF2B5EF4-FFF2-40B4-BE49-F238E27FC236}">
                <a16:creationId xmlns:a16="http://schemas.microsoft.com/office/drawing/2014/main" id="{B05BDE98-534F-4689-AE1D-44C11E4B4E81}"/>
              </a:ext>
            </a:extLst>
          </p:cNvPr>
          <p:cNvSpPr>
            <a:spLocks noGrp="1"/>
          </p:cNvSpPr>
          <p:nvPr>
            <p:ph idx="1"/>
          </p:nvPr>
        </p:nvSpPr>
        <p:spPr/>
        <p:txBody>
          <a:bodyPr/>
          <a:lstStyle/>
          <a:p>
            <a:pPr>
              <a:buFont typeface="Arial" panose="020B0604020202020204" pitchFamily="34" charset="0"/>
              <a:buChar char="•"/>
            </a:pPr>
            <a:r>
              <a:rPr lang="fi-FI" dirty="0"/>
              <a:t>Ergonomisesti paras tapa</a:t>
            </a:r>
          </a:p>
          <a:p>
            <a:pPr lvl="1">
              <a:buFont typeface="Arial" panose="020B0604020202020204" pitchFamily="34" charset="0"/>
              <a:buChar char="•"/>
            </a:pPr>
            <a:r>
              <a:rPr lang="fi-FI" sz="2000" dirty="0"/>
              <a:t>Ops2016 mainitaan tieto- ja viestintätekniikan osalta myös ergonomisuus</a:t>
            </a:r>
          </a:p>
          <a:p>
            <a:pPr lvl="1">
              <a:buFont typeface="Arial" panose="020B0604020202020204" pitchFamily="34" charset="0"/>
              <a:buChar char="•"/>
            </a:pPr>
            <a:r>
              <a:rPr lang="fi-FI" sz="2000" dirty="0"/>
              <a:t>Tulevaisuuden istumatyöläiset oppisivat hyvän ergonomian jo lapsina</a:t>
            </a:r>
          </a:p>
          <a:p>
            <a:pPr lvl="2">
              <a:buFont typeface="Arial" panose="020B0604020202020204" pitchFamily="34" charset="0"/>
              <a:buChar char="•"/>
            </a:pPr>
            <a:r>
              <a:rPr lang="fi-FI" sz="2000" dirty="0"/>
              <a:t>Jatkuvasta näppäimistöön vilkuilusta aiheutuvan hartiaseudun rasituksen väheneminen</a:t>
            </a:r>
          </a:p>
          <a:p>
            <a:pPr lvl="2">
              <a:buFont typeface="Arial" panose="020B0604020202020204" pitchFamily="34" charset="0"/>
              <a:buChar char="•"/>
            </a:pPr>
            <a:r>
              <a:rPr lang="fi-FI" sz="2000" dirty="0"/>
              <a:t>Hartiaseudun sekä käsivarsien ja sormien lihasrasituksen väheneminen, kun sormien liikeradat lyhenevät ja kevenevät</a:t>
            </a:r>
          </a:p>
          <a:p>
            <a:pPr lvl="2">
              <a:buFont typeface="Arial" panose="020B0604020202020204" pitchFamily="34" charset="0"/>
              <a:buChar char="•"/>
            </a:pPr>
            <a:r>
              <a:rPr lang="fi-FI" sz="2000" dirty="0"/>
              <a:t>Työhyvinvointi </a:t>
            </a:r>
            <a:br>
              <a:rPr lang="fi-FI" sz="2000" dirty="0"/>
            </a:br>
            <a:endParaRPr lang="fi-FI" sz="2000" dirty="0"/>
          </a:p>
          <a:p>
            <a:endParaRPr lang="fi-FI" dirty="0"/>
          </a:p>
        </p:txBody>
      </p:sp>
    </p:spTree>
    <p:extLst>
      <p:ext uri="{BB962C8B-B14F-4D97-AF65-F5344CB8AC3E}">
        <p14:creationId xmlns:p14="http://schemas.microsoft.com/office/powerpoint/2010/main" val="149174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marL="484632" fontAlgn="auto">
              <a:spcAft>
                <a:spcPts val="0"/>
              </a:spcAft>
              <a:defRPr/>
            </a:pPr>
            <a:r>
              <a:rPr lang="fi-FI" dirty="0">
                <a:solidFill>
                  <a:schemeClr val="accent1">
                    <a:tint val="83000"/>
                    <a:satMod val="150000"/>
                  </a:schemeClr>
                </a:solidFill>
              </a:rPr>
              <a:t>Lisää hyötyjä	</a:t>
            </a:r>
          </a:p>
        </p:txBody>
      </p:sp>
      <p:sp>
        <p:nvSpPr>
          <p:cNvPr id="3" name="Sisällön paikkamerkki 2"/>
          <p:cNvSpPr>
            <a:spLocks noGrp="1"/>
          </p:cNvSpPr>
          <p:nvPr>
            <p:ph idx="1"/>
          </p:nvPr>
        </p:nvSpPr>
        <p:spPr>
          <a:xfrm>
            <a:off x="467544" y="1700808"/>
            <a:ext cx="8229600" cy="5256213"/>
          </a:xfrm>
        </p:spPr>
        <p:txBody>
          <a:bodyPr>
            <a:normAutofit fontScale="92500" lnSpcReduction="10000"/>
          </a:bodyPr>
          <a:lstStyle/>
          <a:p>
            <a:pPr marL="635508" indent="-571500">
              <a:spcAft>
                <a:spcPts val="0"/>
              </a:spcAft>
              <a:buFont typeface="Arial" panose="020B0604020202020204" pitchFamily="34" charset="0"/>
              <a:buChar char="•"/>
              <a:defRPr/>
            </a:pPr>
            <a:endParaRPr lang="fi-FI" sz="4200" dirty="0"/>
          </a:p>
          <a:p>
            <a:pPr marL="64008" indent="0">
              <a:spcAft>
                <a:spcPts val="0"/>
              </a:spcAft>
              <a:buNone/>
              <a:defRPr/>
            </a:pPr>
            <a:r>
              <a:rPr lang="fi-FI" sz="2400" dirty="0"/>
              <a:t>Antaa perusedellytykset tietoyhteiskunnan ajan tietotyön tekemiselle verraten pienellä harjoittelun vaivalla</a:t>
            </a:r>
          </a:p>
          <a:p>
            <a:pPr marL="237744" lvl="1" indent="0">
              <a:spcAft>
                <a:spcPts val="0"/>
              </a:spcAft>
              <a:buNone/>
              <a:defRPr/>
            </a:pPr>
            <a:r>
              <a:rPr lang="fi-FI" sz="2400" dirty="0"/>
              <a:t>Kansalaistaito</a:t>
            </a:r>
          </a:p>
          <a:p>
            <a:pPr marL="237744" lvl="1" indent="0">
              <a:spcAft>
                <a:spcPts val="0"/>
              </a:spcAft>
              <a:buNone/>
              <a:defRPr/>
            </a:pPr>
            <a:r>
              <a:rPr lang="fi-FI" sz="2400" dirty="0"/>
              <a:t>Henkilökohtainen kilpailukyky työmarkkinoilla</a:t>
            </a:r>
          </a:p>
          <a:p>
            <a:pPr marL="64008" indent="0">
              <a:spcAft>
                <a:spcPts val="0"/>
              </a:spcAft>
              <a:buNone/>
              <a:defRPr/>
            </a:pPr>
            <a:r>
              <a:rPr lang="fi-FI" sz="2400" dirty="0"/>
              <a:t>Säästynyt työaika</a:t>
            </a:r>
          </a:p>
          <a:p>
            <a:pPr marL="685800" lvl="1" indent="0">
              <a:spcAft>
                <a:spcPts val="0"/>
              </a:spcAft>
              <a:buNone/>
              <a:defRPr/>
            </a:pPr>
            <a:r>
              <a:rPr lang="fi-FI" sz="2400" dirty="0"/>
              <a:t>Pelkästään säästetty työaika on monin verroin taidon opettelemisen arvoinen</a:t>
            </a:r>
          </a:p>
          <a:p>
            <a:pPr marL="64008" indent="0">
              <a:spcAft>
                <a:spcPts val="0"/>
              </a:spcAft>
              <a:buNone/>
              <a:defRPr/>
            </a:pPr>
            <a:r>
              <a:rPr lang="fi-FI" sz="2400" dirty="0"/>
              <a:t>Parempi kirjallisen työn laatu</a:t>
            </a:r>
          </a:p>
          <a:p>
            <a:pPr marL="347472" lvl="2" indent="0">
              <a:spcAft>
                <a:spcPts val="0"/>
              </a:spcAft>
              <a:buSzPct val="80000"/>
              <a:buNone/>
              <a:defRPr/>
            </a:pPr>
            <a:r>
              <a:rPr lang="fi-FI" sz="2400" dirty="0"/>
              <a:t>Kirjoittaminen on ajattelun väline</a:t>
            </a:r>
          </a:p>
          <a:p>
            <a:pPr marL="614172" lvl="3" indent="0">
              <a:spcAft>
                <a:spcPts val="0"/>
              </a:spcAft>
              <a:buSzPct val="80000"/>
              <a:buNone/>
              <a:defRPr/>
            </a:pPr>
            <a:r>
              <a:rPr lang="fi-FI" sz="2400" dirty="0"/>
              <a:t>Kyky siirtää oma ajatuksensa talteen ja varsin yleisesti hyvin yhteensopivaan muotoon ilman keinotekoisia esteitä, kuten kirjaimien etsimistä näppäimistöltä </a:t>
            </a:r>
          </a:p>
          <a:p>
            <a:pPr marL="614172" lvl="3" indent="0">
              <a:spcAft>
                <a:spcPts val="0"/>
              </a:spcAft>
              <a:buSzPct val="80000"/>
              <a:buNone/>
              <a:defRPr/>
            </a:pPr>
            <a:r>
              <a:rPr lang="fi-FI" sz="2400" dirty="0"/>
              <a:t>Se ei voi olla ajattelun väline, jos itse kirjoittaminen vaatii tietoista ajattelua</a:t>
            </a:r>
          </a:p>
          <a:p>
            <a:pPr marL="971550" lvl="1" indent="-285750" fontAlgn="auto">
              <a:spcAft>
                <a:spcPts val="0"/>
              </a:spcAft>
              <a:buFont typeface="Arial" panose="020B0604020202020204" pitchFamily="34" charset="0"/>
              <a:buChar char="•"/>
              <a:defRPr/>
            </a:pPr>
            <a:endParaRPr lang="fi-FI" dirty="0"/>
          </a:p>
          <a:p>
            <a:pPr marL="971550" lvl="1" indent="-285750" fontAlgn="auto">
              <a:spcAft>
                <a:spcPts val="0"/>
              </a:spcAft>
              <a:buFont typeface="Arial" panose="020B0604020202020204" pitchFamily="34" charset="0"/>
              <a:buChar char="•"/>
              <a:defRPr/>
            </a:pPr>
            <a:endParaRPr lang="fi-FI" dirty="0"/>
          </a:p>
          <a:p>
            <a:pPr marL="971550" lvl="1" indent="-285750" fontAlgn="auto">
              <a:spcAft>
                <a:spcPts val="0"/>
              </a:spcAft>
              <a:buFont typeface="Arial" panose="020B0604020202020204" pitchFamily="34" charset="0"/>
              <a:buChar char="•"/>
              <a:defRPr/>
            </a:pPr>
            <a:endParaRPr lang="fi-FI" dirty="0"/>
          </a:p>
          <a:p>
            <a:pPr marL="971550" lvl="1" indent="-285750" fontAlgn="auto">
              <a:spcAft>
                <a:spcPts val="0"/>
              </a:spcAft>
              <a:buFont typeface="Arial" panose="020B0604020202020204" pitchFamily="34" charset="0"/>
              <a:buChar char="•"/>
              <a:defRPr/>
            </a:pPr>
            <a:endParaRPr lang="fi-FI" dirty="0"/>
          </a:p>
          <a:p>
            <a:pPr marL="822960" lvl="1" fontAlgn="auto">
              <a:spcAft>
                <a:spcPts val="0"/>
              </a:spcAft>
              <a:buFont typeface="Verdana"/>
              <a:buChar char="›"/>
              <a:defRPr/>
            </a:pPr>
            <a:endParaRPr lang="fi-FI"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i">
  <a:themeElements>
    <a:clrScheme name="Integraal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i">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i">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0</TotalTime>
  <Words>1095</Words>
  <Application>Microsoft Office PowerPoint</Application>
  <PresentationFormat>On-screen Show (4:3)</PresentationFormat>
  <Paragraphs>178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Tw Cen MT</vt:lpstr>
      <vt:lpstr>Tw Cen MT Condensed</vt:lpstr>
      <vt:lpstr>Verdana</vt:lpstr>
      <vt:lpstr>Wingdings 2</vt:lpstr>
      <vt:lpstr>Wingdings 3</vt:lpstr>
      <vt:lpstr>Integraali</vt:lpstr>
      <vt:lpstr>Kymmensormijärjestelmän opetus lukemaan oppimisen yhteydessä</vt:lpstr>
      <vt:lpstr>Esittely  </vt:lpstr>
      <vt:lpstr>7.11.2017 KOULUTUSPäIvän ohjelma </vt:lpstr>
      <vt:lpstr>Viestejä Suomesta</vt:lpstr>
      <vt:lpstr>Viestejä maailmalta </vt:lpstr>
      <vt:lpstr>Viestejä maailmalta</vt:lpstr>
      <vt:lpstr>Kymmensormijärjestelmän hyödyt</vt:lpstr>
      <vt:lpstr>HYÖTYJÄ</vt:lpstr>
      <vt:lpstr>Lisää hyötyjä </vt:lpstr>
      <vt:lpstr>Pohdittavaa, huolta</vt:lpstr>
      <vt:lpstr>Mikä ikä on paras? </vt:lpstr>
      <vt:lpstr>Opetustapoja</vt:lpstr>
      <vt:lpstr>Taipalsaaren kirkonkylän koulu 1. Luokka (2014-2015) </vt:lpstr>
      <vt:lpstr>Käsityötunneilla näppäinharjoittelua</vt:lpstr>
      <vt:lpstr>Taipalsaaren kirkonkylän koulu 1. luokka (2015-2016)</vt:lpstr>
      <vt:lpstr>Läksy ja vanhemman kuittaus</vt:lpstr>
      <vt:lpstr>Kollega Krista Ruutiaisen KOKEMUKSIA ja ideoita</vt:lpstr>
      <vt:lpstr>Menetelmän perusharjoittelun eteneminen</vt:lpstr>
      <vt:lpstr>NäppIStunNILLA ETSITÄÄN UUSI KIRJAIN NÄPPIKSELTÄ</vt:lpstr>
      <vt:lpstr>Arne Tragetonin kirjan pohjalta pohdintoja menetelmän eduista</vt:lpstr>
      <vt:lpstr>Lisää pohdintoja menetelmän eduista</vt:lpstr>
      <vt:lpstr>Kysymyksiä, vastauksia ja palaute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Kymmensormijärjestelmän opetus alakoululaisille</dc:title>
  <dc:creator>kk-koulu14</dc:creator>
  <cp:lastModifiedBy>Jarkko Rantala</cp:lastModifiedBy>
  <cp:revision>140</cp:revision>
  <dcterms:created xsi:type="dcterms:W3CDTF">2015-01-27T16:16:41Z</dcterms:created>
  <dcterms:modified xsi:type="dcterms:W3CDTF">2019-09-14T19:57:23Z</dcterms:modified>
</cp:coreProperties>
</file>