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  <p:sldMasterId id="2147483744" r:id="rId3"/>
    <p:sldMasterId id="2147483756" r:id="rId4"/>
  </p:sldMasterIdLst>
  <p:notesMasterIdLst>
    <p:notesMasterId r:id="rId64"/>
  </p:notesMasterIdLst>
  <p:sldIdLst>
    <p:sldId id="282" r:id="rId5"/>
    <p:sldId id="307" r:id="rId6"/>
    <p:sldId id="278" r:id="rId7"/>
    <p:sldId id="281" r:id="rId8"/>
    <p:sldId id="280" r:id="rId9"/>
    <p:sldId id="324" r:id="rId10"/>
    <p:sldId id="328" r:id="rId11"/>
    <p:sldId id="306" r:id="rId12"/>
    <p:sldId id="286" r:id="rId13"/>
    <p:sldId id="287" r:id="rId14"/>
    <p:sldId id="337" r:id="rId15"/>
    <p:sldId id="288" r:id="rId16"/>
    <p:sldId id="300" r:id="rId17"/>
    <p:sldId id="327" r:id="rId18"/>
    <p:sldId id="305" r:id="rId19"/>
    <p:sldId id="290" r:id="rId20"/>
    <p:sldId id="291" r:id="rId21"/>
    <p:sldId id="331" r:id="rId22"/>
    <p:sldId id="304" r:id="rId23"/>
    <p:sldId id="292" r:id="rId24"/>
    <p:sldId id="330" r:id="rId25"/>
    <p:sldId id="294" r:id="rId26"/>
    <p:sldId id="293" r:id="rId27"/>
    <p:sldId id="334" r:id="rId28"/>
    <p:sldId id="335" r:id="rId29"/>
    <p:sldId id="303" r:id="rId30"/>
    <p:sldId id="295" r:id="rId31"/>
    <p:sldId id="336" r:id="rId32"/>
    <p:sldId id="323" r:id="rId33"/>
    <p:sldId id="338" r:id="rId34"/>
    <p:sldId id="302" r:id="rId35"/>
    <p:sldId id="297" r:id="rId36"/>
    <p:sldId id="296" r:id="rId37"/>
    <p:sldId id="340" r:id="rId38"/>
    <p:sldId id="309" r:id="rId39"/>
    <p:sldId id="298" r:id="rId40"/>
    <p:sldId id="310" r:id="rId41"/>
    <p:sldId id="311" r:id="rId42"/>
    <p:sldId id="332" r:id="rId43"/>
    <p:sldId id="333" r:id="rId44"/>
    <p:sldId id="301" r:id="rId45"/>
    <p:sldId id="299" r:id="rId46"/>
    <p:sldId id="308" r:id="rId47"/>
    <p:sldId id="326" r:id="rId48"/>
    <p:sldId id="312" r:id="rId49"/>
    <p:sldId id="313" r:id="rId50"/>
    <p:sldId id="314" r:id="rId51"/>
    <p:sldId id="315" r:id="rId52"/>
    <p:sldId id="316" r:id="rId53"/>
    <p:sldId id="339" r:id="rId54"/>
    <p:sldId id="318" r:id="rId55"/>
    <p:sldId id="317" r:id="rId56"/>
    <p:sldId id="325" r:id="rId57"/>
    <p:sldId id="319" r:id="rId58"/>
    <p:sldId id="322" r:id="rId59"/>
    <p:sldId id="321" r:id="rId60"/>
    <p:sldId id="320" r:id="rId61"/>
    <p:sldId id="341" r:id="rId62"/>
    <p:sldId id="342" r:id="rId6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53D"/>
    <a:srgbClr val="6600FF"/>
    <a:srgbClr val="F46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737" autoAdjust="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09AC1-705C-4C9B-814A-8BB7F4E08D5E}" type="datetimeFigureOut">
              <a:rPr lang="fi-FI" smtClean="0"/>
              <a:t>10.9.2017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C1E81-BF10-4BF8-AA3B-D1D439A8D9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85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23040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i-FI" altLang="fi-FI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äivämäärän paikkamerkki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D792BD-74F1-47AE-B1FF-CEE31C2B6991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32" name="Suorakulmi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Suorakulmi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Suorakulmi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Suorakulmi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Suorakulmi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tsikk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i-FI" smtClean="0"/>
              <a:t>Muokkaa alaotsikon perustyyliä napsautt.</a:t>
            </a:r>
            <a:endParaRPr kumimoji="0" lang="en-US"/>
          </a:p>
        </p:txBody>
      </p:sp>
      <p:sp>
        <p:nvSpPr>
          <p:cNvPr id="56" name="Suorakulmi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Suorakulmi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Suorakulmi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Suorakulmi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A2BAF3-522E-4C04-9BDB-E450D736BF12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1D1291-095D-411B-9184-84EFC91A3412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225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fi-FI" noProof="0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56038"/>
            <a:ext cx="6400800" cy="1401762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pPr lvl="0"/>
            <a:r>
              <a:rPr lang="en-US" altLang="fi-FI" noProof="0" smtClean="0"/>
              <a:t>Click to edit Master subtitle style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D792BD-74F1-47AE-B1FF-CEE31C2B6991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87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CA93-DFAA-488E-8CDE-13E1273DFFA9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1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3BC39-4673-48C6-BC63-424944C1D5AF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2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993900" y="2209800"/>
            <a:ext cx="3305175" cy="382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51475" y="2209800"/>
            <a:ext cx="3305175" cy="382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281F9-09AB-4086-BB33-87B2D6CDC46D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7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B654F-7E1A-4D8F-94D6-7350221D23CD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23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1DF42-A2D3-4EF2-B5E4-7A03A1FFC498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9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9F00C-FE12-4095-A89F-315E94B3F5ED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47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28057-DDA5-4E10-BD1D-5D9635AA1DB0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3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33CA93-DFAA-488E-8CDE-13E1273DFFA9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99859-1BEE-45C5-B441-E060A7401C9E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96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2BAF3-522E-4C04-9BDB-E450D736BF12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8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065963" y="838200"/>
            <a:ext cx="1690687" cy="5199063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993900" y="838200"/>
            <a:ext cx="4919663" cy="5199063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D1291-095D-411B-9184-84EFC91A3412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3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93900" y="838200"/>
            <a:ext cx="6762750" cy="10287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1993900" y="2209800"/>
            <a:ext cx="3305175" cy="382746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51475" y="2209800"/>
            <a:ext cx="3305175" cy="382746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B6E5785-8C43-4321-BE16-1D22FE8C6641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12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93900" y="838200"/>
            <a:ext cx="6762750" cy="10287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1993900" y="2209800"/>
            <a:ext cx="3305175" cy="382746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5451475" y="2209800"/>
            <a:ext cx="3305175" cy="18367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5451475" y="4198938"/>
            <a:ext cx="3305175" cy="18383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D7822D-3FFA-4AAE-B942-DF9F1DA80211}" type="slidenum">
              <a:rPr lang="en-US" altLang="fi-FI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08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2" name="Rectangle 4"/>
            <p:cNvSpPr>
              <a:spLocks noChangeArrowheads="1"/>
            </p:cNvSpPr>
            <p:nvPr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3" name="Rectangle 5"/>
            <p:cNvSpPr>
              <a:spLocks noChangeArrowheads="1"/>
            </p:cNvSpPr>
            <p:nvPr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4" name="Rectangle 6"/>
            <p:cNvSpPr>
              <a:spLocks noChangeArrowheads="1"/>
            </p:cNvSpPr>
            <p:nvPr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5" name="Rectangle 7"/>
            <p:cNvSpPr>
              <a:spLocks noChangeArrowheads="1"/>
            </p:cNvSpPr>
            <p:nvPr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299" name="Rectangle 11"/>
            <p:cNvSpPr>
              <a:spLocks noChangeArrowheads="1"/>
            </p:cNvSpPr>
            <p:nvPr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0" name="Rectangle 12"/>
            <p:cNvSpPr>
              <a:spLocks noChangeArrowheads="1"/>
            </p:cNvSpPr>
            <p:nvPr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1" name="Rectangle 13"/>
            <p:cNvSpPr>
              <a:spLocks noChangeArrowheads="1"/>
            </p:cNvSpPr>
            <p:nvPr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09" name="Rectangle 21"/>
            <p:cNvSpPr>
              <a:spLocks noChangeArrowheads="1"/>
            </p:cNvSpPr>
            <p:nvPr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</p:grpSp>
      <p:sp>
        <p:nvSpPr>
          <p:cNvPr id="1231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fi-FI" noProof="0" smtClean="0"/>
              <a:t>Click to edit Master title style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/>
            </a:lvl1pPr>
          </a:lstStyle>
          <a:p>
            <a:pPr lvl="0"/>
            <a:r>
              <a:rPr lang="en-US" altLang="fi-FI" noProof="0" smtClean="0"/>
              <a:t>Click to edit Master subtitle style</a:t>
            </a:r>
          </a:p>
        </p:txBody>
      </p:sp>
      <p:sp>
        <p:nvSpPr>
          <p:cNvPr id="12314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12316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52BCCD4-B76F-4C1C-A7A0-A401B10920D8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3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F7B903-FC3C-4A8F-B1FC-51CF32678254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28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F3ED49-B39F-43EF-9944-1343297FB411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53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C2B291-C58D-4372-A71B-F4A0B623ACCC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70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6F0CAB-C478-4FAD-A788-3C4DFB8B1A3E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9" name="Päivämäärän paikkamerkki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1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uolivapaa piirto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Puolivapaa piirto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Puolivapaa piirto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Puolivapaa piirto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Puolivapaa piirto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Puolivapaa piirto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Puolivapaa piirto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Puolivapaa piirto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Puolivapaa piirto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Puolivapaa piirto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Puolivapaa piirto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Puolivapaa piirto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Puolivapaa piirto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Puolivapaa piirto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Puolivapaa piirto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03BC39-4673-48C6-BC63-424944C1D5AF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8" name="Suorakulmi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Suorakulmi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Suorakulmi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Suorakulmi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Suorakulmi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4E2EE7-5C6C-42CC-8060-8204C0BE9FE3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3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CABB37-97E8-43AF-B998-571201A44A39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7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73BF2B-F941-4F77-BC80-3A910B2EC52B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7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68510B-74B9-4D75-950E-2E3780B3FF3D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95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C46A48-0AA2-48AD-A90A-D85690F7D375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1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1C99C9-7A24-4244-AC58-D84CCE3C5A5A}" type="slidenum">
              <a:rPr lang="en-US" altLang="fi-FI">
                <a:solidFill>
                  <a:srgbClr val="FFFFFF"/>
                </a:solidFill>
              </a:rPr>
              <a:pPr/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06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553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813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FC180-5B1E-4DD0-9FF2-19EF8450B8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98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A344C-2A2D-4B40-A260-425CC90379C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72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20A23-C32E-490E-8EDC-39137F1F2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41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403350" y="1600200"/>
            <a:ext cx="3749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05425" y="1600200"/>
            <a:ext cx="3751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B8A48-97BB-4158-A4D9-8F8D4ADDFC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2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C281F9-09AB-4086-BB33-87B2D6CDC46D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0302F-794A-4BB6-86E3-D42496C294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07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AB56A-89A0-4EBC-9D83-A1F7B7F98F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98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2CB62-6059-40F6-83CD-14F444FB98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1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5775-06D5-41A8-944E-6119918C4E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52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CDBCD-E98C-4BAE-ADB3-BE182D6E18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1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9D4C-5B59-46A5-98C4-838EC61F4E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10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143750" y="274638"/>
            <a:ext cx="1912938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403350" y="274638"/>
            <a:ext cx="55880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EBAEF-4B29-436A-9941-DD05B7A451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3B654F-7E1A-4D8F-94D6-7350221D23CD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16" name="Suorakulmi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Suorakulmi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Suorakulmi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Suorakulmi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Suorakulmi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Suorakulmi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uorakulmi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Suorakulmi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Suorakulmi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61DF42-A2D3-4EF2-B5E4-7A03A1FFC498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9F00C-FE12-4095-A89F-315E94B3F5ED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C28057-DDA5-4E10-BD1D-5D9635AA1DB0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uora yhdysviiva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Ryhmä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uora yhdysviiva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uora yhdysviiva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uora yhdysviiva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i-FI" smtClean="0"/>
              <a:t>Lisää kuva napsauttamalla kuvaketta</a:t>
            </a:r>
            <a:endParaRPr kumimoji="0"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grpSp>
        <p:nvGrpSpPr>
          <p:cNvPr id="14" name="Ryhmä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uora yhdysviiva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uora yhdysviiva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Ryhmä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uora yhdysviiva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uora yhdysviiva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uora yhdysviiva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8A99859-1BEE-45C5-B441-E060A7401C9E}" type="slidenum">
              <a:rPr lang="en-US" altLang="fi-FI" smtClean="0">
                <a:solidFill>
                  <a:srgbClr val="006600"/>
                </a:solidFill>
              </a:rPr>
              <a:pPr/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Suorakulmi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uorakulmi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uorakulmi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Suorakulmi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Suorakulmi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Suorakulmi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Suorakulmi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Suorakulmi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Otsikon paikkamerkki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13" name="Tekstin paikkamerkki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  <a:p>
            <a:pPr lvl="1" eaLnBrk="1" latinLnBrk="0" hangingPunct="1"/>
            <a:r>
              <a:rPr kumimoji="0" lang="fi-FI" smtClean="0"/>
              <a:t>toinen taso</a:t>
            </a:r>
          </a:p>
          <a:p>
            <a:pPr lvl="2" eaLnBrk="1" latinLnBrk="0" hangingPunct="1"/>
            <a:r>
              <a:rPr kumimoji="0" lang="fi-FI" smtClean="0"/>
              <a:t>kolmas taso</a:t>
            </a:r>
          </a:p>
          <a:p>
            <a:pPr lvl="3" eaLnBrk="1" latinLnBrk="0" hangingPunct="1"/>
            <a:r>
              <a:rPr kumimoji="0" lang="fi-FI" smtClean="0"/>
              <a:t>neljäs taso</a:t>
            </a:r>
          </a:p>
          <a:p>
            <a:pPr lvl="4" eaLnBrk="1" latinLnBrk="0" hangingPunct="1"/>
            <a:r>
              <a:rPr kumimoji="0" lang="fi-FI" smtClean="0"/>
              <a:t>viides taso</a:t>
            </a:r>
            <a:endParaRPr kumimoji="0" lang="en-US"/>
          </a:p>
        </p:txBody>
      </p:sp>
      <p:sp>
        <p:nvSpPr>
          <p:cNvPr id="14" name="Päivämäärän paikkamerkki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Dian numeron paikkamerkki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AEF349-54B0-4355-B24B-D3117BE9248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93900" y="838200"/>
            <a:ext cx="67627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93900" y="2209800"/>
            <a:ext cx="6762750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text styles</a:t>
            </a:r>
          </a:p>
          <a:p>
            <a:pPr lvl="1"/>
            <a:r>
              <a:rPr lang="en-US" altLang="fi-FI" smtClean="0"/>
              <a:t>Second level</a:t>
            </a:r>
          </a:p>
          <a:p>
            <a:pPr lvl="2"/>
            <a:r>
              <a:rPr lang="en-US" altLang="fi-FI" smtClean="0"/>
              <a:t>Third level</a:t>
            </a:r>
          </a:p>
          <a:p>
            <a:pPr lvl="3"/>
            <a:r>
              <a:rPr lang="en-US" altLang="fi-FI" smtClean="0"/>
              <a:t>Fourth level</a:t>
            </a:r>
          </a:p>
          <a:p>
            <a:pPr lvl="4"/>
            <a:r>
              <a:rPr lang="en-US" altLang="fi-FI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i-FI">
              <a:solidFill>
                <a:srgbClr val="006600"/>
              </a:solidFill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B41CB7-3983-4D57-A999-13568AFC65B6}" type="slidenum">
              <a:rPr lang="en-US" altLang="fi-FI">
                <a:solidFill>
                  <a:srgbClr val="0066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i-FI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8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1267" name="Rectangle 3"/>
            <p:cNvSpPr>
              <a:spLocks noChangeArrowheads="1"/>
            </p:cNvSpPr>
            <p:nvPr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68" name="Rectangle 4"/>
            <p:cNvSpPr>
              <a:spLocks noChangeArrowheads="1"/>
            </p:cNvSpPr>
            <p:nvPr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69" name="Rectangle 5"/>
            <p:cNvSpPr>
              <a:spLocks noChangeArrowheads="1"/>
            </p:cNvSpPr>
            <p:nvPr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0" name="Rectangle 6"/>
            <p:cNvSpPr>
              <a:spLocks noChangeArrowheads="1"/>
            </p:cNvSpPr>
            <p:nvPr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3" name="Rectangle 9"/>
            <p:cNvSpPr>
              <a:spLocks noChangeArrowheads="1"/>
            </p:cNvSpPr>
            <p:nvPr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5" name="Rectangle 11"/>
            <p:cNvSpPr>
              <a:spLocks noChangeArrowheads="1"/>
            </p:cNvSpPr>
            <p:nvPr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7" name="Rectangle 13"/>
            <p:cNvSpPr>
              <a:spLocks noChangeArrowheads="1"/>
            </p:cNvSpPr>
            <p:nvPr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8" name="Rectangle 14"/>
            <p:cNvSpPr>
              <a:spLocks noChangeArrowheads="1"/>
            </p:cNvSpPr>
            <p:nvPr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79" name="Rectangle 15"/>
            <p:cNvSpPr>
              <a:spLocks noChangeArrowheads="1"/>
            </p:cNvSpPr>
            <p:nvPr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0" name="Rectangle 16"/>
            <p:cNvSpPr>
              <a:spLocks noChangeArrowheads="1"/>
            </p:cNvSpPr>
            <p:nvPr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1" name="Rectangle 17"/>
            <p:cNvSpPr>
              <a:spLocks noChangeArrowheads="1"/>
            </p:cNvSpPr>
            <p:nvPr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2" name="Rectangle 18"/>
            <p:cNvSpPr>
              <a:spLocks noChangeArrowheads="1"/>
            </p:cNvSpPr>
            <p:nvPr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3" name="Rectangle 19"/>
            <p:cNvSpPr>
              <a:spLocks noChangeArrowheads="1"/>
            </p:cNvSpPr>
            <p:nvPr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4" name="Rectangle 20"/>
            <p:cNvSpPr>
              <a:spLocks noChangeArrowheads="1"/>
            </p:cNvSpPr>
            <p:nvPr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5" name="Rectangle 21"/>
            <p:cNvSpPr>
              <a:spLocks noChangeArrowheads="1"/>
            </p:cNvSpPr>
            <p:nvPr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6" name="Freeform 22"/>
            <p:cNvSpPr>
              <a:spLocks/>
            </p:cNvSpPr>
            <p:nvPr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  <p:sp>
          <p:nvSpPr>
            <p:cNvPr id="11287" name="Freeform 23"/>
            <p:cNvSpPr>
              <a:spLocks/>
            </p:cNvSpPr>
            <p:nvPr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FFFFFF"/>
                </a:solidFill>
                <a:latin typeface="Times" pitchFamily="1" charset="0"/>
              </a:endParaRPr>
            </a:p>
          </p:txBody>
        </p:sp>
      </p:grpSp>
      <p:sp>
        <p:nvSpPr>
          <p:cNvPr id="1128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title style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text styles</a:t>
            </a:r>
          </a:p>
          <a:p>
            <a:pPr lvl="1"/>
            <a:r>
              <a:rPr lang="en-US" altLang="fi-FI" smtClean="0"/>
              <a:t>Second level</a:t>
            </a:r>
          </a:p>
          <a:p>
            <a:pPr lvl="2"/>
            <a:r>
              <a:rPr lang="en-US" altLang="fi-FI" smtClean="0"/>
              <a:t>Third level</a:t>
            </a:r>
          </a:p>
          <a:p>
            <a:pPr lvl="3"/>
            <a:r>
              <a:rPr lang="en-US" altLang="fi-FI" smtClean="0"/>
              <a:t>Fourth level</a:t>
            </a:r>
          </a:p>
          <a:p>
            <a:pPr lvl="4"/>
            <a:r>
              <a:rPr lang="en-US" altLang="fi-FI" smtClean="0"/>
              <a:t>Fifth level</a:t>
            </a:r>
          </a:p>
        </p:txBody>
      </p:sp>
      <p:sp>
        <p:nvSpPr>
          <p:cNvPr id="1129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1129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C89C84-59C7-41C3-97FA-E12259660F11}" type="slidenum">
              <a:rPr lang="en-US" altLang="fi-FI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i-FI">
              <a:solidFill>
                <a:srgbClr val="FFFFFF"/>
              </a:solidFill>
            </a:endParaRPr>
          </a:p>
        </p:txBody>
      </p:sp>
      <p:sp>
        <p:nvSpPr>
          <p:cNvPr id="11292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710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1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1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274638"/>
            <a:ext cx="76533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  <a:endParaRPr lang="en-US" altLang="fi-FI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600200"/>
            <a:ext cx="76533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  <a:endParaRPr lang="en-US" altLang="fi-FI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6D552-A7BF-4F1B-8117-C62713CDB66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084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22500"/>
            <a:ext cx="7772400" cy="1854572"/>
          </a:xfrm>
        </p:spPr>
        <p:txBody>
          <a:bodyPr/>
          <a:lstStyle/>
          <a:p>
            <a:r>
              <a:rPr lang="en-US" altLang="fi-FI" sz="7200" dirty="0" err="1" smtClean="0"/>
              <a:t>ATVa</a:t>
            </a:r>
            <a:r>
              <a:rPr lang="en-US" altLang="fi-FI" sz="4400" dirty="0"/>
              <a:t/>
            </a:r>
            <a:br>
              <a:rPr lang="en-US" altLang="fi-FI" sz="4400" dirty="0"/>
            </a:br>
            <a:r>
              <a:rPr lang="en-US" altLang="fi-FI" sz="4000" dirty="0" err="1" smtClean="0"/>
              <a:t>Tietokoneen</a:t>
            </a:r>
            <a:r>
              <a:rPr lang="en-US" altLang="fi-FI" sz="4000" dirty="0" smtClean="0"/>
              <a:t> </a:t>
            </a:r>
            <a:r>
              <a:rPr lang="en-US" altLang="fi-FI" sz="4000" dirty="0" err="1" smtClean="0"/>
              <a:t>rakenne</a:t>
            </a:r>
            <a:endParaRPr lang="en-US" altLang="fi-FI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4319511"/>
            <a:ext cx="6211391" cy="13731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fi-FI" sz="2000" dirty="0" err="1" smtClean="0"/>
              <a:t>Tanja</a:t>
            </a:r>
            <a:r>
              <a:rPr lang="en-US" altLang="fi-FI" sz="2000" dirty="0" smtClean="0"/>
              <a:t> </a:t>
            </a:r>
            <a:r>
              <a:rPr lang="en-US" altLang="fi-FI" sz="2000" dirty="0" err="1" smtClean="0"/>
              <a:t>Koivisto</a:t>
            </a:r>
            <a:endParaRPr lang="en-US" altLang="fi-FI" sz="2000" dirty="0" smtClean="0"/>
          </a:p>
          <a:p>
            <a:pPr>
              <a:lnSpc>
                <a:spcPct val="80000"/>
              </a:lnSpc>
            </a:pPr>
            <a:r>
              <a:rPr lang="en-US" altLang="fi-FI" sz="2000" dirty="0" err="1" smtClean="0"/>
              <a:t>Pertunmaan</a:t>
            </a:r>
            <a:r>
              <a:rPr lang="en-US" altLang="fi-FI" sz="2000" dirty="0" smtClean="0"/>
              <a:t> </a:t>
            </a:r>
            <a:r>
              <a:rPr lang="en-US" altLang="fi-FI" sz="2000" dirty="0" err="1" smtClean="0"/>
              <a:t>Yhtenäiskoulu</a:t>
            </a:r>
            <a:endParaRPr lang="en-US" altLang="fi-FI" sz="2000" dirty="0" smtClean="0"/>
          </a:p>
        </p:txBody>
      </p:sp>
      <p:pic>
        <p:nvPicPr>
          <p:cNvPr id="2056" name="Picture 8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2466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61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 smtClean="0"/>
              <a:t>Tärkeää</a:t>
            </a:r>
            <a:endParaRPr lang="fi-FI" dirty="0"/>
          </a:p>
        </p:txBody>
      </p:sp>
      <p:sp>
        <p:nvSpPr>
          <p:cNvPr id="163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4853136"/>
          </a:xfrm>
        </p:spPr>
        <p:txBody>
          <a:bodyPr>
            <a:normAutofit/>
          </a:bodyPr>
          <a:lstStyle/>
          <a:p>
            <a:r>
              <a:rPr lang="fi-FI" sz="2800" dirty="0">
                <a:latin typeface="Arial"/>
              </a:rPr>
              <a:t>Oheislaitteiden liitäntäpaikkojen määrä ja tyyppi</a:t>
            </a:r>
          </a:p>
          <a:p>
            <a:r>
              <a:rPr lang="fi-FI" sz="2800" dirty="0">
                <a:latin typeface="Arial"/>
              </a:rPr>
              <a:t>Muistipaikkojen määrä (käyttömuistia varten)</a:t>
            </a:r>
          </a:p>
          <a:p>
            <a:r>
              <a:rPr lang="fi-FI" sz="2800" dirty="0">
                <a:latin typeface="Arial"/>
              </a:rPr>
              <a:t>Piirisarja (määrittää, kuinka uuden prosessorin voit liittää emolevyyn)</a:t>
            </a:r>
          </a:p>
          <a:p>
            <a:pPr eaLnBrk="1" hangingPunct="1">
              <a:lnSpc>
                <a:spcPct val="90000"/>
              </a:lnSpc>
            </a:pPr>
            <a:endParaRPr lang="fi-FI" altLang="fi-FI" dirty="0" smtClean="0"/>
          </a:p>
        </p:txBody>
      </p:sp>
      <p:pic>
        <p:nvPicPr>
          <p:cNvPr id="6" name="Picture 10" descr="emolev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4140112" cy="310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hecto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1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" y="548680"/>
            <a:ext cx="9088257" cy="579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9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83298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3491880" y="6279703"/>
            <a:ext cx="69127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LGA775-emolevy</a:t>
            </a:r>
            <a:endParaRPr lang="fi-FI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8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4853136"/>
          </a:xfrm>
        </p:spPr>
        <p:txBody>
          <a:bodyPr>
            <a:normAutofit/>
          </a:bodyPr>
          <a:lstStyle/>
          <a:p>
            <a:r>
              <a:rPr lang="en-US" altLang="fi-FI" sz="3200" dirty="0" err="1"/>
              <a:t>Osa</a:t>
            </a:r>
            <a:r>
              <a:rPr lang="en-US" altLang="fi-FI" sz="3200" dirty="0"/>
              <a:t> </a:t>
            </a:r>
            <a:r>
              <a:rPr lang="en-US" altLang="fi-FI" sz="3200" dirty="0" err="1" smtClean="0"/>
              <a:t>komponenteista</a:t>
            </a:r>
            <a:r>
              <a:rPr lang="en-US" altLang="fi-FI" sz="3200" dirty="0" smtClean="0"/>
              <a:t> on </a:t>
            </a:r>
            <a:r>
              <a:rPr lang="en-US" altLang="fi-FI" sz="3200" dirty="0" err="1"/>
              <a:t>juotettu</a:t>
            </a:r>
            <a:r>
              <a:rPr lang="en-US" altLang="fi-FI" sz="3200" dirty="0"/>
              <a:t> </a:t>
            </a:r>
            <a:r>
              <a:rPr lang="en-US" altLang="fi-FI" sz="3200" dirty="0" err="1"/>
              <a:t>emolevyyn</a:t>
            </a:r>
            <a:r>
              <a:rPr lang="en-US" altLang="fi-FI" sz="3200" dirty="0"/>
              <a:t> </a:t>
            </a:r>
            <a:r>
              <a:rPr lang="en-US" altLang="fi-FI" sz="3200" dirty="0" err="1"/>
              <a:t>kiinni</a:t>
            </a:r>
            <a:r>
              <a:rPr lang="en-US" altLang="fi-FI" sz="3200" dirty="0"/>
              <a:t>, kun </a:t>
            </a:r>
            <a:r>
              <a:rPr lang="en-US" altLang="fi-FI" sz="3200" dirty="0" err="1"/>
              <a:t>taas</a:t>
            </a:r>
            <a:r>
              <a:rPr lang="en-US" altLang="fi-FI" sz="3200" dirty="0"/>
              <a:t> </a:t>
            </a:r>
            <a:r>
              <a:rPr lang="en-US" altLang="fi-FI" sz="3200" dirty="0" err="1" smtClean="0"/>
              <a:t>esimerkiksi</a:t>
            </a:r>
            <a:r>
              <a:rPr lang="en-US" altLang="fi-FI" sz="3200" dirty="0" smtClean="0"/>
              <a:t> </a:t>
            </a:r>
            <a:r>
              <a:rPr lang="en-US" altLang="fi-FI" sz="3200" dirty="0" err="1"/>
              <a:t>virtajohdot</a:t>
            </a:r>
            <a:r>
              <a:rPr lang="en-US" altLang="fi-FI" sz="3200" dirty="0"/>
              <a:t>, </a:t>
            </a:r>
            <a:r>
              <a:rPr lang="en-US" altLang="fi-FI" sz="3200" dirty="0" err="1"/>
              <a:t>laajennuskortit</a:t>
            </a:r>
            <a:r>
              <a:rPr lang="en-US" altLang="fi-FI" sz="3200" dirty="0"/>
              <a:t>, </a:t>
            </a:r>
            <a:r>
              <a:rPr lang="en-US" altLang="fi-FI" sz="3200" dirty="0" err="1"/>
              <a:t>keskusmuistit</a:t>
            </a:r>
            <a:r>
              <a:rPr lang="en-US" altLang="fi-FI" sz="3200" dirty="0"/>
              <a:t> </a:t>
            </a:r>
            <a:r>
              <a:rPr lang="en-US" altLang="fi-FI" sz="3200" dirty="0" err="1"/>
              <a:t>ja</a:t>
            </a:r>
            <a:r>
              <a:rPr lang="en-US" altLang="fi-FI" sz="3200" dirty="0"/>
              <a:t> </a:t>
            </a:r>
            <a:r>
              <a:rPr lang="en-US" altLang="fi-FI" sz="3200" dirty="0" err="1" smtClean="0"/>
              <a:t>suorittimet</a:t>
            </a:r>
            <a:r>
              <a:rPr lang="en-US" altLang="fi-FI" sz="3200" dirty="0" smtClean="0"/>
              <a:t> </a:t>
            </a:r>
            <a:r>
              <a:rPr lang="en-US" altLang="fi-FI" sz="3200" dirty="0" err="1"/>
              <a:t>voidaan</a:t>
            </a:r>
            <a:r>
              <a:rPr lang="en-US" altLang="fi-FI" sz="3200" dirty="0"/>
              <a:t> </a:t>
            </a:r>
            <a:r>
              <a:rPr lang="en-US" altLang="fi-FI" sz="3200" dirty="0" err="1"/>
              <a:t>kiinnittää</a:t>
            </a:r>
            <a:r>
              <a:rPr lang="en-US" altLang="fi-FI" sz="3200" dirty="0"/>
              <a:t> </a:t>
            </a:r>
            <a:r>
              <a:rPr lang="en-US" altLang="fi-FI" sz="3200" dirty="0" err="1"/>
              <a:t>helposti</a:t>
            </a:r>
            <a:r>
              <a:rPr lang="en-US" altLang="fi-FI" sz="3200" dirty="0"/>
              <a:t> </a:t>
            </a:r>
            <a:r>
              <a:rPr lang="en-US" altLang="fi-FI" sz="3200" dirty="0" err="1"/>
              <a:t>painamalla</a:t>
            </a:r>
            <a:r>
              <a:rPr lang="en-US" altLang="fi-FI" sz="3200" dirty="0"/>
              <a:t> ne </a:t>
            </a:r>
            <a:r>
              <a:rPr lang="en-US" altLang="fi-FI" sz="3200" dirty="0" err="1"/>
              <a:t>käsin</a:t>
            </a:r>
            <a:r>
              <a:rPr lang="en-US" altLang="fi-FI" sz="3200" dirty="0"/>
              <a:t> </a:t>
            </a:r>
            <a:r>
              <a:rPr lang="en-US" altLang="fi-FI" sz="3200" dirty="0" err="1" smtClean="0"/>
              <a:t>kiinni</a:t>
            </a:r>
            <a:r>
              <a:rPr lang="en-US" altLang="fi-FI" sz="3200" dirty="0" smtClean="0"/>
              <a:t> </a:t>
            </a:r>
            <a:r>
              <a:rPr lang="en-US" altLang="fi-FI" sz="3200" dirty="0" err="1"/>
              <a:t>niille</a:t>
            </a:r>
            <a:r>
              <a:rPr lang="en-US" altLang="fi-FI" sz="3200" dirty="0"/>
              <a:t> </a:t>
            </a:r>
            <a:r>
              <a:rPr lang="en-US" altLang="fi-FI" sz="3200" dirty="0" err="1"/>
              <a:t>varattuihin</a:t>
            </a:r>
            <a:r>
              <a:rPr lang="en-US" altLang="fi-FI" sz="3200" dirty="0"/>
              <a:t> </a:t>
            </a:r>
            <a:r>
              <a:rPr lang="en-US" altLang="fi-FI" sz="3200" dirty="0" err="1"/>
              <a:t>paikkoihin</a:t>
            </a:r>
            <a:r>
              <a:rPr lang="en-US" altLang="fi-FI" sz="3200" dirty="0"/>
              <a:t>. </a:t>
            </a:r>
          </a:p>
        </p:txBody>
      </p:sp>
      <p:pic>
        <p:nvPicPr>
          <p:cNvPr id="7" name="Picture 24" descr="hector_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8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27765"/>
            <a:ext cx="6480720" cy="68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7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prosessori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/>
              <a:t>Prosessori eli suoritin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68760"/>
            <a:ext cx="8050088" cy="5472608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3200" dirty="0" smtClean="0"/>
              <a:t>Suorittaa ohjelmien käskyt.</a:t>
            </a:r>
          </a:p>
          <a:p>
            <a:pPr eaLnBrk="1" hangingPunct="1"/>
            <a:r>
              <a:rPr lang="fi-FI" altLang="fi-FI" sz="3200" dirty="0" smtClean="0"/>
              <a:t>Ohjaa signaaleilla koko koneen toimintaa.</a:t>
            </a:r>
          </a:p>
          <a:p>
            <a:r>
              <a:rPr lang="fi-FI" altLang="fi-FI" sz="3200" dirty="0" smtClean="0"/>
              <a:t>Kellotaajuus kertoo, kuinka nopeasti prosessori suorittaa käskyjä.  Uusilla prosessoreilla n. 2-4 </a:t>
            </a:r>
            <a:r>
              <a:rPr lang="fi-FI" altLang="fi-FI" sz="3200" dirty="0" err="1" smtClean="0"/>
              <a:t>GHz</a:t>
            </a:r>
            <a:r>
              <a:rPr lang="fi-FI" altLang="fi-FI" sz="3200" dirty="0" smtClean="0"/>
              <a:t> (2-4 </a:t>
            </a:r>
            <a:r>
              <a:rPr lang="fi-FI" altLang="fi-FI" sz="3200" dirty="0"/>
              <a:t>miljardia käskyä </a:t>
            </a:r>
            <a:r>
              <a:rPr lang="fi-FI" altLang="fi-FI" sz="3200" dirty="0" smtClean="0"/>
              <a:t>sekunnissa)</a:t>
            </a:r>
          </a:p>
          <a:p>
            <a:r>
              <a:rPr lang="fi-FI" sz="3200" dirty="0" smtClean="0">
                <a:solidFill>
                  <a:srgbClr val="FFFFFF"/>
                </a:solidFill>
                <a:latin typeface="Albany"/>
              </a:rPr>
              <a:t>Tietokoneen </a:t>
            </a:r>
            <a:r>
              <a:rPr lang="fi-FI" sz="3200" dirty="0">
                <a:solidFill>
                  <a:srgbClr val="FFFFFF"/>
                </a:solidFill>
                <a:latin typeface="Albany"/>
              </a:rPr>
              <a:t>yleisnopeus riippuu paljon </a:t>
            </a:r>
            <a:r>
              <a:rPr lang="fi-FI" sz="3200" dirty="0">
                <a:solidFill>
                  <a:srgbClr val="FFFFFF"/>
                </a:solidFill>
                <a:latin typeface="Tahoma"/>
              </a:rPr>
              <a:t>suorittimen nopeudesta</a:t>
            </a:r>
          </a:p>
          <a:p>
            <a:pPr eaLnBrk="1" hangingPunct="1"/>
            <a:endParaRPr lang="fi-FI" altLang="fi-FI" sz="2800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2915816" y="28638"/>
            <a:ext cx="5508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fi-FI" sz="2800" dirty="0">
                <a:solidFill>
                  <a:srgbClr val="FF0000"/>
                </a:solidFill>
              </a:rPr>
              <a:t>Central Processing </a:t>
            </a:r>
            <a:r>
              <a:rPr lang="fi-FI" sz="2800" dirty="0" err="1" smtClean="0">
                <a:solidFill>
                  <a:srgbClr val="FF0000"/>
                </a:solidFill>
              </a:rPr>
              <a:t>Unit</a:t>
            </a:r>
            <a:r>
              <a:rPr lang="fi-FI" sz="2800" dirty="0" smtClean="0">
                <a:solidFill>
                  <a:srgbClr val="FF0000"/>
                </a:solidFill>
              </a:rPr>
              <a:t>, </a:t>
            </a:r>
            <a:r>
              <a:rPr lang="fi-FI" sz="2800" dirty="0">
                <a:solidFill>
                  <a:srgbClr val="FF0000"/>
                </a:solidFill>
              </a:rPr>
              <a:t>CPU</a:t>
            </a:r>
            <a:endParaRPr lang="fi-FI" altLang="fi-FI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Prosessori eli suoritin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68760"/>
            <a:ext cx="7772400" cy="5086800"/>
          </a:xfrm>
        </p:spPr>
        <p:txBody>
          <a:bodyPr>
            <a:normAutofit/>
          </a:bodyPr>
          <a:lstStyle/>
          <a:p>
            <a:r>
              <a:rPr lang="fi-FI" sz="2800" dirty="0"/>
              <a:t>Prosessorikotelo sisältää prosessorin ytimen (keskellä), välimuistia ja liitäntäpinnit. Pinnien määrä ja kotelon rakenne määräävät emolevyn liitäntäkannan </a:t>
            </a:r>
            <a:r>
              <a:rPr lang="fi-FI" sz="2800" dirty="0" smtClean="0"/>
              <a:t>muodon</a:t>
            </a:r>
            <a:endParaRPr lang="fi-FI" altLang="fi-FI" sz="2800" dirty="0" smtClean="0"/>
          </a:p>
        </p:txBody>
      </p:sp>
      <p:pic>
        <p:nvPicPr>
          <p:cNvPr id="17415" name="Picture 6" descr="prossu ja tuule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26" y="4603750"/>
            <a:ext cx="32448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687611" y="4343399"/>
            <a:ext cx="2264829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800" dirty="0">
                <a:solidFill>
                  <a:schemeClr val="hlink"/>
                </a:solidFill>
              </a:rPr>
              <a:t>PROSESSORI</a:t>
            </a: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2195736" y="4872542"/>
            <a:ext cx="1980220" cy="772608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6193207" y="3371236"/>
            <a:ext cx="2505279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800" dirty="0">
                <a:solidFill>
                  <a:schemeClr val="hlink"/>
                </a:solidFill>
              </a:rPr>
              <a:t>PROSESSORIN</a:t>
            </a:r>
          </a:p>
          <a:p>
            <a:pPr eaLnBrk="1" hangingPunct="1"/>
            <a:r>
              <a:rPr lang="fi-FI" altLang="fi-FI" sz="2800" dirty="0">
                <a:solidFill>
                  <a:schemeClr val="hlink"/>
                </a:solidFill>
              </a:rPr>
              <a:t>TUULETIN</a:t>
            </a: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H="1">
            <a:off x="5868144" y="4343399"/>
            <a:ext cx="608856" cy="712499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pic>
        <p:nvPicPr>
          <p:cNvPr id="9" name="Picture 24" descr="hector_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6459"/>
            <a:ext cx="855233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3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keskusmuisti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8280920" cy="1975104"/>
          </a:xfrm>
        </p:spPr>
        <p:txBody>
          <a:bodyPr/>
          <a:lstStyle/>
          <a:p>
            <a:pPr algn="ctr"/>
            <a:r>
              <a:rPr lang="fi-FI" sz="6000" dirty="0" smtClean="0"/>
              <a:t>tietokonelaitteisto</a:t>
            </a:r>
            <a:endParaRPr lang="fi-FI" sz="60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Keskusmuisti</a:t>
            </a:r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637112"/>
          </a:xfrm>
        </p:spPr>
        <p:txBody>
          <a:bodyPr>
            <a:normAutofit fontScale="92500" lnSpcReduction="20000"/>
          </a:bodyPr>
          <a:lstStyle/>
          <a:p>
            <a:endParaRPr lang="fi-FI" sz="3200" b="1" dirty="0" smtClean="0">
              <a:latin typeface="Arial"/>
            </a:endParaRPr>
          </a:p>
          <a:p>
            <a:r>
              <a:rPr lang="fi-FI" sz="3200" b="1" dirty="0" smtClean="0">
                <a:latin typeface="Arial"/>
              </a:rPr>
              <a:t>lukumuisti</a:t>
            </a:r>
            <a:r>
              <a:rPr lang="fi-FI" sz="3200" dirty="0" smtClean="0">
                <a:latin typeface="Arial"/>
              </a:rPr>
              <a:t> </a:t>
            </a:r>
            <a:r>
              <a:rPr lang="fi-FI" sz="3200" dirty="0">
                <a:latin typeface="Arial"/>
              </a:rPr>
              <a:t>(</a:t>
            </a:r>
            <a:r>
              <a:rPr lang="fi-FI" sz="3200" dirty="0" smtClean="0">
                <a:latin typeface="Arial"/>
              </a:rPr>
              <a:t>ROM)</a:t>
            </a:r>
          </a:p>
          <a:p>
            <a:pPr lvl="1"/>
            <a:r>
              <a:rPr lang="fi-FI" sz="2800" dirty="0">
                <a:latin typeface="Arial"/>
              </a:rPr>
              <a:t>tietokoneen perusasetukset (</a:t>
            </a:r>
            <a:r>
              <a:rPr lang="fi-FI" sz="2800" dirty="0" err="1">
                <a:latin typeface="Arial"/>
              </a:rPr>
              <a:t>BIOS-asetukset</a:t>
            </a:r>
            <a:r>
              <a:rPr lang="fi-FI" sz="2800" dirty="0">
                <a:latin typeface="Arial"/>
              </a:rPr>
              <a:t>) käynnistystä </a:t>
            </a:r>
            <a:r>
              <a:rPr lang="fi-FI" sz="2800" dirty="0" smtClean="0">
                <a:latin typeface="Arial"/>
              </a:rPr>
              <a:t>varten</a:t>
            </a:r>
            <a:endParaRPr lang="fi-FI" sz="3200" dirty="0" smtClean="0">
              <a:latin typeface="Arial"/>
            </a:endParaRPr>
          </a:p>
          <a:p>
            <a:r>
              <a:rPr lang="fi-FI" sz="3200" b="1" dirty="0" smtClean="0">
                <a:latin typeface="Arial"/>
              </a:rPr>
              <a:t>työmuisti</a:t>
            </a:r>
            <a:r>
              <a:rPr lang="fi-FI" sz="3200" dirty="0" smtClean="0">
                <a:latin typeface="Arial"/>
              </a:rPr>
              <a:t> </a:t>
            </a:r>
            <a:r>
              <a:rPr lang="fi-FI" sz="3200" dirty="0">
                <a:latin typeface="Arial"/>
              </a:rPr>
              <a:t>(</a:t>
            </a:r>
            <a:r>
              <a:rPr lang="fi-FI" sz="3200" dirty="0" smtClean="0">
                <a:latin typeface="Arial"/>
              </a:rPr>
              <a:t>RAM)</a:t>
            </a:r>
          </a:p>
          <a:p>
            <a:pPr lvl="1"/>
            <a:r>
              <a:rPr lang="fi-FI" sz="2800" dirty="0">
                <a:latin typeface="Arial"/>
              </a:rPr>
              <a:t>muisti jota tietokone käyttää sen ollessa </a:t>
            </a:r>
            <a:r>
              <a:rPr lang="fi-FI" sz="2800" dirty="0" smtClean="0">
                <a:latin typeface="Arial"/>
              </a:rPr>
              <a:t>käynnissä</a:t>
            </a:r>
          </a:p>
          <a:p>
            <a:pPr lvl="1"/>
            <a:r>
              <a:rPr lang="fi-FI" altLang="fi-FI" sz="2800" dirty="0">
                <a:solidFill>
                  <a:prstClr val="white"/>
                </a:solidFill>
              </a:rPr>
              <a:t>Suoritettava ohjelma ja käsiteltävä tieto sijaitsevat käsittelyn ajan </a:t>
            </a:r>
            <a:r>
              <a:rPr lang="fi-FI" altLang="fi-FI" sz="2800" dirty="0" smtClean="0">
                <a:solidFill>
                  <a:prstClr val="white"/>
                </a:solidFill>
              </a:rPr>
              <a:t>työmuistissa</a:t>
            </a:r>
            <a:endParaRPr lang="fi-FI" altLang="fi-FI" sz="2800" dirty="0">
              <a:solidFill>
                <a:prstClr val="white"/>
              </a:solidFill>
            </a:endParaRPr>
          </a:p>
          <a:p>
            <a:pPr lvl="1"/>
            <a:endParaRPr lang="fi-FI" sz="2800" dirty="0" smtClean="0">
              <a:latin typeface="Arial"/>
            </a:endParaRPr>
          </a:p>
          <a:p>
            <a:r>
              <a:rPr lang="fi-FI" altLang="fi-FI" sz="3900" dirty="0" smtClean="0">
                <a:solidFill>
                  <a:prstClr val="white"/>
                </a:solidFill>
              </a:rPr>
              <a:t>Tiedot </a:t>
            </a:r>
            <a:r>
              <a:rPr lang="fi-FI" altLang="fi-FI" sz="3900" dirty="0">
                <a:solidFill>
                  <a:prstClr val="white"/>
                </a:solidFill>
              </a:rPr>
              <a:t>keskusmuistista häviävät kun tietokoneesta katkaistaan virta.</a:t>
            </a:r>
          </a:p>
          <a:p>
            <a:pPr lvl="1"/>
            <a:endParaRPr lang="fi-FI" sz="2800" dirty="0" smtClean="0">
              <a:latin typeface="Arial"/>
            </a:endParaRPr>
          </a:p>
          <a:p>
            <a:pPr lvl="1"/>
            <a:endParaRPr lang="fi-FI" sz="2800" dirty="0" smtClean="0">
              <a:latin typeface="Arial"/>
            </a:endParaRPr>
          </a:p>
          <a:p>
            <a:pPr lvl="1"/>
            <a:endParaRPr lang="fi-FI" altLang="fi-FI" sz="2800" dirty="0" smtClean="0"/>
          </a:p>
        </p:txBody>
      </p:sp>
    </p:spTree>
    <p:extLst>
      <p:ext uri="{BB962C8B-B14F-4D97-AF65-F5344CB8AC3E}">
        <p14:creationId xmlns:p14="http://schemas.microsoft.com/office/powerpoint/2010/main" val="16779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12" descr="muistipiiri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30924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Keskusmuisti</a:t>
            </a:r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648200"/>
          </a:xfrm>
        </p:spPr>
        <p:txBody>
          <a:bodyPr>
            <a:normAutofit/>
          </a:bodyPr>
          <a:lstStyle/>
          <a:p>
            <a:r>
              <a:rPr lang="fi-FI" sz="3200" dirty="0" smtClean="0">
                <a:latin typeface="Arial"/>
              </a:rPr>
              <a:t>kiinnitetty </a:t>
            </a:r>
            <a:r>
              <a:rPr lang="fi-FI" sz="3200" dirty="0">
                <a:latin typeface="Arial"/>
              </a:rPr>
              <a:t>emolevyyn muistikampoina</a:t>
            </a:r>
            <a:endParaRPr lang="fi-FI" altLang="fi-FI" sz="3200" dirty="0" smtClean="0"/>
          </a:p>
        </p:txBody>
      </p:sp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1133897" y="2718647"/>
            <a:ext cx="1265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1800" dirty="0" err="1">
                <a:solidFill>
                  <a:schemeClr val="hlink"/>
                </a:solidFill>
              </a:rPr>
              <a:t>dimm-</a:t>
            </a:r>
            <a:r>
              <a:rPr lang="fi-FI" altLang="fi-FI" sz="1800" dirty="0">
                <a:solidFill>
                  <a:schemeClr val="hlink"/>
                </a:solidFill>
              </a:rPr>
              <a:t> piiri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1115641" y="3935267"/>
            <a:ext cx="1239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1800" dirty="0" err="1">
                <a:solidFill>
                  <a:schemeClr val="hlink"/>
                </a:solidFill>
              </a:rPr>
              <a:t>simm-</a:t>
            </a:r>
            <a:r>
              <a:rPr lang="fi-FI" altLang="fi-FI" sz="1800" dirty="0">
                <a:solidFill>
                  <a:schemeClr val="hlink"/>
                </a:solidFill>
              </a:rPr>
              <a:t> piiri</a:t>
            </a:r>
          </a:p>
        </p:txBody>
      </p:sp>
      <p:sp>
        <p:nvSpPr>
          <p:cNvPr id="18444" name="Line 10"/>
          <p:cNvSpPr>
            <a:spLocks noChangeShapeType="1"/>
          </p:cNvSpPr>
          <p:nvPr/>
        </p:nvSpPr>
        <p:spPr bwMode="auto">
          <a:xfrm>
            <a:off x="2483768" y="2996952"/>
            <a:ext cx="2016224" cy="169502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sp>
        <p:nvSpPr>
          <p:cNvPr id="18445" name="Line 11"/>
          <p:cNvSpPr>
            <a:spLocks noChangeShapeType="1"/>
          </p:cNvSpPr>
          <p:nvPr/>
        </p:nvSpPr>
        <p:spPr bwMode="auto">
          <a:xfrm flipV="1">
            <a:off x="2393843" y="3935267"/>
            <a:ext cx="2022585" cy="121011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pic>
        <p:nvPicPr>
          <p:cNvPr id="9" name="Picture 10" descr="hecto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49" y="3995773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8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Keskusmuisti</a:t>
            </a:r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760"/>
            <a:ext cx="8763000" cy="4979640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2400" dirty="0"/>
              <a:t>T</a:t>
            </a:r>
            <a:r>
              <a:rPr lang="fi-FI" altLang="fi-FI" sz="2800" dirty="0" smtClean="0"/>
              <a:t>ieto esitetään tietokoneen sisällä </a:t>
            </a:r>
            <a:r>
              <a:rPr lang="fi-FI" altLang="fi-FI" sz="2800" i="1" dirty="0" smtClean="0"/>
              <a:t>bitteinä, b</a:t>
            </a:r>
            <a:r>
              <a:rPr lang="fi-FI" altLang="fi-FI" sz="2800" dirty="0" smtClean="0"/>
              <a:t>. Bitit ovat numeroita 0 ja 1. </a:t>
            </a:r>
          </a:p>
          <a:p>
            <a:pPr eaLnBrk="1" hangingPunct="1"/>
            <a:r>
              <a:rPr lang="fi-FI" altLang="fi-FI" sz="2800" dirty="0" smtClean="0"/>
              <a:t>8 bitin joukko muodostaa </a:t>
            </a:r>
            <a:r>
              <a:rPr lang="fi-FI" altLang="fi-FI" sz="2800" i="1" dirty="0" smtClean="0"/>
              <a:t>tavun B</a:t>
            </a:r>
            <a:r>
              <a:rPr lang="fi-FI" altLang="fi-FI" sz="2800" dirty="0" smtClean="0"/>
              <a:t> (engl. </a:t>
            </a:r>
            <a:r>
              <a:rPr lang="fi-FI" altLang="fi-FI" sz="2800" i="1" dirty="0" err="1" smtClean="0"/>
              <a:t>byte</a:t>
            </a:r>
            <a:r>
              <a:rPr lang="fi-FI" altLang="fi-FI" sz="2800" i="1" dirty="0" smtClean="0"/>
              <a:t>).</a:t>
            </a:r>
            <a:r>
              <a:rPr lang="fi-FI" altLang="fi-FI" sz="2800" dirty="0" smtClean="0"/>
              <a:t> Yksi tavu voi merkitä esimerkiksi yhtä lukua, merkkiä tai käskyä.</a:t>
            </a:r>
          </a:p>
          <a:p>
            <a:pPr eaLnBrk="1" hangingPunct="1"/>
            <a:r>
              <a:rPr lang="fi-FI" altLang="fi-FI" sz="2800" dirty="0" smtClean="0"/>
              <a:t>Nykyisten uusien tietokoneiden keskusmuistin koko on noin 4-12 </a:t>
            </a:r>
            <a:r>
              <a:rPr lang="fi-FI" altLang="fi-FI" sz="2800" dirty="0" err="1" smtClean="0"/>
              <a:t>Gb</a:t>
            </a:r>
            <a:r>
              <a:rPr lang="fi-FI" altLang="fi-FI" sz="2800" dirty="0" smtClean="0"/>
              <a:t>. </a:t>
            </a:r>
          </a:p>
        </p:txBody>
      </p:sp>
      <p:sp>
        <p:nvSpPr>
          <p:cNvPr id="18440" name="AutoShape 5"/>
          <p:cNvSpPr>
            <a:spLocks noChangeArrowheads="1"/>
          </p:cNvSpPr>
          <p:nvPr/>
        </p:nvSpPr>
        <p:spPr bwMode="auto">
          <a:xfrm>
            <a:off x="3419872" y="4149080"/>
            <a:ext cx="2592288" cy="1425071"/>
          </a:xfrm>
          <a:prstGeom prst="cloudCallout">
            <a:avLst>
              <a:gd name="adj1" fmla="val -62352"/>
              <a:gd name="adj2" fmla="val 4663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10010010101010</a:t>
            </a:r>
          </a:p>
        </p:txBody>
      </p:sp>
      <p:pic>
        <p:nvPicPr>
          <p:cNvPr id="5124" name="Picture 4" descr="http://www.calientesprings.com/wp-content/uploads/2013/01/comput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386367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5" descr="hecto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83" y="0"/>
            <a:ext cx="6537177" cy="679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14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74823" cy="689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hector_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13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546304" cy="654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8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kiintolevy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Kiintolevy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1484784"/>
            <a:ext cx="8122096" cy="4870776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tiedon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pysyvä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tallennuspaikka. Tiedot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säilyvät, vaikka virta katkaistaan.</a:t>
            </a:r>
          </a:p>
          <a:p>
            <a:pPr marR="0"/>
            <a:r>
              <a:rPr lang="fi-FI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tallentaa tiedon yhden tai useamman pyörivän metalli- tai lasikiekon pinnalla olevaan magneettiseen materiaaliin</a:t>
            </a:r>
          </a:p>
          <a:p>
            <a:r>
              <a:rPr lang="fi-FI" dirty="0" smtClean="0">
                <a:latin typeface="Arial"/>
              </a:rPr>
              <a:t>tyypillinen </a:t>
            </a:r>
            <a:r>
              <a:rPr lang="fi-FI" dirty="0">
                <a:latin typeface="Arial"/>
              </a:rPr>
              <a:t>pöytäkoneen nykylevy on kooltaan 500–1000 gigatavua (</a:t>
            </a:r>
            <a:r>
              <a:rPr lang="fi-FI" dirty="0" smtClean="0">
                <a:latin typeface="Arial"/>
              </a:rPr>
              <a:t>GB)</a:t>
            </a:r>
          </a:p>
          <a:p>
            <a:r>
              <a:rPr lang="fi-FI" dirty="0" smtClean="0">
                <a:latin typeface="Arial"/>
              </a:rPr>
              <a:t>saatavilla </a:t>
            </a:r>
            <a:r>
              <a:rPr lang="fi-FI" dirty="0">
                <a:latin typeface="Arial"/>
              </a:rPr>
              <a:t>on jopa yli 1500 gigatavun eli 1,5 teratavun (TB) levyjä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fi-FI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2561"/>
            <a:ext cx="6762328" cy="676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images.eurogamer.net/2012/articles/a/1/4/4/8/4/5/4/InsideanSSD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019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hector_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0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SSD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1484784"/>
            <a:ext cx="8122096" cy="4870776"/>
          </a:xfrm>
        </p:spPr>
        <p:txBody>
          <a:bodyPr>
            <a:normAutofit fontScale="92500"/>
          </a:bodyPr>
          <a:lstStyle/>
          <a:p>
            <a:r>
              <a:rPr lang="fi-FI" sz="3200" dirty="0"/>
              <a:t>suunniteltu kiintolevyn korvaajaksi</a:t>
            </a:r>
          </a:p>
          <a:p>
            <a:r>
              <a:rPr lang="fi-FI" sz="3200" dirty="0" smtClean="0"/>
              <a:t>massamuisti</a:t>
            </a:r>
            <a:r>
              <a:rPr lang="fi-FI" sz="3200" dirty="0"/>
              <a:t>, joka ei sisällä liikkuvia </a:t>
            </a:r>
            <a:r>
              <a:rPr lang="fi-FI" sz="3200" dirty="0" smtClean="0"/>
              <a:t>osia</a:t>
            </a:r>
          </a:p>
          <a:p>
            <a:r>
              <a:rPr lang="fi-FI" sz="3200" dirty="0" err="1" smtClean="0"/>
              <a:t>Flash-muisti</a:t>
            </a:r>
            <a:r>
              <a:rPr lang="fi-FI" sz="3200" dirty="0" smtClean="0"/>
              <a:t> </a:t>
            </a:r>
            <a:r>
              <a:rPr lang="fi-FI" sz="3200" dirty="0"/>
              <a:t>ja ohjainosan samassa </a:t>
            </a:r>
            <a:r>
              <a:rPr lang="fi-FI" sz="3200" dirty="0" smtClean="0"/>
              <a:t>kotelossa</a:t>
            </a:r>
          </a:p>
          <a:p>
            <a:r>
              <a:rPr lang="fi-FI" sz="3200" dirty="0" smtClean="0"/>
              <a:t>tieto </a:t>
            </a:r>
            <a:r>
              <a:rPr lang="fi-FI" sz="3200" dirty="0"/>
              <a:t>säilyy jopa 10 vuotta ilman </a:t>
            </a:r>
            <a:r>
              <a:rPr lang="fi-FI" sz="3200" dirty="0" smtClean="0"/>
              <a:t>sähkönsyöttöä</a:t>
            </a:r>
          </a:p>
          <a:p>
            <a:r>
              <a:rPr lang="fi-FI" sz="3200" dirty="0" smtClean="0"/>
              <a:t>virrankulutus </a:t>
            </a:r>
            <a:r>
              <a:rPr lang="fi-FI" sz="3200" dirty="0"/>
              <a:t>on kiintolevyä </a:t>
            </a:r>
            <a:r>
              <a:rPr lang="fi-FI" sz="3200" dirty="0" smtClean="0"/>
              <a:t>pienempi</a:t>
            </a:r>
          </a:p>
          <a:p>
            <a:r>
              <a:rPr lang="fi-FI" sz="3200" dirty="0" smtClean="0"/>
              <a:t>hakuaika nopeampi</a:t>
            </a:r>
          </a:p>
          <a:p>
            <a:r>
              <a:rPr lang="fi-FI" sz="3200" dirty="0" smtClean="0"/>
              <a:t>äänetön</a:t>
            </a:r>
          </a:p>
          <a:p>
            <a:r>
              <a:rPr lang="fi-FI" sz="3200" dirty="0" smtClean="0"/>
              <a:t>iskunkestävyys paljon </a:t>
            </a:r>
            <a:r>
              <a:rPr lang="fi-FI" sz="3200" dirty="0"/>
              <a:t>suurempi kuin kiintolevyllä</a:t>
            </a:r>
            <a:endParaRPr lang="fi-FI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fi-FI" dirty="0"/>
          </a:p>
        </p:txBody>
      </p:sp>
      <p:pic>
        <p:nvPicPr>
          <p:cNvPr id="4" name="Picture 11" descr="hector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3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Tietokonelaitteisto</a:t>
            </a:r>
          </a:p>
        </p:txBody>
      </p:sp>
      <p:sp>
        <p:nvSpPr>
          <p:cNvPr id="2150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Hartolan Yläkoulu – Tanja Koivisto</a:t>
            </a:r>
          </a:p>
        </p:txBody>
      </p:sp>
      <p:sp>
        <p:nvSpPr>
          <p:cNvPr id="2150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624D1-822A-41A2-A5DA-0DFA5CE6EA0A}" type="slidenum">
              <a:rPr lang="fi-FI" smtClean="0"/>
              <a:pPr>
                <a:defRPr/>
              </a:pPr>
              <a:t>3</a:t>
            </a:fld>
            <a:endParaRPr lang="fi-FI" smtClean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74" y="1905000"/>
            <a:ext cx="4114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1828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1828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1752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AutoShape 11"/>
          <p:cNvSpPr>
            <a:spLocks/>
          </p:cNvSpPr>
          <p:nvPr/>
        </p:nvSpPr>
        <p:spPr bwMode="auto">
          <a:xfrm>
            <a:off x="1008062" y="1624734"/>
            <a:ext cx="1184275" cy="460375"/>
          </a:xfrm>
          <a:prstGeom prst="borderCallout2">
            <a:avLst>
              <a:gd name="adj1" fmla="val 24829"/>
              <a:gd name="adj2" fmla="val 106435"/>
              <a:gd name="adj3" fmla="val 24829"/>
              <a:gd name="adj4" fmla="val 149329"/>
              <a:gd name="adj5" fmla="val 122069"/>
              <a:gd name="adj6" fmla="val 193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/>
              <a:t>Näyttö</a:t>
            </a:r>
          </a:p>
        </p:txBody>
      </p:sp>
      <p:sp>
        <p:nvSpPr>
          <p:cNvPr id="14347" name="AutoShape 12"/>
          <p:cNvSpPr>
            <a:spLocks/>
          </p:cNvSpPr>
          <p:nvPr/>
        </p:nvSpPr>
        <p:spPr bwMode="auto">
          <a:xfrm>
            <a:off x="584401" y="2738437"/>
            <a:ext cx="1371600" cy="841375"/>
          </a:xfrm>
          <a:prstGeom prst="borderCallout2">
            <a:avLst>
              <a:gd name="adj1" fmla="val 13583"/>
              <a:gd name="adj2" fmla="val 105556"/>
              <a:gd name="adj3" fmla="val 13583"/>
              <a:gd name="adj4" fmla="val 136343"/>
              <a:gd name="adj5" fmla="val 73963"/>
              <a:gd name="adj6" fmla="val 16851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/>
              <a:t>Keskus-yksikkö</a:t>
            </a:r>
          </a:p>
        </p:txBody>
      </p:sp>
      <p:sp>
        <p:nvSpPr>
          <p:cNvPr id="14348" name="AutoShape 13"/>
          <p:cNvSpPr>
            <a:spLocks/>
          </p:cNvSpPr>
          <p:nvPr/>
        </p:nvSpPr>
        <p:spPr bwMode="auto">
          <a:xfrm>
            <a:off x="1008062" y="5652150"/>
            <a:ext cx="1905000" cy="457200"/>
          </a:xfrm>
          <a:prstGeom prst="borderCallout2">
            <a:avLst>
              <a:gd name="adj1" fmla="val 25000"/>
              <a:gd name="adj2" fmla="val 104000"/>
              <a:gd name="adj3" fmla="val 25000"/>
              <a:gd name="adj4" fmla="val 115333"/>
              <a:gd name="adj5" fmla="val -272285"/>
              <a:gd name="adj6" fmla="val 7615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/>
              <a:t>Näppäimistö</a:t>
            </a:r>
          </a:p>
        </p:txBody>
      </p:sp>
      <p:sp>
        <p:nvSpPr>
          <p:cNvPr id="14349" name="AutoShape 14"/>
          <p:cNvSpPr>
            <a:spLocks/>
          </p:cNvSpPr>
          <p:nvPr/>
        </p:nvSpPr>
        <p:spPr bwMode="auto">
          <a:xfrm>
            <a:off x="3957638" y="5189538"/>
            <a:ext cx="914400" cy="449262"/>
          </a:xfrm>
          <a:prstGeom prst="borderCallout2">
            <a:avLst>
              <a:gd name="adj1" fmla="val 25440"/>
              <a:gd name="adj2" fmla="val -8333"/>
              <a:gd name="adj3" fmla="val 25440"/>
              <a:gd name="adj4" fmla="val -43231"/>
              <a:gd name="adj5" fmla="val -92227"/>
              <a:gd name="adj6" fmla="val -79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/>
              <a:t>Hiiri</a:t>
            </a:r>
          </a:p>
        </p:txBody>
      </p:sp>
      <p:sp>
        <p:nvSpPr>
          <p:cNvPr id="14350" name="AutoShape 15"/>
          <p:cNvSpPr>
            <a:spLocks/>
          </p:cNvSpPr>
          <p:nvPr/>
        </p:nvSpPr>
        <p:spPr bwMode="auto">
          <a:xfrm>
            <a:off x="7467600" y="1571625"/>
            <a:ext cx="1371600" cy="485775"/>
          </a:xfrm>
          <a:prstGeom prst="borderCallout2">
            <a:avLst>
              <a:gd name="adj1" fmla="val 23528"/>
              <a:gd name="adj2" fmla="val -5556"/>
              <a:gd name="adj3" fmla="val 23528"/>
              <a:gd name="adj4" fmla="val -30787"/>
              <a:gd name="adj5" fmla="val 186926"/>
              <a:gd name="adj6" fmla="val -5706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/>
              <a:t>Tulostin</a:t>
            </a:r>
          </a:p>
        </p:txBody>
      </p:sp>
      <p:sp>
        <p:nvSpPr>
          <p:cNvPr id="14351" name="AutoShape 16"/>
          <p:cNvSpPr>
            <a:spLocks/>
          </p:cNvSpPr>
          <p:nvPr/>
        </p:nvSpPr>
        <p:spPr bwMode="auto">
          <a:xfrm>
            <a:off x="7315200" y="3505200"/>
            <a:ext cx="1524000" cy="457200"/>
          </a:xfrm>
          <a:prstGeom prst="borderCallout2">
            <a:avLst>
              <a:gd name="adj1" fmla="val 25000"/>
              <a:gd name="adj2" fmla="val -5000"/>
              <a:gd name="adj3" fmla="val 25000"/>
              <a:gd name="adj4" fmla="val -25833"/>
              <a:gd name="adj5" fmla="val 122222"/>
              <a:gd name="adj6" fmla="val -4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/>
              <a:t>Skanneri</a:t>
            </a:r>
          </a:p>
        </p:txBody>
      </p:sp>
      <p:sp>
        <p:nvSpPr>
          <p:cNvPr id="14352" name="AutoShape 17"/>
          <p:cNvSpPr>
            <a:spLocks/>
          </p:cNvSpPr>
          <p:nvPr/>
        </p:nvSpPr>
        <p:spPr bwMode="auto">
          <a:xfrm>
            <a:off x="5486400" y="4945063"/>
            <a:ext cx="1223963" cy="465137"/>
          </a:xfrm>
          <a:prstGeom prst="borderCallout2">
            <a:avLst>
              <a:gd name="adj1" fmla="val 24574"/>
              <a:gd name="adj2" fmla="val 106227"/>
              <a:gd name="adj3" fmla="val 24574"/>
              <a:gd name="adj4" fmla="val 140468"/>
              <a:gd name="adj5" fmla="val 24574"/>
              <a:gd name="adj6" fmla="val 17600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i-FI" altLang="fi-FI" sz="2400" dirty="0"/>
              <a:t>Kaiutin</a:t>
            </a:r>
          </a:p>
        </p:txBody>
      </p:sp>
    </p:spTree>
    <p:extLst>
      <p:ext uri="{BB962C8B-B14F-4D97-AF65-F5344CB8AC3E}">
        <p14:creationId xmlns:p14="http://schemas.microsoft.com/office/powerpoint/2010/main" val="9593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 animBg="1"/>
      <p:bldP spid="14347" grpId="0" animBg="1"/>
      <p:bldP spid="14348" grpId="0" animBg="1"/>
      <p:bldP spid="14349" grpId="0" animBg="1"/>
      <p:bldP spid="14350" grpId="0" animBg="1"/>
      <p:bldP spid="14351" grpId="0" animBg="1"/>
      <p:bldP spid="143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" y="476672"/>
            <a:ext cx="7891054" cy="59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ecto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49" y="3995773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ohjaimet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6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/>
              <a:t>Ohjaimet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268760"/>
            <a:ext cx="8352928" cy="5472608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3200" dirty="0" smtClean="0"/>
              <a:t>Tietokoneen oheislaitteita ohjataan laiteohjaimien avulla.</a:t>
            </a:r>
          </a:p>
          <a:p>
            <a:pPr eaLnBrk="1" hangingPunct="1"/>
            <a:r>
              <a:rPr lang="fi-FI" altLang="fi-FI" sz="3200" dirty="0" smtClean="0"/>
              <a:t>Ohjaimia:</a:t>
            </a:r>
          </a:p>
          <a:p>
            <a:pPr lvl="1" eaLnBrk="1" hangingPunct="1"/>
            <a:r>
              <a:rPr lang="fi-FI" altLang="fi-FI" sz="3200" dirty="0" smtClean="0"/>
              <a:t>Näytönohjain</a:t>
            </a:r>
          </a:p>
          <a:p>
            <a:pPr lvl="1" eaLnBrk="1" hangingPunct="1"/>
            <a:r>
              <a:rPr lang="fi-FI" altLang="fi-FI" sz="3200" dirty="0" err="1" smtClean="0"/>
              <a:t>Verkkosovitin</a:t>
            </a:r>
            <a:endParaRPr lang="fi-FI" altLang="fi-FI" sz="3200" dirty="0" smtClean="0"/>
          </a:p>
          <a:p>
            <a:pPr lvl="1" eaLnBrk="1" hangingPunct="1"/>
            <a:r>
              <a:rPr lang="fi-FI" altLang="fi-FI" sz="3200" dirty="0" smtClean="0"/>
              <a:t>Äänikortti</a:t>
            </a:r>
          </a:p>
          <a:p>
            <a:pPr lvl="1" eaLnBrk="1" hangingPunct="1"/>
            <a:r>
              <a:rPr lang="fi-FI" altLang="fi-FI" sz="3200" dirty="0" smtClean="0"/>
              <a:t>Levyohjain …</a:t>
            </a:r>
            <a:endParaRPr lang="fi-FI" altLang="fi-FI" sz="3200" i="1" dirty="0" smtClean="0"/>
          </a:p>
        </p:txBody>
      </p:sp>
      <p:pic>
        <p:nvPicPr>
          <p:cNvPr id="20487" name="Picture 5" descr="näytönohjai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3494716" cy="26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Line 6"/>
          <p:cNvSpPr>
            <a:spLocks noChangeShapeType="1"/>
          </p:cNvSpPr>
          <p:nvPr/>
        </p:nvSpPr>
        <p:spPr bwMode="auto">
          <a:xfrm flipV="1">
            <a:off x="4007055" y="3356992"/>
            <a:ext cx="1562472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>
              <a:ln w="38100"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10" descr="hecto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49" y="3995773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fi-FI" dirty="0"/>
              <a:t>Ohjaimet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2163" y="1268413"/>
            <a:ext cx="8351837" cy="5473700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3200" dirty="0"/>
              <a:t>o</a:t>
            </a:r>
            <a:r>
              <a:rPr lang="fi-FI" altLang="fi-FI" sz="3200" dirty="0" smtClean="0"/>
              <a:t>sa emolevyn väyliin liitettäviä kortteja.</a:t>
            </a:r>
          </a:p>
          <a:p>
            <a:pPr eaLnBrk="1" hangingPunct="1"/>
            <a:r>
              <a:rPr lang="fi-FI" altLang="fi-FI" sz="3200" dirty="0"/>
              <a:t>o</a:t>
            </a:r>
            <a:r>
              <a:rPr lang="fi-FI" altLang="fi-FI" sz="3200" dirty="0" smtClean="0"/>
              <a:t>sa liitetty suoraan emolevylle.</a:t>
            </a:r>
          </a:p>
          <a:p>
            <a:pPr eaLnBrk="1" hangingPunct="1"/>
            <a:r>
              <a:rPr lang="fi-FI" altLang="fi-FI" sz="3200" dirty="0" smtClean="0"/>
              <a:t>tarvitsevat toimiakseen käyttöjärjestelmään asennetun </a:t>
            </a:r>
            <a:r>
              <a:rPr lang="fi-FI" altLang="fi-FI" sz="3200" i="1" dirty="0" smtClean="0"/>
              <a:t>ajuriohjelman.</a:t>
            </a:r>
          </a:p>
        </p:txBody>
      </p:sp>
      <p:pic>
        <p:nvPicPr>
          <p:cNvPr id="9" name="Picture 4" descr="hector_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7675"/>
            <a:ext cx="76676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64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väylät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2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Väylät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340768"/>
            <a:ext cx="8280920" cy="501479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tiedon</a:t>
            </a:r>
            <a:r>
              <a:rPr lang="en-US" sz="3200" dirty="0" smtClean="0"/>
              <a:t> </a:t>
            </a:r>
            <a:r>
              <a:rPr lang="en-US" sz="3200" dirty="0" err="1" smtClean="0"/>
              <a:t>kulkureitti</a:t>
            </a:r>
            <a:endParaRPr lang="en-US" sz="3200" dirty="0" smtClean="0"/>
          </a:p>
          <a:p>
            <a:r>
              <a:rPr lang="en-US" sz="3200" dirty="0" err="1" smtClean="0"/>
              <a:t>sisäinen</a:t>
            </a:r>
            <a:r>
              <a:rPr lang="en-US" sz="3200" dirty="0" smtClean="0"/>
              <a:t> </a:t>
            </a:r>
            <a:r>
              <a:rPr lang="en-US" sz="3200" i="1" dirty="0" err="1"/>
              <a:t>laiteväylä</a:t>
            </a:r>
            <a:r>
              <a:rPr lang="en-US" sz="3200" dirty="0"/>
              <a:t> </a:t>
            </a:r>
            <a:r>
              <a:rPr lang="en-US" sz="3200" dirty="0" err="1" smtClean="0"/>
              <a:t>siirtää</a:t>
            </a:r>
            <a:r>
              <a:rPr lang="en-US" sz="3200" dirty="0" smtClean="0"/>
              <a:t> </a:t>
            </a:r>
            <a:r>
              <a:rPr lang="en-US" sz="3200" dirty="0" err="1"/>
              <a:t>tietoa</a:t>
            </a:r>
            <a:r>
              <a:rPr lang="en-US" sz="3200" dirty="0"/>
              <a:t> </a:t>
            </a:r>
            <a:r>
              <a:rPr lang="en-US" sz="3200" dirty="0" err="1" smtClean="0"/>
              <a:t>keskusyksikön</a:t>
            </a:r>
            <a:r>
              <a:rPr lang="en-US" sz="3200" dirty="0" smtClean="0"/>
              <a:t> </a:t>
            </a:r>
            <a:r>
              <a:rPr lang="en-US" sz="3200" dirty="0" err="1" smtClean="0"/>
              <a:t>osien</a:t>
            </a:r>
            <a:r>
              <a:rPr lang="en-US" sz="3200" dirty="0" smtClean="0"/>
              <a:t> </a:t>
            </a:r>
            <a:r>
              <a:rPr lang="en-US" sz="3200" dirty="0" err="1" smtClean="0"/>
              <a:t>välillä</a:t>
            </a:r>
            <a:endParaRPr lang="en-US" sz="3200" dirty="0"/>
          </a:p>
          <a:p>
            <a:r>
              <a:rPr lang="en-US" sz="3200" dirty="0" err="1" smtClean="0"/>
              <a:t>ulkoiseen</a:t>
            </a:r>
            <a:r>
              <a:rPr lang="en-US" sz="3200" dirty="0" smtClean="0"/>
              <a:t> </a:t>
            </a:r>
            <a:r>
              <a:rPr lang="en-US" sz="3200" dirty="0" err="1" smtClean="0"/>
              <a:t>väylään</a:t>
            </a:r>
            <a:r>
              <a:rPr lang="en-US" sz="3200" dirty="0"/>
              <a:t> </a:t>
            </a:r>
            <a:r>
              <a:rPr lang="en-US" sz="3200" dirty="0" err="1" smtClean="0"/>
              <a:t>voi</a:t>
            </a:r>
            <a:r>
              <a:rPr lang="en-US" sz="3200" dirty="0" smtClean="0"/>
              <a:t> </a:t>
            </a:r>
            <a:r>
              <a:rPr lang="en-US" sz="3200" dirty="0" err="1"/>
              <a:t>liittää</a:t>
            </a:r>
            <a:r>
              <a:rPr lang="en-US" sz="3200" dirty="0"/>
              <a:t> </a:t>
            </a:r>
            <a:r>
              <a:rPr lang="en-US" sz="3200" dirty="0" err="1" smtClean="0"/>
              <a:t>erilaisia</a:t>
            </a:r>
            <a:r>
              <a:rPr lang="en-US" sz="3200" dirty="0" smtClean="0"/>
              <a:t> </a:t>
            </a:r>
            <a:r>
              <a:rPr lang="en-US" sz="3200" dirty="0" err="1" smtClean="0"/>
              <a:t>laitteita</a:t>
            </a:r>
            <a:r>
              <a:rPr lang="en-US" sz="3200" dirty="0" smtClean="0"/>
              <a:t> </a:t>
            </a:r>
            <a:r>
              <a:rPr lang="en-US" sz="3200" dirty="0"/>
              <a:t>(</a:t>
            </a:r>
            <a:r>
              <a:rPr lang="en-US" sz="3200" dirty="0" err="1"/>
              <a:t>massamuisti</a:t>
            </a:r>
            <a:r>
              <a:rPr lang="en-US" sz="3200" dirty="0"/>
              <a:t>, </a:t>
            </a:r>
            <a:r>
              <a:rPr lang="en-US" sz="3200" dirty="0" err="1"/>
              <a:t>päätelaite</a:t>
            </a:r>
            <a:r>
              <a:rPr lang="en-US" sz="3200" dirty="0"/>
              <a:t> </a:t>
            </a:r>
            <a:r>
              <a:rPr lang="en-US" sz="3200" dirty="0" err="1"/>
              <a:t>jne</a:t>
            </a:r>
            <a:r>
              <a:rPr lang="en-US" sz="3200" dirty="0" smtClean="0"/>
              <a:t>.).</a:t>
            </a:r>
            <a:endParaRPr lang="en-US" sz="3200" dirty="0"/>
          </a:p>
          <a:p>
            <a:r>
              <a:rPr lang="fi-FI" altLang="fi-FI" sz="3200" dirty="0" smtClean="0"/>
              <a:t>Väylän leveys (</a:t>
            </a:r>
            <a:r>
              <a:rPr lang="fi-FI" sz="3200" dirty="0" smtClean="0"/>
              <a:t>8,16</a:t>
            </a:r>
            <a:r>
              <a:rPr lang="fi-FI" sz="3200" dirty="0"/>
              <a:t>, 32, 64 … </a:t>
            </a:r>
            <a:r>
              <a:rPr lang="fi-FI" sz="3200" dirty="0" smtClean="0"/>
              <a:t>bittiä)</a:t>
            </a:r>
            <a:r>
              <a:rPr lang="en-US" sz="3200" dirty="0" smtClean="0"/>
              <a:t>: </a:t>
            </a:r>
            <a:r>
              <a:rPr lang="fi-FI" altLang="fi-FI" sz="3200" dirty="0" smtClean="0"/>
              <a:t>montako bittiä voi siirtyä väylää pitkin kerralla</a:t>
            </a:r>
          </a:p>
          <a:p>
            <a:pPr eaLnBrk="1" hangingPunct="1"/>
            <a:r>
              <a:rPr lang="fi-FI" altLang="fi-FI" sz="3200" dirty="0" smtClean="0"/>
              <a:t>Väylät voivat kulkea piirilevyjen pinnalla tai erillisinä kaapeleina.</a:t>
            </a:r>
          </a:p>
        </p:txBody>
      </p:sp>
    </p:spTree>
    <p:extLst>
      <p:ext uri="{BB962C8B-B14F-4D97-AF65-F5344CB8AC3E}">
        <p14:creationId xmlns:p14="http://schemas.microsoft.com/office/powerpoint/2010/main" val="25819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IDE </a:t>
            </a:r>
            <a:r>
              <a:rPr lang="fi-FI" sz="2800" dirty="0" smtClean="0"/>
              <a:t>(</a:t>
            </a:r>
            <a:r>
              <a:rPr lang="fi-FI" sz="2800" dirty="0" err="1" smtClean="0"/>
              <a:t>Integrated</a:t>
            </a:r>
            <a:r>
              <a:rPr lang="fi-FI" sz="2800" dirty="0" smtClean="0"/>
              <a:t> </a:t>
            </a:r>
            <a:r>
              <a:rPr lang="fi-FI" sz="2800" dirty="0" err="1"/>
              <a:t>Drive</a:t>
            </a:r>
            <a:r>
              <a:rPr lang="fi-FI" sz="2800" dirty="0"/>
              <a:t> </a:t>
            </a:r>
            <a:r>
              <a:rPr lang="fi-FI" sz="2800" dirty="0" err="1" smtClean="0"/>
              <a:t>Electronics</a:t>
            </a:r>
            <a:r>
              <a:rPr lang="fi-FI" sz="2800" dirty="0" smtClean="0"/>
              <a:t>)</a:t>
            </a:r>
            <a:endParaRPr lang="fi-FI" sz="2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tarkoitettu kiintolevyjen </a:t>
            </a:r>
            <a:r>
              <a:rPr lang="fi-FI" dirty="0"/>
              <a:t>ja optisten asemien, kuten CD- ja </a:t>
            </a:r>
            <a:r>
              <a:rPr lang="fi-FI" dirty="0" err="1"/>
              <a:t>DVD-asemien</a:t>
            </a:r>
            <a:r>
              <a:rPr lang="fi-FI" dirty="0"/>
              <a:t> </a:t>
            </a:r>
            <a:r>
              <a:rPr lang="fi-FI" dirty="0" smtClean="0"/>
              <a:t>liittämiseen</a:t>
            </a:r>
            <a:endParaRPr lang="fi-FI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762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ecto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49" y="3995773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7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i="1" dirty="0" smtClean="0"/>
              <a:t>SATA (Serial ATA)</a:t>
            </a:r>
            <a:endParaRPr lang="fi-FI" sz="2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1783560"/>
            <a:ext cx="3369568" cy="4572000"/>
          </a:xfrm>
        </p:spPr>
        <p:txBody>
          <a:bodyPr/>
          <a:lstStyle/>
          <a:p>
            <a:r>
              <a:rPr lang="fi-FI" dirty="0"/>
              <a:t>liitäntä kiintolevyn tai </a:t>
            </a:r>
            <a:r>
              <a:rPr lang="fi-FI" dirty="0" err="1"/>
              <a:t>CD/DVD-aseman</a:t>
            </a:r>
            <a:r>
              <a:rPr lang="fi-FI" dirty="0"/>
              <a:t> kytkemiseksi tietokoneeseen</a:t>
            </a:r>
          </a:p>
        </p:txBody>
      </p:sp>
      <p:pic>
        <p:nvPicPr>
          <p:cNvPr id="24578" name="Picture 2" descr="Tiedosto:SATA 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692696"/>
            <a:ext cx="41814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4149080"/>
            <a:ext cx="24685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7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68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6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25817" cy="476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ecto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13176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4601 0.06057 L -0.2415 0.06057 C 0.07448 0.06057 0.46354 -0.31029 0.46354 -0.61064 L 0.46354 -1.28162 " pathEditMode="relative" rAng="0" ptsTypes="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69" y="-67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0273"/>
            <a:ext cx="7974344" cy="548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84977" y="95873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fi-FI" dirty="0" err="1" smtClean="0"/>
              <a:t>Mitä</a:t>
            </a:r>
            <a:r>
              <a:rPr lang="en-US" altLang="fi-FI" dirty="0" smtClean="0"/>
              <a:t> on </a:t>
            </a:r>
            <a:r>
              <a:rPr lang="en-US" altLang="fi-FI" dirty="0" err="1" smtClean="0"/>
              <a:t>kotelon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sisällä</a:t>
            </a:r>
            <a:r>
              <a:rPr lang="en-US" altLang="fi-FI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46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" y="404664"/>
            <a:ext cx="9143907" cy="604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4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portit ja liittimet</a:t>
            </a:r>
            <a:endParaRPr lang="fi-FI" sz="7200" dirty="0"/>
          </a:p>
        </p:txBody>
      </p:sp>
      <p:pic>
        <p:nvPicPr>
          <p:cNvPr id="4" name="Picture 11" descr="hector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01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Tiedosto:Pci-sl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48680"/>
            <a:ext cx="5572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67544" y="2708920"/>
            <a:ext cx="2808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PCI:n avulla liitetään lisälaitteita </a:t>
            </a:r>
            <a:r>
              <a:rPr lang="fi-FI" sz="3200" dirty="0" smtClean="0"/>
              <a:t>tietokoneeseen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 smtClean="0"/>
              <a:t>verkkokortti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 smtClean="0"/>
              <a:t>äänikortti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 smtClean="0"/>
              <a:t>tv-kortti </a:t>
            </a:r>
            <a:r>
              <a:rPr lang="fi-FI" sz="3200" dirty="0"/>
              <a:t>jne.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287524" y="356294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PCI </a:t>
            </a:r>
            <a:r>
              <a:rPr lang="fi-FI" sz="3200" dirty="0" smtClean="0"/>
              <a:t> (</a:t>
            </a:r>
            <a:r>
              <a:rPr lang="fi-FI" sz="3200" dirty="0" err="1" smtClean="0"/>
              <a:t>Peripheral</a:t>
            </a:r>
            <a:r>
              <a:rPr lang="fi-FI" sz="3200" dirty="0" smtClean="0"/>
              <a:t> </a:t>
            </a:r>
            <a:r>
              <a:rPr lang="fi-FI" sz="3200" dirty="0"/>
              <a:t>Component </a:t>
            </a:r>
            <a:r>
              <a:rPr lang="fi-FI" sz="3200" dirty="0" err="1" smtClean="0"/>
              <a:t>Interconnect</a:t>
            </a:r>
            <a:r>
              <a:rPr lang="fi-FI" sz="3200" dirty="0" smtClean="0"/>
              <a:t>)</a:t>
            </a:r>
            <a:endParaRPr lang="fi-FI" sz="3200" dirty="0"/>
          </a:p>
        </p:txBody>
      </p:sp>
      <p:pic>
        <p:nvPicPr>
          <p:cNvPr id="6" name="Picture 10" descr="hecto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49" y="3995773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1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13278"/>
            <a:ext cx="3672408" cy="274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AGP (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Accelerated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Graphics Port)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7" name="Sisällön paikkamerkki 6"/>
          <p:cNvSpPr txBox="1">
            <a:spLocks noGrp="1"/>
          </p:cNvSpPr>
          <p:nvPr>
            <p:ph idx="1"/>
          </p:nvPr>
        </p:nvSpPr>
        <p:spPr>
          <a:xfrm>
            <a:off x="899592" y="1196752"/>
            <a:ext cx="777240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tarkoitettu ensisijaisesti näytönohjaimelle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mahdollistaa laajakaistaisen yhteyden näytönohjaimen ja tietokoneen emolevyn </a:t>
            </a:r>
            <a:r>
              <a:rPr lang="fi-F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välille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soveltuu erityisesti pelien, 3D-grafiikan ja tieteellisen grafiikan sovelluksiin</a:t>
            </a:r>
            <a:endParaRPr lang="fi-F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2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02784" cy="598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4149080"/>
            <a:ext cx="24685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9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838200" y="2209800"/>
            <a:ext cx="1676400" cy="1565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/>
              <a:t>Prosessori</a:t>
            </a:r>
          </a:p>
          <a:p>
            <a:pPr eaLnBrk="1" hangingPunct="1">
              <a:spcBef>
                <a:spcPct val="50000"/>
              </a:spcBef>
            </a:pPr>
            <a:endParaRPr lang="fi-FI" altLang="fi-FI" sz="2400"/>
          </a:p>
          <a:p>
            <a:pPr eaLnBrk="1" hangingPunct="1">
              <a:spcBef>
                <a:spcPct val="50000"/>
              </a:spcBef>
            </a:pPr>
            <a:endParaRPr lang="fi-FI" altLang="fi-FI" sz="2400"/>
          </a:p>
        </p:txBody>
      </p:sp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3276600" y="2209800"/>
            <a:ext cx="2057400" cy="2112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/>
              <a:t>Keskusmuisti</a:t>
            </a:r>
          </a:p>
          <a:p>
            <a:pPr eaLnBrk="1" hangingPunct="1">
              <a:spcBef>
                <a:spcPct val="50000"/>
              </a:spcBef>
            </a:pPr>
            <a:endParaRPr lang="fi-FI" altLang="fi-FI" sz="2400"/>
          </a:p>
          <a:p>
            <a:pPr eaLnBrk="1" hangingPunct="1">
              <a:spcBef>
                <a:spcPct val="50000"/>
              </a:spcBef>
            </a:pPr>
            <a:endParaRPr lang="fi-FI" altLang="fi-FI" sz="2400"/>
          </a:p>
          <a:p>
            <a:pPr eaLnBrk="1" hangingPunct="1">
              <a:spcBef>
                <a:spcPct val="50000"/>
              </a:spcBef>
            </a:pPr>
            <a:endParaRPr lang="fi-FI" altLang="fi-FI" sz="2400"/>
          </a:p>
        </p:txBody>
      </p:sp>
      <p:sp>
        <p:nvSpPr>
          <p:cNvPr id="25608" name="Text Box 5"/>
          <p:cNvSpPr txBox="1">
            <a:spLocks noChangeArrowheads="1"/>
          </p:cNvSpPr>
          <p:nvPr/>
        </p:nvSpPr>
        <p:spPr bwMode="auto">
          <a:xfrm>
            <a:off x="6172200" y="2209800"/>
            <a:ext cx="2071688" cy="229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400" dirty="0"/>
              <a:t>Kiintolevy     </a:t>
            </a:r>
          </a:p>
          <a:p>
            <a:pPr eaLnBrk="1" hangingPunct="1"/>
            <a:r>
              <a:rPr lang="fi-FI" altLang="fi-FI" sz="2400" dirty="0" smtClean="0"/>
              <a:t>Windows 7</a:t>
            </a:r>
            <a:r>
              <a:rPr lang="fi-FI" altLang="fi-FI" sz="2400" dirty="0"/>
              <a:t/>
            </a:r>
            <a:br>
              <a:rPr lang="fi-FI" altLang="fi-FI" sz="2400" dirty="0"/>
            </a:br>
            <a:r>
              <a:rPr lang="fi-FI" altLang="fi-FI" sz="2400" dirty="0" smtClean="0"/>
              <a:t>Word</a:t>
            </a:r>
            <a:endParaRPr lang="fi-FI" altLang="fi-FI" sz="2400" dirty="0"/>
          </a:p>
          <a:p>
            <a:pPr eaLnBrk="1" hangingPunct="1"/>
            <a:endParaRPr lang="fi-FI" altLang="fi-FI" sz="2400" dirty="0"/>
          </a:p>
          <a:p>
            <a:pPr eaLnBrk="1" hangingPunct="1"/>
            <a:endParaRPr lang="fi-FI" altLang="fi-FI" sz="2400" dirty="0"/>
          </a:p>
          <a:p>
            <a:pPr eaLnBrk="1" hangingPunct="1"/>
            <a:endParaRPr lang="fi-FI" altLang="fi-FI" sz="2400" dirty="0"/>
          </a:p>
        </p:txBody>
      </p:sp>
      <p:sp>
        <p:nvSpPr>
          <p:cNvPr id="25609" name="Freeform 7"/>
          <p:cNvSpPr>
            <a:spLocks/>
          </p:cNvSpPr>
          <p:nvPr/>
        </p:nvSpPr>
        <p:spPr bwMode="auto">
          <a:xfrm>
            <a:off x="1600200" y="3810000"/>
            <a:ext cx="5791200" cy="1524000"/>
          </a:xfrm>
          <a:custGeom>
            <a:avLst/>
            <a:gdLst>
              <a:gd name="T0" fmla="*/ 0 w 3648"/>
              <a:gd name="T1" fmla="*/ 0 h 960"/>
              <a:gd name="T2" fmla="*/ 0 w 3648"/>
              <a:gd name="T3" fmla="*/ 1524000 h 960"/>
              <a:gd name="T4" fmla="*/ 5791200 w 3648"/>
              <a:gd name="T5" fmla="*/ 1524000 h 960"/>
              <a:gd name="T6" fmla="*/ 5791200 w 3648"/>
              <a:gd name="T7" fmla="*/ 685800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3648"/>
              <a:gd name="T13" fmla="*/ 0 h 960"/>
              <a:gd name="T14" fmla="*/ 3648 w 3648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48" h="960">
                <a:moveTo>
                  <a:pt x="0" y="0"/>
                </a:moveTo>
                <a:lnTo>
                  <a:pt x="0" y="960"/>
                </a:lnTo>
                <a:lnTo>
                  <a:pt x="3648" y="960"/>
                </a:lnTo>
                <a:lnTo>
                  <a:pt x="3648" y="432"/>
                </a:lnTo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>
            <a:off x="4343400" y="4343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2590800" y="4953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/>
              <a:t>väylät</a:t>
            </a:r>
          </a:p>
        </p:txBody>
      </p:sp>
      <p:sp>
        <p:nvSpPr>
          <p:cNvPr id="51211" name="AutoShape 11"/>
          <p:cNvSpPr>
            <a:spLocks noChangeArrowheads="1"/>
          </p:cNvSpPr>
          <p:nvPr/>
        </p:nvSpPr>
        <p:spPr bwMode="auto">
          <a:xfrm>
            <a:off x="7010400" y="47244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>
            <a:off x="5410200" y="5410200"/>
            <a:ext cx="914400" cy="3048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3962400" y="45720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14" name="AutoShape 14"/>
          <p:cNvSpPr>
            <a:spLocks noChangeArrowheads="1"/>
          </p:cNvSpPr>
          <p:nvPr/>
        </p:nvSpPr>
        <p:spPr bwMode="auto">
          <a:xfrm>
            <a:off x="4419600" y="4572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15" name="AutoShape 15"/>
          <p:cNvSpPr>
            <a:spLocks noChangeArrowheads="1"/>
          </p:cNvSpPr>
          <p:nvPr/>
        </p:nvSpPr>
        <p:spPr bwMode="auto">
          <a:xfrm>
            <a:off x="7467600" y="47244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16" name="AutoShape 16"/>
          <p:cNvSpPr>
            <a:spLocks noChangeArrowheads="1"/>
          </p:cNvSpPr>
          <p:nvPr/>
        </p:nvSpPr>
        <p:spPr bwMode="auto">
          <a:xfrm flipH="1">
            <a:off x="5486400" y="4953000"/>
            <a:ext cx="914400" cy="3048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5604669" y="242455"/>
            <a:ext cx="3352800" cy="15652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 dirty="0"/>
              <a:t>Ennen koneen käynnistämistä kaikki tieto sijaitsee kiintolevyllä.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3467100" y="1492638"/>
            <a:ext cx="5181600" cy="311072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800" dirty="0"/>
              <a:t>Kun kone käynnistetään,</a:t>
            </a:r>
            <a:br>
              <a:rPr lang="fi-FI" altLang="fi-FI" sz="2800" dirty="0"/>
            </a:br>
            <a:r>
              <a:rPr lang="fi-FI" altLang="fi-FI" sz="2800" dirty="0" smtClean="0"/>
              <a:t>prosessori </a:t>
            </a:r>
            <a:r>
              <a:rPr lang="fi-FI" altLang="fi-FI" sz="2800" dirty="0"/>
              <a:t>alkaa ohjata</a:t>
            </a:r>
            <a:br>
              <a:rPr lang="fi-FI" altLang="fi-FI" sz="2800" dirty="0"/>
            </a:br>
            <a:r>
              <a:rPr lang="fi-FI" altLang="fi-FI" sz="2800" dirty="0"/>
              <a:t>koneen toimintaa. Se lähettää</a:t>
            </a:r>
          </a:p>
          <a:p>
            <a:pPr eaLnBrk="1" hangingPunct="1"/>
            <a:r>
              <a:rPr lang="fi-FI" altLang="fi-FI" sz="2800" dirty="0"/>
              <a:t>ohjaussignaaleja väyliä pitkin,</a:t>
            </a:r>
          </a:p>
          <a:p>
            <a:pPr eaLnBrk="1" hangingPunct="1"/>
            <a:r>
              <a:rPr lang="fi-FI" altLang="fi-FI" sz="2800" dirty="0"/>
              <a:t>ja käskee lataamaan </a:t>
            </a:r>
          </a:p>
          <a:p>
            <a:pPr eaLnBrk="1" hangingPunct="1"/>
            <a:r>
              <a:rPr lang="fi-FI" altLang="fi-FI" sz="2800" dirty="0"/>
              <a:t>käyttöjärjestelmän </a:t>
            </a:r>
          </a:p>
          <a:p>
            <a:pPr eaLnBrk="1" hangingPunct="1"/>
            <a:r>
              <a:rPr lang="fi-FI" altLang="fi-FI" sz="2800" dirty="0"/>
              <a:t>keskusmuistiin. 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3276600" y="2667000"/>
            <a:ext cx="18288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 dirty="0"/>
              <a:t>Windows 7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5353050" y="221673"/>
            <a:ext cx="3619500" cy="15652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400" dirty="0"/>
              <a:t>Kun käyttöjärjestelmä on</a:t>
            </a:r>
          </a:p>
          <a:p>
            <a:pPr eaLnBrk="1" hangingPunct="1"/>
            <a:r>
              <a:rPr lang="fi-FI" altLang="fi-FI" sz="2400" dirty="0"/>
              <a:t>ladattu keskusmuistiin,</a:t>
            </a:r>
          </a:p>
          <a:p>
            <a:pPr eaLnBrk="1" hangingPunct="1"/>
            <a:r>
              <a:rPr lang="fi-FI" altLang="fi-FI" sz="2400" dirty="0"/>
              <a:t>alkaa prosessori suorittaa</a:t>
            </a:r>
          </a:p>
          <a:p>
            <a:pPr eaLnBrk="1" hangingPunct="1"/>
            <a:r>
              <a:rPr lang="fi-FI" altLang="fi-FI" sz="2400" dirty="0"/>
              <a:t>sen ohjelmaa.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5029200" y="242455"/>
            <a:ext cx="3733800" cy="8350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 dirty="0"/>
              <a:t>Käyttäjä avaa </a:t>
            </a:r>
            <a:r>
              <a:rPr lang="fi-FI" altLang="fi-FI" sz="2400" dirty="0" smtClean="0"/>
              <a:t>Word </a:t>
            </a:r>
            <a:r>
              <a:rPr lang="fi-FI" altLang="fi-FI" sz="2400" dirty="0"/>
              <a:t>tekstinkäsittelyohjelman.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606425" y="5725"/>
            <a:ext cx="3581400" cy="1941173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 dirty="0" smtClean="0"/>
              <a:t>Word– </a:t>
            </a:r>
            <a:r>
              <a:rPr lang="fi-FI" altLang="fi-FI" sz="2400" dirty="0"/>
              <a:t>ohjelma ladataan keskusmuistiin. Samalla varataan keskusmuistia kirjoitettavia tekstejä varten.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3276600" y="3048000"/>
            <a:ext cx="17526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 dirty="0" smtClean="0"/>
              <a:t>Word</a:t>
            </a:r>
            <a:endParaRPr lang="fi-FI" altLang="fi-FI" sz="2400" dirty="0"/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3429000" y="3505200"/>
            <a:ext cx="75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400"/>
              <a:t>kirje</a:t>
            </a: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87362" y="59892"/>
            <a:ext cx="3665538" cy="15652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400" dirty="0"/>
              <a:t>Käyttäjä kirjoittaa kirjeen </a:t>
            </a:r>
          </a:p>
          <a:p>
            <a:pPr eaLnBrk="1" hangingPunct="1"/>
            <a:r>
              <a:rPr lang="fi-FI" altLang="fi-FI" sz="2400" dirty="0"/>
              <a:t>tekstinkäsittelyohjelmalla.</a:t>
            </a:r>
          </a:p>
          <a:p>
            <a:pPr eaLnBrk="1" hangingPunct="1"/>
            <a:r>
              <a:rPr lang="fi-FI" altLang="fi-FI" sz="2400" dirty="0"/>
              <a:t>Kirjoitettu teksti menee </a:t>
            </a:r>
          </a:p>
          <a:p>
            <a:pPr eaLnBrk="1" hangingPunct="1"/>
            <a:r>
              <a:rPr lang="fi-FI" altLang="fi-FI" sz="2400" dirty="0"/>
              <a:t>keskusmuistiin.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533400" y="59892"/>
            <a:ext cx="3124200" cy="1930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altLang="fi-FI" sz="2400" dirty="0"/>
              <a:t>Käyttäjä tallentaa kirjoittamansa kirjeen. Kirjeen teksti tallennetaan väyliä pitkin kiintolevylle.</a:t>
            </a: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6324600" y="3505200"/>
            <a:ext cx="132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400"/>
              <a:t>kirje.doc</a:t>
            </a:r>
          </a:p>
        </p:txBody>
      </p:sp>
      <p:sp>
        <p:nvSpPr>
          <p:cNvPr id="51231" name="AutoShape 31"/>
          <p:cNvSpPr>
            <a:spLocks noChangeArrowheads="1"/>
          </p:cNvSpPr>
          <p:nvPr/>
        </p:nvSpPr>
        <p:spPr bwMode="auto">
          <a:xfrm>
            <a:off x="2590800" y="5410200"/>
            <a:ext cx="1066800" cy="228600"/>
          </a:xfrm>
          <a:prstGeom prst="leftRightArrow">
            <a:avLst>
              <a:gd name="adj1" fmla="val 50000"/>
              <a:gd name="adj2" fmla="val 93333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32" name="AutoShape 32"/>
          <p:cNvSpPr>
            <a:spLocks noChangeArrowheads="1"/>
          </p:cNvSpPr>
          <p:nvPr/>
        </p:nvSpPr>
        <p:spPr bwMode="auto">
          <a:xfrm>
            <a:off x="6934200" y="47244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33" name="AutoShape 33"/>
          <p:cNvSpPr>
            <a:spLocks noChangeArrowheads="1"/>
          </p:cNvSpPr>
          <p:nvPr/>
        </p:nvSpPr>
        <p:spPr bwMode="auto">
          <a:xfrm>
            <a:off x="5410200" y="5410200"/>
            <a:ext cx="914400" cy="3048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sp>
        <p:nvSpPr>
          <p:cNvPr id="51234" name="AutoShape 34"/>
          <p:cNvSpPr>
            <a:spLocks noChangeArrowheads="1"/>
          </p:cNvSpPr>
          <p:nvPr/>
        </p:nvSpPr>
        <p:spPr bwMode="auto">
          <a:xfrm>
            <a:off x="3962400" y="4572000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fi-FI" altLang="fi-FI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4149080"/>
            <a:ext cx="24685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0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5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1" grpId="0" animBg="1"/>
      <p:bldP spid="51212" grpId="0" animBg="1"/>
      <p:bldP spid="51213" grpId="0" animBg="1"/>
      <p:bldP spid="51214" grpId="0" animBg="1"/>
      <p:bldP spid="51215" grpId="0" animBg="1"/>
      <p:bldP spid="51216" grpId="0" animBg="1"/>
      <p:bldP spid="51217" grpId="0" animBg="1" autoUpdateAnimBg="0"/>
      <p:bldP spid="51218" grpId="0" animBg="1" autoUpdateAnimBg="0"/>
      <p:bldP spid="51220" grpId="0" autoUpdateAnimBg="0"/>
      <p:bldP spid="51219" grpId="0" animBg="1" autoUpdateAnimBg="0"/>
      <p:bldP spid="51221" grpId="0" animBg="1" autoUpdateAnimBg="0"/>
      <p:bldP spid="51222" grpId="0" animBg="1" autoUpdateAnimBg="0"/>
      <p:bldP spid="51223" grpId="0" autoUpdateAnimBg="0"/>
      <p:bldP spid="51224" grpId="0" autoUpdateAnimBg="0"/>
      <p:bldP spid="51225" grpId="0" animBg="1" autoUpdateAnimBg="0"/>
      <p:bldP spid="51226" grpId="0" animBg="1" autoUpdateAnimBg="0"/>
      <p:bldP spid="51227" grpId="0" autoUpdateAnimBg="0"/>
      <p:bldP spid="51231" grpId="0" animBg="1"/>
      <p:bldP spid="51232" grpId="0" animBg="1"/>
      <p:bldP spid="51233" grpId="0" animBg="1"/>
      <p:bldP spid="512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43608" y="1844824"/>
            <a:ext cx="7772400" cy="1440160"/>
          </a:xfrm>
        </p:spPr>
        <p:txBody>
          <a:bodyPr/>
          <a:lstStyle/>
          <a:p>
            <a:pPr algn="ctr"/>
            <a:r>
              <a:rPr lang="fi-FI" sz="3600" dirty="0" smtClean="0"/>
              <a:t>portit ja liittimet</a:t>
            </a:r>
            <a:br>
              <a:rPr lang="fi-FI" sz="3600" dirty="0" smtClean="0"/>
            </a:br>
            <a:r>
              <a:rPr lang="fi-FI" sz="3600" dirty="0" smtClean="0"/>
              <a:t>KESKUSYKSIKÖN ULKOPUOLELLA</a:t>
            </a:r>
            <a:endParaRPr lang="fi-FI" sz="3600" dirty="0"/>
          </a:p>
        </p:txBody>
      </p:sp>
      <p:pic>
        <p:nvPicPr>
          <p:cNvPr id="3" name="Picture 11" descr="hector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17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USB (</a:t>
            </a:r>
            <a:r>
              <a:rPr lang="fi-FI" dirty="0"/>
              <a:t>Universal Serial </a:t>
            </a:r>
            <a:r>
              <a:rPr lang="fi-FI" dirty="0" err="1"/>
              <a:t>Bus</a:t>
            </a:r>
            <a:r>
              <a:rPr lang="fi-FI" dirty="0"/>
              <a:t>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oheislaitteiden liittämiseksi tietokoneeseen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5441332" cy="384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hecto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-0.24948 C -0.03437 -0.04162 -0.0342 0.10798 -0.03402 0.10798 C -0.03368 0.10798 -0.0335 -0.04162 -0.0335 -0.24948 C -0.03333 -0.04162 -0.03316 0.10798 -0.03298 0.10798 C -0.03281 0.10798 -0.03263 -0.04162 -0.03246 -0.24948 C -0.03246 -0.04162 -0.03229 0.10798 -0.03194 0.10798 C -0.03177 0.10798 -0.03159 -0.04162 -0.03159 -0.24948 C -0.03142 -0.04162 -0.03125 0.10798 -0.03107 0.10798 C -0.0309 0.10798 -0.03055 -0.04162 -0.03055 -0.24948 C -0.03055 -0.04162 -0.0302 0.10798 -0.03003 0.10798 C -0.02986 0.10798 -0.02968 -0.04162 -0.02951 -0.24948 C -0.02951 -0.04162 -0.02934 0.10798 -0.02916 0.10798 C -0.02882 0.10798 -0.02864 -0.04162 -0.02864 -0.24948 C -0.02847 -0.04162 -0.02829 0.10798 -0.02812 0.10798 C -0.02795 0.10798 -0.0276 -0.04162 -0.0276 -0.24948 C -0.0276 -0.04162 -0.02743 0.10798 -0.02708 0.10798 C -0.02691 0.10798 -0.02673 -0.04162 -0.02656 -0.24948 " pathEditMode="relative" rAng="0" ptsTypes="fffffffffffffffff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7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LPT Rinnakkaisliitäntä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käytetään usein tulostimen liittämiseen</a:t>
            </a:r>
            <a:endParaRPr lang="fi-FI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12934"/>
            <a:ext cx="4770107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ector_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2604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35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COM Sarjaliitäntä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9592" y="1340768"/>
            <a:ext cx="7772400" cy="1933472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9-nastaisia </a:t>
            </a:r>
            <a:r>
              <a:rPr lang="fi-FI" dirty="0"/>
              <a:t>ja 25-nastaisia. Sarjaliitännästä käytetään lyhennystä COM. </a:t>
            </a:r>
            <a:endParaRPr lang="fi-FI" dirty="0" smtClean="0"/>
          </a:p>
          <a:p>
            <a:r>
              <a:rPr lang="fi-FI" dirty="0" smtClean="0"/>
              <a:t>käytetään </a:t>
            </a:r>
            <a:r>
              <a:rPr lang="fi-FI" dirty="0"/>
              <a:t>ulkoisten oheislaitteiden, kuten modeemin, liittämiseen tietokoneeseen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008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8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Portit hiirelle ja näppäimistölle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71600" y="2060848"/>
            <a:ext cx="7772400" cy="1933472"/>
          </a:xfrm>
        </p:spPr>
        <p:txBody>
          <a:bodyPr>
            <a:normAutofit/>
          </a:bodyPr>
          <a:lstStyle/>
          <a:p>
            <a:r>
              <a:rPr lang="fi-FI" dirty="0"/>
              <a:t>Oikeanpuoleinen on hiireen liitettävä portti. Vasempaan liitetään näppäimistö.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2481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ector_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4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1"/>
          <p:cNvGrpSpPr>
            <a:grpSpLocks/>
          </p:cNvGrpSpPr>
          <p:nvPr/>
        </p:nvGrpSpPr>
        <p:grpSpPr bwMode="auto">
          <a:xfrm>
            <a:off x="1143000" y="2293938"/>
            <a:ext cx="3121025" cy="4176712"/>
            <a:chOff x="720" y="1445"/>
            <a:chExt cx="1966" cy="2631"/>
          </a:xfrm>
        </p:grpSpPr>
        <p:sp>
          <p:nvSpPr>
            <p:cNvPr id="64530" name="Freeform 2"/>
            <p:cNvSpPr>
              <a:spLocks noChangeArrowheads="1"/>
            </p:cNvSpPr>
            <p:nvPr/>
          </p:nvSpPr>
          <p:spPr bwMode="auto">
            <a:xfrm>
              <a:off x="720" y="1445"/>
              <a:ext cx="1967" cy="2632"/>
            </a:xfrm>
            <a:custGeom>
              <a:avLst/>
              <a:gdLst>
                <a:gd name="T0" fmla="*/ 21 w 2212"/>
                <a:gd name="T1" fmla="*/ 2388 h 2974"/>
                <a:gd name="T2" fmla="*/ 820 w 2212"/>
                <a:gd name="T3" fmla="*/ 2218 h 2974"/>
                <a:gd name="T4" fmla="*/ 2197 w 2212"/>
                <a:gd name="T5" fmla="*/ 2974 h 2974"/>
                <a:gd name="T6" fmla="*/ 2208 w 2212"/>
                <a:gd name="T7" fmla="*/ 0 h 2974"/>
                <a:gd name="T8" fmla="*/ 851 w 2212"/>
                <a:gd name="T9" fmla="*/ 115 h 2974"/>
                <a:gd name="T10" fmla="*/ 21 w 2212"/>
                <a:gd name="T11" fmla="*/ 63 h 2974"/>
                <a:gd name="T12" fmla="*/ 21 w 2212"/>
                <a:gd name="T13" fmla="*/ 2388 h 29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12"/>
                <a:gd name="T22" fmla="*/ 0 h 2974"/>
                <a:gd name="T23" fmla="*/ 2212 w 2212"/>
                <a:gd name="T24" fmla="*/ 2974 h 29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12" h="2974">
                  <a:moveTo>
                    <a:pt x="21" y="2388"/>
                  </a:moveTo>
                  <a:cubicBezTo>
                    <a:pt x="26" y="2426"/>
                    <a:pt x="799" y="2177"/>
                    <a:pt x="820" y="2218"/>
                  </a:cubicBezTo>
                  <a:cubicBezTo>
                    <a:pt x="1005" y="2314"/>
                    <a:pt x="1599" y="2671"/>
                    <a:pt x="2197" y="2974"/>
                  </a:cubicBezTo>
                  <a:cubicBezTo>
                    <a:pt x="2212" y="2478"/>
                    <a:pt x="2197" y="544"/>
                    <a:pt x="2208" y="0"/>
                  </a:cubicBezTo>
                  <a:cubicBezTo>
                    <a:pt x="1516" y="55"/>
                    <a:pt x="1098" y="137"/>
                    <a:pt x="851" y="115"/>
                  </a:cubicBezTo>
                  <a:cubicBezTo>
                    <a:pt x="583" y="103"/>
                    <a:pt x="87" y="47"/>
                    <a:pt x="21" y="63"/>
                  </a:cubicBezTo>
                  <a:cubicBezTo>
                    <a:pt x="54" y="357"/>
                    <a:pt x="0" y="2005"/>
                    <a:pt x="21" y="2388"/>
                  </a:cubicBezTo>
                  <a:close/>
                </a:path>
              </a:pathLst>
            </a:custGeom>
            <a:solidFill>
              <a:srgbClr val="DDDDDD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1" name="Freeform 3"/>
            <p:cNvSpPr>
              <a:spLocks noChangeArrowheads="1"/>
            </p:cNvSpPr>
            <p:nvPr/>
          </p:nvSpPr>
          <p:spPr bwMode="auto">
            <a:xfrm>
              <a:off x="1445" y="1600"/>
              <a:ext cx="1" cy="1805"/>
            </a:xfrm>
            <a:custGeom>
              <a:avLst/>
              <a:gdLst>
                <a:gd name="T0" fmla="*/ 0 w 1"/>
                <a:gd name="T1" fmla="*/ 1723 h 1723"/>
                <a:gd name="T2" fmla="*/ 0 w 1"/>
                <a:gd name="T3" fmla="*/ 0 h 1723"/>
                <a:gd name="T4" fmla="*/ 0 60000 65536"/>
                <a:gd name="T5" fmla="*/ 0 60000 65536"/>
                <a:gd name="T6" fmla="*/ 0 w 1"/>
                <a:gd name="T7" fmla="*/ 0 h 1723"/>
                <a:gd name="T8" fmla="*/ 1 w 1"/>
                <a:gd name="T9" fmla="*/ 1723 h 17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3">
                  <a:moveTo>
                    <a:pt x="0" y="1723"/>
                  </a:moveTo>
                  <a:lnTo>
                    <a:pt x="0" y="0"/>
                  </a:lnTo>
                </a:path>
              </a:pathLst>
            </a:custGeom>
            <a:solidFill>
              <a:srgbClr val="DDDDDD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</p:grp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1187450" y="549275"/>
            <a:ext cx="3703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lnSpc>
                <a:spcPct val="100000"/>
              </a:lnSpc>
              <a:buClr>
                <a:srgbClr val="515F7B"/>
              </a:buClr>
              <a:buFont typeface="Tahoma" pitchFamily="34" charset="0"/>
              <a:buNone/>
            </a:pPr>
            <a:r>
              <a:rPr lang="en-GB" altLang="fi-FI" sz="4400">
                <a:solidFill>
                  <a:srgbClr val="515F7B"/>
                </a:solidFill>
                <a:latin typeface="Tahoma" pitchFamily="34" charset="0"/>
              </a:rPr>
              <a:t>Osat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124200" y="3581400"/>
            <a:ext cx="577850" cy="134938"/>
          </a:xfrm>
          <a:prstGeom prst="rect">
            <a:avLst/>
          </a:prstGeom>
          <a:solidFill>
            <a:srgbClr val="808080"/>
          </a:solidFill>
          <a:ln w="9525">
            <a:miter lim="800000"/>
            <a:headEnd/>
            <a:tailEnd/>
          </a:ln>
          <a:scene3d>
            <a:camera prst="legacyObliqueTopLeft">
              <a:rot lat="20699998" lon="0" rev="0"/>
            </a:camera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rgbClr val="80808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65542" name="Freeform 6"/>
          <p:cNvSpPr>
            <a:spLocks noChangeArrowheads="1"/>
          </p:cNvSpPr>
          <p:nvPr/>
        </p:nvSpPr>
        <p:spPr bwMode="auto">
          <a:xfrm>
            <a:off x="2438400" y="3811588"/>
            <a:ext cx="1676400" cy="2436812"/>
          </a:xfrm>
          <a:custGeom>
            <a:avLst/>
            <a:gdLst>
              <a:gd name="T0" fmla="*/ 7 w 970"/>
              <a:gd name="T1" fmla="*/ 0 h 1629"/>
              <a:gd name="T2" fmla="*/ 0 w 970"/>
              <a:gd name="T3" fmla="*/ 1074 h 1629"/>
              <a:gd name="T4" fmla="*/ 955 w 970"/>
              <a:gd name="T5" fmla="*/ 1629 h 1629"/>
              <a:gd name="T6" fmla="*/ 970 w 970"/>
              <a:gd name="T7" fmla="*/ 229 h 1629"/>
              <a:gd name="T8" fmla="*/ 7 w 970"/>
              <a:gd name="T9" fmla="*/ 0 h 1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70"/>
              <a:gd name="T16" fmla="*/ 0 h 1629"/>
              <a:gd name="T17" fmla="*/ 970 w 970"/>
              <a:gd name="T18" fmla="*/ 1629 h 16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70" h="1629">
                <a:moveTo>
                  <a:pt x="7" y="0"/>
                </a:moveTo>
                <a:cubicBezTo>
                  <a:pt x="15" y="319"/>
                  <a:pt x="0" y="740"/>
                  <a:pt x="0" y="1074"/>
                </a:cubicBezTo>
                <a:cubicBezTo>
                  <a:pt x="326" y="1281"/>
                  <a:pt x="681" y="1481"/>
                  <a:pt x="955" y="1629"/>
                </a:cubicBezTo>
                <a:cubicBezTo>
                  <a:pt x="963" y="1303"/>
                  <a:pt x="956" y="518"/>
                  <a:pt x="970" y="229"/>
                </a:cubicBezTo>
                <a:cubicBezTo>
                  <a:pt x="637" y="118"/>
                  <a:pt x="481" y="82"/>
                  <a:pt x="7" y="0"/>
                </a:cubicBez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5029200" y="5181600"/>
            <a:ext cx="1828800" cy="609600"/>
          </a:xfrm>
          <a:prstGeom prst="wedgeRoundRectCallout">
            <a:avLst>
              <a:gd name="adj1" fmla="val -114148"/>
              <a:gd name="adj2" fmla="val 38023"/>
              <a:gd name="adj3" fmla="val 16667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fi-FI">
                <a:solidFill>
                  <a:srgbClr val="000000"/>
                </a:solidFill>
              </a:rPr>
              <a:t>Emolevy</a:t>
            </a: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2362200" y="1524000"/>
            <a:ext cx="1524000" cy="533400"/>
          </a:xfrm>
          <a:prstGeom prst="wedgeRoundRectCallout">
            <a:avLst>
              <a:gd name="adj1" fmla="val -86042"/>
              <a:gd name="adj2" fmla="val 125894"/>
              <a:gd name="adj3" fmla="val 16667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fi-FI">
                <a:solidFill>
                  <a:srgbClr val="000000"/>
                </a:solidFill>
              </a:rPr>
              <a:t>Virtalähde</a:t>
            </a: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auto">
          <a:xfrm>
            <a:off x="5029200" y="3429000"/>
            <a:ext cx="1828800" cy="609600"/>
          </a:xfrm>
          <a:prstGeom prst="wedgeRoundRectCallout">
            <a:avLst>
              <a:gd name="adj1" fmla="val -137153"/>
              <a:gd name="adj2" fmla="val -17185"/>
              <a:gd name="adj3" fmla="val 16667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fi-FI">
                <a:solidFill>
                  <a:srgbClr val="000000"/>
                </a:solidFill>
              </a:rPr>
              <a:t>Kiintolevy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1524000" y="2438400"/>
            <a:ext cx="771525" cy="1079500"/>
          </a:xfrm>
          <a:prstGeom prst="rect">
            <a:avLst/>
          </a:prstGeom>
          <a:solidFill>
            <a:srgbClr val="808080"/>
          </a:solidFill>
          <a:ln w="9525">
            <a:miter lim="800000"/>
            <a:headEnd/>
            <a:tailEnd/>
          </a:ln>
          <a:scene3d>
            <a:camera prst="legacyObliqueLeft">
              <a:rot lat="0" lon="20099998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808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65547" name="Freeform 11"/>
          <p:cNvSpPr>
            <a:spLocks noChangeArrowheads="1"/>
          </p:cNvSpPr>
          <p:nvPr/>
        </p:nvSpPr>
        <p:spPr bwMode="auto">
          <a:xfrm>
            <a:off x="1409700" y="4597400"/>
            <a:ext cx="2019300" cy="827088"/>
          </a:xfrm>
          <a:custGeom>
            <a:avLst/>
            <a:gdLst>
              <a:gd name="T0" fmla="*/ 0 w 1272"/>
              <a:gd name="T1" fmla="*/ 95 h 521"/>
              <a:gd name="T2" fmla="*/ 744 w 1272"/>
              <a:gd name="T3" fmla="*/ 521 h 521"/>
              <a:gd name="T4" fmla="*/ 1272 w 1272"/>
              <a:gd name="T5" fmla="*/ 365 h 521"/>
              <a:gd name="T6" fmla="*/ 507 w 1272"/>
              <a:gd name="T7" fmla="*/ 0 h 521"/>
              <a:gd name="T8" fmla="*/ 0 w 1272"/>
              <a:gd name="T9" fmla="*/ 95 h 5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2"/>
              <a:gd name="T16" fmla="*/ 0 h 521"/>
              <a:gd name="T17" fmla="*/ 1272 w 1272"/>
              <a:gd name="T18" fmla="*/ 521 h 5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2" h="521">
                <a:moveTo>
                  <a:pt x="0" y="95"/>
                </a:moveTo>
                <a:cubicBezTo>
                  <a:pt x="116" y="148"/>
                  <a:pt x="495" y="365"/>
                  <a:pt x="744" y="521"/>
                </a:cubicBezTo>
                <a:cubicBezTo>
                  <a:pt x="966" y="455"/>
                  <a:pt x="1047" y="446"/>
                  <a:pt x="1272" y="365"/>
                </a:cubicBezTo>
                <a:cubicBezTo>
                  <a:pt x="1077" y="248"/>
                  <a:pt x="810" y="134"/>
                  <a:pt x="507" y="0"/>
                </a:cubicBezTo>
                <a:cubicBezTo>
                  <a:pt x="228" y="41"/>
                  <a:pt x="396" y="2"/>
                  <a:pt x="0" y="95"/>
                </a:cubicBez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5029200" y="2438400"/>
            <a:ext cx="1828800" cy="609600"/>
          </a:xfrm>
          <a:prstGeom prst="wedgeRoundRectCallout">
            <a:avLst>
              <a:gd name="adj1" fmla="val -122829"/>
              <a:gd name="adj2" fmla="val 36458"/>
              <a:gd name="adj3" fmla="val 16667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fi-FI">
                <a:solidFill>
                  <a:srgbClr val="000000"/>
                </a:solidFill>
              </a:rPr>
              <a:t>Levykeasema</a:t>
            </a:r>
          </a:p>
        </p:txBody>
      </p:sp>
      <p:sp>
        <p:nvSpPr>
          <p:cNvPr id="64524" name="Rectangle 13"/>
          <p:cNvSpPr>
            <a:spLocks noChangeArrowheads="1"/>
          </p:cNvSpPr>
          <p:nvPr/>
        </p:nvSpPr>
        <p:spPr bwMode="auto">
          <a:xfrm>
            <a:off x="2971800" y="2286000"/>
            <a:ext cx="1295400" cy="4114800"/>
          </a:xfrm>
          <a:prstGeom prst="rect">
            <a:avLst/>
          </a:prstGeom>
          <a:solidFill>
            <a:srgbClr val="EAEAEA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65550" name="AutoShape 14"/>
          <p:cNvSpPr>
            <a:spLocks noChangeArrowheads="1"/>
          </p:cNvSpPr>
          <p:nvPr/>
        </p:nvSpPr>
        <p:spPr bwMode="auto">
          <a:xfrm>
            <a:off x="5029200" y="4343400"/>
            <a:ext cx="1828800" cy="609600"/>
          </a:xfrm>
          <a:prstGeom prst="wedgeRoundRectCallout">
            <a:avLst>
              <a:gd name="adj1" fmla="val -171093"/>
              <a:gd name="adj2" fmla="val 91926"/>
              <a:gd name="adj3" fmla="val 16667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fi-FI">
                <a:solidFill>
                  <a:srgbClr val="000000"/>
                </a:solidFill>
              </a:rPr>
              <a:t>Lisäkortti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048000" y="2895600"/>
            <a:ext cx="835025" cy="225425"/>
            <a:chOff x="1920" y="1824"/>
            <a:chExt cx="526" cy="142"/>
          </a:xfrm>
        </p:grpSpPr>
        <p:sp>
          <p:nvSpPr>
            <p:cNvPr id="64527" name="Rectangle 16"/>
            <p:cNvSpPr>
              <a:spLocks noChangeArrowheads="1"/>
            </p:cNvSpPr>
            <p:nvPr/>
          </p:nvSpPr>
          <p:spPr bwMode="auto">
            <a:xfrm>
              <a:off x="1920" y="1824"/>
              <a:ext cx="527" cy="143"/>
            </a:xfrm>
            <a:prstGeom prst="rect">
              <a:avLst/>
            </a:prstGeom>
            <a:solidFill>
              <a:srgbClr val="969696"/>
            </a:solidFill>
            <a:ln w="9525">
              <a:miter lim="800000"/>
              <a:headEnd/>
              <a:tailEnd/>
            </a:ln>
            <a:scene3d>
              <a:camera prst="legacyObliqueTopLeft">
                <a:rot lat="20699998" lon="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64528" name="Rectangle 17"/>
            <p:cNvSpPr>
              <a:spLocks noChangeArrowheads="1"/>
            </p:cNvSpPr>
            <p:nvPr/>
          </p:nvSpPr>
          <p:spPr bwMode="auto">
            <a:xfrm>
              <a:off x="2111" y="1872"/>
              <a:ext cx="144" cy="48"/>
            </a:xfrm>
            <a:prstGeom prst="rect">
              <a:avLst/>
            </a:prstGeom>
            <a:solidFill>
              <a:srgbClr val="96969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64529" name="Line 18"/>
            <p:cNvSpPr>
              <a:spLocks noChangeShapeType="1"/>
            </p:cNvSpPr>
            <p:nvPr/>
          </p:nvSpPr>
          <p:spPr bwMode="auto">
            <a:xfrm>
              <a:off x="1968" y="1894"/>
              <a:ext cx="431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20" name="Picture 25" descr="hecto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282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65542" grpId="0" animBg="1"/>
      <p:bldP spid="65546" grpId="0" animBg="1"/>
      <p:bldP spid="655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0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virtalähde</a:t>
            </a:r>
            <a:endParaRPr lang="fi-FI" sz="7200" dirty="0"/>
          </a:p>
        </p:txBody>
      </p:sp>
      <p:pic>
        <p:nvPicPr>
          <p:cNvPr id="3" name="Picture 11" descr="hector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2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13357 C -0.01388 -0.13936 -0.06232 -0.14468 -0.07899 -0.14468 C -0.18611 -0.14468 -0.29618 -0.05695 -0.29618 0.03102 C -0.29618 -0.01343 -0.35121 -0.05695 -0.40329 -0.05695 C -0.45833 -0.05695 -0.51041 -0.01273 -0.51041 0.03102 C -0.51041 0.00902 -0.53784 -0.01343 -0.56545 -0.01343 C -0.59288 -0.01343 -0.62048 0.00856 -0.62048 0.03102 C -0.62048 0.01967 -0.6342 0.00902 -0.64791 0.00902 C -0.6618 0.00902 -0.67552 0.02037 -0.67552 0.03102 C -0.67552 0.02523 -0.68263 0.01967 -0.68923 0.01967 C -0.69288 0.01967 -0.70295 0.02546 -0.70295 0.03102 C -0.70295 0.02824 -0.70659 0.02523 -0.71024 0.02523 C -0.71024 0.02453 -0.71736 0.02801 -0.71736 0.03102 C -0.71736 0.02939 -0.71736 0.02824 -0.721 0.02824 C -0.721 0.0287 -0.72447 0.02963 -0.72447 0.03102 C -0.72447 0.03032 -0.72447 0.02939 -0.72447 0.0287 C -0.72812 0.0287 -0.72812 0.02939 -0.72812 0.03032 C -0.73177 0.03032 -0.73177 0.02963 -0.73177 0.0287 C -0.73524 0.0287 -0.73524 0.02939 -0.73524 0.03032 " pathEditMode="relative" rAng="0" ptsTypes="fffffffffffffffffff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71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Virtalähde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24744"/>
            <a:ext cx="7690048" cy="5230816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Virta kaikille tietokoneen laitteille</a:t>
            </a:r>
          </a:p>
          <a:p>
            <a:pPr eaLnBrk="1" hangingPunct="1"/>
            <a:r>
              <a:rPr lang="fi-FI" altLang="fi-F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muuntaa verkkovirran kullekin laitteelle sopivaan jännitteeseen</a:t>
            </a:r>
            <a:endParaRPr lang="fi-FI" altLang="fi-FI" sz="2800" dirty="0" smtClean="0"/>
          </a:p>
        </p:txBody>
      </p:sp>
      <p:pic>
        <p:nvPicPr>
          <p:cNvPr id="22535" name="Picture 4" descr="virtaläh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5"/>
          <p:cNvSpPr txBox="1">
            <a:spLocks noChangeArrowheads="1"/>
          </p:cNvSpPr>
          <p:nvPr/>
        </p:nvSpPr>
        <p:spPr bwMode="auto">
          <a:xfrm>
            <a:off x="1043608" y="3630303"/>
            <a:ext cx="257632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800" dirty="0">
                <a:solidFill>
                  <a:schemeClr val="hlink"/>
                </a:solidFill>
              </a:rPr>
              <a:t>verkkovirtaliitin</a:t>
            </a:r>
          </a:p>
        </p:txBody>
      </p:sp>
      <p:sp>
        <p:nvSpPr>
          <p:cNvPr id="22537" name="Line 6"/>
          <p:cNvSpPr>
            <a:spLocks noChangeShapeType="1"/>
          </p:cNvSpPr>
          <p:nvPr/>
        </p:nvSpPr>
        <p:spPr bwMode="auto">
          <a:xfrm>
            <a:off x="3619932" y="3893003"/>
            <a:ext cx="1409268" cy="22179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sp>
        <p:nvSpPr>
          <p:cNvPr id="22538" name="Text Box 7"/>
          <p:cNvSpPr txBox="1">
            <a:spLocks noChangeArrowheads="1"/>
          </p:cNvSpPr>
          <p:nvPr/>
        </p:nvSpPr>
        <p:spPr bwMode="auto">
          <a:xfrm>
            <a:off x="1866886" y="4533900"/>
            <a:ext cx="240031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800" dirty="0">
                <a:solidFill>
                  <a:schemeClr val="hlink"/>
                </a:solidFill>
              </a:rPr>
              <a:t>päävirtakytkin</a:t>
            </a:r>
          </a:p>
        </p:txBody>
      </p:sp>
      <p:sp>
        <p:nvSpPr>
          <p:cNvPr id="22539" name="Line 8"/>
          <p:cNvSpPr>
            <a:spLocks noChangeShapeType="1"/>
          </p:cNvSpPr>
          <p:nvPr/>
        </p:nvSpPr>
        <p:spPr bwMode="auto">
          <a:xfrm flipV="1">
            <a:off x="4267200" y="4419600"/>
            <a:ext cx="838200" cy="4191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sp>
        <p:nvSpPr>
          <p:cNvPr id="22540" name="Text Box 9"/>
          <p:cNvSpPr txBox="1">
            <a:spLocks noChangeArrowheads="1"/>
          </p:cNvSpPr>
          <p:nvPr/>
        </p:nvSpPr>
        <p:spPr bwMode="auto">
          <a:xfrm>
            <a:off x="6650831" y="5877272"/>
            <a:ext cx="1985137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2800" dirty="0">
                <a:solidFill>
                  <a:schemeClr val="hlink"/>
                </a:solidFill>
              </a:rPr>
              <a:t>virtajohtoja</a:t>
            </a:r>
            <a:br>
              <a:rPr lang="fi-FI" altLang="fi-FI" sz="2800" dirty="0">
                <a:solidFill>
                  <a:schemeClr val="hlink"/>
                </a:solidFill>
              </a:rPr>
            </a:br>
            <a:r>
              <a:rPr lang="fi-FI" altLang="fi-FI" sz="2800" dirty="0">
                <a:solidFill>
                  <a:schemeClr val="hlink"/>
                </a:solidFill>
              </a:rPr>
              <a:t>eri laitteille</a:t>
            </a:r>
          </a:p>
        </p:txBody>
      </p:sp>
      <p:sp>
        <p:nvSpPr>
          <p:cNvPr id="22541" name="Line 10"/>
          <p:cNvSpPr>
            <a:spLocks noChangeShapeType="1"/>
          </p:cNvSpPr>
          <p:nvPr/>
        </p:nvSpPr>
        <p:spPr bwMode="auto">
          <a:xfrm flipV="1">
            <a:off x="7315200" y="4419600"/>
            <a:ext cx="228600" cy="1457672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i-FI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4149080"/>
            <a:ext cx="24685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8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22536" grpId="0"/>
      <p:bldP spid="22537" grpId="0" animBg="1"/>
      <p:bldP spid="22538" grpId="0"/>
      <p:bldP spid="22539" grpId="0" animBg="1"/>
      <p:bldP spid="22540" grpId="0"/>
      <p:bldP spid="2254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/>
            <a:r>
              <a:rPr lang="fi-FI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Sähköä säästääkseen voi tietokoneen sammutettua kytkeä pois päältä myös virtalähteen, jolloin emolevyyn ei kulje edes valmiustilavirtaa</a:t>
            </a:r>
          </a:p>
          <a:p>
            <a:endParaRPr lang="fi-FI" dirty="0"/>
          </a:p>
        </p:txBody>
      </p:sp>
      <p:pic>
        <p:nvPicPr>
          <p:cNvPr id="4" name="Picture 4" descr="hector_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5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asemat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288110" cy="30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0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12064"/>
            <a:ext cx="5169768" cy="914400"/>
          </a:xfrm>
        </p:spPr>
        <p:txBody>
          <a:bodyPr/>
          <a:lstStyle/>
          <a:p>
            <a:pPr eaLnBrk="1" hangingPunct="1">
              <a:defRPr/>
            </a:pPr>
            <a:r>
              <a:rPr lang="fi-FI" dirty="0" smtClean="0"/>
              <a:t>CD- ja DVD -asemat</a:t>
            </a:r>
            <a:endParaRPr lang="fi-FI" dirty="0"/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640960" cy="3672408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i-FI" altLang="fi-FI" dirty="0" smtClean="0"/>
              <a:t>tieto tallennetaan</a:t>
            </a:r>
            <a:r>
              <a:rPr lang="fi-FI" altLang="fi-FI" dirty="0"/>
              <a:t> </a:t>
            </a:r>
            <a:r>
              <a:rPr lang="fi-FI" altLang="fi-FI" dirty="0" smtClean="0"/>
              <a:t>optisesti. Levyn lasipinnan alla </a:t>
            </a:r>
            <a:br>
              <a:rPr lang="fi-FI" altLang="fi-FI" dirty="0" smtClean="0"/>
            </a:br>
            <a:r>
              <a:rPr lang="fi-FI" altLang="fi-FI" dirty="0" smtClean="0"/>
              <a:t>on ohut filmi, jolle tehdään lasersäteellä pieniä nystyjä. </a:t>
            </a:r>
          </a:p>
          <a:p>
            <a:pPr eaLnBrk="1" hangingPunct="1"/>
            <a:r>
              <a:rPr lang="fi-FI" altLang="fi-FI" dirty="0" smtClean="0"/>
              <a:t>Lukemiseen käytetään pienempitehoista lasersädettä, joka heijastuu eri tavalla nystyn kohdalta.</a:t>
            </a:r>
          </a:p>
          <a:p>
            <a:pPr eaLnBrk="1" hangingPunct="1"/>
            <a:r>
              <a:rPr lang="fi-FI" altLang="fi-FI" dirty="0" smtClean="0"/>
              <a:t>Tavallisilla CD- tai DVD- asemilla voi vain lukea levyillä olevia tietoja, mutta CD-RW ja DVD-RW asemilla voi lisäksi tallentaa tietoja levylle.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24685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Blue</a:t>
            </a:r>
            <a:r>
              <a:rPr lang="fi-FI" dirty="0" smtClean="0"/>
              <a:t> Ray -asema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levyjen luentaan käytetään </a:t>
            </a:r>
            <a:r>
              <a:rPr lang="fi-FI" dirty="0" err="1" smtClean="0"/>
              <a:t>ns</a:t>
            </a:r>
            <a:r>
              <a:rPr lang="fi-FI" dirty="0" smtClean="0"/>
              <a:t> </a:t>
            </a:r>
            <a:r>
              <a:rPr lang="fi-FI" dirty="0"/>
              <a:t>"sinistä </a:t>
            </a:r>
            <a:r>
              <a:rPr lang="fi-FI" dirty="0" smtClean="0"/>
              <a:t>laseria”</a:t>
            </a:r>
          </a:p>
          <a:p>
            <a:r>
              <a:rPr lang="fi-FI" dirty="0"/>
              <a:t>levylle voidaan tallentaa enemmän </a:t>
            </a:r>
            <a:r>
              <a:rPr lang="fi-FI" dirty="0" smtClean="0"/>
              <a:t>dataa DVD- </a:t>
            </a:r>
            <a:r>
              <a:rPr lang="fi-FI" dirty="0"/>
              <a:t>ja </a:t>
            </a:r>
            <a:r>
              <a:rPr lang="fi-FI" dirty="0" smtClean="0"/>
              <a:t>CD-levyille</a:t>
            </a:r>
          </a:p>
          <a:p>
            <a:endParaRPr lang="fi-F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246856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9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2133600"/>
          </a:xfrm>
        </p:spPr>
        <p:txBody>
          <a:bodyPr/>
          <a:lstStyle/>
          <a:p>
            <a:r>
              <a:rPr lang="en-US" altLang="fi-FI" sz="7200">
                <a:latin typeface="Comic Sans MS" pitchFamily="1" charset="0"/>
              </a:rPr>
              <a:t>THE END</a:t>
            </a:r>
            <a:endParaRPr lang="en-US" altLang="fi-FI" sz="6000">
              <a:latin typeface="Comic Sans MS" pitchFamily="1" charset="0"/>
            </a:endParaRPr>
          </a:p>
        </p:txBody>
      </p:sp>
      <p:pic>
        <p:nvPicPr>
          <p:cNvPr id="4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65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 autoUpdateAnimBg="0"/>
      <p:bldP spid="10242" grpId="1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82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1500"/>
            <a:ext cx="6248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7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" y="548680"/>
            <a:ext cx="9135887" cy="57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hector_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2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7772400" cy="1975104"/>
          </a:xfrm>
        </p:spPr>
        <p:txBody>
          <a:bodyPr/>
          <a:lstStyle/>
          <a:p>
            <a:pPr algn="ctr"/>
            <a:r>
              <a:rPr lang="fi-FI" sz="7200" dirty="0" smtClean="0"/>
              <a:t>emolevy</a:t>
            </a:r>
            <a:endParaRPr lang="fi-FI" sz="7200" dirty="0"/>
          </a:p>
        </p:txBody>
      </p:sp>
      <p:pic>
        <p:nvPicPr>
          <p:cNvPr id="3" name="Picture 25" descr="hecto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000500"/>
            <a:ext cx="2466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5C506D-E6F8-4F11-9A8A-433A51E4E03F}" type="slidenum">
              <a:rPr lang="fi-FI" smtClean="0"/>
              <a:pPr>
                <a:defRPr/>
              </a:pPr>
              <a:t>9</a:t>
            </a:fld>
            <a:endParaRPr lang="fi-FI" smtClean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Emolevy</a:t>
            </a:r>
          </a:p>
        </p:txBody>
      </p:sp>
      <p:sp>
        <p:nvSpPr>
          <p:cNvPr id="163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196752"/>
            <a:ext cx="7778382" cy="5256584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rial"/>
              </a:rPr>
              <a:t>piirilevy, </a:t>
            </a:r>
            <a:r>
              <a:rPr lang="fi-FI" dirty="0">
                <a:latin typeface="Arial"/>
              </a:rPr>
              <a:t>johon kiinnitetään mm. tietokoneen prosessori, muistipiirit, lisäkortit sekä </a:t>
            </a:r>
            <a:r>
              <a:rPr lang="fi-FI" dirty="0" smtClean="0">
                <a:latin typeface="Arial"/>
              </a:rPr>
              <a:t>kotelon ulkopuoliset oheislaitteet </a:t>
            </a:r>
          </a:p>
          <a:p>
            <a:r>
              <a:rPr lang="fi-FI" dirty="0" smtClean="0">
                <a:latin typeface="Arial"/>
              </a:rPr>
              <a:t>ohjaa eri komponenttien toimintaa</a:t>
            </a:r>
          </a:p>
          <a:p>
            <a:pPr eaLnBrk="1" hangingPunct="1">
              <a:lnSpc>
                <a:spcPct val="90000"/>
              </a:lnSpc>
            </a:pPr>
            <a:endParaRPr lang="fi-FI" altLang="fi-FI" dirty="0" smtClean="0"/>
          </a:p>
        </p:txBody>
      </p:sp>
      <p:pic>
        <p:nvPicPr>
          <p:cNvPr id="16391" name="Picture 10" descr="emolev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4140112" cy="310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58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T Green005Q">
  <a:themeElements>
    <a:clrScheme name="">
      <a:dk1>
        <a:srgbClr val="006600"/>
      </a:dk1>
      <a:lt1>
        <a:srgbClr val="FFFFFF"/>
      </a:lt1>
      <a:dk2>
        <a:srgbClr val="0033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56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T Green005Q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T Green005Q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 Green005Q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 Green005Q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 Green005Q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 Green005Q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 Green005Q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 Green005Q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rtain">
  <a:themeElements>
    <a:clrScheme name="Curtai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C02418"/>
      </a:accent1>
      <a:accent2>
        <a:srgbClr val="000000"/>
      </a:accent2>
      <a:accent3>
        <a:srgbClr val="C0AAAA"/>
      </a:accent3>
      <a:accent4>
        <a:srgbClr val="DADADA"/>
      </a:accent4>
      <a:accent5>
        <a:srgbClr val="DCACAB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Curtai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C02418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DCACAB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2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3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4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2131CB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BADE2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nd_1931_slide">
  <a:themeElements>
    <a:clrScheme name="Office-teema 1">
      <a:dk1>
        <a:srgbClr val="000000"/>
      </a:dk1>
      <a:lt1>
        <a:srgbClr val="FFFFFF"/>
      </a:lt1>
      <a:dk2>
        <a:srgbClr val="BD6900"/>
      </a:dk2>
      <a:lt2>
        <a:srgbClr val="FFFFFF"/>
      </a:lt2>
      <a:accent1>
        <a:srgbClr val="FFAA39"/>
      </a:accent1>
      <a:accent2>
        <a:srgbClr val="E7CFB5"/>
      </a:accent2>
      <a:accent3>
        <a:srgbClr val="DBB9AA"/>
      </a:accent3>
      <a:accent4>
        <a:srgbClr val="DADADA"/>
      </a:accent4>
      <a:accent5>
        <a:srgbClr val="FFD2AE"/>
      </a:accent5>
      <a:accent6>
        <a:srgbClr val="D1BBA4"/>
      </a:accent6>
      <a:hlink>
        <a:srgbClr val="FFCB84"/>
      </a:hlink>
      <a:folHlink>
        <a:srgbClr val="CE9E63"/>
      </a:folHlink>
    </a:clrScheme>
    <a:fontScheme name="Office-te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Office-teema 1">
        <a:dk1>
          <a:srgbClr val="000000"/>
        </a:dk1>
        <a:lt1>
          <a:srgbClr val="FFFFFF"/>
        </a:lt1>
        <a:dk2>
          <a:srgbClr val="BD6900"/>
        </a:dk2>
        <a:lt2>
          <a:srgbClr val="FFFFFF"/>
        </a:lt2>
        <a:accent1>
          <a:srgbClr val="FFAA39"/>
        </a:accent1>
        <a:accent2>
          <a:srgbClr val="E7CFB5"/>
        </a:accent2>
        <a:accent3>
          <a:srgbClr val="DBB9AA"/>
        </a:accent3>
        <a:accent4>
          <a:srgbClr val="DADADA"/>
        </a:accent4>
        <a:accent5>
          <a:srgbClr val="FFD2AE"/>
        </a:accent5>
        <a:accent6>
          <a:srgbClr val="D1BBA4"/>
        </a:accent6>
        <a:hlink>
          <a:srgbClr val="FFCB84"/>
        </a:hlink>
        <a:folHlink>
          <a:srgbClr val="CE9E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2">
        <a:dk1>
          <a:srgbClr val="000000"/>
        </a:dk1>
        <a:lt1>
          <a:srgbClr val="FFFFFF"/>
        </a:lt1>
        <a:dk2>
          <a:srgbClr val="BD6900"/>
        </a:dk2>
        <a:lt2>
          <a:srgbClr val="FFFFFF"/>
        </a:lt2>
        <a:accent1>
          <a:srgbClr val="FF7B3F"/>
        </a:accent1>
        <a:accent2>
          <a:srgbClr val="D7A100"/>
        </a:accent2>
        <a:accent3>
          <a:srgbClr val="DBB9AA"/>
        </a:accent3>
        <a:accent4>
          <a:srgbClr val="DADADA"/>
        </a:accent4>
        <a:accent5>
          <a:srgbClr val="FFBFAF"/>
        </a:accent5>
        <a:accent6>
          <a:srgbClr val="C39100"/>
        </a:accent6>
        <a:hlink>
          <a:srgbClr val="FFD559"/>
        </a:hlink>
        <a:folHlink>
          <a:srgbClr val="FFA83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3">
        <a:dk1>
          <a:srgbClr val="000000"/>
        </a:dk1>
        <a:lt1>
          <a:srgbClr val="FFFFFF"/>
        </a:lt1>
        <a:dk2>
          <a:srgbClr val="BD6900"/>
        </a:dk2>
        <a:lt2>
          <a:srgbClr val="FFFFFF"/>
        </a:lt2>
        <a:accent1>
          <a:srgbClr val="089AB5"/>
        </a:accent1>
        <a:accent2>
          <a:srgbClr val="FFA83F"/>
        </a:accent2>
        <a:accent3>
          <a:srgbClr val="DBB9AA"/>
        </a:accent3>
        <a:accent4>
          <a:srgbClr val="DADADA"/>
        </a:accent4>
        <a:accent5>
          <a:srgbClr val="AACAD7"/>
        </a:accent5>
        <a:accent6>
          <a:srgbClr val="E79838"/>
        </a:accent6>
        <a:hlink>
          <a:srgbClr val="10D7F6"/>
        </a:hlink>
        <a:folHlink>
          <a:srgbClr val="8C91F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4">
        <a:dk1>
          <a:srgbClr val="000000"/>
        </a:dk1>
        <a:lt1>
          <a:srgbClr val="FFFFFF"/>
        </a:lt1>
        <a:dk2>
          <a:srgbClr val="BD6900"/>
        </a:dk2>
        <a:lt2>
          <a:srgbClr val="FFFFFF"/>
        </a:lt2>
        <a:accent1>
          <a:srgbClr val="C6F100"/>
        </a:accent1>
        <a:accent2>
          <a:srgbClr val="FFA83F"/>
        </a:accent2>
        <a:accent3>
          <a:srgbClr val="DBB9AA"/>
        </a:accent3>
        <a:accent4>
          <a:srgbClr val="DADADA"/>
        </a:accent4>
        <a:accent5>
          <a:srgbClr val="DFF7AA"/>
        </a:accent5>
        <a:accent6>
          <a:srgbClr val="E79838"/>
        </a:accent6>
        <a:hlink>
          <a:srgbClr val="5CACF8"/>
        </a:hlink>
        <a:folHlink>
          <a:srgbClr val="F274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ema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A39"/>
        </a:accent1>
        <a:accent2>
          <a:srgbClr val="E7CFB5"/>
        </a:accent2>
        <a:accent3>
          <a:srgbClr val="FFFFFF"/>
        </a:accent3>
        <a:accent4>
          <a:srgbClr val="000000"/>
        </a:accent4>
        <a:accent5>
          <a:srgbClr val="FFD2AE"/>
        </a:accent5>
        <a:accent6>
          <a:srgbClr val="D1BBA4"/>
        </a:accent6>
        <a:hlink>
          <a:srgbClr val="FFCB84"/>
        </a:hlink>
        <a:folHlink>
          <a:srgbClr val="CE9E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7B3F"/>
        </a:accent1>
        <a:accent2>
          <a:srgbClr val="D7A100"/>
        </a:accent2>
        <a:accent3>
          <a:srgbClr val="FFFFFF"/>
        </a:accent3>
        <a:accent4>
          <a:srgbClr val="000000"/>
        </a:accent4>
        <a:accent5>
          <a:srgbClr val="FFBFAF"/>
        </a:accent5>
        <a:accent6>
          <a:srgbClr val="C39100"/>
        </a:accent6>
        <a:hlink>
          <a:srgbClr val="FFD559"/>
        </a:hlink>
        <a:folHlink>
          <a:srgbClr val="FFA8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89AB5"/>
        </a:accent1>
        <a:accent2>
          <a:srgbClr val="FFA83F"/>
        </a:accent2>
        <a:accent3>
          <a:srgbClr val="FFFFFF"/>
        </a:accent3>
        <a:accent4>
          <a:srgbClr val="000000"/>
        </a:accent4>
        <a:accent5>
          <a:srgbClr val="AACAD7"/>
        </a:accent5>
        <a:accent6>
          <a:srgbClr val="E79838"/>
        </a:accent6>
        <a:hlink>
          <a:srgbClr val="10D7F6"/>
        </a:hlink>
        <a:folHlink>
          <a:srgbClr val="8C91F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ema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6F100"/>
        </a:accent1>
        <a:accent2>
          <a:srgbClr val="FFA83F"/>
        </a:accent2>
        <a:accent3>
          <a:srgbClr val="FFFFFF"/>
        </a:accent3>
        <a:accent4>
          <a:srgbClr val="000000"/>
        </a:accent4>
        <a:accent5>
          <a:srgbClr val="DFF7AA"/>
        </a:accent5>
        <a:accent6>
          <a:srgbClr val="E79838"/>
        </a:accent6>
        <a:hlink>
          <a:srgbClr val="5CACF8"/>
        </a:hlink>
        <a:folHlink>
          <a:srgbClr val="F274F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712</Words>
  <Application>Microsoft Office PowerPoint</Application>
  <PresentationFormat>Näytössä katseltava diaesitys (4:3)</PresentationFormat>
  <Paragraphs>167</Paragraphs>
  <Slides>59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4</vt:i4>
      </vt:variant>
      <vt:variant>
        <vt:lpstr>Dian otsikot</vt:lpstr>
      </vt:variant>
      <vt:variant>
        <vt:i4>59</vt:i4>
      </vt:variant>
    </vt:vector>
  </HeadingPairs>
  <TitlesOfParts>
    <vt:vector size="63" baseType="lpstr">
      <vt:lpstr>Metro</vt:lpstr>
      <vt:lpstr>PT Green005Q</vt:lpstr>
      <vt:lpstr>Curtain</vt:lpstr>
      <vt:lpstr>ind_1931_slide</vt:lpstr>
      <vt:lpstr>ATVa Tietokoneen rakenne</vt:lpstr>
      <vt:lpstr>tietokonelaitteisto</vt:lpstr>
      <vt:lpstr>Tietokonelaitteisto</vt:lpstr>
      <vt:lpstr>PowerPoint-esitys</vt:lpstr>
      <vt:lpstr>PowerPoint-esitys</vt:lpstr>
      <vt:lpstr>PowerPoint-esitys</vt:lpstr>
      <vt:lpstr>PowerPoint-esitys</vt:lpstr>
      <vt:lpstr>emolevy</vt:lpstr>
      <vt:lpstr>Emolevy</vt:lpstr>
      <vt:lpstr>Tärkeää</vt:lpstr>
      <vt:lpstr>PowerPoint-esitys</vt:lpstr>
      <vt:lpstr>PowerPoint-esitys</vt:lpstr>
      <vt:lpstr>PowerPoint-esitys</vt:lpstr>
      <vt:lpstr>PowerPoint-esitys</vt:lpstr>
      <vt:lpstr>prosessori</vt:lpstr>
      <vt:lpstr>Prosessori eli suoritin</vt:lpstr>
      <vt:lpstr>Prosessori eli suoritin</vt:lpstr>
      <vt:lpstr>PowerPoint-esitys</vt:lpstr>
      <vt:lpstr>keskusmuisti</vt:lpstr>
      <vt:lpstr>Keskusmuisti</vt:lpstr>
      <vt:lpstr>Keskusmuisti</vt:lpstr>
      <vt:lpstr>Keskusmuisti</vt:lpstr>
      <vt:lpstr>PowerPoint-esitys</vt:lpstr>
      <vt:lpstr>PowerPoint-esitys</vt:lpstr>
      <vt:lpstr>PowerPoint-esitys</vt:lpstr>
      <vt:lpstr>kiintolevy</vt:lpstr>
      <vt:lpstr>Kiintolevy</vt:lpstr>
      <vt:lpstr>PowerPoint-esitys</vt:lpstr>
      <vt:lpstr>SSD</vt:lpstr>
      <vt:lpstr>PowerPoint-esitys</vt:lpstr>
      <vt:lpstr>ohjaimet</vt:lpstr>
      <vt:lpstr>Ohjaimet</vt:lpstr>
      <vt:lpstr>Ohjaimet</vt:lpstr>
      <vt:lpstr>PowerPoint-esitys</vt:lpstr>
      <vt:lpstr>väylät</vt:lpstr>
      <vt:lpstr>Väylät</vt:lpstr>
      <vt:lpstr>IDE (Integrated Drive Electronics)</vt:lpstr>
      <vt:lpstr>SATA (Serial ATA)</vt:lpstr>
      <vt:lpstr>PowerPoint-esitys</vt:lpstr>
      <vt:lpstr>PowerPoint-esitys</vt:lpstr>
      <vt:lpstr>portit ja liittimet</vt:lpstr>
      <vt:lpstr>PowerPoint-esitys</vt:lpstr>
      <vt:lpstr>AGP (Accelerated Graphics Port) </vt:lpstr>
      <vt:lpstr>PowerPoint-esitys</vt:lpstr>
      <vt:lpstr>portit ja liittimet KESKUSYKSIKÖN ULKOPUOLELLA</vt:lpstr>
      <vt:lpstr>USB (Universal Serial Bus)</vt:lpstr>
      <vt:lpstr>LPT Rinnakkaisliitäntä</vt:lpstr>
      <vt:lpstr>COM Sarjaliitäntä</vt:lpstr>
      <vt:lpstr>Portit hiirelle ja näppäimistölle</vt:lpstr>
      <vt:lpstr>PowerPoint-esitys</vt:lpstr>
      <vt:lpstr>virtalähde</vt:lpstr>
      <vt:lpstr>Virtalähde</vt:lpstr>
      <vt:lpstr>PowerPoint-esitys</vt:lpstr>
      <vt:lpstr>asemat</vt:lpstr>
      <vt:lpstr>PowerPoint-esitys</vt:lpstr>
      <vt:lpstr>CD- ja DVD -asemat</vt:lpstr>
      <vt:lpstr>Blue Ray -asema</vt:lpstr>
      <vt:lpstr>THE END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Nopeus</dc:title>
  <dc:creator>Koivisto</dc:creator>
  <cp:lastModifiedBy>Koivisto</cp:lastModifiedBy>
  <cp:revision>96</cp:revision>
  <dcterms:created xsi:type="dcterms:W3CDTF">2014-01-14T14:25:01Z</dcterms:created>
  <dcterms:modified xsi:type="dcterms:W3CDTF">2017-09-10T17:30:00Z</dcterms:modified>
</cp:coreProperties>
</file>