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2" r:id="rId3"/>
    <p:sldId id="285" r:id="rId4"/>
    <p:sldId id="286" r:id="rId5"/>
    <p:sldId id="296" r:id="rId6"/>
    <p:sldId id="287" r:id="rId7"/>
    <p:sldId id="288" r:id="rId8"/>
    <p:sldId id="289" r:id="rId9"/>
    <p:sldId id="282" r:id="rId10"/>
    <p:sldId id="284" r:id="rId11"/>
    <p:sldId id="261" r:id="rId12"/>
    <p:sldId id="267" r:id="rId13"/>
    <p:sldId id="262" r:id="rId14"/>
    <p:sldId id="263" r:id="rId15"/>
    <p:sldId id="264" r:id="rId16"/>
    <p:sldId id="266" r:id="rId17"/>
    <p:sldId id="293" r:id="rId18"/>
    <p:sldId id="280" r:id="rId19"/>
    <p:sldId id="28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fi-FI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7052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4422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6720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242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5644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6078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6489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838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032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72215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916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fi-F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54CF86E-433B-407E-ADB4-CBEE847F58C6}" type="datetimeFigureOut">
              <a:rPr lang="fi-FI" smtClean="0"/>
              <a:t>16.8.2026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8FB244B-AD6F-4F29-B679-64879B3812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609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8A450D-6F64-433D-95D6-7E31634E84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4800" dirty="0"/>
              <a:t>Englannin A-oppimäärän yleiset tavoitteet ja päättöarvioinnin kohteet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7D5FB2E-BFA0-40DA-A674-9A084620B5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OPETUSSUUNNITELMA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7523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5BADAF-DB71-40E2-9579-4F837281F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Arviointi 9. luokalla: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1CAE2E-0A0C-4DC1-8FBB-74E48B780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91640"/>
            <a:ext cx="10058400" cy="4709160"/>
          </a:xfrm>
        </p:spPr>
        <p:txBody>
          <a:bodyPr>
            <a:normAutofit fontScale="85000" lnSpcReduction="10000"/>
          </a:bodyPr>
          <a:lstStyle/>
          <a:p>
            <a:r>
              <a:rPr lang="fi-FI" sz="3200" b="1" dirty="0"/>
              <a:t>Joulun väliarviointi</a:t>
            </a:r>
            <a:r>
              <a:rPr lang="fi-FI" sz="3200" dirty="0"/>
              <a:t>: perustuu syksyn kuluessa annettuihin näyttöihin: pikkutesteihin, kirjoitelmiin, kokeisiin, projektitöihin, tunti/kotityöskentelyyn (tuntityöskentely, läksyt yms.)</a:t>
            </a:r>
          </a:p>
          <a:p>
            <a:r>
              <a:rPr lang="fi-FI" sz="3200" b="1" dirty="0"/>
              <a:t>Kevään päättöarviointi</a:t>
            </a:r>
            <a:r>
              <a:rPr lang="fi-FI" sz="3200" dirty="0"/>
              <a:t>: </a:t>
            </a:r>
          </a:p>
          <a:p>
            <a:r>
              <a:rPr lang="fi-FI" sz="3200" dirty="0"/>
              <a:t>kuinka hyvin ja missä määrin oppilas on saavuttanut </a:t>
            </a:r>
            <a:r>
              <a:rPr lang="fi-FI" sz="3200" b="1" dirty="0"/>
              <a:t>englannin A-oppimäärän tavoitteet</a:t>
            </a:r>
            <a:r>
              <a:rPr lang="fi-FI" sz="3200" dirty="0"/>
              <a:t>?  (</a:t>
            </a:r>
            <a:r>
              <a:rPr lang="fi-FI" sz="3200" dirty="0" err="1"/>
              <a:t>Huom</a:t>
            </a:r>
            <a:r>
              <a:rPr lang="fi-FI" sz="3200" dirty="0"/>
              <a:t>! 9. luokalla opittujen asioiden lisäksi sinun tulisi hallita myös sitä ennen opiskellut asiat = </a:t>
            </a:r>
            <a:r>
              <a:rPr lang="fi-FI" sz="3200" b="1" dirty="0">
                <a:solidFill>
                  <a:srgbClr val="FF0000"/>
                </a:solidFill>
              </a:rPr>
              <a:t>Kielitaito on ns. kumulatiivista</a:t>
            </a:r>
            <a:r>
              <a:rPr lang="fi-FI" sz="3200" dirty="0"/>
              <a:t>.)</a:t>
            </a:r>
          </a:p>
          <a:p>
            <a:r>
              <a:rPr lang="fi-FI" sz="3200" b="1" dirty="0" err="1"/>
              <a:t>Huom</a:t>
            </a:r>
            <a:r>
              <a:rPr lang="fi-FI" sz="3200" b="1" dirty="0"/>
              <a:t>! </a:t>
            </a:r>
            <a:r>
              <a:rPr lang="fi-FI" sz="3200" b="1" dirty="0">
                <a:solidFill>
                  <a:srgbClr val="FF0000"/>
                </a:solidFill>
              </a:rPr>
              <a:t>Myös </a:t>
            </a:r>
            <a:r>
              <a:rPr lang="fi-FI" sz="3200" b="1" u="sng" dirty="0">
                <a:solidFill>
                  <a:srgbClr val="FF0000"/>
                </a:solidFill>
              </a:rPr>
              <a:t>työskentelyn = kielenopiskelutaitojen arviointi </a:t>
            </a:r>
            <a:r>
              <a:rPr lang="fi-FI" sz="3200" b="1" dirty="0">
                <a:solidFill>
                  <a:srgbClr val="FF0000"/>
                </a:solidFill>
              </a:rPr>
              <a:t>sisältyy päättöarviointiin</a:t>
            </a:r>
            <a:r>
              <a:rPr lang="fi-FI" sz="3200" b="1" dirty="0"/>
              <a:t>!</a:t>
            </a:r>
            <a:endParaRPr lang="fi-FI" sz="2600" b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4374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E02EA-7957-9049-1A2E-AEE1D909E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Englannin päättöarvosana perustuu siihen…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99631B-75C9-698A-B100-DDEE642D3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sz="2800" dirty="0"/>
              <a:t>kuinka hyvin ja missä määrin oppilas on saavuttanut </a:t>
            </a:r>
            <a:r>
              <a:rPr lang="fi-FI" sz="2800" b="1" dirty="0"/>
              <a:t>englannin A-oppimäärän tavoitteet</a:t>
            </a:r>
            <a:r>
              <a:rPr lang="fi-FI" sz="2800" dirty="0"/>
              <a:t>?  (</a:t>
            </a:r>
            <a:r>
              <a:rPr lang="fi-FI" sz="2800" dirty="0" err="1"/>
              <a:t>Huom</a:t>
            </a:r>
            <a:r>
              <a:rPr lang="fi-FI" sz="2800" dirty="0"/>
              <a:t>! 9. luokalla opittujen asioiden lisäksi sinun tulisi hallita myös sitä ennen opiskellut asiat = </a:t>
            </a:r>
            <a:r>
              <a:rPr lang="fi-FI" sz="2800" b="1" dirty="0">
                <a:solidFill>
                  <a:srgbClr val="FF0000"/>
                </a:solidFill>
              </a:rPr>
              <a:t>Kielitaito on ns. kumulatiivista</a:t>
            </a:r>
            <a:r>
              <a:rPr lang="fi-FI" sz="2800" dirty="0"/>
              <a:t>.)</a:t>
            </a:r>
          </a:p>
          <a:p>
            <a:r>
              <a:rPr lang="fi-FI" sz="2800" dirty="0"/>
              <a:t>mikä on kielitaidon taso 9. luokan päättövaiheessa suhteessa </a:t>
            </a:r>
            <a:r>
              <a:rPr lang="fi-FI" sz="2800" b="1" dirty="0"/>
              <a:t>valtakunnallisiin kriteereihin</a:t>
            </a:r>
            <a:r>
              <a:rPr lang="fi-FI" sz="2800" dirty="0"/>
              <a:t>? (Yleiset opettajan arviointityötä tukevat /suuntaa antavat kriteerit olemassa arvosanoille 5, 7, 8, 9)</a:t>
            </a:r>
          </a:p>
          <a:p>
            <a:r>
              <a:rPr lang="fi-FI" sz="2800" b="1" dirty="0" err="1"/>
              <a:t>Huom</a:t>
            </a:r>
            <a:r>
              <a:rPr lang="fi-FI" sz="2800" b="1" dirty="0"/>
              <a:t>! </a:t>
            </a:r>
            <a:r>
              <a:rPr lang="fi-FI" sz="2800" b="1" dirty="0">
                <a:solidFill>
                  <a:srgbClr val="FF0000"/>
                </a:solidFill>
              </a:rPr>
              <a:t>Myös </a:t>
            </a:r>
            <a:r>
              <a:rPr lang="fi-FI" sz="2800" b="1" u="sng" dirty="0">
                <a:solidFill>
                  <a:srgbClr val="FF0000"/>
                </a:solidFill>
              </a:rPr>
              <a:t>työskentelyn ja kielenopiskelutaitojen arviointi </a:t>
            </a:r>
            <a:r>
              <a:rPr lang="fi-FI" sz="2800" b="1" dirty="0">
                <a:solidFill>
                  <a:srgbClr val="FF0000"/>
                </a:solidFill>
              </a:rPr>
              <a:t>sisältyy päättöarviointiin</a:t>
            </a:r>
            <a:r>
              <a:rPr lang="fi-FI" sz="2800" b="1" dirty="0"/>
              <a:t>!</a:t>
            </a:r>
            <a:endParaRPr lang="fi-FI" b="1" dirty="0"/>
          </a:p>
          <a:p>
            <a:endParaRPr lang="fi-FI" sz="2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15094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6B9640-F23B-96CF-B8B8-8F9A041DF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Eniten painoarvoa arvioinnissa on itse </a:t>
            </a:r>
            <a:r>
              <a:rPr lang="fi-FI" dirty="0">
                <a:solidFill>
                  <a:srgbClr val="FF0000"/>
                </a:solidFill>
              </a:rPr>
              <a:t>kielitaidon tasolla </a:t>
            </a:r>
            <a:r>
              <a:rPr lang="fi-FI" dirty="0"/>
              <a:t>9. luokan päättövaiheessa: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1D4B87-406C-894D-495E-A2AA4AE0F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b="1" dirty="0"/>
          </a:p>
          <a:p>
            <a:r>
              <a:rPr lang="fi-FI" sz="2800" b="1" dirty="0"/>
              <a:t>Taito toimia vuorovaikutuksessa</a:t>
            </a:r>
            <a:endParaRPr lang="fi-FI" sz="2000" b="1" dirty="0">
              <a:solidFill>
                <a:srgbClr val="FF0000"/>
              </a:solidFill>
            </a:endParaRPr>
          </a:p>
          <a:p>
            <a:r>
              <a:rPr lang="fi-FI" b="1" dirty="0"/>
              <a:t>Taito </a:t>
            </a:r>
            <a:r>
              <a:rPr lang="fi-FI" sz="2800" b="1" dirty="0"/>
              <a:t>tulkita tekstejä  = </a:t>
            </a:r>
            <a:r>
              <a:rPr lang="fi-FI" sz="2800" b="1" dirty="0">
                <a:solidFill>
                  <a:srgbClr val="FF0000"/>
                </a:solidFill>
              </a:rPr>
              <a:t>luetun- ja </a:t>
            </a:r>
            <a:r>
              <a:rPr lang="fi-FI" sz="2800" b="1" dirty="0" err="1">
                <a:solidFill>
                  <a:srgbClr val="FF0000"/>
                </a:solidFill>
              </a:rPr>
              <a:t>kuullunymmärtäminen</a:t>
            </a:r>
            <a:endParaRPr lang="fi-FI" sz="2800" b="1" dirty="0">
              <a:solidFill>
                <a:srgbClr val="FF0000"/>
              </a:solidFill>
            </a:endParaRPr>
          </a:p>
          <a:p>
            <a:r>
              <a:rPr lang="fi-FI" b="1" dirty="0"/>
              <a:t>Taito </a:t>
            </a:r>
            <a:r>
              <a:rPr lang="fi-FI" sz="2800" b="1" dirty="0"/>
              <a:t>tuottaa tekstejä = </a:t>
            </a:r>
            <a:r>
              <a:rPr lang="fi-FI" sz="2800" b="1" dirty="0">
                <a:solidFill>
                  <a:srgbClr val="FF0000"/>
                </a:solidFill>
              </a:rPr>
              <a:t>kirjoittaminen ja puhuminen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67486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4CC9B0-FA5C-D57B-0EA6-50125D1CB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B300BE-44DD-C2B1-E0EE-AD7941B78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54CE966-6A46-96AB-5F93-3F85F6459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2" y="32863"/>
            <a:ext cx="12155596" cy="679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75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C9420D-0428-FAA4-B7FE-9DA30EEAF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DB63C3D-F49A-55B1-8F0A-902D17559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FE13325-4E5A-5D99-B216-4065CD099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" y="0"/>
            <a:ext cx="12134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445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1E8566-0720-7B62-4EF7-69A56280B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42D90F-EB21-EB24-91BA-4F643413F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378917F-4A2E-7521-A917-BA0A9F52A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1" y="0"/>
            <a:ext cx="121655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2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53F7B0-71CA-8E00-4BA2-DDECA75C2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35197B-154B-FEE9-C8D9-9198CC655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2CFCCE0-C0D0-703E-9287-3BB8C6F8D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" y="28100"/>
            <a:ext cx="12174649" cy="680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93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58BAB0-8B3A-4904-A5EA-9944324CD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33806"/>
          </a:xfrm>
        </p:spPr>
        <p:txBody>
          <a:bodyPr/>
          <a:lstStyle/>
          <a:p>
            <a:r>
              <a:rPr lang="fi-FI" dirty="0"/>
              <a:t>Vinkkejä opiskeluun!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EEEFC6-0042-44C1-A5B6-DB160737B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6400"/>
            <a:ext cx="10058400" cy="4724400"/>
          </a:xfrm>
        </p:spPr>
        <p:txBody>
          <a:bodyPr/>
          <a:lstStyle/>
          <a:p>
            <a:r>
              <a:rPr lang="fi-FI" dirty="0"/>
              <a:t>Hyödynnä </a:t>
            </a:r>
            <a:r>
              <a:rPr lang="fi-FI" b="1" dirty="0">
                <a:solidFill>
                  <a:srgbClr val="FF0000"/>
                </a:solidFill>
              </a:rPr>
              <a:t>kaikki tilaisuudet </a:t>
            </a:r>
            <a:r>
              <a:rPr lang="fi-FI" dirty="0"/>
              <a:t>käyttää ja harjoitella englantia (koulussa ja </a:t>
            </a:r>
            <a:r>
              <a:rPr lang="fi-FI" b="1" dirty="0">
                <a:solidFill>
                  <a:srgbClr val="FF0000"/>
                </a:solidFill>
              </a:rPr>
              <a:t>vapaa-ajalla</a:t>
            </a:r>
            <a:r>
              <a:rPr lang="fi-FI" dirty="0"/>
              <a:t>)</a:t>
            </a:r>
          </a:p>
          <a:p>
            <a:r>
              <a:rPr lang="fi-FI" b="1" dirty="0">
                <a:solidFill>
                  <a:srgbClr val="FF0000"/>
                </a:solidFill>
              </a:rPr>
              <a:t>Käytä englantia rohkeasti ja häpeilemättä: älä pelkää virheiden tekemistä!</a:t>
            </a:r>
          </a:p>
          <a:p>
            <a:r>
              <a:rPr lang="fi-FI" dirty="0"/>
              <a:t>Tarkista omat </a:t>
            </a:r>
            <a:r>
              <a:rPr lang="fi-FI" b="1" dirty="0">
                <a:solidFill>
                  <a:srgbClr val="FF0000"/>
                </a:solidFill>
              </a:rPr>
              <a:t>työtapasi:</a:t>
            </a:r>
            <a:r>
              <a:rPr lang="fi-FI" dirty="0"/>
              <a:t> Miten opit parhaiten? Asenne ja ajankäyttö kunnossa?</a:t>
            </a:r>
          </a:p>
          <a:p>
            <a:r>
              <a:rPr lang="fi-FI" b="1" dirty="0">
                <a:solidFill>
                  <a:srgbClr val="FF0000"/>
                </a:solidFill>
              </a:rPr>
              <a:t>Kertaa, kertaa, kertaa</a:t>
            </a:r>
            <a:r>
              <a:rPr lang="fi-FI" dirty="0"/>
              <a:t>!</a:t>
            </a:r>
          </a:p>
          <a:p>
            <a:r>
              <a:rPr lang="fi-FI" dirty="0"/>
              <a:t>Ole </a:t>
            </a:r>
            <a:r>
              <a:rPr lang="fi-FI" b="1" dirty="0">
                <a:solidFill>
                  <a:srgbClr val="FF0000"/>
                </a:solidFill>
              </a:rPr>
              <a:t>sinnikäs</a:t>
            </a:r>
            <a:r>
              <a:rPr lang="fi-FI" b="1" dirty="0"/>
              <a:t> </a:t>
            </a:r>
            <a:r>
              <a:rPr lang="fi-FI" dirty="0"/>
              <a:t>– kielitaito kehittyy pikku hiljaa, ei yhdessä yössä</a:t>
            </a:r>
          </a:p>
          <a:p>
            <a:r>
              <a:rPr lang="fi-FI" dirty="0"/>
              <a:t>Hyödynnä </a:t>
            </a:r>
            <a:r>
              <a:rPr lang="fi-FI" b="1" dirty="0">
                <a:solidFill>
                  <a:srgbClr val="FF0000"/>
                </a:solidFill>
              </a:rPr>
              <a:t>Otavan Novan </a:t>
            </a:r>
            <a:r>
              <a:rPr lang="fi-FI" dirty="0"/>
              <a:t>digitaalisia materiaaleja</a:t>
            </a:r>
          </a:p>
          <a:p>
            <a:r>
              <a:rPr lang="fi-FI" dirty="0"/>
              <a:t>Tee </a:t>
            </a:r>
            <a:r>
              <a:rPr lang="fi-FI" dirty="0" err="1"/>
              <a:t>Scene</a:t>
            </a:r>
            <a:r>
              <a:rPr lang="fi-FI" dirty="0"/>
              <a:t>-kirjan </a:t>
            </a:r>
            <a:r>
              <a:rPr lang="fi-FI" b="1" dirty="0">
                <a:solidFill>
                  <a:srgbClr val="FF0000"/>
                </a:solidFill>
              </a:rPr>
              <a:t>digilisätehtäviä</a:t>
            </a:r>
            <a:r>
              <a:rPr lang="fi-FI" dirty="0"/>
              <a:t> oma-aloitteisesti</a:t>
            </a:r>
          </a:p>
          <a:p>
            <a:r>
              <a:rPr lang="fi-FI" b="1" dirty="0">
                <a:solidFill>
                  <a:srgbClr val="FF0000"/>
                </a:solidFill>
              </a:rPr>
              <a:t>Valmistaudu </a:t>
            </a:r>
            <a:r>
              <a:rPr lang="fi-FI" dirty="0"/>
              <a:t>seuraavaa oppituntia varten hyvin kertaamalla edellisen tunnin asioita</a:t>
            </a:r>
          </a:p>
          <a:p>
            <a:r>
              <a:rPr lang="fi-FI" dirty="0"/>
              <a:t>Opiskele uusia asioita </a:t>
            </a:r>
            <a:r>
              <a:rPr lang="fi-FI" b="1" dirty="0">
                <a:solidFill>
                  <a:srgbClr val="FF0000"/>
                </a:solidFill>
              </a:rPr>
              <a:t>pala kerrallaan </a:t>
            </a:r>
            <a:r>
              <a:rPr lang="fi-FI" dirty="0"/>
              <a:t>kunnolla, oppitunti oppitunnilta – ei vasta sitten, kun isompi koe on tulossa</a:t>
            </a:r>
          </a:p>
        </p:txBody>
      </p:sp>
    </p:spTree>
    <p:extLst>
      <p:ext uri="{BB962C8B-B14F-4D97-AF65-F5344CB8AC3E}">
        <p14:creationId xmlns:p14="http://schemas.microsoft.com/office/powerpoint/2010/main" val="2603752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923823-0A05-495E-86CA-4A8C8EA6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952" y="400051"/>
            <a:ext cx="10058400" cy="1371600"/>
          </a:xfrm>
        </p:spPr>
        <p:txBody>
          <a:bodyPr>
            <a:normAutofit/>
          </a:bodyPr>
          <a:lstStyle/>
          <a:p>
            <a:r>
              <a:rPr lang="fi-FI" dirty="0"/>
              <a:t>9. luokan englanti – mitä uutta?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71D2B6-643A-46A1-AA40-2ECB76619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71651"/>
            <a:ext cx="10058400" cy="4143374"/>
          </a:xfrm>
        </p:spPr>
        <p:txBody>
          <a:bodyPr>
            <a:normAutofit lnSpcReduction="10000"/>
          </a:bodyPr>
          <a:lstStyle/>
          <a:p>
            <a:r>
              <a:rPr lang="fi-FI" sz="2400" b="1" dirty="0"/>
              <a:t>Sisällöt/Aihepiirit</a:t>
            </a:r>
            <a:r>
              <a:rPr lang="fi-FI" sz="2400" dirty="0"/>
              <a:t>:</a:t>
            </a:r>
          </a:p>
          <a:p>
            <a:r>
              <a:rPr lang="fi-FI" dirty="0"/>
              <a:t>Ympäristö, luonnonsuojelu, eläinten oikeudet</a:t>
            </a:r>
          </a:p>
          <a:p>
            <a:r>
              <a:rPr lang="fi-FI" dirty="0"/>
              <a:t>Yhteiskunta, toimiminen yhteiskunnan jäsenenä ja osana yhteisöä</a:t>
            </a:r>
          </a:p>
          <a:p>
            <a:r>
              <a:rPr lang="fi-FI" dirty="0"/>
              <a:t>Opiskelu, koulutus</a:t>
            </a:r>
          </a:p>
          <a:p>
            <a:r>
              <a:rPr lang="fi-FI" dirty="0"/>
              <a:t>Työelämä, työnhaku</a:t>
            </a:r>
          </a:p>
          <a:p>
            <a:r>
              <a:rPr lang="fi-FI" dirty="0"/>
              <a:t>teknologia</a:t>
            </a:r>
          </a:p>
          <a:p>
            <a:r>
              <a:rPr lang="fi-FI" dirty="0"/>
              <a:t>Kirjallisuus</a:t>
            </a:r>
          </a:p>
          <a:p>
            <a:endParaRPr lang="fi-FI" dirty="0"/>
          </a:p>
          <a:p>
            <a:r>
              <a:rPr lang="fi-FI" sz="2200" b="1" dirty="0">
                <a:solidFill>
                  <a:srgbClr val="FF0000"/>
                </a:solidFill>
              </a:rPr>
              <a:t>Tavoite: opit ymmärtämään näitä aihepiirejä käsitteleviä kirjoitettuja ja puhuttuja tekstejä; opit viestimään näistä aihepiireistä suullisesti ja kirjoittamalla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593147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5EB629-EE9A-4C3E-9F93-CDE743736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Keskeisimmät uudet rakenneasiat: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77F06FC-038D-4A65-B3DE-1531E5F5A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00225"/>
            <a:ext cx="10058400" cy="3533775"/>
          </a:xfrm>
        </p:spPr>
        <p:txBody>
          <a:bodyPr>
            <a:normAutofit lnSpcReduction="10000"/>
          </a:bodyPr>
          <a:lstStyle/>
          <a:p>
            <a:r>
              <a:rPr lang="fi-FI" sz="2800" dirty="0"/>
              <a:t>2. konditionaali</a:t>
            </a:r>
          </a:p>
          <a:p>
            <a:r>
              <a:rPr lang="fi-FI" sz="2800" dirty="0"/>
              <a:t>Passiivi</a:t>
            </a:r>
          </a:p>
          <a:p>
            <a:r>
              <a:rPr lang="fi-FI" sz="2800" dirty="0"/>
              <a:t>Relatiivipronominit</a:t>
            </a:r>
          </a:p>
          <a:p>
            <a:r>
              <a:rPr lang="fi-FI" sz="2800" dirty="0"/>
              <a:t>Verbin infinitiivi- ja </a:t>
            </a:r>
            <a:r>
              <a:rPr lang="fi-FI" sz="2800" dirty="0" err="1"/>
              <a:t>ing</a:t>
            </a:r>
            <a:r>
              <a:rPr lang="fi-FI" sz="2800" dirty="0"/>
              <a:t>-muoto</a:t>
            </a:r>
          </a:p>
          <a:p>
            <a:r>
              <a:rPr lang="fi-FI" sz="2800" dirty="0"/>
              <a:t>Epäsuora kerronta, epäsuorat kysymykset</a:t>
            </a:r>
          </a:p>
          <a:p>
            <a:r>
              <a:rPr lang="fi-FI" sz="2800" dirty="0"/>
              <a:t>Myös vanhoja rakenneasioita (esim. aikamuotoja) kerrataan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E7DCAFF-8DF7-4A33-916C-F352AA67F896}"/>
              </a:ext>
            </a:extLst>
          </p:cNvPr>
          <p:cNvSpPr txBox="1"/>
          <p:nvPr/>
        </p:nvSpPr>
        <p:spPr>
          <a:xfrm>
            <a:off x="990600" y="5219700"/>
            <a:ext cx="95702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>
                <a:solidFill>
                  <a:srgbClr val="FF0000"/>
                </a:solidFill>
              </a:rPr>
              <a:t>Tavoite: </a:t>
            </a:r>
          </a:p>
          <a:p>
            <a:r>
              <a:rPr lang="fi-FI" b="1" dirty="0">
                <a:solidFill>
                  <a:srgbClr val="FF0000"/>
                </a:solidFill>
              </a:rPr>
              <a:t>- Saat paremmin selkoa monimutkaisempiakin lauserakenteita sisältävistä teksteistä.</a:t>
            </a:r>
          </a:p>
          <a:p>
            <a:r>
              <a:rPr lang="fi-FI" b="1" dirty="0">
                <a:solidFill>
                  <a:srgbClr val="FF0000"/>
                </a:solidFill>
              </a:rPr>
              <a:t>- Kykysi ilmaista itseäsi monipuolisemmin ja oikeakielisemmin/tarkemmin kehittyy</a:t>
            </a:r>
            <a:r>
              <a:rPr lang="fi-FI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03812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A36ECD-569F-4DA2-B4A8-9DEDC929E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Huom</a:t>
            </a:r>
            <a:r>
              <a:rPr lang="fi-FI" dirty="0"/>
              <a:t>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6642F2-8BE8-4980-AB4A-3EFDD2FA0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/>
              <a:t>Näiden tavoitteiden saavuttamiseksi olet opiskellut alakoulusta lähtien eli kaikkia näitä ei suinkaan aleta tavoitella vasta 9. luokalla, mutta nämä ovat kaikki </a:t>
            </a:r>
            <a:r>
              <a:rPr lang="fi-FI" sz="3200" b="1" dirty="0"/>
              <a:t>tavoitteita, joiden saavuttamista arvioidaan 9. luokan päättövaiheessa.</a:t>
            </a:r>
          </a:p>
        </p:txBody>
      </p:sp>
    </p:spTree>
    <p:extLst>
      <p:ext uri="{BB962C8B-B14F-4D97-AF65-F5344CB8AC3E}">
        <p14:creationId xmlns:p14="http://schemas.microsoft.com/office/powerpoint/2010/main" val="3066414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EE3A56-3608-421C-83D3-14389D429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b="1" dirty="0"/>
              <a:t>1. Tavoite: Kasvu kulttuuriseen moninaisuuteen ja kielitietoisuuteen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6F431D9-9788-493D-BA4D-56BE6DA28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Tavoite:</a:t>
            </a:r>
          </a:p>
          <a:p>
            <a:r>
              <a:rPr lang="fi-FI" dirty="0"/>
              <a:t>Opit tuntemaan englannin kielen asemaan ja variantteihin liittyviä arvoja. </a:t>
            </a:r>
          </a:p>
          <a:p>
            <a:r>
              <a:rPr lang="fi-FI" dirty="0"/>
              <a:t>Opit kielialueen maiden kulttuureja ja elämänmuotoja. </a:t>
            </a:r>
          </a:p>
          <a:p>
            <a:r>
              <a:rPr lang="fi-FI" dirty="0"/>
              <a:t>Opit  kehittämään kulttuurien välistä toimintakykyä.</a:t>
            </a:r>
          </a:p>
          <a:p>
            <a:r>
              <a:rPr lang="fi-FI" dirty="0"/>
              <a:t>Opit löytämään englanninkielisiä aineistoja ja toimintaympäristöjä, jotka laajentavat käsitystäsi globalisoituvasta maailmasta. </a:t>
            </a:r>
          </a:p>
          <a:p>
            <a:r>
              <a:rPr lang="fi-FI" dirty="0"/>
              <a:t>Opit löytämään englannin kielen säännönmukaisuuksia ja vertailemaan englannin kieltä muihin kieliin. </a:t>
            </a:r>
          </a:p>
          <a:p>
            <a:r>
              <a:rPr lang="fi-FI" dirty="0"/>
              <a:t>Opit käyttämään kielitiedon käsitteitä oppimisen tukena.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1123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3A4210-7865-4472-86E8-584C09827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b="1" dirty="0"/>
              <a:t>2. Tavoite: Kielenopiskelutaidot + työskentelytaidot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A26393-8B51-494A-9A17-78B2AB7CA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1630017"/>
            <a:ext cx="10058400" cy="4691270"/>
          </a:xfrm>
        </p:spPr>
        <p:txBody>
          <a:bodyPr>
            <a:normAutofit lnSpcReduction="10000"/>
          </a:bodyPr>
          <a:lstStyle/>
          <a:p>
            <a:r>
              <a:rPr lang="fi-FI" dirty="0"/>
              <a:t>Opit asettamaan tavoitteita kielten opiskelulle ja reflektoimaan (= tarkastelemaan) oppimisprosessia itsenäisesti ja yhdessä muiden kanssa. </a:t>
            </a:r>
          </a:p>
          <a:p>
            <a:r>
              <a:rPr lang="fi-FI" dirty="0"/>
              <a:t>Opit käyttämään erilaisia tapoja oppia kieliä ja löydät niistä itsellesi tehokkaimmat.</a:t>
            </a:r>
          </a:p>
          <a:p>
            <a:r>
              <a:rPr lang="fi-FI" dirty="0"/>
              <a:t>Opit tapoja toimia vuorovaikutuksessa rakentavasti.</a:t>
            </a:r>
          </a:p>
          <a:p>
            <a:r>
              <a:rPr lang="fi-FI" dirty="0"/>
              <a:t>Opit soveltamaan ja kehittämään kielitaitoasi itsenäisesti myös koulun päätyttyä. </a:t>
            </a:r>
          </a:p>
          <a:p>
            <a:r>
              <a:rPr lang="fi-FI" dirty="0"/>
              <a:t>Opit hyödyntämään ympäristön kielellisiä virikkeitä. </a:t>
            </a:r>
          </a:p>
          <a:p>
            <a:r>
              <a:rPr lang="fi-FI" dirty="0"/>
              <a:t>Sinulle kehittyy luottamus itseesi kielenoppijana.</a:t>
            </a:r>
          </a:p>
          <a:p>
            <a:r>
              <a:rPr lang="fi-FI" b="1" u="sng" dirty="0"/>
              <a:t>Käytännön työskentelytaitoja:</a:t>
            </a:r>
          </a:p>
          <a:p>
            <a:r>
              <a:rPr lang="fi-FI" b="1" dirty="0">
                <a:solidFill>
                  <a:srgbClr val="FF0000"/>
                </a:solidFill>
              </a:rPr>
              <a:t>suunnitelmallinen, itseohjautuva, keskittynyt ja sinnikäs opiskelu oppitunnilla ja kotona</a:t>
            </a:r>
          </a:p>
          <a:p>
            <a:r>
              <a:rPr lang="fi-FI" b="1" dirty="0">
                <a:solidFill>
                  <a:srgbClr val="FF0000"/>
                </a:solidFill>
              </a:rPr>
              <a:t>annettujen tehtävien suorittaminen ajallaan</a:t>
            </a:r>
          </a:p>
          <a:p>
            <a:r>
              <a:rPr lang="fi-FI" b="1" dirty="0">
                <a:solidFill>
                  <a:srgbClr val="FF0000"/>
                </a:solidFill>
              </a:rPr>
              <a:t>kyky toimia ryhmässä ja hyödyntää ryhmän tarjoamat mahdollisuudet kielen harjoitteluun</a:t>
            </a:r>
          </a:p>
          <a:p>
            <a:r>
              <a:rPr lang="fi-FI" b="1" dirty="0">
                <a:solidFill>
                  <a:srgbClr val="FF0000"/>
                </a:solidFill>
              </a:rPr>
              <a:t>tuntiaktiivisuus (ei tarkoita pelkästään viittaamista, vaan sitä, että paneutuu tunnilla opiskeltaviin asioihin ja rohkeasti pyrkii käyttämään englantia tunnilla)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2C4D0A6-8D40-4F0E-9EAA-83C928484D3E}"/>
              </a:ext>
            </a:extLst>
          </p:cNvPr>
          <p:cNvSpPr txBox="1"/>
          <p:nvPr/>
        </p:nvSpPr>
        <p:spPr>
          <a:xfrm flipH="1">
            <a:off x="1626868" y="5143500"/>
            <a:ext cx="4602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508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691D40-0693-62E3-0F82-A83C19208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3. Kehittyvä kielitaito: 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8DF4D6-A34C-8DA2-5D8F-2609AE10C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 b="1" dirty="0"/>
              <a:t>3.1. Taito toimia vuorovaikutuksessa</a:t>
            </a:r>
            <a:endParaRPr lang="fi-FI" sz="2000" b="1" dirty="0">
              <a:solidFill>
                <a:srgbClr val="FF0000"/>
              </a:solidFill>
            </a:endParaRPr>
          </a:p>
          <a:p>
            <a:r>
              <a:rPr lang="fi-FI" sz="2800" b="1" dirty="0"/>
              <a:t>3.2. Taito tulkita tekstejä  = </a:t>
            </a:r>
            <a:r>
              <a:rPr lang="fi-FI" sz="2800" b="1" dirty="0">
                <a:solidFill>
                  <a:srgbClr val="FF0000"/>
                </a:solidFill>
              </a:rPr>
              <a:t>luetun- ja </a:t>
            </a:r>
            <a:r>
              <a:rPr lang="fi-FI" sz="2800" b="1" dirty="0" err="1">
                <a:solidFill>
                  <a:srgbClr val="FF0000"/>
                </a:solidFill>
              </a:rPr>
              <a:t>kuullunymmärtäminen</a:t>
            </a:r>
            <a:endParaRPr lang="fi-FI" sz="2800" b="1" dirty="0">
              <a:solidFill>
                <a:srgbClr val="FF0000"/>
              </a:solidFill>
            </a:endParaRPr>
          </a:p>
          <a:p>
            <a:r>
              <a:rPr lang="fi-FI" sz="2800" b="1" dirty="0"/>
              <a:t>3.3. Taito tuottaa tekstejä = </a:t>
            </a:r>
            <a:r>
              <a:rPr lang="fi-FI" sz="2800" b="1" dirty="0">
                <a:solidFill>
                  <a:srgbClr val="FF0000"/>
                </a:solidFill>
              </a:rPr>
              <a:t>kirjoittaminen ja puhuminen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1575304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AB650C-9174-495D-8ACC-5117D2730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b="1" dirty="0"/>
              <a:t>3.1. Tavoite: Taito toimia vuorovaikutuksessa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7D3443-59EB-4BB7-9618-6FE79C315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47825"/>
            <a:ext cx="10058400" cy="4819650"/>
          </a:xfrm>
        </p:spPr>
        <p:txBody>
          <a:bodyPr>
            <a:normAutofit/>
          </a:bodyPr>
          <a:lstStyle/>
          <a:p>
            <a:r>
              <a:rPr lang="fi-FI" dirty="0"/>
              <a:t>opit toimimaan aktiivisesti erilaisissa vuorovaikutustilanteissa.  </a:t>
            </a:r>
            <a:r>
              <a:rPr lang="fi-FI" b="1" dirty="0">
                <a:solidFill>
                  <a:srgbClr val="FF0000"/>
                </a:solidFill>
              </a:rPr>
              <a:t>= ROHKEA KIELENKÄYTTÄJÄ RIIPPUMATTA VARSINAISESTA KIELITAIDON TASOSTA!</a:t>
            </a:r>
          </a:p>
          <a:p>
            <a:r>
              <a:rPr lang="fi-FI" dirty="0"/>
              <a:t>opit olemaan aloitteellinen vuorovaikutustilanteissa. </a:t>
            </a:r>
          </a:p>
          <a:p>
            <a:r>
              <a:rPr lang="fi-FI" dirty="0"/>
              <a:t>opit käyttämään viestintästrategioita. </a:t>
            </a:r>
          </a:p>
          <a:p>
            <a:pPr lvl="1"/>
            <a:r>
              <a:rPr lang="fi-FI" dirty="0"/>
              <a:t>Esim. </a:t>
            </a:r>
          </a:p>
          <a:p>
            <a:pPr lvl="1"/>
            <a:r>
              <a:rPr lang="fi-FI" dirty="0"/>
              <a:t>asian ilmaiseminen toisin sanoin</a:t>
            </a:r>
          </a:p>
          <a:p>
            <a:pPr lvl="1"/>
            <a:r>
              <a:rPr lang="fi-FI" dirty="0"/>
              <a:t>elekielen hyödyntäminen</a:t>
            </a:r>
          </a:p>
          <a:p>
            <a:pPr lvl="1"/>
            <a:r>
              <a:rPr lang="fi-FI" dirty="0"/>
              <a:t>apukeinojen käyttäminen</a:t>
            </a:r>
          </a:p>
          <a:p>
            <a:pPr lvl="1"/>
            <a:r>
              <a:rPr lang="fi-FI" dirty="0"/>
              <a:t>toiston tai hidastamisen pyytäminen</a:t>
            </a:r>
          </a:p>
          <a:p>
            <a:r>
              <a:rPr lang="fi-FI" dirty="0"/>
              <a:t>Opit tunnistamaan viestinnän kulttuurisia piirteitä. (esim. kohteliaisuuskäytänteet, tietynlaiset fraasit: asia sanotaan suomeksi näin, mutta englanniksi näin…)</a:t>
            </a:r>
          </a:p>
          <a:p>
            <a:r>
              <a:rPr lang="fi-FI" dirty="0"/>
              <a:t>Opit käyttämään kieltä kulttuurien välisessä viestinnässä.</a:t>
            </a:r>
          </a:p>
          <a:p>
            <a:pPr lvl="1"/>
            <a:endParaRPr lang="fi-FI" dirty="0"/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710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9C4965-C573-4CE8-9547-7EB54D34C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/>
              <a:t>3.2. Tavoite: Taito tulkita tekstejä  = </a:t>
            </a:r>
            <a:r>
              <a:rPr lang="fi-FI" sz="4000" b="1" dirty="0">
                <a:solidFill>
                  <a:srgbClr val="FF0000"/>
                </a:solidFill>
              </a:rPr>
              <a:t>luetun- ja </a:t>
            </a:r>
            <a:r>
              <a:rPr lang="fi-FI" sz="4000" b="1" dirty="0" err="1">
                <a:solidFill>
                  <a:srgbClr val="FF0000"/>
                </a:solidFill>
              </a:rPr>
              <a:t>kuullunymmärtäminen</a:t>
            </a:r>
            <a:endParaRPr lang="fi-FI" sz="40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20613A-4118-485A-9FE1-CEE5A327C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sz="2400" dirty="0"/>
              <a:t>Opit </a:t>
            </a:r>
            <a:r>
              <a:rPr lang="fi-FI" sz="2400" b="1" dirty="0"/>
              <a:t>tulkitsemaan</a:t>
            </a:r>
            <a:r>
              <a:rPr lang="fi-FI" sz="2400" dirty="0"/>
              <a:t> puhuttuja ja kirjoitettuja tekstejä. </a:t>
            </a:r>
          </a:p>
          <a:p>
            <a:r>
              <a:rPr lang="fi-FI" sz="2400" dirty="0"/>
              <a:t>Opit tekstien ymmärtämis</a:t>
            </a:r>
            <a:r>
              <a:rPr lang="fi-FI" sz="2400" b="1" dirty="0"/>
              <a:t>strategioita</a:t>
            </a:r>
            <a:r>
              <a:rPr lang="fi-FI" sz="2400" dirty="0"/>
              <a:t>. (= miten saada selkoa kirjoitetusta tai puhutusta tekstistä)  </a:t>
            </a:r>
          </a:p>
          <a:p>
            <a:r>
              <a:rPr lang="fi-FI" sz="2400" b="1" dirty="0" err="1"/>
              <a:t>Esim</a:t>
            </a:r>
            <a:r>
              <a:rPr lang="fi-FI" sz="2400" b="1" dirty="0"/>
              <a:t>: </a:t>
            </a:r>
          </a:p>
          <a:p>
            <a:r>
              <a:rPr lang="fi-FI" sz="2400" dirty="0"/>
              <a:t>Silmäilemällä otsikkoja (ja kuvia?) ymmärrän, mitä aihetta teksti käsittelee </a:t>
            </a:r>
          </a:p>
          <a:p>
            <a:r>
              <a:rPr lang="fi-FI" sz="2400" dirty="0"/>
              <a:t>osaan poimia keskeiset pääkohdat, vaikka en jokaista sanaa tai virkettä ymmärtäisikään – en juutu siihen, että joukossa on vieraita sanoja/vaikeita lauserakenteita</a:t>
            </a:r>
          </a:p>
          <a:p>
            <a:r>
              <a:rPr lang="fi-FI" sz="2400" dirty="0"/>
              <a:t>Käännän (netti)sanakirjan avulla vain </a:t>
            </a:r>
            <a:r>
              <a:rPr lang="fi-FI" sz="2400" b="1" dirty="0"/>
              <a:t>keskeisiä,</a:t>
            </a:r>
            <a:r>
              <a:rPr lang="fi-FI" sz="2400" dirty="0"/>
              <a:t> ymmärtämistä vaikeuttavia sanoja</a:t>
            </a:r>
          </a:p>
          <a:p>
            <a:r>
              <a:rPr lang="fi-FI" sz="2400" dirty="0"/>
              <a:t>Pystyn erottamaan, onko kyseessä esim. asiateksti (faktaa), jonkun yksittäinen mielipide, huumorilla höystetty teksti jne., mielikuvituksellinen tarina jne.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403330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E040BF-788F-4139-8803-78E91C4E9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b="1" dirty="0"/>
              <a:t>3.3. Tavoite: taito tuottaa tekstejä = </a:t>
            </a:r>
            <a:r>
              <a:rPr lang="fi-FI" sz="3600" b="1" dirty="0">
                <a:solidFill>
                  <a:srgbClr val="FF0000"/>
                </a:solidFill>
              </a:rPr>
              <a:t>kirjoittaminen ja puhuminen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CE84DC-F49B-4344-937F-FC35ED68D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Opit ilmaisemaan itseäsi suullisesti ja kirjallisesti käyttäen englannin kielen keskeistä sanastoa ja keskeisiä rakenteita. </a:t>
            </a:r>
          </a:p>
          <a:p>
            <a:r>
              <a:rPr lang="fi-FI" sz="2400" dirty="0"/>
              <a:t>Opit ääntämään ymmärrettävästi. </a:t>
            </a:r>
          </a:p>
        </p:txBody>
      </p:sp>
    </p:spTree>
    <p:extLst>
      <p:ext uri="{BB962C8B-B14F-4D97-AF65-F5344CB8AC3E}">
        <p14:creationId xmlns:p14="http://schemas.microsoft.com/office/powerpoint/2010/main" val="119734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870EE5-9002-4990-A16B-624C95BF5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52425"/>
            <a:ext cx="10058400" cy="1152525"/>
          </a:xfrm>
        </p:spPr>
        <p:txBody>
          <a:bodyPr>
            <a:normAutofit/>
          </a:bodyPr>
          <a:lstStyle/>
          <a:p>
            <a:r>
              <a:rPr lang="fi-FI" sz="4000" dirty="0"/>
              <a:t>Arviointimenetelmät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09F22B-475B-42B5-9ADA-5EE43A8D2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333501"/>
            <a:ext cx="10058400" cy="4701540"/>
          </a:xfrm>
        </p:spPr>
        <p:txBody>
          <a:bodyPr>
            <a:normAutofit fontScale="85000" lnSpcReduction="20000"/>
          </a:bodyPr>
          <a:lstStyle/>
          <a:p>
            <a:pPr lvl="1">
              <a:buFontTx/>
              <a:buChar char="-"/>
            </a:pPr>
            <a:r>
              <a:rPr lang="fi-FI" sz="2000" b="1" dirty="0"/>
              <a:t>Itsearviointi </a:t>
            </a:r>
            <a:r>
              <a:rPr lang="fi-FI" sz="2000" b="1" dirty="0">
                <a:solidFill>
                  <a:srgbClr val="FF0000"/>
                </a:solidFill>
              </a:rPr>
              <a:t>(Missä onnistuin? Missä ja miten voin kehittyä?)</a:t>
            </a:r>
          </a:p>
          <a:p>
            <a:pPr lvl="1">
              <a:buFontTx/>
              <a:buChar char="-"/>
            </a:pPr>
            <a:r>
              <a:rPr lang="fi-FI" sz="2000" b="1" dirty="0"/>
              <a:t>Toveriarviointi (Palautetta luokkatovereilta)</a:t>
            </a:r>
          </a:p>
          <a:p>
            <a:pPr lvl="1">
              <a:buFontTx/>
              <a:buChar char="-"/>
            </a:pPr>
            <a:r>
              <a:rPr lang="fi-FI" sz="2000" b="1" dirty="0"/>
              <a:t>A) Formatiivinen arviointi /pikkutestit </a:t>
            </a:r>
            <a:r>
              <a:rPr lang="fi-FI" sz="2000" dirty="0"/>
              <a:t>= </a:t>
            </a:r>
            <a:r>
              <a:rPr lang="fi-FI" sz="2000" b="1" dirty="0"/>
              <a:t>ohjaavaa ja kannustavaa palautetta, mutta vaikuttavat myös osaltaan arvosanaan</a:t>
            </a:r>
            <a:r>
              <a:rPr lang="fi-FI" sz="2000" dirty="0"/>
              <a:t>: esim. sanakokeet; testit yksittäisistä kielioppiasioita jne. = liitetään myös osaksi ns. summatiivista arviointia = merkitään yleensä Wilmaan arvosanoina, </a:t>
            </a:r>
            <a:r>
              <a:rPr lang="fi-FI" sz="2000" b="1" dirty="0"/>
              <a:t>pienempi painokerroin kuin summatiivisissa kokeissa)</a:t>
            </a:r>
          </a:p>
          <a:p>
            <a:pPr lvl="1">
              <a:buFontTx/>
              <a:buChar char="-"/>
            </a:pPr>
            <a:r>
              <a:rPr lang="fi-FI" sz="2100" b="1" dirty="0"/>
              <a:t>B) Summatiivinen (useimmiten numeroin arvioitava) arviointi = johon todistusarvosana perustuu</a:t>
            </a:r>
          </a:p>
          <a:p>
            <a:pPr lvl="1">
              <a:buFontTx/>
              <a:buChar char="-"/>
            </a:pPr>
            <a:r>
              <a:rPr lang="fi-FI" sz="2100" dirty="0"/>
              <a:t>laajemmat oppikokonaisuuksiin sidotut kokeet: kuinka hyvin ja missä määrin olet saavuttanut opetussuunnitelman tavoitteet + pienempiäkin testejä </a:t>
            </a:r>
          </a:p>
          <a:p>
            <a:pPr marL="548640" lvl="2" indent="0">
              <a:buNone/>
            </a:pPr>
            <a:r>
              <a:rPr lang="fi-FI" sz="1900" dirty="0"/>
              <a:t>	</a:t>
            </a:r>
            <a:r>
              <a:rPr lang="fi-FI" sz="1900" b="1" dirty="0">
                <a:solidFill>
                  <a:srgbClr val="FF0000"/>
                </a:solidFill>
              </a:rPr>
              <a:t>- syksyllä: 2 oppikirjan sisältöihin perustuvaa koetta</a:t>
            </a:r>
          </a:p>
          <a:p>
            <a:pPr marL="548640" lvl="2" indent="0">
              <a:buNone/>
            </a:pPr>
            <a:r>
              <a:rPr lang="fi-FI" sz="1900" dirty="0"/>
              <a:t>	- </a:t>
            </a:r>
            <a:r>
              <a:rPr lang="fi-FI" sz="1900" b="1" dirty="0">
                <a:solidFill>
                  <a:srgbClr val="0070C0"/>
                </a:solidFill>
              </a:rPr>
              <a:t>keväällä: 1 oppikirjan sisältöön perustuva koe + päättökoe + suullinen testi</a:t>
            </a:r>
          </a:p>
          <a:p>
            <a:pPr lvl="1">
              <a:buFontTx/>
              <a:buChar char="-"/>
            </a:pPr>
            <a:r>
              <a:rPr lang="fi-FI" sz="2000" dirty="0"/>
              <a:t>Kirjoitustehtävät  / kirjoitelmat (yksin, parin kanssa)</a:t>
            </a:r>
          </a:p>
          <a:p>
            <a:pPr lvl="1">
              <a:buFontTx/>
              <a:buChar char="-"/>
            </a:pPr>
            <a:r>
              <a:rPr lang="fi-FI" sz="2100" dirty="0"/>
              <a:t>Muitakin suullisia näyttöjä (esim. äänitettäviä /videoituja tuotoksia yksin tai pareittain) </a:t>
            </a:r>
          </a:p>
          <a:p>
            <a:pPr lvl="1">
              <a:buFontTx/>
              <a:buChar char="-"/>
            </a:pPr>
            <a:r>
              <a:rPr lang="fi-FI" sz="2100" dirty="0"/>
              <a:t>Kirjalliset ja suulliset projektit. sähköiset esitykset yms.  (itsenäiset ja ryhmässä toteutettavat) – esim. kulttuuriaiheisiin liittyviä</a:t>
            </a:r>
          </a:p>
          <a:p>
            <a:pPr lvl="1">
              <a:buFontTx/>
              <a:buChar char="-"/>
            </a:pPr>
            <a:r>
              <a:rPr lang="fi-FI" sz="2100" dirty="0"/>
              <a:t>Erillisiäkin kuullun- ja luetunymmärtämisen testejä</a:t>
            </a:r>
          </a:p>
          <a:p>
            <a:pPr marL="274320" lvl="1" indent="0">
              <a:buNone/>
            </a:pPr>
            <a:endParaRPr lang="fi-FI" sz="21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87256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159</TotalTime>
  <Words>1014</Words>
  <Application>Microsoft Office PowerPoint</Application>
  <PresentationFormat>Laajakuva</PresentationFormat>
  <Paragraphs>108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2" baseType="lpstr">
      <vt:lpstr>Century Gothic</vt:lpstr>
      <vt:lpstr>Garamond</vt:lpstr>
      <vt:lpstr>Savon</vt:lpstr>
      <vt:lpstr>Englannin A-oppimäärän yleiset tavoitteet ja päättöarvioinnin kohteet </vt:lpstr>
      <vt:lpstr>Huom!</vt:lpstr>
      <vt:lpstr>1. Tavoite: Kasvu kulttuuriseen moninaisuuteen ja kielitietoisuuteen</vt:lpstr>
      <vt:lpstr>2. Tavoite: Kielenopiskelutaidot + työskentelytaidot</vt:lpstr>
      <vt:lpstr>3. Kehittyvä kielitaito: Tavoitteet</vt:lpstr>
      <vt:lpstr>3.1. Tavoite: Taito toimia vuorovaikutuksessa</vt:lpstr>
      <vt:lpstr>3.2. Tavoite: Taito tulkita tekstejä  = luetun- ja kuullunymmärtäminen</vt:lpstr>
      <vt:lpstr>3.3. Tavoite: taito tuottaa tekstejä = kirjoittaminen ja puhuminen</vt:lpstr>
      <vt:lpstr>Arviointimenetelmät</vt:lpstr>
      <vt:lpstr>Arviointi 9. luokalla: </vt:lpstr>
      <vt:lpstr>Englannin päättöarvosana perustuu siihen…</vt:lpstr>
      <vt:lpstr>Eniten painoarvoa arvioinnissa on itse kielitaidon tasolla 9. luokan päättövaiheessa:</vt:lpstr>
      <vt:lpstr>PowerPoint-esitys</vt:lpstr>
      <vt:lpstr>PowerPoint-esitys</vt:lpstr>
      <vt:lpstr>PowerPoint-esitys</vt:lpstr>
      <vt:lpstr>PowerPoint-esitys</vt:lpstr>
      <vt:lpstr>Vinkkejä opiskeluun!</vt:lpstr>
      <vt:lpstr>9. luokan englanti – mitä uutta? </vt:lpstr>
      <vt:lpstr>Keskeisimmät uudet rakenneasiat: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Snabb Virpi</dc:creator>
  <cp:lastModifiedBy>Snabb Virpi</cp:lastModifiedBy>
  <cp:revision>18</cp:revision>
  <dcterms:created xsi:type="dcterms:W3CDTF">2024-08-08T14:11:28Z</dcterms:created>
  <dcterms:modified xsi:type="dcterms:W3CDTF">2026-08-16T15:11:08Z</dcterms:modified>
</cp:coreProperties>
</file>