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2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84019-710B-3739-31BD-10BC48429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4834B4-D982-918D-394E-873B8EB28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BF428E-B28B-5DAF-1718-2ECDDE60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251D91-058B-BB8A-B695-9D25199B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5F52B2-02E4-FC80-AF0F-D796983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12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EAF288-B5EA-A8B2-14F1-12FA2D5C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8018CD-159A-C6D0-209F-C25EB07E1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D67362-8354-EECC-47FD-F473B7AB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E1A498-FA9D-D507-57B2-459621D6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5F47FF-9F59-06EC-A1CA-D754357F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984A5FA-E7DB-E6FC-7A1D-264FD2BE3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D4E52D5-26A7-BE98-5CA0-A1C1CA041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915416-00A0-BEC7-19D1-18244A39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C7CEC-4B49-42BD-231E-FA3FE046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C7F254-E5B4-B3DC-256D-3846CCB7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7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1AC05-5B0E-4B5B-05BE-352D7894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52678-E7DC-E1C2-EFB1-EE43F19AD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947C4F-39A5-8D3A-3E3F-72148DF2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73C92D-ACC5-7426-D0EA-078C4482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E17B23-40FB-7A67-2479-00BE01BA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01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57A6AA-F18E-BDB8-4800-48FC0C0F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F6286E-4B1E-6B82-24A3-4F8F4F131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BD0585-338A-8D1F-578E-AC893AAC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32F54-CA5B-9226-8B4D-D192300F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67F204-32DF-DD05-0195-C6D35652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2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2929-497D-0997-D43F-27BE55A3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6540FF-1FE7-0D1B-44AA-422354E8F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98068C-97E7-78D9-C46F-B21109688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2D13C9-332C-A975-AD47-3D3C4F8B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C9C6CB-2A73-EF87-C45C-75D2F529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0B2065-9CF9-430D-032D-BBAC16C1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6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7A317E-11B7-9DEE-FC44-236C59BB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A28DC6-4A17-3E5F-DB3E-53916CCEB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F95D7B-8F14-A28E-7BA2-143746A77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8B92D1-C557-D80C-5D7A-14437F810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6CEF5D8-3726-80B9-9AD6-AEBE88ACA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298D4DB-11D9-9850-0F20-98E390DB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8A0ABF4-E194-6136-2EE4-F5210C0A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9858E6F-668D-DF21-E474-B0216F5C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95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44D42F-C0BF-375D-5631-7A769FAE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5DBCE1-8378-0EEA-32B6-56D89AC0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05D023-4A3A-0DCE-8376-0277EF27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D91E1B-46A4-0F7E-4721-EC08FFCA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80FA99C-EC74-BFEA-D4AA-81F6DFE1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02E286-837D-D167-272E-9796880A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B2750C-8CC2-71C9-B580-2D4C275F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26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D83E5-A131-3322-72CC-EC10BB4B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5F1786-28E7-1FF9-BF18-B87E2BF48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F43729-DFBE-A570-F75C-E3B8D52CC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DCD2C0-2042-5B0A-EAFA-42337523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83342A-BFD0-E72E-BB28-FDF3BB97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1A3843-2FB2-6B0A-B498-51DE8976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39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73A62-A5B1-1C5D-32A4-D31F5A26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EDF90B7-F800-FB43-04BB-D997707C8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237F6D-B1E4-B3D2-D233-D8A4B92AF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ECCED0-5F2F-30A3-A265-579EE088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72532C-C9C7-D70D-0C1A-EE9E83E9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1F0DA9-9F18-EA7A-8246-61A842F2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30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D78F2CF-AB6E-7DDD-763A-66932DB6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FD0834-892E-B314-BF15-FB579DCEE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54E3B5-EDAE-9CCE-888B-2FAF0BF3E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9E99F8-E454-46A8-8953-17A4687B509E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4CBFC3-86FC-2A3D-0FBF-AA1264C3B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2EAB21-7A5F-B923-7879-8F25D50D5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21D32-1637-4FCE-8D21-C81D98A67F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5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3E02EA-7957-9049-1A2E-AEE1D909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päättöarvosana perustuu siihen…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99631B-75C9-698A-B100-DDEE642D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kuinka hyvin ja missä määrin oppilas on saavuttanut </a:t>
            </a:r>
            <a:r>
              <a:rPr lang="fi-FI" sz="2800" b="1" dirty="0"/>
              <a:t>englannin A-oppimäärän tavoitteet</a:t>
            </a:r>
            <a:r>
              <a:rPr lang="fi-FI" sz="2800" dirty="0"/>
              <a:t>?  (</a:t>
            </a:r>
            <a:r>
              <a:rPr lang="fi-FI" sz="2800" dirty="0" err="1"/>
              <a:t>Huom</a:t>
            </a:r>
            <a:r>
              <a:rPr lang="fi-FI" sz="2800" dirty="0"/>
              <a:t>! 9. luokalla opittujen asioiden lisäksi sinun tulisi hallita myös sitä ennen opiskellut asiat = </a:t>
            </a:r>
            <a:r>
              <a:rPr lang="fi-FI" sz="2800" b="1" dirty="0">
                <a:solidFill>
                  <a:srgbClr val="FF0000"/>
                </a:solidFill>
              </a:rPr>
              <a:t>Kielitaito on ns. kumulatiivista</a:t>
            </a:r>
            <a:r>
              <a:rPr lang="fi-FI" sz="2800" dirty="0"/>
              <a:t>.)</a:t>
            </a:r>
          </a:p>
          <a:p>
            <a:r>
              <a:rPr lang="fi-FI" sz="2800" dirty="0"/>
              <a:t>mikä on kielitaidon taso 9. luokan päättövaiheessa suhteessa </a:t>
            </a:r>
            <a:r>
              <a:rPr lang="fi-FI" sz="2800" b="1" dirty="0"/>
              <a:t>valtakunnallisiin kriteereihin</a:t>
            </a:r>
            <a:r>
              <a:rPr lang="fi-FI" sz="2800" dirty="0"/>
              <a:t>? (Yleiset opettajan arviointityötä tukevat /suuntaa antavat kriteerit olemassa arvosanoille 5, 7, 8, 9)</a:t>
            </a:r>
          </a:p>
          <a:p>
            <a:r>
              <a:rPr lang="fi-FI" sz="2800" b="1" dirty="0" err="1"/>
              <a:t>Huom</a:t>
            </a:r>
            <a:r>
              <a:rPr lang="fi-FI" sz="2800" b="1" dirty="0"/>
              <a:t>! </a:t>
            </a:r>
            <a:r>
              <a:rPr lang="fi-FI" sz="2800" b="1" dirty="0">
                <a:solidFill>
                  <a:srgbClr val="FF0000"/>
                </a:solidFill>
              </a:rPr>
              <a:t>Myös </a:t>
            </a:r>
            <a:r>
              <a:rPr lang="fi-FI" sz="2800" b="1" u="sng" dirty="0">
                <a:solidFill>
                  <a:srgbClr val="FF0000"/>
                </a:solidFill>
              </a:rPr>
              <a:t>työskentelyn ja kielenopiskelutaitojen arviointi </a:t>
            </a:r>
            <a:r>
              <a:rPr lang="fi-FI" sz="2800" b="1" dirty="0">
                <a:solidFill>
                  <a:srgbClr val="FF0000"/>
                </a:solidFill>
              </a:rPr>
              <a:t>sisältyy päättöarviointiin</a:t>
            </a:r>
            <a:r>
              <a:rPr lang="fi-FI" sz="2800" b="1" dirty="0"/>
              <a:t>!</a:t>
            </a:r>
            <a:endParaRPr lang="fi-FI" b="1" dirty="0"/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509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6B9640-F23B-96CF-B8B8-8F9A041D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Eniten painoarvoa arvioinnissa on itse kielitaidon tasolla 9. luokan päättövaiheessa: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1D4B87-406C-894D-495E-A2AA4AE0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b="1" dirty="0"/>
          </a:p>
          <a:p>
            <a:r>
              <a:rPr lang="fi-FI" sz="2800" b="1" dirty="0"/>
              <a:t>Taito toimia vuorovaikutuksessa</a:t>
            </a:r>
            <a:endParaRPr lang="fi-FI" sz="2000" b="1" dirty="0">
              <a:solidFill>
                <a:srgbClr val="FF0000"/>
              </a:solidFill>
            </a:endParaRPr>
          </a:p>
          <a:p>
            <a:r>
              <a:rPr lang="fi-FI" b="1" dirty="0"/>
              <a:t>Taito </a:t>
            </a:r>
            <a:r>
              <a:rPr lang="fi-FI" sz="2800" b="1" dirty="0"/>
              <a:t>tulkita tekstejä  = </a:t>
            </a:r>
            <a:r>
              <a:rPr lang="fi-FI" sz="2800" b="1" dirty="0">
                <a:solidFill>
                  <a:srgbClr val="FF0000"/>
                </a:solidFill>
              </a:rPr>
              <a:t>luetun- ja </a:t>
            </a:r>
            <a:r>
              <a:rPr lang="fi-FI" sz="2800" b="1" dirty="0" err="1">
                <a:solidFill>
                  <a:srgbClr val="FF0000"/>
                </a:solidFill>
              </a:rPr>
              <a:t>kuullunymmärtäminen</a:t>
            </a:r>
            <a:endParaRPr lang="fi-FI" sz="2800" b="1" dirty="0">
              <a:solidFill>
                <a:srgbClr val="FF0000"/>
              </a:solidFill>
            </a:endParaRPr>
          </a:p>
          <a:p>
            <a:r>
              <a:rPr lang="fi-FI" b="1" dirty="0"/>
              <a:t>Taito </a:t>
            </a:r>
            <a:r>
              <a:rPr lang="fi-FI" sz="2800" b="1" dirty="0"/>
              <a:t>tuottaa tekstejä = </a:t>
            </a:r>
            <a:r>
              <a:rPr lang="fi-FI" sz="2800" b="1" dirty="0">
                <a:solidFill>
                  <a:srgbClr val="FF0000"/>
                </a:solidFill>
              </a:rPr>
              <a:t>kirjoittaminen ja puhuminen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748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4CC9B0-FA5C-D57B-0EA6-50125D1C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B300BE-44DD-C2B1-E0EE-AD7941B7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4CE966-6A46-96AB-5F93-3F85F645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32863"/>
            <a:ext cx="12155596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C9420D-0428-FAA4-B7FE-9DA30EEA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B63C3D-F49A-55B1-8F0A-902D17559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FE13325-4E5A-5D99-B216-4065CD09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0"/>
            <a:ext cx="1213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1E8566-0720-7B62-4EF7-69A56280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42D90F-EB21-EB24-91BA-4F643413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78917F-4A2E-7521-A917-BA0A9F52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" y="0"/>
            <a:ext cx="12165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53F7B0-71CA-8E00-4BA2-DDECA75C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35197B-154B-FEE9-C8D9-9198CC65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2CFCCE0-C0D0-703E-9287-3BB8C6F8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28100"/>
            <a:ext cx="12174649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111</Words>
  <Application>Microsoft Office PowerPoint</Application>
  <PresentationFormat>Laajakuva</PresentationFormat>
  <Paragraphs>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Office-teema</vt:lpstr>
      <vt:lpstr>Englannin päättöarvosana perustuu siihen…</vt:lpstr>
      <vt:lpstr>Eniten painoarvoa arvioinnissa on itse kielitaidon tasolla 9. luokan päättövaiheessa: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Englannin päättöarvosana perustuu siihen…</dc:title>
  <dc:creator>Snabb Virpi</dc:creator>
  <cp:lastModifiedBy>Snabb Virpi</cp:lastModifiedBy>
  <cp:revision>2</cp:revision>
  <dcterms:created xsi:type="dcterms:W3CDTF">2024-05-05T09:56:52Z</dcterms:created>
  <dcterms:modified xsi:type="dcterms:W3CDTF">2024-05-05T11:00:08Z</dcterms:modified>
</cp:coreProperties>
</file>