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embeddedFontLst>
    <p:embeddedFont>
      <p:font typeface="Verdana" panose="020B0604030504040204" pitchFamily="34" charset="0"/>
      <p:regular r:id="rId5"/>
      <p:bold r:id="rId6"/>
      <p:italic r:id="rId7"/>
      <p:boldItalic r:id="rId8"/>
    </p:embeddedFont>
    <p:embeddedFont>
      <p:font typeface="Merriweather Sans" panose="020B0604020202020204" charset="0"/>
      <p:regular r:id="rId9"/>
      <p:bold r:id="rId10"/>
      <p:italic r:id="rId11"/>
      <p:boldItalic r:id="rId1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144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font" Target="fonts/font3.fntdata"/><Relationship Id="rId12" Type="http://schemas.openxmlformats.org/officeDocument/2006/relationships/font" Target="fonts/font8.fntdata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font" Target="fonts/font7.fntdata"/><Relationship Id="rId5" Type="http://schemas.openxmlformats.org/officeDocument/2006/relationships/font" Target="fonts/font1.fntdata"/><Relationship Id="rId15" Type="http://schemas.openxmlformats.org/officeDocument/2006/relationships/theme" Target="theme/theme1.xml"/><Relationship Id="rId10" Type="http://schemas.openxmlformats.org/officeDocument/2006/relationships/font" Target="fonts/font6.fntdata"/><Relationship Id="rId4" Type="http://schemas.openxmlformats.org/officeDocument/2006/relationships/notesMaster" Target="notesMasters/notesMaster1.xml"/><Relationship Id="rId9" Type="http://schemas.openxmlformats.org/officeDocument/2006/relationships/font" Target="fonts/font5.fntdata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620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36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36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36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‹#›</a:t>
            </a:fld>
            <a:endParaRPr lang="fi-FI" sz="1200" b="0" i="0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1</a:t>
            </a:fld>
            <a:endParaRPr lang="fi-FI" sz="1200" b="0" i="0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Tyhjä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‹#›</a:t>
            </a:fld>
            <a:endParaRPr lang="fi-FI" sz="2400" b="0" i="1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Otsikko ja pystysuora teksti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685800" y="228600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 rot="5400000">
            <a:off x="2324099" y="-38100"/>
            <a:ext cx="4495800" cy="7772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215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‹#›</a:t>
            </a:fld>
            <a:endParaRPr lang="fi-FI" sz="2400" b="0" i="1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Pystysuora otsikko ja teksti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title"/>
          </p:nvPr>
        </p:nvSpPr>
        <p:spPr>
          <a:xfrm rot="5400000">
            <a:off x="4552949" y="2190750"/>
            <a:ext cx="5867400" cy="1943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 rot="5400000">
            <a:off x="590549" y="323850"/>
            <a:ext cx="5867400" cy="5676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215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‹#›</a:t>
            </a:fld>
            <a:endParaRPr lang="fi-FI" sz="2400" b="0" i="1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Otsikko ja sisältö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 txBox="1">
            <a:spLocks noGrp="1"/>
          </p:cNvSpPr>
          <p:nvPr>
            <p:ph type="title"/>
          </p:nvPr>
        </p:nvSpPr>
        <p:spPr>
          <a:xfrm>
            <a:off x="685800" y="228600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body" idx="1"/>
          </p:nvPr>
        </p:nvSpPr>
        <p:spPr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215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‹#›</a:t>
            </a:fld>
            <a:endParaRPr lang="fi-FI" sz="2400" b="0" i="1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Otsikkodia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‹#›</a:t>
            </a:fld>
            <a:endParaRPr lang="fi-FI" sz="2400" b="0" i="1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Osan ylätunniste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40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‹#›</a:t>
            </a:fld>
            <a:endParaRPr lang="fi-FI" sz="2400" b="0" i="1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Kaksi sisältökohdetta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685800" y="228600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685800" y="1600200"/>
            <a:ext cx="3809999" cy="4495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333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3809999" cy="4495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333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‹#›</a:t>
            </a:fld>
            <a:endParaRPr lang="fi-FI" sz="2400" b="0" i="1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Vertailu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4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0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8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4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0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8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‹#›</a:t>
            </a:fld>
            <a:endParaRPr lang="fi-FI" sz="2400" b="0" i="1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Vain otsikko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title"/>
          </p:nvPr>
        </p:nvSpPr>
        <p:spPr>
          <a:xfrm>
            <a:off x="685800" y="228600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‹#›</a:t>
            </a:fld>
            <a:endParaRPr lang="fi-FI" sz="2400" b="0" i="1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Otsikollinen sisältö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0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‹#›</a:t>
            </a:fld>
            <a:endParaRPr lang="fi-FI" sz="2400" b="0" i="1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Otsikollinen kuva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0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66" name="Shape 66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‹#›</a:t>
            </a:fld>
            <a:endParaRPr lang="fi-FI" sz="2400" b="0" i="1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Shape 10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Shape 11"/>
          <p:cNvSpPr txBox="1">
            <a:spLocks noGrp="1"/>
          </p:cNvSpPr>
          <p:nvPr>
            <p:ph type="title"/>
          </p:nvPr>
        </p:nvSpPr>
        <p:spPr>
          <a:xfrm>
            <a:off x="685800" y="228600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body" idx="1"/>
          </p:nvPr>
        </p:nvSpPr>
        <p:spPr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215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/>
          <p:nvPr/>
        </p:nvSpPr>
        <p:spPr>
          <a:xfrm>
            <a:off x="228600" y="6453335"/>
            <a:ext cx="3429000" cy="2746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fi-FI" sz="1200" b="0" i="0" u="none" strike="noStrike" cap="non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Forum IV</a:t>
            </a: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muhi.siba.fi/xwiki/bin/view/Muhi/View?id=kesk_ritari3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Shape 8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Shape 89"/>
          <p:cNvSpPr txBox="1"/>
          <p:nvPr/>
        </p:nvSpPr>
        <p:spPr>
          <a:xfrm>
            <a:off x="4267200" y="1981200"/>
            <a:ext cx="2607300" cy="1642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Verdana"/>
              <a:buNone/>
            </a:pPr>
            <a:r>
              <a:rPr lang="fi-FI" sz="2400" b="0" i="0" u="none" strike="noStrike" cap="none">
                <a:solidFill>
                  <a:schemeClr val="accent1"/>
                </a:solidFill>
                <a:latin typeface="Verdana"/>
                <a:ea typeface="Verdana"/>
                <a:cs typeface="Verdana"/>
                <a:sym typeface="Verdana"/>
              </a:rPr>
              <a:t>Luku </a:t>
            </a:r>
            <a:r>
              <a:rPr lang="fi-FI" sz="2400">
                <a:solidFill>
                  <a:schemeClr val="accent1"/>
                </a:solidFill>
                <a:latin typeface="Verdana"/>
                <a:ea typeface="Verdana"/>
                <a:cs typeface="Verdana"/>
                <a:sym typeface="Verdana"/>
              </a:rPr>
              <a:t>5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</a:pPr>
            <a:endParaRPr sz="2400" b="0" i="0" u="none" strike="noStrike" cap="none">
              <a:solidFill>
                <a:schemeClr val="accen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Verdana"/>
              <a:buNone/>
            </a:pPr>
            <a:r>
              <a:rPr lang="fi-FI" sz="2400" b="1">
                <a:solidFill>
                  <a:schemeClr val="accent1"/>
                </a:solidFill>
                <a:latin typeface="Verdana"/>
                <a:ea typeface="Verdana"/>
                <a:cs typeface="Verdana"/>
                <a:sym typeface="Verdana"/>
              </a:rPr>
              <a:t>Elämää keskiajalla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title"/>
          </p:nvPr>
        </p:nvSpPr>
        <p:spPr>
          <a:xfrm>
            <a:off x="685800" y="119132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R="0" lvl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/>
              <a:t>Keskiaikainen trubaduuriruno</a:t>
            </a:r>
          </a:p>
        </p:txBody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685800" y="1033532"/>
            <a:ext cx="8168700" cy="4729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400"/>
              </a:spcBef>
              <a:spcAft>
                <a:spcPts val="0"/>
              </a:spcAft>
              <a:buNone/>
            </a:pPr>
            <a:r>
              <a:rPr lang="fi-FI" b="1" dirty="0"/>
              <a:t>Tehtävät</a:t>
            </a:r>
          </a:p>
          <a:p>
            <a:pPr marL="0" marR="0" lvl="0" indent="0" algn="l" rtl="0">
              <a:lnSpc>
                <a:spcPct val="114000"/>
              </a:lnSpc>
              <a:spcBef>
                <a:spcPts val="500"/>
              </a:spcBef>
              <a:buAutoNum type="arabicPeriod"/>
            </a:pPr>
            <a:r>
              <a:rPr lang="fi-FI" dirty="0"/>
              <a:t> Lue trubaduurirunoudesta Muhin (musiikin historian) </a:t>
            </a:r>
            <a:r>
              <a:rPr lang="fi-FI" dirty="0">
                <a:hlinkClick r:id="rId3"/>
              </a:rPr>
              <a:t>verkkosivuilta</a:t>
            </a:r>
            <a:r>
              <a:rPr lang="fi-FI" dirty="0"/>
              <a:t>. </a:t>
            </a:r>
          </a:p>
          <a:p>
            <a:pPr marL="0" marR="0" lvl="0" indent="0" algn="l" rtl="0">
              <a:lnSpc>
                <a:spcPct val="114000"/>
              </a:lnSpc>
              <a:spcBef>
                <a:spcPts val="500"/>
              </a:spcBef>
              <a:buNone/>
            </a:pPr>
            <a:r>
              <a:rPr lang="fi-FI" dirty="0"/>
              <a:t>2. Valitse esitellyistä runoilijoista ja runoista mielestäsi mielenkiintoisin. Onko suosikkisi Vilhelm IX </a:t>
            </a:r>
            <a:r>
              <a:rPr lang="fi-FI" dirty="0" err="1"/>
              <a:t>Akvitanialainen</a:t>
            </a:r>
            <a:r>
              <a:rPr lang="fi-FI" dirty="0"/>
              <a:t>, </a:t>
            </a:r>
            <a:r>
              <a:rPr lang="fi-FI" dirty="0" err="1"/>
              <a:t>Marcabru</a:t>
            </a:r>
            <a:r>
              <a:rPr lang="fi-FI" dirty="0"/>
              <a:t>, </a:t>
            </a:r>
            <a:r>
              <a:rPr lang="fi-FI" dirty="0" err="1"/>
              <a:t>Jaufré</a:t>
            </a:r>
            <a:r>
              <a:rPr lang="fi-FI" dirty="0"/>
              <a:t> </a:t>
            </a:r>
            <a:r>
              <a:rPr lang="fi-FI" dirty="0" err="1"/>
              <a:t>Rudel</a:t>
            </a:r>
            <a:r>
              <a:rPr lang="fi-FI" dirty="0"/>
              <a:t>, </a:t>
            </a:r>
            <a:r>
              <a:rPr lang="fi-FI" dirty="0" err="1"/>
              <a:t>Bernart</a:t>
            </a:r>
            <a:r>
              <a:rPr lang="fi-FI" dirty="0"/>
              <a:t> de </a:t>
            </a:r>
            <a:r>
              <a:rPr lang="fi-FI" dirty="0" err="1"/>
              <a:t>Ventadorn</a:t>
            </a:r>
            <a:r>
              <a:rPr lang="fi-FI" dirty="0"/>
              <a:t>, </a:t>
            </a:r>
            <a:r>
              <a:rPr lang="fi-FI" dirty="0" err="1"/>
              <a:t>Raimbaut</a:t>
            </a:r>
            <a:r>
              <a:rPr lang="fi-FI" dirty="0"/>
              <a:t> de </a:t>
            </a:r>
            <a:r>
              <a:rPr lang="fi-FI" dirty="0" err="1"/>
              <a:t>Vacqueiras</a:t>
            </a:r>
            <a:r>
              <a:rPr lang="fi-FI" dirty="0"/>
              <a:t>, </a:t>
            </a:r>
            <a:r>
              <a:rPr lang="fi-FI" dirty="0" err="1"/>
              <a:t>Guillem</a:t>
            </a:r>
            <a:r>
              <a:rPr lang="fi-FI" dirty="0"/>
              <a:t> de </a:t>
            </a:r>
            <a:r>
              <a:rPr lang="fi-FI" dirty="0" err="1"/>
              <a:t>Cabestany</a:t>
            </a:r>
            <a:r>
              <a:rPr lang="fi-FI" dirty="0"/>
              <a:t>, </a:t>
            </a:r>
            <a:r>
              <a:rPr lang="fi-FI" dirty="0" err="1"/>
              <a:t>Giraut</a:t>
            </a:r>
            <a:r>
              <a:rPr lang="fi-FI" dirty="0"/>
              <a:t> de </a:t>
            </a:r>
            <a:r>
              <a:rPr lang="fi-FI" dirty="0" err="1"/>
              <a:t>Bomelh</a:t>
            </a:r>
            <a:r>
              <a:rPr lang="fi-FI" dirty="0"/>
              <a:t> - vai kenties Dian kreivitär? Perustele valintasi.</a:t>
            </a:r>
          </a:p>
          <a:p>
            <a:pPr marL="0" marR="0" lvl="0" indent="0" algn="l" rtl="0">
              <a:lnSpc>
                <a:spcPct val="114000"/>
              </a:lnSpc>
              <a:spcBef>
                <a:spcPts val="500"/>
              </a:spcBef>
              <a:buNone/>
            </a:pPr>
            <a:r>
              <a:rPr lang="fi-FI" dirty="0"/>
              <a:t>3. Laadi oma trubaduuriruno, jossa tulee esiin rakkauden kaiho. Pyri tekemään runosta laulettava. Hae inspiraatiota YouTubesta hakusanalla “</a:t>
            </a:r>
            <a:r>
              <a:rPr lang="fi-FI" dirty="0" err="1"/>
              <a:t>medieval</a:t>
            </a:r>
            <a:r>
              <a:rPr lang="fi-FI" dirty="0"/>
              <a:t> </a:t>
            </a:r>
            <a:r>
              <a:rPr lang="fi-FI" dirty="0" err="1"/>
              <a:t>troubadour</a:t>
            </a:r>
            <a:r>
              <a:rPr lang="fi-FI" dirty="0"/>
              <a:t> </a:t>
            </a:r>
            <a:r>
              <a:rPr lang="fi-FI" dirty="0" err="1"/>
              <a:t>song</a:t>
            </a:r>
            <a:r>
              <a:rPr lang="fi-FI" dirty="0"/>
              <a:t>”.</a:t>
            </a:r>
          </a:p>
          <a:p>
            <a:pPr marL="0" marR="0" lvl="0" indent="0" algn="l" rtl="0">
              <a:spcBef>
                <a:spcPts val="40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89</Words>
  <Application>Microsoft Office PowerPoint</Application>
  <PresentationFormat>Näytössä katseltava diaesitys (4:3)</PresentationFormat>
  <Paragraphs>9</Paragraphs>
  <Slides>2</Slides>
  <Notes>2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6" baseType="lpstr">
      <vt:lpstr>Verdana</vt:lpstr>
      <vt:lpstr>Arial</vt:lpstr>
      <vt:lpstr>Merriweather Sans</vt:lpstr>
      <vt:lpstr>Blank Presentation</vt:lpstr>
      <vt:lpstr>PowerPoint-esitys</vt:lpstr>
      <vt:lpstr>Keskiaikainen trubaduuriruno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karri</dc:creator>
  <cp:lastModifiedBy>karri</cp:lastModifiedBy>
  <cp:revision>3</cp:revision>
  <dcterms:modified xsi:type="dcterms:W3CDTF">2017-06-30T08:03:06Z</dcterms:modified>
</cp:coreProperties>
</file>