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0"/>
  </p:notesMasterIdLst>
  <p:sldIdLst>
    <p:sldId id="256" r:id="rId2"/>
    <p:sldId id="259" r:id="rId3"/>
    <p:sldId id="274" r:id="rId4"/>
    <p:sldId id="257" r:id="rId5"/>
    <p:sldId id="279" r:id="rId6"/>
    <p:sldId id="277" r:id="rId7"/>
    <p:sldId id="280" r:id="rId8"/>
    <p:sldId id="282" r:id="rId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 &amp; Tuija Tolvanen" initials="S&amp;T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9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19T11:55:35.576" idx="1">
    <p:pos x="3016" y="1008"/>
    <p:text>Tässä sisältö ei vastaa otsikkoa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1474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395536" y="620688"/>
            <a:ext cx="6984776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-FI" dirty="0" smtClean="0">
                <a:solidFill>
                  <a:srgbClr val="006DA7"/>
                </a:solidFill>
              </a:rPr>
              <a:t>3. Aurinkokuntamme</a:t>
            </a:r>
            <a:endParaRPr lang="fi" dirty="0">
              <a:solidFill>
                <a:srgbClr val="006DA7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3720263" y="3411588"/>
            <a:ext cx="4661700" cy="1291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algn="l" rtl="0">
              <a:buClr>
                <a:schemeClr val="dk2"/>
              </a:buClr>
              <a:buSzPct val="166666"/>
            </a:pPr>
            <a:endParaRPr lang="fi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64904"/>
            <a:ext cx="4114895" cy="322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Aurinkokunnan synty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Maailmankaikkeus sai alkunsa n. 14 miljardia vuotta sitten.</a:t>
            </a:r>
          </a:p>
          <a:p>
            <a:pPr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fi-FI" sz="2800" b="1" dirty="0" smtClean="0">
              <a:solidFill>
                <a:schemeClr val="tx1"/>
              </a:solidFill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fi-FI" sz="2800" b="1" dirty="0" smtClean="0">
                <a:solidFill>
                  <a:schemeClr val="tx1"/>
                </a:solidFill>
              </a:rPr>
              <a:t>Linnunrata syntyi n. 4,6 miljardia vuotta sitten.</a:t>
            </a:r>
            <a:endParaRPr lang="fi-FI" sz="2800" b="1" dirty="0">
              <a:solidFill>
                <a:schemeClr val="tx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79375"/>
            <a:ext cx="3532099" cy="235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000" dirty="0" smtClean="0">
                <a:solidFill>
                  <a:srgbClr val="006DA7"/>
                </a:solidFill>
              </a:rPr>
              <a:t>Aurinko on tähti</a:t>
            </a:r>
            <a:endParaRPr lang="fi" sz="4000" dirty="0">
              <a:solidFill>
                <a:srgbClr val="006DA7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330824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fi" b="1" dirty="0">
              <a:solidFill>
                <a:schemeClr val="accent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72816"/>
            <a:ext cx="76200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28360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0" y="116632"/>
            <a:ext cx="77152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fi" sz="4000" dirty="0" smtClean="0">
                <a:solidFill>
                  <a:srgbClr val="006DA7"/>
                </a:solidFill>
              </a:rPr>
              <a:t>Auringosta vapautuva energia</a:t>
            </a:r>
            <a:endParaRPr lang="fi" sz="4000" dirty="0">
              <a:solidFill>
                <a:srgbClr val="006DA7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</a:pPr>
            <a:r>
              <a:rPr lang="fi-FI" b="1" dirty="0" smtClean="0">
                <a:solidFill>
                  <a:schemeClr val="tx1"/>
                </a:solidFill>
              </a:rPr>
              <a:t>Ytimen fuusioreaktio tuottaa energian, joka lähtee Auringosta</a:t>
            </a:r>
          </a:p>
          <a:p>
            <a:pPr lvl="1">
              <a:buClrTx/>
            </a:pPr>
            <a:r>
              <a:rPr lang="fi-FI" b="1" dirty="0" smtClean="0">
                <a:solidFill>
                  <a:schemeClr val="tx1"/>
                </a:solidFill>
              </a:rPr>
              <a:t>Sähkömagneettisena säteilynä</a:t>
            </a:r>
          </a:p>
          <a:p>
            <a:pPr lvl="2">
              <a:buClrTx/>
            </a:pPr>
            <a:r>
              <a:rPr lang="fi-FI" b="1" dirty="0">
                <a:solidFill>
                  <a:schemeClr val="tx1"/>
                </a:solidFill>
              </a:rPr>
              <a:t>m</a:t>
            </a:r>
            <a:r>
              <a:rPr lang="fi-FI" b="1" dirty="0" smtClean="0">
                <a:solidFill>
                  <a:schemeClr val="tx1"/>
                </a:solidFill>
              </a:rPr>
              <a:t>m. valo ja lämpö</a:t>
            </a:r>
          </a:p>
          <a:p>
            <a:pPr lvl="1">
              <a:buClrTx/>
            </a:pPr>
            <a:r>
              <a:rPr lang="fi-FI" b="1" dirty="0" smtClean="0">
                <a:solidFill>
                  <a:schemeClr val="tx1"/>
                </a:solidFill>
              </a:rPr>
              <a:t>Aurinkotuulena</a:t>
            </a:r>
            <a:r>
              <a:rPr lang="fi-FI" b="1" dirty="0">
                <a:solidFill>
                  <a:schemeClr val="tx1"/>
                </a:solidFill>
              </a:rPr>
              <a:t> </a:t>
            </a:r>
            <a:r>
              <a:rPr lang="fi-FI" b="1" dirty="0" smtClean="0">
                <a:solidFill>
                  <a:schemeClr val="tx1"/>
                </a:solidFill>
              </a:rPr>
              <a:t>eli hiukkasina: elektroneja ja protoneja</a:t>
            </a: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2732314" cy="178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Auringon sammuminen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</a:pPr>
            <a:r>
              <a:rPr lang="fi-FI" sz="2400" b="1" dirty="0" smtClean="0">
                <a:solidFill>
                  <a:schemeClr val="tx1"/>
                </a:solidFill>
              </a:rPr>
              <a:t>Miljardin vuoden </a:t>
            </a:r>
            <a:r>
              <a:rPr lang="fi-FI" sz="2400" b="1" dirty="0" smtClean="0">
                <a:solidFill>
                  <a:schemeClr val="tx1"/>
                </a:solidFill>
              </a:rPr>
              <a:t>kuluttua </a:t>
            </a:r>
          </a:p>
          <a:p>
            <a:pPr marL="0" indent="0">
              <a:buClrTx/>
              <a:buSzPct val="100000"/>
              <a:buNone/>
            </a:pPr>
            <a:r>
              <a:rPr lang="fi-FI" sz="2400" b="1" dirty="0">
                <a:solidFill>
                  <a:schemeClr val="tx1"/>
                </a:solidFill>
              </a:rPr>
              <a:t> </a:t>
            </a:r>
            <a:r>
              <a:rPr lang="fi-FI" sz="2400" b="1" dirty="0" smtClean="0">
                <a:solidFill>
                  <a:schemeClr val="tx1"/>
                </a:solidFill>
              </a:rPr>
              <a:t>vetyvarastot </a:t>
            </a:r>
            <a:r>
              <a:rPr lang="fi-FI" sz="2400" b="1" dirty="0" smtClean="0">
                <a:solidFill>
                  <a:schemeClr val="tx1"/>
                </a:solidFill>
              </a:rPr>
              <a:t>alkavat vähetä</a:t>
            </a:r>
          </a:p>
          <a:p>
            <a:pPr>
              <a:buClrTx/>
              <a:buSzPct val="100000"/>
              <a:buFont typeface="Wingdings"/>
              <a:buChar char="à"/>
            </a:pP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Punainen jättiläinen</a:t>
            </a:r>
          </a:p>
          <a:p>
            <a:pPr>
              <a:buClrTx/>
              <a:buSzPct val="100000"/>
              <a:buFont typeface="Wingdings"/>
              <a:buChar char="à"/>
            </a:pP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Valkoinen kääpiö</a:t>
            </a:r>
          </a:p>
          <a:p>
            <a:pPr marL="0" indent="0">
              <a:buClr>
                <a:schemeClr val="accent1"/>
              </a:buClr>
              <a:buSzPct val="100000"/>
              <a:buNone/>
            </a:pPr>
            <a:r>
              <a:rPr lang="fi-FI" sz="2400" b="1" dirty="0" smtClean="0">
                <a:solidFill>
                  <a:schemeClr val="tx1"/>
                </a:solidFill>
                <a:sym typeface="Wingdings" pitchFamily="2" charset="2"/>
              </a:rPr>
              <a:t> Musta kääpiö</a:t>
            </a:r>
            <a:endParaRPr lang="fi-FI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4594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Planeetat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</a:pPr>
            <a:r>
              <a:rPr lang="fi-FI" b="1" dirty="0" smtClean="0">
                <a:solidFill>
                  <a:schemeClr val="tx1"/>
                </a:solidFill>
              </a:rPr>
              <a:t>Auringon kiertolaisia</a:t>
            </a:r>
          </a:p>
          <a:p>
            <a:pPr>
              <a:buClrTx/>
              <a:buSzPct val="100000"/>
            </a:pPr>
            <a:r>
              <a:rPr lang="fi-FI" b="1" dirty="0" err="1" smtClean="0">
                <a:solidFill>
                  <a:schemeClr val="tx1"/>
                </a:solidFill>
              </a:rPr>
              <a:t>Sisä</a:t>
            </a:r>
            <a:r>
              <a:rPr lang="fi-FI" b="1" dirty="0" smtClean="0">
                <a:solidFill>
                  <a:schemeClr val="tx1"/>
                </a:solidFill>
              </a:rPr>
              <a:t> (</a:t>
            </a:r>
            <a:r>
              <a:rPr lang="fi-FI" b="1" dirty="0" err="1" smtClean="0">
                <a:solidFill>
                  <a:schemeClr val="tx1"/>
                </a:solidFill>
              </a:rPr>
              <a:t>kiveä)-</a:t>
            </a:r>
            <a:r>
              <a:rPr lang="fi-FI" b="1" dirty="0" smtClean="0">
                <a:solidFill>
                  <a:schemeClr val="tx1"/>
                </a:solidFill>
              </a:rPr>
              <a:t> ja ulkoplaneetat (nestettä)</a:t>
            </a:r>
            <a:endParaRPr lang="fi-FI" b="1" dirty="0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0" y="2780928"/>
            <a:ext cx="8160060" cy="326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5157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Muita taivaankappaleita I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</a:pPr>
            <a:r>
              <a:rPr lang="fi-FI" b="1" dirty="0" smtClean="0">
                <a:solidFill>
                  <a:schemeClr val="tx1"/>
                </a:solidFill>
              </a:rPr>
              <a:t>Pikkuplaneetat eli asteroidit</a:t>
            </a:r>
          </a:p>
          <a:p>
            <a:pPr>
              <a:buClrTx/>
              <a:buSzPct val="100000"/>
            </a:pPr>
            <a:r>
              <a:rPr lang="fi-FI" b="1" dirty="0" smtClean="0">
                <a:solidFill>
                  <a:schemeClr val="tx1"/>
                </a:solidFill>
              </a:rPr>
              <a:t>Vielä pienemmät kivet: meteoroidit </a:t>
            </a:r>
            <a:r>
              <a:rPr lang="fi-FI" b="1" dirty="0" smtClean="0">
                <a:solidFill>
                  <a:schemeClr val="tx1"/>
                </a:solidFill>
                <a:sym typeface="Wingdings" pitchFamily="2" charset="2"/>
              </a:rPr>
              <a:t> törmää Maahan  meteoriitit</a:t>
            </a:r>
          </a:p>
          <a:p>
            <a:pPr>
              <a:buClr>
                <a:schemeClr val="accent1"/>
              </a:buClr>
              <a:buSzPct val="100000"/>
            </a:pPr>
            <a:endParaRPr lang="fi-FI" b="1" dirty="0">
              <a:solidFill>
                <a:schemeClr val="accent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40968"/>
            <a:ext cx="3753036" cy="250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2184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fi" sz="4400" dirty="0" smtClean="0">
                <a:solidFill>
                  <a:srgbClr val="006DA7"/>
                </a:solidFill>
              </a:rPr>
              <a:t>Muita taivaankappaleita II</a:t>
            </a:r>
            <a:endParaRPr lang="fi" sz="4400" dirty="0">
              <a:solidFill>
                <a:srgbClr val="006DA7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ClrTx/>
              <a:buSzPct val="100000"/>
            </a:pPr>
            <a:r>
              <a:rPr lang="fi-FI" b="1" dirty="0" smtClean="0">
                <a:solidFill>
                  <a:schemeClr val="tx1"/>
                </a:solidFill>
              </a:rPr>
              <a:t>Pyrstötähti</a:t>
            </a:r>
          </a:p>
          <a:p>
            <a:pPr lvl="1">
              <a:buClrTx/>
            </a:pPr>
            <a:r>
              <a:rPr lang="fi-FI" b="1" dirty="0" smtClean="0">
                <a:solidFill>
                  <a:schemeClr val="tx1"/>
                </a:solidFill>
                <a:sym typeface="Wingdings" pitchFamily="2" charset="2"/>
              </a:rPr>
              <a:t>Jää-/lumipallo</a:t>
            </a:r>
          </a:p>
          <a:p>
            <a:pPr lvl="1">
              <a:buClrTx/>
            </a:pPr>
            <a:r>
              <a:rPr lang="fi-FI" b="1" dirty="0" smtClean="0">
                <a:solidFill>
                  <a:schemeClr val="tx1"/>
                </a:solidFill>
                <a:sym typeface="Wingdings" pitchFamily="2" charset="2"/>
              </a:rPr>
              <a:t>sulaessaan höyrystyy </a:t>
            </a:r>
          </a:p>
          <a:p>
            <a:pPr marL="457200" lvl="1" indent="0">
              <a:buClrTx/>
              <a:buNone/>
            </a:pPr>
            <a:r>
              <a:rPr lang="fi-FI" b="1" dirty="0" smtClean="0">
                <a:solidFill>
                  <a:schemeClr val="tx1"/>
                </a:solidFill>
                <a:sym typeface="Wingdings" pitchFamily="2" charset="2"/>
              </a:rPr>
              <a:t> pyrstö</a:t>
            </a:r>
          </a:p>
          <a:p>
            <a:pPr>
              <a:buClr>
                <a:schemeClr val="accent1"/>
              </a:buClr>
              <a:buSzPct val="100000"/>
            </a:pPr>
            <a:endParaRPr lang="fi-FI" b="1" dirty="0">
              <a:solidFill>
                <a:schemeClr val="accent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2984224" cy="365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2158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107</Words>
  <Application>Microsoft Office PowerPoint</Application>
  <PresentationFormat>Näytössä katseltava diaesitys (4:3)</PresentationFormat>
  <Paragraphs>28</Paragraphs>
  <Slides>8</Slides>
  <Notes>8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/>
      <vt:lpstr>3. Aurinkokuntamme</vt:lpstr>
      <vt:lpstr>Aurinkokunnan synty</vt:lpstr>
      <vt:lpstr>Aurinko on tähti</vt:lpstr>
      <vt:lpstr>Auringosta vapautuva energia</vt:lpstr>
      <vt:lpstr>Auringon sammuminen</vt:lpstr>
      <vt:lpstr>Planeetat</vt:lpstr>
      <vt:lpstr>Muita taivaankappaleita I</vt:lpstr>
      <vt:lpstr>Muita taivaankappaleita 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Käyttäjä</cp:lastModifiedBy>
  <cp:revision>19</cp:revision>
  <dcterms:modified xsi:type="dcterms:W3CDTF">2013-04-01T06:23:12Z</dcterms:modified>
</cp:coreProperties>
</file>