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9" r:id="rId3"/>
    <p:sldId id="287" r:id="rId4"/>
    <p:sldId id="288" r:id="rId5"/>
    <p:sldId id="284" r:id="rId6"/>
    <p:sldId id="289" r:id="rId7"/>
    <p:sldId id="285" r:id="rId8"/>
    <p:sldId id="286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3568" y="1556792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18. Rapautuminen ja eroosio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39" y="3284984"/>
            <a:ext cx="3881147" cy="259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7504" y="404664"/>
            <a:ext cx="8363272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i="1" dirty="0" smtClean="0">
                <a:solidFill>
                  <a:srgbClr val="006DA7"/>
                </a:solidFill>
              </a:rPr>
              <a:t>Ekso</a:t>
            </a:r>
            <a:r>
              <a:rPr lang="fi" sz="4000" dirty="0" smtClean="0">
                <a:solidFill>
                  <a:srgbClr val="006DA7"/>
                </a:solidFill>
              </a:rPr>
              <a:t>geeniset </a:t>
            </a:r>
            <a:r>
              <a:rPr lang="fi" dirty="0" smtClean="0">
                <a:solidFill>
                  <a:srgbClr val="006DA7"/>
                </a:solidFill>
              </a:rPr>
              <a:t>(=</a:t>
            </a:r>
            <a:r>
              <a:rPr lang="fi" i="1" dirty="0" smtClean="0">
                <a:solidFill>
                  <a:srgbClr val="006DA7"/>
                </a:solidFill>
              </a:rPr>
              <a:t>ulko</a:t>
            </a:r>
            <a:r>
              <a:rPr lang="fi" dirty="0" smtClean="0">
                <a:solidFill>
                  <a:srgbClr val="006DA7"/>
                </a:solidFill>
              </a:rPr>
              <a:t>syntyiset) </a:t>
            </a:r>
            <a:r>
              <a:rPr lang="fi" sz="4000" dirty="0" smtClean="0">
                <a:solidFill>
                  <a:srgbClr val="006DA7"/>
                </a:solidFill>
              </a:rPr>
              <a:t/>
            </a:r>
            <a:br>
              <a:rPr lang="fi" sz="4000" dirty="0" smtClean="0">
                <a:solidFill>
                  <a:srgbClr val="006DA7"/>
                </a:solidFill>
              </a:rPr>
            </a:br>
            <a:r>
              <a:rPr lang="fi" sz="4000" dirty="0">
                <a:solidFill>
                  <a:srgbClr val="006DA7"/>
                </a:solidFill>
              </a:rPr>
              <a:t> </a:t>
            </a:r>
            <a:r>
              <a:rPr lang="fi" sz="4000" dirty="0" smtClean="0">
                <a:solidFill>
                  <a:srgbClr val="006DA7"/>
                </a:solidFill>
              </a:rPr>
              <a:t> ilmiöt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251520" y="1600200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Auringon säteilyenergia aiheuttaa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Kiven ja kallion hajoamista = </a:t>
            </a:r>
            <a:r>
              <a:rPr lang="fi-FI" sz="2200" b="1" i="1" dirty="0" smtClean="0">
                <a:solidFill>
                  <a:schemeClr val="tx1"/>
                </a:solidFill>
                <a:sym typeface="Wingdings" pitchFamily="2" charset="2"/>
              </a:rPr>
              <a:t>rapautuminen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Veden ja ilman liikkeet</a:t>
            </a:r>
            <a:endParaRPr lang="fi-FI" sz="2200" b="1" dirty="0" smtClean="0">
              <a:solidFill>
                <a:schemeClr val="tx1"/>
              </a:solidFill>
            </a:endParaRPr>
          </a:p>
          <a:p>
            <a:pPr marL="914400" lvl="2" indent="0">
              <a:buClrTx/>
              <a:buNone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sz="2200" b="1" dirty="0" smtClean="0">
                <a:solidFill>
                  <a:schemeClr val="tx1"/>
                </a:solidFill>
              </a:rPr>
              <a:t>irtaimen maan kulutus, kuljetus ja kasaantuminen = </a:t>
            </a:r>
            <a:r>
              <a:rPr lang="fi-FI" sz="2200" b="1" i="1" dirty="0" smtClean="0">
                <a:solidFill>
                  <a:schemeClr val="tx1"/>
                </a:solidFill>
              </a:rPr>
              <a:t>eroosio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Osa kiviaineksen kiertokulkua</a:t>
            </a: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966362" cy="292519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Mekaaninen rapautuminen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Kiveä tai kalliota hajottaa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000" b="1" dirty="0" smtClean="0">
                <a:cs typeface="Times New Roman" pitchFamily="18" charset="0"/>
              </a:rPr>
              <a:t>Lämpölaajeneminen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  <a:cs typeface="Times New Roman" pitchFamily="18" charset="0"/>
              </a:rPr>
              <a:t>Veden laajeneminen jäätyessään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Kuivassa, kylmässä tai kuumassa ilmastossa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 smtClean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5"/>
            <a:ext cx="4362244" cy="29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4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Kemiallinen rapautuminen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Lievästi hapan </a:t>
            </a:r>
            <a:r>
              <a:rPr lang="fi-FI" sz="2800" b="1" dirty="0">
                <a:solidFill>
                  <a:schemeClr val="tx1"/>
                </a:solidFill>
              </a:rPr>
              <a:t>vesi </a:t>
            </a:r>
            <a:r>
              <a:rPr lang="fi-FI" sz="2800" b="1" i="1" dirty="0">
                <a:solidFill>
                  <a:schemeClr val="tx1"/>
                </a:solidFill>
              </a:rPr>
              <a:t>liuottaa</a:t>
            </a:r>
            <a:r>
              <a:rPr lang="fi-FI" sz="2800" b="1" dirty="0">
                <a:solidFill>
                  <a:schemeClr val="tx1"/>
                </a:solidFill>
              </a:rPr>
              <a:t> esim. kalkkikivestä </a:t>
            </a:r>
            <a:r>
              <a:rPr lang="fi-FI" sz="2800" b="1" dirty="0" smtClean="0">
                <a:solidFill>
                  <a:schemeClr val="tx1"/>
                </a:solidFill>
              </a:rPr>
              <a:t>mineraaleja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Kallioon onkaloita ja tippukiviluolia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Kosteassa ja lämpimässä ilmastossa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 smtClean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844824"/>
            <a:ext cx="430757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34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23528" y="21889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000" dirty="0" smtClean="0">
                <a:solidFill>
                  <a:srgbClr val="006DA7"/>
                </a:solidFill>
              </a:rPr>
              <a:t>Jäätiköiden aiheuttama</a:t>
            </a:r>
            <a:br>
              <a:rPr lang="fi" sz="4000" dirty="0" smtClean="0">
                <a:solidFill>
                  <a:srgbClr val="006DA7"/>
                </a:solidFill>
              </a:rPr>
            </a:br>
            <a:r>
              <a:rPr lang="fi" sz="4000" dirty="0" smtClean="0">
                <a:solidFill>
                  <a:srgbClr val="006DA7"/>
                </a:solidFill>
              </a:rPr>
              <a:t>  eroosio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39" y="1268760"/>
            <a:ext cx="5400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Laaksojäätiköt 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Nyt </a:t>
            </a:r>
            <a:r>
              <a:rPr lang="fi-FI" sz="2200" b="1" dirty="0">
                <a:solidFill>
                  <a:schemeClr val="tx1"/>
                </a:solidFill>
              </a:rPr>
              <a:t>vuoristoissa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Uurtavat U-laaksoja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2000" b="1" dirty="0">
                <a:solidFill>
                  <a:schemeClr val="tx1"/>
                </a:solidFill>
              </a:rPr>
              <a:t>kulutusta myös </a:t>
            </a:r>
            <a:r>
              <a:rPr lang="fi-FI" sz="2000" b="1" dirty="0" smtClean="0">
                <a:solidFill>
                  <a:schemeClr val="tx1"/>
                </a:solidFill>
              </a:rPr>
              <a:t>reunoilla</a:t>
            </a:r>
            <a:endParaRPr lang="fi-FI" sz="2200" b="1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Mannerjäätiköt</a:t>
            </a:r>
            <a:endParaRPr lang="fi-FI" sz="2400" b="1" dirty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>
                <a:solidFill>
                  <a:schemeClr val="tx1"/>
                </a:solidFill>
              </a:rPr>
              <a:t>Suomessakin </a:t>
            </a:r>
            <a:r>
              <a:rPr lang="fi-FI" sz="2200" b="1" dirty="0" smtClean="0">
                <a:solidFill>
                  <a:schemeClr val="tx1"/>
                </a:solidFill>
              </a:rPr>
              <a:t>jääkausilla</a:t>
            </a:r>
            <a:endParaRPr lang="fi-FI" sz="2200" b="1" dirty="0">
              <a:solidFill>
                <a:schemeClr val="tx1"/>
              </a:solidFill>
            </a:endParaRPr>
          </a:p>
          <a:p>
            <a:pPr lvl="2">
              <a:buClrTx/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</a:rPr>
              <a:t>Viimeisin </a:t>
            </a:r>
            <a:r>
              <a:rPr lang="fi-FI" sz="2000" b="1" i="1" dirty="0" smtClean="0">
                <a:solidFill>
                  <a:schemeClr val="tx1"/>
                </a:solidFill>
              </a:rPr>
              <a:t>kulutti</a:t>
            </a:r>
            <a:r>
              <a:rPr lang="fi-FI" sz="2000" b="1" dirty="0" smtClean="0">
                <a:solidFill>
                  <a:schemeClr val="tx1"/>
                </a:solidFill>
              </a:rPr>
              <a:t> </a:t>
            </a:r>
            <a:r>
              <a:rPr lang="fi-FI" sz="2000" b="1" dirty="0">
                <a:solidFill>
                  <a:schemeClr val="tx1"/>
                </a:solidFill>
              </a:rPr>
              <a:t>kalliota n. 7 m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i="1" dirty="0">
                <a:solidFill>
                  <a:schemeClr val="tx1"/>
                </a:solidFill>
              </a:rPr>
              <a:t>kuljettavat</a:t>
            </a:r>
            <a:r>
              <a:rPr lang="fi-FI" sz="2200" b="1" dirty="0">
                <a:solidFill>
                  <a:schemeClr val="tx1"/>
                </a:solidFill>
              </a:rPr>
              <a:t> maa-ainesta laajalle alueelle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2000" b="1" dirty="0">
                <a:solidFill>
                  <a:schemeClr val="tx1"/>
                </a:solidFill>
              </a:rPr>
              <a:t>maan </a:t>
            </a:r>
            <a:r>
              <a:rPr lang="fi-FI" sz="2000" b="1" i="1" dirty="0" smtClean="0">
                <a:solidFill>
                  <a:schemeClr val="tx1"/>
                </a:solidFill>
              </a:rPr>
              <a:t>kasaaminen</a:t>
            </a:r>
            <a:r>
              <a:rPr lang="fi-FI" sz="2000" b="1" dirty="0" smtClean="0">
                <a:solidFill>
                  <a:schemeClr val="tx1"/>
                </a:solidFill>
              </a:rPr>
              <a:t> </a:t>
            </a:r>
            <a:r>
              <a:rPr lang="fi-FI" sz="20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fi-FI" sz="2000" b="1" dirty="0" smtClean="0">
                <a:solidFill>
                  <a:schemeClr val="tx1"/>
                </a:solidFill>
              </a:rPr>
              <a:t> muodostumat</a:t>
            </a:r>
          </a:p>
          <a:p>
            <a:pPr lvl="3">
              <a:buClrTx/>
              <a:buFont typeface="Arial" pitchFamily="34" charset="0"/>
              <a:buChar char="•"/>
            </a:pPr>
            <a:r>
              <a:rPr lang="fi-FI" sz="1500" b="1" dirty="0" smtClean="0">
                <a:solidFill>
                  <a:schemeClr val="tx1"/>
                </a:solidFill>
              </a:rPr>
              <a:t>Harjut, reunamuodostumat, </a:t>
            </a:r>
            <a:r>
              <a:rPr lang="fi-FI" sz="1500" b="1" dirty="0" err="1" smtClean="0">
                <a:solidFill>
                  <a:schemeClr val="tx1"/>
                </a:solidFill>
              </a:rPr>
              <a:t>drumliinit</a:t>
            </a:r>
            <a:r>
              <a:rPr lang="fi-FI" sz="1500" b="1" dirty="0" smtClean="0">
                <a:solidFill>
                  <a:schemeClr val="tx1"/>
                </a:solidFill>
              </a:rPr>
              <a:t>…</a:t>
            </a:r>
            <a:endParaRPr lang="fi-FI" sz="1500" b="1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 smtClean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21" y="1393344"/>
            <a:ext cx="4109349" cy="255835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8831" r="2229" b="5142"/>
          <a:stretch/>
        </p:blipFill>
        <p:spPr>
          <a:xfrm>
            <a:off x="5463539" y="3951694"/>
            <a:ext cx="3669031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589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Vesieroosio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170142"/>
            <a:ext cx="489654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>
                <a:solidFill>
                  <a:schemeClr val="tx1"/>
                </a:solidFill>
              </a:rPr>
              <a:t>Virtaava vesi kuluttaa, kuljettaa, lajittelee ja kasaa </a:t>
            </a:r>
            <a:r>
              <a:rPr lang="fi-FI" sz="2400" b="1" dirty="0" smtClean="0">
                <a:solidFill>
                  <a:schemeClr val="tx1"/>
                </a:solidFill>
              </a:rPr>
              <a:t>maa-ainesta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Kuljetus liuenneena, liettyneenä tai kappaleina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>
                <a:solidFill>
                  <a:schemeClr val="tx1"/>
                </a:solidFill>
              </a:rPr>
              <a:t>Virtaus hidastuu </a:t>
            </a:r>
            <a:r>
              <a:rPr lang="fi-FI" sz="2400" b="1" dirty="0">
                <a:solidFill>
                  <a:schemeClr val="tx1"/>
                </a:solidFill>
                <a:sym typeface="Wingdings" pitchFamily="2" charset="2"/>
              </a:rPr>
              <a:t> aines vajoaa pohjaan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  <a:sym typeface="Wingdings" pitchFamily="2" charset="2"/>
              </a:rPr>
              <a:t>Joen suistossa eli deltassa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  <a:sym typeface="Wingdings" pitchFamily="2" charset="2"/>
              </a:rPr>
              <a:t>Tasangolla mutkittelevan eli </a:t>
            </a:r>
            <a:r>
              <a:rPr lang="fi-FI" sz="1800" b="1" dirty="0" err="1">
                <a:solidFill>
                  <a:schemeClr val="tx1"/>
                </a:solidFill>
                <a:sym typeface="Wingdings" pitchFamily="2" charset="2"/>
              </a:rPr>
              <a:t>meanderoivan</a:t>
            </a:r>
            <a:r>
              <a:rPr lang="fi-FI" sz="1800" b="1" dirty="0">
                <a:solidFill>
                  <a:schemeClr val="tx1"/>
                </a:solidFill>
                <a:sym typeface="Wingdings" pitchFamily="2" charset="2"/>
              </a:rPr>
              <a:t> joen sisäkaarteissa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  <a:sym typeface="Wingdings" pitchFamily="2" charset="2"/>
              </a:rPr>
              <a:t>Hienoin aines kulkee pisimmälle  savitasangot</a:t>
            </a:r>
          </a:p>
          <a:p>
            <a:pPr marL="342900" lvl="1" indent="-342900">
              <a:spcBef>
                <a:spcPts val="600"/>
              </a:spcBef>
              <a:buClrTx/>
              <a:buFont typeface="Arial" pitchFamily="34" charset="0"/>
              <a:buChar char="•"/>
            </a:pPr>
            <a:endParaRPr lang="fi-FI" sz="1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Aallot </a:t>
            </a: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kuluttavat rantatörmää</a:t>
            </a:r>
            <a:endParaRPr lang="fi-FI" b="1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fi-FI" sz="1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None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3"/>
          <a:stretch/>
        </p:blipFill>
        <p:spPr>
          <a:xfrm>
            <a:off x="5076056" y="1412776"/>
            <a:ext cx="3744416" cy="267342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5125"/>
          <a:stretch/>
        </p:blipFill>
        <p:spPr>
          <a:xfrm>
            <a:off x="5292080" y="4121618"/>
            <a:ext cx="30243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932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7504" y="29939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Tuulen ja ihmisen aiheuttama </a:t>
            </a:r>
            <a:br>
              <a:rPr lang="fi" sz="4000" dirty="0" smtClean="0">
                <a:solidFill>
                  <a:srgbClr val="006DA7"/>
                </a:solidFill>
              </a:rPr>
            </a:br>
            <a:r>
              <a:rPr lang="fi" sz="4000" dirty="0">
                <a:solidFill>
                  <a:srgbClr val="006DA7"/>
                </a:solidFill>
              </a:rPr>
              <a:t> </a:t>
            </a:r>
            <a:r>
              <a:rPr lang="fi" sz="4000" dirty="0" smtClean="0">
                <a:solidFill>
                  <a:srgbClr val="006DA7"/>
                </a:solidFill>
              </a:rPr>
              <a:t> eroosio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504056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</a:rPr>
              <a:t>Tuulieroosiota kuivilla </a:t>
            </a:r>
            <a:r>
              <a:rPr lang="fi-FI" sz="2000" b="1" dirty="0" smtClean="0">
                <a:solidFill>
                  <a:schemeClr val="tx1"/>
                </a:solidFill>
              </a:rPr>
              <a:t>alueilla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400" b="1" dirty="0">
                <a:solidFill>
                  <a:schemeClr val="tx1"/>
                </a:solidFill>
              </a:rPr>
              <a:t>Kosteus ei sido hiekkaa </a:t>
            </a:r>
            <a:r>
              <a:rPr lang="fi-FI" sz="1400" b="1" dirty="0">
                <a:solidFill>
                  <a:schemeClr val="tx1"/>
                </a:solidFill>
                <a:sym typeface="Wingdings" pitchFamily="2" charset="2"/>
              </a:rPr>
              <a:t> tuuli saa liikkeelle</a:t>
            </a:r>
            <a:endParaRPr lang="fi-FI" sz="1400" b="1" dirty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1400" b="1" dirty="0">
                <a:solidFill>
                  <a:schemeClr val="tx1"/>
                </a:solidFill>
              </a:rPr>
              <a:t>Liikkuva hiekka tehokas kallion kuluttaja </a:t>
            </a:r>
            <a:r>
              <a:rPr lang="fi-FI" sz="1400" b="1" dirty="0">
                <a:solidFill>
                  <a:schemeClr val="tx1"/>
                </a:solidFill>
                <a:sym typeface="Wingdings" pitchFamily="2" charset="2"/>
              </a:rPr>
              <a:t> erikoiset muodot</a:t>
            </a:r>
            <a:endParaRPr lang="fi-FI" sz="1400" b="1" dirty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1400" b="1" dirty="0">
                <a:solidFill>
                  <a:schemeClr val="tx1"/>
                </a:solidFill>
              </a:rPr>
              <a:t>Kasautuminen </a:t>
            </a:r>
            <a:r>
              <a:rPr lang="fi-FI" sz="1400" b="1" dirty="0">
                <a:solidFill>
                  <a:schemeClr val="tx1"/>
                </a:solidFill>
                <a:sym typeface="Wingdings" pitchFamily="2" charset="2"/>
              </a:rPr>
              <a:t> dyynit</a:t>
            </a:r>
          </a:p>
          <a:p>
            <a:pPr marL="457200" lvl="1" indent="0">
              <a:buClrTx/>
              <a:buNone/>
            </a:pPr>
            <a:endParaRPr lang="fi-FI" sz="1400" b="1" dirty="0" smtClean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fi-FI" sz="1400" b="1" dirty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fi-FI" sz="14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000" b="1" dirty="0">
                <a:solidFill>
                  <a:schemeClr val="tx1"/>
                </a:solidFill>
              </a:rPr>
              <a:t>Ihminen lisää eroosiota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400" b="1" dirty="0" smtClean="0">
                <a:solidFill>
                  <a:schemeClr val="tx1"/>
                </a:solidFill>
              </a:rPr>
              <a:t>Maanviljelys </a:t>
            </a:r>
            <a:r>
              <a:rPr lang="fi-FI" sz="1400" b="1" dirty="0" smtClean="0">
                <a:solidFill>
                  <a:schemeClr val="tx1"/>
                </a:solidFill>
                <a:sym typeface="Wingdings" pitchFamily="2" charset="2"/>
              </a:rPr>
              <a:t> tuulieroosio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400" b="1" dirty="0" smtClean="0">
                <a:solidFill>
                  <a:schemeClr val="tx1"/>
                </a:solidFill>
                <a:sym typeface="Wingdings" pitchFamily="2" charset="2"/>
              </a:rPr>
              <a:t>Metsänhakkuu  vesieroosio</a:t>
            </a:r>
            <a:endParaRPr lang="fi-FI" sz="1400" b="1" dirty="0" smtClean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" b="13238"/>
          <a:stretch/>
        </p:blipFill>
        <p:spPr>
          <a:xfrm>
            <a:off x="4827964" y="1412776"/>
            <a:ext cx="4176464" cy="233118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28512"/>
            <a:ext cx="3874650" cy="22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917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Massaliikunnot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4104456" cy="4967574"/>
          </a:xfrm>
        </p:spPr>
        <p:txBody>
          <a:bodyPr/>
          <a:lstStyle/>
          <a:p>
            <a:r>
              <a:rPr lang="fi-FI" sz="2400" b="1" dirty="0" smtClean="0"/>
              <a:t>Maan vettyminen tai tärinä</a:t>
            </a:r>
          </a:p>
          <a:p>
            <a:pPr marL="0" indent="0">
              <a:buNone/>
            </a:pPr>
            <a:r>
              <a:rPr lang="fi-FI" sz="2400" b="1" dirty="0" smtClean="0">
                <a:sym typeface="Wingdings" pitchFamily="2" charset="2"/>
              </a:rPr>
              <a:t> paikallaan pitävä kitka pieneksi</a:t>
            </a:r>
          </a:p>
          <a:p>
            <a:pPr marL="0" indent="0">
              <a:buNone/>
            </a:pPr>
            <a:r>
              <a:rPr lang="fi-FI" sz="2400" b="1" dirty="0" smtClean="0">
                <a:sym typeface="Wingdings" pitchFamily="2" charset="2"/>
              </a:rPr>
              <a:t> painovoima saa maan rinteessä liikkeelle</a:t>
            </a:r>
            <a:endParaRPr lang="fi-FI" sz="2400" b="1" dirty="0" smtClean="0"/>
          </a:p>
          <a:p>
            <a:r>
              <a:rPr lang="fi-FI" sz="2400" b="1" dirty="0" smtClean="0"/>
              <a:t>Tyyppejä</a:t>
            </a:r>
          </a:p>
          <a:p>
            <a:pPr lvl="1"/>
            <a:r>
              <a:rPr lang="fi-FI" sz="1800" b="1" dirty="0" smtClean="0"/>
              <a:t>Maa- ja kivivyöryt</a:t>
            </a:r>
          </a:p>
          <a:p>
            <a:pPr lvl="1"/>
            <a:r>
              <a:rPr lang="fi-FI" sz="1800" b="1" dirty="0" smtClean="0"/>
              <a:t>Mutavyöryt</a:t>
            </a:r>
          </a:p>
          <a:p>
            <a:pPr lvl="1"/>
            <a:r>
              <a:rPr lang="fi-FI" sz="1800" b="1" dirty="0" smtClean="0"/>
              <a:t>Lumivyöryt</a:t>
            </a:r>
          </a:p>
          <a:p>
            <a:pPr lvl="1"/>
            <a:r>
              <a:rPr lang="fi-FI" sz="1800" b="1" dirty="0" smtClean="0"/>
              <a:t>Hidas valuminen = vuotomaa</a:t>
            </a:r>
          </a:p>
          <a:p>
            <a:endParaRPr lang="fi-FI" sz="24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464496" cy="21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119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207</Words>
  <Application>Microsoft Office PowerPoint</Application>
  <PresentationFormat>Näytössä katseltava diaesitys (4:3)</PresentationFormat>
  <Paragraphs>60</Paragraphs>
  <Slides>8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/>
      <vt:lpstr>18. Rapautuminen ja eroosio</vt:lpstr>
      <vt:lpstr>Eksogeeniset (=ulkosyntyiset)    ilmiöt</vt:lpstr>
      <vt:lpstr>Mekaaninen rapautuminen</vt:lpstr>
      <vt:lpstr>Kemiallinen rapautuminen</vt:lpstr>
      <vt:lpstr>Jäätiköiden aiheuttama   eroosio</vt:lpstr>
      <vt:lpstr>Vesieroosio</vt:lpstr>
      <vt:lpstr>Tuulen ja ihmisen aiheuttama    eroosio</vt:lpstr>
      <vt:lpstr>Massaliikunnot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46</cp:revision>
  <dcterms:modified xsi:type="dcterms:W3CDTF">2013-05-27T08:54:08Z</dcterms:modified>
</cp:coreProperties>
</file>