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92" r:id="rId3"/>
    <p:sldId id="294" r:id="rId4"/>
    <p:sldId id="299" r:id="rId5"/>
    <p:sldId id="293" r:id="rId6"/>
    <p:sldId id="296" r:id="rId7"/>
    <p:sldId id="298" r:id="rId8"/>
    <p:sldId id="295" r:id="rId9"/>
    <p:sldId id="297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D8D"/>
    <a:srgbClr val="E6F1FE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99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11560" y="1556792"/>
            <a:ext cx="6984776" cy="18722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>
                <a:solidFill>
                  <a:srgbClr val="006DA7"/>
                </a:solidFill>
              </a:rPr>
              <a:t>15. Litosfäärilaattojen liikkeet ja poimuvuoristojen synty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48" y="3789041"/>
            <a:ext cx="2531568" cy="14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207211" cy="14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Litosfääri koostuu osista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0" y="94515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Litosfääri jakaantuu laattoihin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8 isoa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m</a:t>
            </a:r>
            <a:r>
              <a:rPr lang="fi-FI" sz="1800" b="1" dirty="0" smtClean="0">
                <a:solidFill>
                  <a:schemeClr val="tx1"/>
                </a:solidFill>
              </a:rPr>
              <a:t>onta pienempää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kaikkiin kuuluu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mannerta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m</a:t>
            </a:r>
            <a:r>
              <a:rPr lang="fi-FI" sz="1800" b="1" dirty="0" smtClean="0">
                <a:solidFill>
                  <a:schemeClr val="tx1"/>
                </a:solidFill>
              </a:rPr>
              <a:t>erenpohjaa</a:t>
            </a:r>
          </a:p>
          <a:p>
            <a:pPr marL="0" indent="0">
              <a:buClrTx/>
              <a:buSzPct val="100000"/>
              <a:buNone/>
            </a:pPr>
            <a:endParaRPr lang="fi-FI" sz="12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6196270" cy="39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0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Litosfäärilaattojen likkeet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539552" y="1893401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Maan sisällä kuumaa 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 smtClean="0">
                <a:solidFill>
                  <a:schemeClr val="tx1"/>
                </a:solidFill>
              </a:rPr>
              <a:t>lämpötilaerot 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 smtClean="0">
                <a:solidFill>
                  <a:schemeClr val="tx1"/>
                </a:solidFill>
              </a:rPr>
              <a:t>kiven </a:t>
            </a:r>
            <a:r>
              <a:rPr lang="fi-FI" sz="2400" b="1" dirty="0" err="1" smtClean="0">
                <a:solidFill>
                  <a:schemeClr val="tx1"/>
                </a:solidFill>
              </a:rPr>
              <a:t>konvektiovirtaukset</a:t>
            </a:r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Shutter\pienennetyt\luonnonmaantiede_maapallon_rakenne_shutterstock_3223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93401"/>
            <a:ext cx="4275752" cy="28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51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Litosfäärilaattojen likkeet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323528" y="1340768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Kuuma </a:t>
            </a:r>
            <a:r>
              <a:rPr lang="fi-FI" sz="2000" b="1" dirty="0" smtClean="0">
                <a:solidFill>
                  <a:schemeClr val="tx1"/>
                </a:solidFill>
              </a:rPr>
              <a:t>magma kevyempää </a:t>
            </a:r>
            <a:r>
              <a:rPr lang="fi-FI" sz="20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000" b="1" dirty="0" smtClean="0">
                <a:solidFill>
                  <a:schemeClr val="tx1"/>
                </a:solidFill>
              </a:rPr>
              <a:t> nousee ja jähmettyy </a:t>
            </a:r>
            <a:r>
              <a:rPr lang="fi-FI" sz="20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000" b="1" dirty="0" smtClean="0">
                <a:solidFill>
                  <a:schemeClr val="tx1"/>
                </a:solidFill>
              </a:rPr>
              <a:t> </a:t>
            </a:r>
            <a:r>
              <a:rPr lang="fi-FI" sz="2000" b="1" dirty="0">
                <a:solidFill>
                  <a:schemeClr val="tx1"/>
                </a:solidFill>
              </a:rPr>
              <a:t>uutta kiveä </a:t>
            </a:r>
            <a:r>
              <a:rPr lang="fi-FI" sz="20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000" b="1" dirty="0" smtClean="0">
                <a:solidFill>
                  <a:schemeClr val="tx1"/>
                </a:solidFill>
              </a:rPr>
              <a:t> työntää laattoja </a:t>
            </a:r>
            <a:r>
              <a:rPr lang="fi-FI" sz="2000" b="1" dirty="0" smtClean="0">
                <a:solidFill>
                  <a:schemeClr val="tx1"/>
                </a:solidFill>
              </a:rPr>
              <a:t>erilleen</a:t>
            </a:r>
          </a:p>
          <a:p>
            <a:pPr marL="0" indent="0">
              <a:buClrTx/>
              <a:buSzPct val="100000"/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Viileä laatan </a:t>
            </a:r>
            <a:r>
              <a:rPr lang="fi-FI" sz="2000" b="1" dirty="0">
                <a:solidFill>
                  <a:schemeClr val="tx1"/>
                </a:solidFill>
              </a:rPr>
              <a:t>reuna vajoaa ja vetää </a:t>
            </a:r>
            <a:r>
              <a:rPr lang="fi-FI" sz="2000" b="1" dirty="0" smtClean="0">
                <a:solidFill>
                  <a:schemeClr val="tx1"/>
                </a:solidFill>
              </a:rPr>
              <a:t>sitä alas</a:t>
            </a:r>
            <a:endParaRPr lang="fi-FI" sz="2000" b="1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fi-FI" sz="20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000" b="1" dirty="0" smtClean="0">
                <a:solidFill>
                  <a:schemeClr val="tx1"/>
                </a:solidFill>
              </a:rPr>
              <a:t>litosfäärilaatat </a:t>
            </a:r>
            <a:r>
              <a:rPr lang="fi-FI" sz="2000" b="1" dirty="0">
                <a:solidFill>
                  <a:schemeClr val="tx1"/>
                </a:solidFill>
              </a:rPr>
              <a:t>liikkuvat</a:t>
            </a:r>
          </a:p>
          <a:p>
            <a:pPr marL="0" indent="0">
              <a:buClrTx/>
              <a:buSzPct val="100000"/>
              <a:buNone/>
            </a:pPr>
            <a:r>
              <a:rPr lang="fi-FI" sz="20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000" b="1" dirty="0" smtClean="0">
                <a:solidFill>
                  <a:schemeClr val="tx1"/>
                </a:solidFill>
              </a:rPr>
              <a:t>mantereet </a:t>
            </a:r>
            <a:r>
              <a:rPr lang="fi-FI" sz="2000" b="1" dirty="0">
                <a:solidFill>
                  <a:schemeClr val="tx1"/>
                </a:solidFill>
              </a:rPr>
              <a:t>yhtyneet ja eronneet useasti </a:t>
            </a:r>
          </a:p>
        </p:txBody>
      </p:sp>
      <p:pic>
        <p:nvPicPr>
          <p:cNvPr id="2050" name="Picture 2" descr="C:\Users\Käyttäjä\Downloads\shutterstock_26575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3232"/>
            <a:ext cx="3376777" cy="170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292080" y="45811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Pangea-manner</a:t>
            </a:r>
            <a:r>
              <a:rPr lang="fi-FI" dirty="0" smtClean="0"/>
              <a:t> noin 250 miljoonaa vuotta sitten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6712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Endogeeniset ilmiöt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971600" y="213285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>
                <a:solidFill>
                  <a:schemeClr val="tx1"/>
                </a:solidFill>
              </a:rPr>
              <a:t>laattojen rajapinnoilla </a:t>
            </a:r>
            <a:r>
              <a:rPr lang="fi-FI" sz="2400" b="1" dirty="0" err="1">
                <a:solidFill>
                  <a:schemeClr val="tx1"/>
                </a:solidFill>
              </a:rPr>
              <a:t>endogeenisiä</a:t>
            </a:r>
            <a:r>
              <a:rPr lang="fi-FI" sz="2400" b="1" dirty="0">
                <a:solidFill>
                  <a:schemeClr val="tx1"/>
                </a:solidFill>
              </a:rPr>
              <a:t> =sisäsyntyisiä ilmiöitä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Maanjäristykset, tulivuorenpurkaukset ja </a:t>
            </a:r>
            <a:r>
              <a:rPr lang="fi-FI" sz="1800" b="1" dirty="0" smtClean="0">
                <a:solidFill>
                  <a:schemeClr val="tx1"/>
                </a:solidFill>
              </a:rPr>
              <a:t>poimuvuoristot</a:t>
            </a:r>
            <a:endParaRPr lang="fi-F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3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dirty="0" smtClean="0">
                <a:solidFill>
                  <a:srgbClr val="006DA7"/>
                </a:solidFill>
              </a:rPr>
              <a:t>Alityöntövyöhykkeet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396044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Laattojen sauma rannikolla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Raskas </a:t>
            </a:r>
            <a:r>
              <a:rPr lang="fi-FI" sz="1800" b="1" dirty="0" err="1" smtClean="0">
                <a:solidFill>
                  <a:schemeClr val="tx1"/>
                </a:solidFill>
              </a:rPr>
              <a:t>mereinen</a:t>
            </a:r>
            <a:r>
              <a:rPr lang="fi-FI" sz="1800" b="1" dirty="0" smtClean="0">
                <a:solidFill>
                  <a:schemeClr val="tx1"/>
                </a:solidFill>
              </a:rPr>
              <a:t> </a:t>
            </a:r>
            <a:r>
              <a:rPr lang="fi-FI" sz="1800" b="1" dirty="0">
                <a:solidFill>
                  <a:schemeClr val="tx1"/>
                </a:solidFill>
              </a:rPr>
              <a:t>laatan reuna mantereisen laatan reunan </a:t>
            </a:r>
            <a:r>
              <a:rPr lang="fi-FI" sz="1800" b="1" dirty="0" smtClean="0">
                <a:solidFill>
                  <a:schemeClr val="tx1"/>
                </a:solidFill>
              </a:rPr>
              <a:t>alle</a:t>
            </a:r>
          </a:p>
          <a:p>
            <a:pPr marL="457200" lvl="1" indent="0">
              <a:buClrTx/>
              <a:buNone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 Poimu- ja tulivuoret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</a:pPr>
            <a:r>
              <a:rPr lang="fi-FI" sz="1800" b="1" dirty="0" smtClean="0">
                <a:solidFill>
                  <a:schemeClr val="tx1"/>
                </a:solidFill>
              </a:rPr>
              <a:t>Esim. Etelä-Amerikan länsirannikko</a:t>
            </a:r>
            <a:endParaRPr lang="fi-FI" sz="800" b="1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i-FI" sz="1400" b="1" dirty="0" smtClean="0">
                <a:solidFill>
                  <a:schemeClr val="tx1"/>
                </a:solidFill>
              </a:rPr>
              <a:t>Andit</a:t>
            </a:r>
            <a:endParaRPr lang="fi-FI" sz="1400" b="1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624732"/>
            <a:ext cx="4133882" cy="31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006DA7"/>
                </a:solidFill>
              </a:rPr>
              <a:t>Törmäysvyöhykkeet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396044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2 </a:t>
            </a:r>
            <a:r>
              <a:rPr lang="fi-FI" sz="2400" b="1" dirty="0">
                <a:solidFill>
                  <a:schemeClr val="tx1"/>
                </a:solidFill>
              </a:rPr>
              <a:t>mantereista </a:t>
            </a:r>
            <a:r>
              <a:rPr lang="fi-FI" sz="2400" b="1" dirty="0" smtClean="0">
                <a:solidFill>
                  <a:schemeClr val="tx1"/>
                </a:solidFill>
              </a:rPr>
              <a:t>laatan reunaa törmää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kiven poimuttuminen</a:t>
            </a:r>
            <a:endParaRPr lang="fi-FI" sz="2400" b="1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400" b="1" dirty="0">
                <a:solidFill>
                  <a:schemeClr val="tx1"/>
                </a:solidFill>
              </a:rPr>
              <a:t>s</a:t>
            </a:r>
            <a:r>
              <a:rPr lang="fi-FI" sz="2400" b="1" dirty="0" smtClean="0">
                <a:solidFill>
                  <a:schemeClr val="tx1"/>
                </a:solidFill>
              </a:rPr>
              <a:t>uuret poimuvuoristot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e</a:t>
            </a:r>
            <a:r>
              <a:rPr lang="fi-FI" sz="1800" b="1" dirty="0" smtClean="0">
                <a:solidFill>
                  <a:schemeClr val="tx1"/>
                </a:solidFill>
              </a:rPr>
              <a:t>sim. Himalaja</a:t>
            </a:r>
            <a:endParaRPr lang="fi-FI" sz="1200" b="1" dirty="0">
              <a:solidFill>
                <a:schemeClr val="tx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77" y="260648"/>
            <a:ext cx="3612487" cy="2709366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8" b="5629"/>
          <a:stretch/>
        </p:blipFill>
        <p:spPr>
          <a:xfrm>
            <a:off x="611560" y="3356992"/>
            <a:ext cx="3744416" cy="276013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48" y="3344729"/>
            <a:ext cx="4195340" cy="2784657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8122820" y="346604"/>
            <a:ext cx="129640" cy="148696"/>
          </a:xfrm>
          <a:prstGeom prst="rect">
            <a:avLst/>
          </a:prstGeom>
          <a:solidFill>
            <a:srgbClr val="47CD8D"/>
          </a:solidFill>
          <a:ln>
            <a:solidFill>
              <a:srgbClr val="47C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9564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Erkanemisvyöhykkeet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Laattojen reunat loittonevat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m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agmaa raosta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j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ähmettyy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 smtClean="0">
                <a:solidFill>
                  <a:schemeClr val="tx1"/>
                </a:solidFill>
              </a:rPr>
              <a:t>meren keskelle </a:t>
            </a:r>
            <a:r>
              <a:rPr lang="fi-FI" sz="2400" b="1" dirty="0">
                <a:solidFill>
                  <a:schemeClr val="tx1"/>
                </a:solidFill>
              </a:rPr>
              <a:t>uutta pohjaa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Tuliperäisyyttä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Esim. Atlantin keskiselänne</a:t>
            </a:r>
            <a:endParaRPr lang="fi-FI" sz="24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Islanti</a:t>
            </a:r>
            <a:endParaRPr lang="fi-FI" sz="6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434765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3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Hankaussaumat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395536" y="2060848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Laatat liikkuvat </a:t>
            </a:r>
            <a:r>
              <a:rPr lang="fi-FI" sz="2400" b="1" dirty="0">
                <a:solidFill>
                  <a:schemeClr val="tx1"/>
                </a:solidFill>
              </a:rPr>
              <a:t>sivuttain </a:t>
            </a:r>
            <a:r>
              <a:rPr lang="fi-FI" sz="2400" b="1" dirty="0" smtClean="0">
                <a:solidFill>
                  <a:schemeClr val="tx1"/>
                </a:solidFill>
              </a:rPr>
              <a:t>eri suuntiin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Hankaavat toisiaan</a:t>
            </a:r>
          </a:p>
          <a:p>
            <a:pPr marL="0" indent="0">
              <a:buClrTx/>
              <a:buSzPct val="100000"/>
              <a:buNone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400" b="1" dirty="0" smtClean="0">
                <a:solidFill>
                  <a:schemeClr val="tx1"/>
                </a:solidFill>
              </a:rPr>
              <a:t>Maanjäristyksiä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Esim. Kalifornia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9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147</Words>
  <Application>Microsoft Office PowerPoint</Application>
  <PresentationFormat>Näytössä katseltava diaesitys (4:3)</PresentationFormat>
  <Paragraphs>45</Paragraphs>
  <Slides>9</Slides>
  <Notes>9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/>
      <vt:lpstr>15. Litosfäärilaattojen liikkeet ja poimuvuoristojen synty</vt:lpstr>
      <vt:lpstr>Litosfääri koostuu osista</vt:lpstr>
      <vt:lpstr>Litosfäärilaattojen likkeet</vt:lpstr>
      <vt:lpstr>Litosfäärilaattojen likkeet</vt:lpstr>
      <vt:lpstr>Endogeeniset ilmiöt</vt:lpstr>
      <vt:lpstr>Alityöntövyöhykkeet</vt:lpstr>
      <vt:lpstr>Törmäysvyöhykkeet</vt:lpstr>
      <vt:lpstr>Erkanemisvyöhykkeet</vt:lpstr>
      <vt:lpstr>Hankaussaumat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49</cp:revision>
  <dcterms:modified xsi:type="dcterms:W3CDTF">2013-05-28T07:35:56Z</dcterms:modified>
</cp:coreProperties>
</file>