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4" r:id="rId1"/>
  </p:sldMasterIdLst>
  <p:notesMasterIdLst>
    <p:notesMasterId r:id="rId7"/>
  </p:notesMasterIdLst>
  <p:sldIdLst>
    <p:sldId id="256" r:id="rId2"/>
    <p:sldId id="259" r:id="rId3"/>
    <p:sldId id="287" r:id="rId4"/>
    <p:sldId id="291" r:id="rId5"/>
    <p:sldId id="290" r:id="rId6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D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918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01147439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" name="Shape 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 txBox="1">
            <a:spLocks noGrp="1"/>
          </p:cNvSpPr>
          <p:nvPr>
            <p:ph type="ctrTitle"/>
          </p:nvPr>
        </p:nvSpPr>
        <p:spPr>
          <a:xfrm>
            <a:off x="685800" y="2111123"/>
            <a:ext cx="7772400" cy="15464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subTitle" idx="1"/>
          </p:nvPr>
        </p:nvSpPr>
        <p:spPr>
          <a:xfrm>
            <a:off x="685800" y="3786737"/>
            <a:ext cx="7772400" cy="104631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x" type="tx">
  <p:cSld name="tx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marL="742950" indent="-285750" rtl="0">
              <a:defRPr/>
            </a:lvl2pPr>
            <a:lvl3pPr marL="1143000" indent="-228600" rtl="0">
              <a:defRPr/>
            </a:lvl3pPr>
            <a:lvl4pPr marL="1600200" indent="-228600"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Only" type="titleOnly">
  <p:cSld name="titleOnl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_ONLY">
  <p:cSld name="CAPTION_ONL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body" idx="1"/>
          </p:nvPr>
        </p:nvSpPr>
        <p:spPr>
          <a:xfrm>
            <a:off x="457200" y="5875078"/>
            <a:ext cx="8229600" cy="69269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1pPr>
            <a:lvl2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2pPr>
            <a:lvl3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3pPr>
            <a:lvl4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4pPr>
            <a:lvl5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5pPr>
            <a:lvl6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6pPr>
            <a:lvl7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7pPr>
            <a:lvl8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8pPr>
            <a:lvl9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342900" algn="l" rtl="0">
              <a:spcBef>
                <a:spcPts val="600"/>
              </a:spcBef>
              <a:buClr>
                <a:schemeClr val="dk1"/>
              </a:buClr>
              <a:buSzPct val="166666"/>
              <a:buFont typeface="Arial"/>
              <a:buChar char="•"/>
              <a:defRPr sz="3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indent="-285750" algn="l" rtl="0">
              <a:spcBef>
                <a:spcPts val="480"/>
              </a:spcBef>
              <a:buClr>
                <a:schemeClr val="dk1"/>
              </a:buClr>
              <a:buSzPct val="100000"/>
              <a:buFont typeface="Courier New"/>
              <a:buChar char="o"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indent="-228600" algn="l" rtl="0">
              <a:spcBef>
                <a:spcPts val="480"/>
              </a:spcBef>
              <a:buClr>
                <a:schemeClr val="dk1"/>
              </a:buClr>
              <a:buSzPct val="100000"/>
              <a:buFont typeface="Wingdings"/>
              <a:buChar char="§"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indent="-228600" algn="l" rtl="0">
              <a:spcBef>
                <a:spcPts val="360"/>
              </a:spcBef>
              <a:buClr>
                <a:schemeClr val="dk1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indent="-228600" algn="l" rtl="0">
              <a:spcBef>
                <a:spcPts val="360"/>
              </a:spcBef>
              <a:buClr>
                <a:schemeClr val="dk1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>
        <p:tmplLst>
          <p:tmpl lvl="1">
            <p:tnLst>
              <p:par>
                <p:cTn presetID="10" presetClass="entr" presetSubtype="0" fill="hold" nodeType="clickEffect" nodePh="1">
                  <p:stCondLst>
                    <p:cond delay="0"/>
                  </p:stCondLst>
                  <p:endCondLst>
                    <p:cond/>
                  </p:end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6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ctrTitle"/>
          </p:nvPr>
        </p:nvSpPr>
        <p:spPr>
          <a:xfrm>
            <a:off x="539552" y="1124744"/>
            <a:ext cx="6984776" cy="15465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/>
            <a:r>
              <a:rPr lang="fi-FI" sz="4400" dirty="0" smtClean="0">
                <a:solidFill>
                  <a:srgbClr val="006DA7"/>
                </a:solidFill>
              </a:rPr>
              <a:t>12. Ilmastovyöhykkeet</a:t>
            </a:r>
            <a:endParaRPr lang="fi" sz="4400" dirty="0">
              <a:solidFill>
                <a:srgbClr val="006DA7"/>
              </a:solidFill>
            </a:endParaRPr>
          </a:p>
        </p:txBody>
      </p:sp>
      <p:sp>
        <p:nvSpPr>
          <p:cNvPr id="24" name="Shape 24"/>
          <p:cNvSpPr txBox="1">
            <a:spLocks noGrp="1"/>
          </p:cNvSpPr>
          <p:nvPr>
            <p:ph type="subTitle" idx="1"/>
          </p:nvPr>
        </p:nvSpPr>
        <p:spPr>
          <a:xfrm>
            <a:off x="3720263" y="3411588"/>
            <a:ext cx="4661700" cy="12917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38100" lvl="0" indent="0" algn="l" rtl="0">
              <a:buClr>
                <a:schemeClr val="dk2"/>
              </a:buClr>
              <a:buSzPct val="166666"/>
            </a:pPr>
            <a:endParaRPr lang="fi" dirty="0"/>
          </a:p>
        </p:txBody>
      </p:sp>
      <p:pic>
        <p:nvPicPr>
          <p:cNvPr id="1026" name="Picture 2" descr="C:\Users\Käyttäjä\Downloads\shutterstock_96204314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076" y="3150384"/>
            <a:ext cx="3240360" cy="2054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kstiruutu 1"/>
          <p:cNvSpPr txBox="1"/>
          <p:nvPr/>
        </p:nvSpPr>
        <p:spPr>
          <a:xfrm>
            <a:off x="5292080" y="5229200"/>
            <a:ext cx="31683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Vyöhykkeisyys-kartta sademäärien mukaan vuodelta 1894</a:t>
            </a:r>
            <a:endParaRPr lang="fi-FI"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7283152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None/>
            </a:pPr>
            <a:r>
              <a:rPr lang="fi" sz="4000" dirty="0">
                <a:solidFill>
                  <a:srgbClr val="006DA7"/>
                </a:solidFill>
              </a:rPr>
              <a:t/>
            </a:r>
            <a:br>
              <a:rPr lang="fi" sz="4000" dirty="0">
                <a:solidFill>
                  <a:srgbClr val="006DA7"/>
                </a:solidFill>
              </a:rPr>
            </a:br>
            <a:r>
              <a:rPr lang="fi" sz="4000" dirty="0" smtClean="0">
                <a:solidFill>
                  <a:srgbClr val="006DA7"/>
                </a:solidFill>
              </a:rPr>
              <a:t>Ilmastovyöhykkeiden määrittely</a:t>
            </a:r>
            <a:endParaRPr lang="fi" sz="4000" dirty="0">
              <a:solidFill>
                <a:srgbClr val="006DA7"/>
              </a:solidFill>
            </a:endParaRPr>
          </a:p>
        </p:txBody>
      </p:sp>
      <p:sp>
        <p:nvSpPr>
          <p:cNvPr id="8" name="Shape 42"/>
          <p:cNvSpPr txBox="1">
            <a:spLocks noGrp="1"/>
          </p:cNvSpPr>
          <p:nvPr>
            <p:ph type="body" idx="1"/>
          </p:nvPr>
        </p:nvSpPr>
        <p:spPr>
          <a:xfrm>
            <a:off x="179512" y="1412776"/>
            <a:ext cx="4618856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buClrTx/>
              <a:buSzPct val="100000"/>
              <a:buFont typeface="Arial" pitchFamily="34" charset="0"/>
              <a:buChar char="•"/>
            </a:pPr>
            <a:r>
              <a:rPr lang="fi-FI" sz="2400" b="1" dirty="0" smtClean="0">
                <a:solidFill>
                  <a:schemeClr val="tx1"/>
                </a:solidFill>
              </a:rPr>
              <a:t>Ilmasto = sään 30 </a:t>
            </a:r>
            <a:r>
              <a:rPr lang="fi-FI" sz="2400" b="1" dirty="0" smtClean="0">
                <a:solidFill>
                  <a:schemeClr val="tx1"/>
                </a:solidFill>
              </a:rPr>
              <a:t>vuoden </a:t>
            </a:r>
            <a:r>
              <a:rPr lang="fi-FI" sz="2400" b="1" dirty="0" smtClean="0">
                <a:solidFill>
                  <a:schemeClr val="tx1"/>
                </a:solidFill>
              </a:rPr>
              <a:t>keskiarvo</a:t>
            </a:r>
          </a:p>
          <a:p>
            <a:pPr>
              <a:buClrTx/>
              <a:buSzPct val="100000"/>
              <a:buFont typeface="Arial" pitchFamily="34" charset="0"/>
              <a:buChar char="•"/>
            </a:pPr>
            <a:r>
              <a:rPr lang="fi-FI" sz="2400" b="1" dirty="0" smtClean="0">
                <a:solidFill>
                  <a:schemeClr val="tx1"/>
                </a:solidFill>
              </a:rPr>
              <a:t>Tärkein määrittävä säätekijä lämpötila</a:t>
            </a:r>
            <a:endParaRPr lang="fi-FI" sz="2400" b="1" dirty="0">
              <a:solidFill>
                <a:schemeClr val="tx1"/>
              </a:solidFill>
            </a:endParaRPr>
          </a:p>
          <a:p>
            <a:pPr lvl="1">
              <a:buClrTx/>
              <a:buFont typeface="Arial" pitchFamily="34" charset="0"/>
              <a:buChar char="•"/>
            </a:pPr>
            <a:r>
              <a:rPr lang="fi-FI" sz="2200" b="1" dirty="0" smtClean="0">
                <a:solidFill>
                  <a:schemeClr val="tx1"/>
                </a:solidFill>
              </a:rPr>
              <a:t>Auringonsäteilyn erilaiset tulokulmat</a:t>
            </a:r>
          </a:p>
          <a:p>
            <a:pPr marL="457200" lvl="1" indent="0">
              <a:buClrTx/>
              <a:buNone/>
            </a:pPr>
            <a:r>
              <a:rPr lang="fi-FI" sz="2200" b="1" dirty="0" smtClean="0">
                <a:solidFill>
                  <a:schemeClr val="tx1"/>
                </a:solidFill>
                <a:sym typeface="Wingdings" pitchFamily="2" charset="2"/>
              </a:rPr>
              <a:t> </a:t>
            </a:r>
            <a:r>
              <a:rPr lang="fi-FI" sz="2200" b="1" dirty="0" smtClean="0">
                <a:solidFill>
                  <a:schemeClr val="tx1"/>
                </a:solidFill>
              </a:rPr>
              <a:t>Laskee päiväntasaajalta kohti napoja</a:t>
            </a:r>
          </a:p>
          <a:p>
            <a:pPr>
              <a:buClrTx/>
              <a:buSzPct val="100000"/>
              <a:buFont typeface="Arial" pitchFamily="34" charset="0"/>
              <a:buChar char="•"/>
            </a:pPr>
            <a:r>
              <a:rPr lang="fi-FI" sz="2400" b="1" dirty="0" smtClean="0">
                <a:solidFill>
                  <a:schemeClr val="tx1"/>
                </a:solidFill>
              </a:rPr>
              <a:t>Muita tekijöitä</a:t>
            </a:r>
          </a:p>
          <a:p>
            <a:pPr lvl="1">
              <a:buClrTx/>
              <a:buFont typeface="Arial" pitchFamily="34" charset="0"/>
              <a:buChar char="•"/>
            </a:pPr>
            <a:r>
              <a:rPr lang="fi-FI" sz="2200" b="1" dirty="0" smtClean="0">
                <a:solidFill>
                  <a:schemeClr val="tx1"/>
                </a:solidFill>
              </a:rPr>
              <a:t>Sademäärä ja sen vaihtelu</a:t>
            </a:r>
          </a:p>
          <a:p>
            <a:pPr lvl="1">
              <a:buClrTx/>
              <a:buFont typeface="Arial" pitchFamily="34" charset="0"/>
              <a:buChar char="•"/>
            </a:pPr>
            <a:r>
              <a:rPr lang="fi-FI" sz="2200" b="1" dirty="0" smtClean="0">
                <a:solidFill>
                  <a:schemeClr val="tx1"/>
                </a:solidFill>
              </a:rPr>
              <a:t>Kasvillisuus</a:t>
            </a:r>
            <a:endParaRPr lang="fi-FI" sz="2200" b="1" dirty="0">
              <a:solidFill>
                <a:schemeClr val="tx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2420888"/>
            <a:ext cx="1967126" cy="1278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3888743"/>
            <a:ext cx="1967126" cy="14753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7344816" cy="5508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935412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539552" y="188640"/>
            <a:ext cx="6264696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None/>
            </a:pPr>
            <a:r>
              <a:rPr lang="fi-FI" sz="4000" dirty="0" smtClean="0">
                <a:solidFill>
                  <a:srgbClr val="006DA7"/>
                </a:solidFill>
              </a:rPr>
              <a:t>Il</a:t>
            </a:r>
            <a:r>
              <a:rPr lang="fi" sz="4000" dirty="0" smtClean="0">
                <a:solidFill>
                  <a:srgbClr val="006DA7"/>
                </a:solidFill>
              </a:rPr>
              <a:t>mastovyöhykkeiden</a:t>
            </a:r>
            <a:br>
              <a:rPr lang="fi" sz="4000" dirty="0" smtClean="0">
                <a:solidFill>
                  <a:srgbClr val="006DA7"/>
                </a:solidFill>
              </a:rPr>
            </a:br>
            <a:r>
              <a:rPr lang="fi" sz="4000" dirty="0" smtClean="0">
                <a:solidFill>
                  <a:srgbClr val="006DA7"/>
                </a:solidFill>
              </a:rPr>
              <a:t>  pääluokat</a:t>
            </a:r>
            <a:endParaRPr lang="fi" sz="4000" dirty="0">
              <a:solidFill>
                <a:srgbClr val="006DA7"/>
              </a:solidFill>
            </a:endParaRPr>
          </a:p>
        </p:txBody>
      </p:sp>
      <p:sp>
        <p:nvSpPr>
          <p:cNvPr id="6" name="Shape 42"/>
          <p:cNvSpPr txBox="1">
            <a:spLocks noGrp="1"/>
          </p:cNvSpPr>
          <p:nvPr>
            <p:ph type="body" idx="1"/>
          </p:nvPr>
        </p:nvSpPr>
        <p:spPr>
          <a:xfrm>
            <a:off x="179388" y="1412875"/>
            <a:ext cx="7416948" cy="4967288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buClrTx/>
              <a:buSzPct val="100000"/>
              <a:buFont typeface="Arial" pitchFamily="34" charset="0"/>
              <a:buChar char="•"/>
            </a:pPr>
            <a:r>
              <a:rPr lang="fi-FI" sz="2400" b="1" dirty="0" smtClean="0">
                <a:solidFill>
                  <a:schemeClr val="tx1"/>
                </a:solidFill>
              </a:rPr>
              <a:t>Päiväntasaajan molemmin puolin vastaavat </a:t>
            </a:r>
            <a:r>
              <a:rPr lang="fi-FI" sz="2400" b="1" dirty="0" smtClean="0">
                <a:solidFill>
                  <a:schemeClr val="tx1"/>
                </a:solidFill>
              </a:rPr>
              <a:t>vyöhykkeet</a:t>
            </a:r>
          </a:p>
          <a:p>
            <a:pPr marL="0" indent="0">
              <a:buClrTx/>
              <a:buSzPct val="100000"/>
              <a:buNone/>
            </a:pPr>
            <a:endParaRPr lang="fi-FI" sz="2400" b="1" dirty="0" smtClean="0">
              <a:solidFill>
                <a:schemeClr val="tx1"/>
              </a:solidFill>
            </a:endParaRPr>
          </a:p>
          <a:p>
            <a:pPr>
              <a:buClrTx/>
              <a:buSzPct val="100000"/>
              <a:buFont typeface="Arial" pitchFamily="34" charset="0"/>
              <a:buChar char="•"/>
            </a:pPr>
            <a:r>
              <a:rPr lang="fi-FI" sz="2400" b="1" dirty="0" smtClean="0">
                <a:solidFill>
                  <a:schemeClr val="tx1"/>
                </a:solidFill>
              </a:rPr>
              <a:t>Rajat lämpötilan minimi- ja maksimiarvojen </a:t>
            </a:r>
            <a:r>
              <a:rPr lang="fi-FI" sz="2400" b="1" dirty="0" smtClean="0">
                <a:solidFill>
                  <a:schemeClr val="tx1"/>
                </a:solidFill>
              </a:rPr>
              <a:t>perusteella</a:t>
            </a:r>
          </a:p>
          <a:p>
            <a:pPr marL="0" indent="0">
              <a:buClrTx/>
              <a:buSzPct val="100000"/>
              <a:buNone/>
            </a:pPr>
            <a:endParaRPr lang="fi-FI" sz="2400" b="1" dirty="0" smtClean="0">
              <a:solidFill>
                <a:schemeClr val="tx1"/>
              </a:solidFill>
            </a:endParaRPr>
          </a:p>
          <a:p>
            <a:pPr>
              <a:buClrTx/>
              <a:buSzPct val="100000"/>
              <a:buFont typeface="Arial" pitchFamily="34" charset="0"/>
              <a:buChar char="•"/>
            </a:pPr>
            <a:r>
              <a:rPr lang="fi-FI" sz="2400" b="1" dirty="0" smtClean="0">
                <a:solidFill>
                  <a:schemeClr val="tx1"/>
                </a:solidFill>
              </a:rPr>
              <a:t>Ilmaston lämpeneminen siirtää vyöhykkeitä kohti napoja</a:t>
            </a:r>
          </a:p>
          <a:p>
            <a:pPr lvl="1">
              <a:buClrTx/>
              <a:buFont typeface="Arial" pitchFamily="34" charset="0"/>
              <a:buChar char="•"/>
            </a:pPr>
            <a:r>
              <a:rPr lang="fi-FI" sz="2200" b="1" dirty="0" smtClean="0">
                <a:solidFill>
                  <a:schemeClr val="tx1"/>
                </a:solidFill>
              </a:rPr>
              <a:t>Jääilmaston alue </a:t>
            </a:r>
            <a:r>
              <a:rPr lang="fi-FI" sz="2200" b="1" dirty="0" smtClean="0">
                <a:solidFill>
                  <a:schemeClr val="tx1"/>
                </a:solidFill>
              </a:rPr>
              <a:t>kutistuu</a:t>
            </a:r>
          </a:p>
          <a:p>
            <a:pPr marL="457200" lvl="1" indent="0">
              <a:buClrTx/>
              <a:buNone/>
            </a:pPr>
            <a:endParaRPr lang="fi-FI" sz="2200" b="1" dirty="0">
              <a:solidFill>
                <a:schemeClr val="tx1"/>
              </a:solidFill>
            </a:endParaRPr>
          </a:p>
          <a:p>
            <a:pPr>
              <a:buClrTx/>
              <a:buSzPct val="100000"/>
              <a:buFont typeface="Arial" pitchFamily="34" charset="0"/>
              <a:buChar char="•"/>
            </a:pPr>
            <a:r>
              <a:rPr lang="fi-FI" sz="2400" b="1" dirty="0" smtClean="0">
                <a:solidFill>
                  <a:schemeClr val="tx1"/>
                </a:solidFill>
              </a:rPr>
              <a:t>Esim. Suomessa Kylmätalvinen ilmasto</a:t>
            </a:r>
            <a:endParaRPr lang="fi-FI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6325943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467544" y="116632"/>
            <a:ext cx="6533141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None/>
            </a:pPr>
            <a:r>
              <a:rPr lang="fi" sz="4000" dirty="0" smtClean="0">
                <a:solidFill>
                  <a:srgbClr val="006DA7"/>
                </a:solidFill>
              </a:rPr>
              <a:t>Ilmastodiagrammit eri</a:t>
            </a:r>
            <a:br>
              <a:rPr lang="fi" sz="4000" dirty="0" smtClean="0">
                <a:solidFill>
                  <a:srgbClr val="006DA7"/>
                </a:solidFill>
              </a:rPr>
            </a:br>
            <a:r>
              <a:rPr lang="fi" sz="4000" dirty="0">
                <a:solidFill>
                  <a:srgbClr val="006DA7"/>
                </a:solidFill>
              </a:rPr>
              <a:t> </a:t>
            </a:r>
            <a:r>
              <a:rPr lang="fi" sz="4000" dirty="0" smtClean="0">
                <a:solidFill>
                  <a:srgbClr val="006DA7"/>
                </a:solidFill>
              </a:rPr>
              <a:t> vyöhykkeillä</a:t>
            </a:r>
            <a:endParaRPr lang="fi" sz="4000" dirty="0">
              <a:solidFill>
                <a:srgbClr val="006DA7"/>
              </a:solidFill>
            </a:endParaRPr>
          </a:p>
        </p:txBody>
      </p:sp>
      <p:sp>
        <p:nvSpPr>
          <p:cNvPr id="4" name="Shape 42"/>
          <p:cNvSpPr txBox="1">
            <a:spLocks noGrp="1"/>
          </p:cNvSpPr>
          <p:nvPr>
            <p:ph type="body" idx="1"/>
          </p:nvPr>
        </p:nvSpPr>
        <p:spPr>
          <a:xfrm>
            <a:off x="107504" y="1268760"/>
            <a:ext cx="4824536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buClrTx/>
              <a:buSzPct val="100000"/>
            </a:pPr>
            <a:r>
              <a:rPr lang="fi-FI" sz="2400" b="1" dirty="0" smtClean="0">
                <a:solidFill>
                  <a:schemeClr val="tx1"/>
                </a:solidFill>
              </a:rPr>
              <a:t>Käyrä = lämpötila</a:t>
            </a:r>
          </a:p>
          <a:p>
            <a:pPr lvl="1">
              <a:buClrTx/>
            </a:pPr>
            <a:r>
              <a:rPr lang="fi-FI" sz="2200" b="1" dirty="0" smtClean="0">
                <a:solidFill>
                  <a:schemeClr val="tx1"/>
                </a:solidFill>
              </a:rPr>
              <a:t>Päiväntasaajalla tasainen</a:t>
            </a:r>
          </a:p>
          <a:p>
            <a:pPr lvl="1">
              <a:buClrTx/>
            </a:pPr>
            <a:r>
              <a:rPr lang="fi-FI" sz="2200" b="1" dirty="0" smtClean="0">
                <a:solidFill>
                  <a:schemeClr val="tx1"/>
                </a:solidFill>
              </a:rPr>
              <a:t>Etelässä keskeltä matalin</a:t>
            </a:r>
          </a:p>
          <a:p>
            <a:pPr lvl="1">
              <a:buClrTx/>
            </a:pPr>
            <a:r>
              <a:rPr lang="fi-FI" sz="2200" b="1" dirty="0" smtClean="0">
                <a:solidFill>
                  <a:schemeClr val="tx1"/>
                </a:solidFill>
              </a:rPr>
              <a:t>Kylmissä ilmastoissa isot vaihtelut</a:t>
            </a:r>
          </a:p>
          <a:p>
            <a:pPr>
              <a:buClrTx/>
              <a:buSzPct val="100000"/>
            </a:pPr>
            <a:r>
              <a:rPr lang="fi-FI" sz="2400" b="1" dirty="0" smtClean="0">
                <a:solidFill>
                  <a:schemeClr val="tx1"/>
                </a:solidFill>
              </a:rPr>
              <a:t>Palkit = sademäärä</a:t>
            </a:r>
          </a:p>
          <a:p>
            <a:pPr lvl="1">
              <a:buClrTx/>
            </a:pPr>
            <a:r>
              <a:rPr lang="fi-FI" sz="2200" b="1" dirty="0" smtClean="0">
                <a:solidFill>
                  <a:schemeClr val="tx1"/>
                </a:solidFill>
              </a:rPr>
              <a:t>Huomaa erilaiset asteikot</a:t>
            </a:r>
          </a:p>
          <a:p>
            <a:pPr lvl="1">
              <a:buClrTx/>
            </a:pPr>
            <a:r>
              <a:rPr lang="fi-FI" sz="2200" b="1" dirty="0" smtClean="0">
                <a:solidFill>
                  <a:schemeClr val="tx1"/>
                </a:solidFill>
              </a:rPr>
              <a:t>Yleensä lämpimässä sateisinta</a:t>
            </a:r>
          </a:p>
          <a:p>
            <a:pPr lvl="2">
              <a:buClrTx/>
            </a:pPr>
            <a:r>
              <a:rPr lang="fi-FI" sz="2200" b="1" dirty="0" smtClean="0">
                <a:solidFill>
                  <a:schemeClr val="tx1"/>
                </a:solidFill>
              </a:rPr>
              <a:t>Poikkeus: talvisateiden ilmastot</a:t>
            </a:r>
            <a:endParaRPr lang="fi-FI" sz="2200" b="1" dirty="0">
              <a:solidFill>
                <a:schemeClr val="tx1"/>
              </a:solidFill>
            </a:endParaRPr>
          </a:p>
        </p:txBody>
      </p:sp>
      <p:pic>
        <p:nvPicPr>
          <p:cNvPr id="3" name="Kuva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1422964"/>
            <a:ext cx="4004344" cy="1862020"/>
          </a:xfrm>
          <a:prstGeom prst="rect">
            <a:avLst/>
          </a:prstGeom>
        </p:spPr>
      </p:pic>
      <p:pic>
        <p:nvPicPr>
          <p:cNvPr id="5" name="Kuva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3367180"/>
            <a:ext cx="4004344" cy="1862020"/>
          </a:xfrm>
          <a:prstGeom prst="rect">
            <a:avLst/>
          </a:prstGeom>
        </p:spPr>
      </p:pic>
      <p:sp>
        <p:nvSpPr>
          <p:cNvPr id="6" name="Ellipsi 5"/>
          <p:cNvSpPr/>
          <p:nvPr/>
        </p:nvSpPr>
        <p:spPr>
          <a:xfrm>
            <a:off x="7699774" y="1428764"/>
            <a:ext cx="576064" cy="349852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" name="Ellipsi 7"/>
          <p:cNvSpPr/>
          <p:nvPr/>
        </p:nvSpPr>
        <p:spPr>
          <a:xfrm>
            <a:off x="7699774" y="3395255"/>
            <a:ext cx="576064" cy="349852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31229131"/>
      </p:ext>
    </p:extLst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6" grpId="0" animBg="1"/>
      <p:bldP spid="8" grpId="0" animBg="1"/>
    </p:bldLst>
  </p:timing>
</p:sld>
</file>

<file path=ppt/theme/theme1.xml><?xml version="1.0" encoding="utf-8"?>
<a:theme xmlns:a="http://schemas.openxmlformats.org/drawingml/2006/main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1289</TotalTime>
  <Words>87</Words>
  <Application>Microsoft Office PowerPoint</Application>
  <PresentationFormat>Näytössä katseltava diaesitys (4:3)</PresentationFormat>
  <Paragraphs>28</Paragraphs>
  <Slides>5</Slides>
  <Notes>5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5</vt:i4>
      </vt:variant>
    </vt:vector>
  </HeadingPairs>
  <TitlesOfParts>
    <vt:vector size="6" baseType="lpstr">
      <vt:lpstr/>
      <vt:lpstr>12. Ilmastovyöhykkeet</vt:lpstr>
      <vt:lpstr> Ilmastovyöhykkeiden määrittely</vt:lpstr>
      <vt:lpstr>PowerPoint-esitys</vt:lpstr>
      <vt:lpstr>Ilmastovyöhykkeiden   pääluokat</vt:lpstr>
      <vt:lpstr>Ilmastodiagrammit eri   vyöhykkeillä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Esityksen nimi  (voi olla kaksirivinen)</dc:title>
  <dc:creator>Käyttäjä</dc:creator>
  <cp:lastModifiedBy>Käyttäjä</cp:lastModifiedBy>
  <cp:revision>41</cp:revision>
  <dcterms:modified xsi:type="dcterms:W3CDTF">2013-04-26T09:38:29Z</dcterms:modified>
</cp:coreProperties>
</file>