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9" r:id="rId3"/>
    <p:sldId id="287" r:id="rId4"/>
    <p:sldId id="291" r:id="rId5"/>
    <p:sldId id="29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1474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39552" y="1124744"/>
            <a:ext cx="6984776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400" dirty="0" smtClean="0">
                <a:solidFill>
                  <a:srgbClr val="006DA7"/>
                </a:solidFill>
              </a:rPr>
              <a:t>12. Ilmastovyöhykkeet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20263" y="3411588"/>
            <a:ext cx="4661700" cy="129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buClr>
                <a:schemeClr val="dk2"/>
              </a:buClr>
              <a:buSzPct val="166666"/>
            </a:pPr>
            <a:endParaRPr lang="fi" dirty="0"/>
          </a:p>
        </p:txBody>
      </p:sp>
      <p:pic>
        <p:nvPicPr>
          <p:cNvPr id="1026" name="Picture 2" descr="C:\Users\Käyttäjä\Downloads\shutterstock_962043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3150384"/>
            <a:ext cx="3240360" cy="205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5292080" y="52292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Vyöhykkeisyys-kartta sademäärien mukaan vuodelta 1894</a:t>
            </a:r>
            <a:endParaRPr lang="fi-FI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83152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sz="4000" dirty="0">
                <a:solidFill>
                  <a:srgbClr val="006DA7"/>
                </a:solidFill>
              </a:rPr>
              <a:t/>
            </a:r>
            <a:br>
              <a:rPr lang="fi" sz="4000" dirty="0">
                <a:solidFill>
                  <a:srgbClr val="006DA7"/>
                </a:solidFill>
              </a:rPr>
            </a:br>
            <a:r>
              <a:rPr lang="fi" sz="4000" dirty="0" smtClean="0">
                <a:solidFill>
                  <a:srgbClr val="006DA7"/>
                </a:solidFill>
              </a:rPr>
              <a:t>Ilmastovyöhykkeiden määrittely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8" name="Shape 42"/>
          <p:cNvSpPr txBox="1">
            <a:spLocks noGrp="1"/>
          </p:cNvSpPr>
          <p:nvPr>
            <p:ph type="body" idx="1"/>
          </p:nvPr>
        </p:nvSpPr>
        <p:spPr>
          <a:xfrm>
            <a:off x="179512" y="1412776"/>
            <a:ext cx="4618856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Ilmasto = sään 30 </a:t>
            </a:r>
            <a:r>
              <a:rPr lang="fi-FI" sz="2400" b="1" dirty="0" smtClean="0">
                <a:solidFill>
                  <a:schemeClr val="tx1"/>
                </a:solidFill>
              </a:rPr>
              <a:t>vuoden </a:t>
            </a:r>
            <a:r>
              <a:rPr lang="fi-FI" sz="2400" b="1" dirty="0" smtClean="0">
                <a:solidFill>
                  <a:schemeClr val="tx1"/>
                </a:solidFill>
              </a:rPr>
              <a:t>keskiarvo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Tärkein määrittävä säätekijä lämpötila</a:t>
            </a:r>
            <a:endParaRPr lang="fi-FI" sz="2400" b="1" dirty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/>
                </a:solidFill>
              </a:rPr>
              <a:t>Auringonsäteilyn erilaiset tulokulmat</a:t>
            </a:r>
          </a:p>
          <a:p>
            <a:pPr marL="457200" lvl="1" indent="0">
              <a:buClrTx/>
              <a:buNone/>
            </a:pPr>
            <a:r>
              <a:rPr lang="fi-FI" sz="2200" b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i-FI" sz="2200" b="1" dirty="0" smtClean="0">
                <a:solidFill>
                  <a:schemeClr val="tx1"/>
                </a:solidFill>
              </a:rPr>
              <a:t>Laskee päiväntasaajalta kohti napoja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Muita tekijöitä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/>
                </a:solidFill>
              </a:rPr>
              <a:t>Sademäärä ja sen vaihtelu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/>
                </a:solidFill>
              </a:rPr>
              <a:t>Kasvillisuus</a:t>
            </a:r>
            <a:endParaRPr lang="fi-FI" sz="2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20888"/>
            <a:ext cx="1967126" cy="127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88743"/>
            <a:ext cx="1967126" cy="147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344816" cy="55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54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39552" y="188640"/>
            <a:ext cx="6264696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-FI" sz="4000" dirty="0" smtClean="0">
                <a:solidFill>
                  <a:srgbClr val="006DA7"/>
                </a:solidFill>
              </a:rPr>
              <a:t>Il</a:t>
            </a:r>
            <a:r>
              <a:rPr lang="fi" sz="4000" dirty="0" smtClean="0">
                <a:solidFill>
                  <a:srgbClr val="006DA7"/>
                </a:solidFill>
              </a:rPr>
              <a:t>mastovyöhykkeiden</a:t>
            </a:r>
            <a:br>
              <a:rPr lang="fi" sz="4000" dirty="0" smtClean="0">
                <a:solidFill>
                  <a:srgbClr val="006DA7"/>
                </a:solidFill>
              </a:rPr>
            </a:br>
            <a:r>
              <a:rPr lang="fi" sz="4000" dirty="0" smtClean="0">
                <a:solidFill>
                  <a:srgbClr val="006DA7"/>
                </a:solidFill>
              </a:rPr>
              <a:t>  pääluokat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6" name="Shape 42"/>
          <p:cNvSpPr txBox="1">
            <a:spLocks noGrp="1"/>
          </p:cNvSpPr>
          <p:nvPr>
            <p:ph type="body" idx="1"/>
          </p:nvPr>
        </p:nvSpPr>
        <p:spPr>
          <a:xfrm>
            <a:off x="179388" y="1412875"/>
            <a:ext cx="7416948" cy="49672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Päiväntasaajan molemmin puolin vastaavat </a:t>
            </a:r>
            <a:r>
              <a:rPr lang="fi-FI" sz="2400" b="1" dirty="0" smtClean="0">
                <a:solidFill>
                  <a:schemeClr val="tx1"/>
                </a:solidFill>
              </a:rPr>
              <a:t>vyöhykkeet</a:t>
            </a:r>
          </a:p>
          <a:p>
            <a:pPr marL="0" indent="0">
              <a:buClrTx/>
              <a:buSzPct val="100000"/>
              <a:buNone/>
            </a:pPr>
            <a:endParaRPr lang="fi-FI" sz="2400" b="1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Rajat lämpötilan minimi- ja maksimiarvojen </a:t>
            </a:r>
            <a:r>
              <a:rPr lang="fi-FI" sz="2400" b="1" dirty="0" smtClean="0">
                <a:solidFill>
                  <a:schemeClr val="tx1"/>
                </a:solidFill>
              </a:rPr>
              <a:t>perusteella</a:t>
            </a:r>
          </a:p>
          <a:p>
            <a:pPr marL="0" indent="0">
              <a:buClrTx/>
              <a:buSzPct val="100000"/>
              <a:buNone/>
            </a:pPr>
            <a:endParaRPr lang="fi-FI" sz="2400" b="1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Ilmaston lämpeneminen siirtää vyöhykkeitä kohti napoja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/>
                </a:solidFill>
              </a:rPr>
              <a:t>Jääilmaston alue </a:t>
            </a:r>
            <a:r>
              <a:rPr lang="fi-FI" sz="2200" b="1" dirty="0" smtClean="0">
                <a:solidFill>
                  <a:schemeClr val="tx1"/>
                </a:solidFill>
              </a:rPr>
              <a:t>kutistuu</a:t>
            </a:r>
          </a:p>
          <a:p>
            <a:pPr marL="457200" lvl="1" indent="0">
              <a:buClrTx/>
              <a:buNone/>
            </a:pPr>
            <a:endParaRPr lang="fi-FI" sz="2200" b="1" dirty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Esim. Suomessa Kylmätalvinen ilmasto</a:t>
            </a:r>
            <a:endParaRPr lang="fi-FI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259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6533141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sz="4000" dirty="0" smtClean="0">
                <a:solidFill>
                  <a:srgbClr val="006DA7"/>
                </a:solidFill>
              </a:rPr>
              <a:t>Ilmastodiagrammit eri</a:t>
            </a:r>
            <a:br>
              <a:rPr lang="fi" sz="4000" dirty="0" smtClean="0">
                <a:solidFill>
                  <a:srgbClr val="006DA7"/>
                </a:solidFill>
              </a:rPr>
            </a:br>
            <a:r>
              <a:rPr lang="fi" sz="4000" dirty="0">
                <a:solidFill>
                  <a:srgbClr val="006DA7"/>
                </a:solidFill>
              </a:rPr>
              <a:t> </a:t>
            </a:r>
            <a:r>
              <a:rPr lang="fi" sz="4000" dirty="0" smtClean="0">
                <a:solidFill>
                  <a:srgbClr val="006DA7"/>
                </a:solidFill>
              </a:rPr>
              <a:t> vyöhykkeillä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4" name="Shape 42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4824536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</a:pPr>
            <a:r>
              <a:rPr lang="fi-FI" sz="2400" b="1" dirty="0" smtClean="0">
                <a:solidFill>
                  <a:schemeClr val="tx1"/>
                </a:solidFill>
              </a:rPr>
              <a:t>Käyrä = lämpötila</a:t>
            </a:r>
          </a:p>
          <a:p>
            <a:pPr lvl="1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Päiväntasaajalla tasainen</a:t>
            </a:r>
          </a:p>
          <a:p>
            <a:pPr lvl="1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Etelässä keskeltä matalin</a:t>
            </a:r>
          </a:p>
          <a:p>
            <a:pPr lvl="1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Kylmissä ilmastoissa isot vaihtelut</a:t>
            </a:r>
          </a:p>
          <a:p>
            <a:pPr>
              <a:buClrTx/>
              <a:buSzPct val="100000"/>
            </a:pPr>
            <a:r>
              <a:rPr lang="fi-FI" sz="2400" b="1" dirty="0" smtClean="0">
                <a:solidFill>
                  <a:schemeClr val="tx1"/>
                </a:solidFill>
              </a:rPr>
              <a:t>Palkit = sademäärä</a:t>
            </a:r>
          </a:p>
          <a:p>
            <a:pPr lvl="1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Huomaa erilaiset asteikot</a:t>
            </a:r>
          </a:p>
          <a:p>
            <a:pPr lvl="1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Yleensä lämpimässä sateisinta</a:t>
            </a:r>
          </a:p>
          <a:p>
            <a:pPr lvl="2">
              <a:buClrTx/>
            </a:pPr>
            <a:r>
              <a:rPr lang="fi-FI" sz="2200" b="1" dirty="0" smtClean="0">
                <a:solidFill>
                  <a:schemeClr val="tx1"/>
                </a:solidFill>
              </a:rPr>
              <a:t>Poikkeus: talvisateiden ilmastot</a:t>
            </a:r>
            <a:endParaRPr lang="fi-FI" sz="2200" b="1" dirty="0">
              <a:solidFill>
                <a:schemeClr val="tx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22964"/>
            <a:ext cx="4004344" cy="186202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67180"/>
            <a:ext cx="4004344" cy="1862020"/>
          </a:xfrm>
          <a:prstGeom prst="rect">
            <a:avLst/>
          </a:prstGeom>
        </p:spPr>
      </p:pic>
      <p:sp>
        <p:nvSpPr>
          <p:cNvPr id="6" name="Ellipsi 5"/>
          <p:cNvSpPr/>
          <p:nvPr/>
        </p:nvSpPr>
        <p:spPr>
          <a:xfrm>
            <a:off x="7699774" y="1428764"/>
            <a:ext cx="576064" cy="3498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7699774" y="3395255"/>
            <a:ext cx="576064" cy="3498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12291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87</Words>
  <Application>Microsoft Office PowerPoint</Application>
  <PresentationFormat>Näytössä katseltava diaesitys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/>
      <vt:lpstr>12. Ilmastovyöhykkeet</vt:lpstr>
      <vt:lpstr> Ilmastovyöhykkeiden määrittely</vt:lpstr>
      <vt:lpstr>PowerPoint-esitys</vt:lpstr>
      <vt:lpstr>Ilmastovyöhykkeiden   pääluokat</vt:lpstr>
      <vt:lpstr>Ilmastodiagrammit eri   vyöhykkeillä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nimi  (voi olla kaksirivinen)</dc:title>
  <dc:creator>Käyttäjä</dc:creator>
  <cp:lastModifiedBy>Käyttäjä</cp:lastModifiedBy>
  <cp:revision>41</cp:revision>
  <dcterms:modified xsi:type="dcterms:W3CDTF">2013-04-26T09:38:29Z</dcterms:modified>
</cp:coreProperties>
</file>