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56" r:id="rId2"/>
    <p:sldId id="302" r:id="rId3"/>
    <p:sldId id="257" r:id="rId4"/>
    <p:sldId id="272" r:id="rId5"/>
    <p:sldId id="301" r:id="rId6"/>
    <p:sldId id="273" r:id="rId7"/>
    <p:sldId id="305" r:id="rId8"/>
    <p:sldId id="306" r:id="rId9"/>
    <p:sldId id="264" r:id="rId10"/>
    <p:sldId id="304" r:id="rId11"/>
    <p:sldId id="275" r:id="rId12"/>
    <p:sldId id="258" r:id="rId13"/>
    <p:sldId id="263" r:id="rId14"/>
    <p:sldId id="261" r:id="rId15"/>
    <p:sldId id="300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2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68" r:id="rId40"/>
    <p:sldId id="265" r:id="rId41"/>
    <p:sldId id="260" r:id="rId42"/>
    <p:sldId id="266" r:id="rId43"/>
    <p:sldId id="267" r:id="rId44"/>
    <p:sldId id="269" r:id="rId45"/>
    <p:sldId id="271" r:id="rId46"/>
    <p:sldId id="303" r:id="rId4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FAABD02-312E-499F-9F29-38A0FB17FD8A}">
          <p14:sldIdLst>
            <p14:sldId id="256"/>
            <p14:sldId id="302"/>
            <p14:sldId id="257"/>
            <p14:sldId id="272"/>
            <p14:sldId id="301"/>
            <p14:sldId id="273"/>
            <p14:sldId id="305"/>
            <p14:sldId id="306"/>
            <p14:sldId id="264"/>
            <p14:sldId id="304"/>
            <p14:sldId id="275"/>
            <p14:sldId id="258"/>
            <p14:sldId id="263"/>
            <p14:sldId id="261"/>
            <p14:sldId id="300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62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68"/>
            <p14:sldId id="265"/>
            <p14:sldId id="260"/>
            <p14:sldId id="266"/>
            <p14:sldId id="267"/>
            <p14:sldId id="269"/>
            <p14:sldId id="271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C663-9EFD-49F2-A4EA-BD040FC772AD}" type="datetimeFigureOut">
              <a:rPr lang="fi-FI" smtClean="0"/>
              <a:t>7.11.2016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E42CB-CDB7-4A8F-B1E5-313C323A7D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2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42CB-CDB7-4A8F-B1E5-313C323A7D4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63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lu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n.org/" TargetMode="External"/><Relationship Id="rId2" Type="http://schemas.openxmlformats.org/officeDocument/2006/relationships/hyperlink" Target="http://ec.europa.eu/programmes/erasmus-plus/index_fi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fi/pub/get_support/contact.htm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BZt7qUPlzmg?version=3&amp;hl=fi_FI&amp;rel=0" TargetMode="External"/><Relationship Id="rId4" Type="http://schemas.openxmlformats.org/officeDocument/2006/relationships/hyperlink" Target="http://www.youtube.com/watch?v=Fj58uA4cjr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 dirty="0" smtClean="0"/>
              <a:t>Kouluyhteistyötä Euroopassa</a:t>
            </a:r>
            <a:endParaRPr lang="fi-FI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484784"/>
            <a:ext cx="5616624" cy="191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4"/>
            <a:ext cx="2400118" cy="7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88455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67833" y="3033450"/>
            <a:ext cx="7408333" cy="3399276"/>
          </a:xfrm>
        </p:spPr>
        <p:txBody>
          <a:bodyPr/>
          <a:lstStyle/>
          <a:p>
            <a:r>
              <a:rPr lang="fi-FI" dirty="0" smtClean="0"/>
              <a:t>Projekti voidaan toteuttaa vaikka miten!</a:t>
            </a:r>
          </a:p>
          <a:p>
            <a:r>
              <a:rPr lang="fi-FI" dirty="0" smtClean="0"/>
              <a:t>Tulosten dokumentointi ja jako tietotekniikkaa hyödyntäen. </a:t>
            </a:r>
          </a:p>
          <a:p>
            <a:r>
              <a:rPr lang="fi-FI" dirty="0" smtClean="0"/>
              <a:t>Myös muita tapoja!</a:t>
            </a:r>
          </a:p>
          <a:p>
            <a:r>
              <a:rPr lang="fi-FI" dirty="0" smtClean="0"/>
              <a:t>Koululla eri ihmisillä eri taitoja: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Yhteistyössä on voimaa!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022448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177480"/>
            <a:ext cx="8496944" cy="4680520"/>
          </a:xfrm>
        </p:spPr>
        <p:txBody>
          <a:bodyPr/>
          <a:lstStyle/>
          <a:p>
            <a:r>
              <a:rPr lang="fi-FI" sz="2400" spc="-150" dirty="0"/>
              <a:t>biologia ja maantieto (maiden </a:t>
            </a:r>
            <a:r>
              <a:rPr lang="fi-FI" sz="2400" spc="-150" dirty="0" smtClean="0"/>
              <a:t>luonnonolosuhteet </a:t>
            </a:r>
            <a:r>
              <a:rPr lang="fi-FI" sz="2400" spc="-150" dirty="0"/>
              <a:t>ja kasvisto, oma asuin - ja koulukaupunki </a:t>
            </a:r>
            <a:r>
              <a:rPr lang="fi-FI" sz="2400" spc="-150" dirty="0" smtClean="0"/>
              <a:t>ympäristöineen)</a:t>
            </a:r>
            <a:endParaRPr lang="fi-FI" sz="2400" spc="-150" dirty="0"/>
          </a:p>
          <a:p>
            <a:r>
              <a:rPr lang="fi-FI" sz="2400" spc="-150" dirty="0"/>
              <a:t>historia (maiden historian eri vaiheiden vertailu)</a:t>
            </a:r>
          </a:p>
          <a:p>
            <a:r>
              <a:rPr lang="fi-FI" sz="2400" spc="-150" dirty="0"/>
              <a:t>musiikki (kansanmusiikkiperinne, </a:t>
            </a:r>
            <a:r>
              <a:rPr lang="fi-FI" sz="2400" spc="-150" dirty="0" smtClean="0"/>
              <a:t>suosikkimusiikki, säveltäjät)</a:t>
            </a:r>
          </a:p>
          <a:p>
            <a:r>
              <a:rPr lang="fi-FI" sz="2400" spc="-150" dirty="0" smtClean="0"/>
              <a:t>kotitalous </a:t>
            </a:r>
            <a:r>
              <a:rPr lang="fi-FI" sz="2400" spc="-150" dirty="0"/>
              <a:t>(kansallis- ja perinneruoat, ruokalajit eri puolella maata, oppilaiden suosikkiruoat, raaka-aineiden vertailu)</a:t>
            </a:r>
          </a:p>
          <a:p>
            <a:r>
              <a:rPr lang="fi-FI" sz="2400" spc="-150" dirty="0"/>
              <a:t>liikunta (kansallispelit ja -lajit, oppilaiden omat </a:t>
            </a:r>
            <a:r>
              <a:rPr lang="fi-FI" sz="2400" spc="-150" dirty="0" smtClean="0"/>
              <a:t>harrastukset) </a:t>
            </a:r>
          </a:p>
          <a:p>
            <a:r>
              <a:rPr lang="fi-FI" sz="2400" spc="-150" dirty="0" smtClean="0"/>
              <a:t>kuvataiteet </a:t>
            </a:r>
            <a:r>
              <a:rPr lang="fi-FI" sz="2400" spc="-150" dirty="0"/>
              <a:t>(maalarit, taiteilijat, tekniikat), </a:t>
            </a:r>
            <a:r>
              <a:rPr lang="fi-FI" sz="2400" spc="-150" dirty="0" err="1"/>
              <a:t>teemoittainen</a:t>
            </a:r>
            <a:r>
              <a:rPr lang="fi-FI" sz="2400" spc="-150" dirty="0"/>
              <a:t> </a:t>
            </a:r>
            <a:r>
              <a:rPr lang="fi-FI" sz="2400" spc="-150" dirty="0" smtClean="0"/>
              <a:t>piirustusten </a:t>
            </a:r>
            <a:r>
              <a:rPr lang="fi-FI" sz="2400" spc="-150" dirty="0"/>
              <a:t>vaihto maiden </a:t>
            </a:r>
            <a:r>
              <a:rPr lang="fi-FI" sz="2400" spc="-150" dirty="0" smtClean="0"/>
              <a:t>kesken)</a:t>
            </a:r>
            <a:endParaRPr lang="fi-FI" sz="2400" spc="-150" dirty="0"/>
          </a:p>
          <a:p>
            <a:r>
              <a:rPr lang="fi-FI" sz="2400" spc="-150" dirty="0"/>
              <a:t>uskonto (uskonnolliset juhlat ja perinteet, tavat)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Esimerkkejä projektien teemoista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351378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2760663"/>
            <a:ext cx="7924800" cy="4097337"/>
          </a:xfrm>
        </p:spPr>
        <p:txBody>
          <a:bodyPr/>
          <a:lstStyle/>
          <a:p>
            <a:r>
              <a:rPr lang="fi-FI" dirty="0" smtClean="0"/>
              <a:t>Luoda mielenkiintoinen oppimisympäristö opettajille ja oppilaille</a:t>
            </a:r>
          </a:p>
          <a:p>
            <a:r>
              <a:rPr lang="fi-FI" dirty="0" smtClean="0"/>
              <a:t>Luoda eurooppalainen pedagoginen verkosto</a:t>
            </a:r>
          </a:p>
          <a:p>
            <a:r>
              <a:rPr lang="fi-FI" dirty="0" smtClean="0"/>
              <a:t>Tarjota mahdollisuus ammatilliseen kehittymiseen</a:t>
            </a:r>
          </a:p>
          <a:p>
            <a:r>
              <a:rPr lang="fi-FI" dirty="0" smtClean="0"/>
              <a:t>Tuoda tieto- ja viestintätekniikka osaksi jokapäiväistä opetusta.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956929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Ilmaisen työkalun opettajien käyttöön</a:t>
            </a:r>
          </a:p>
          <a:p>
            <a:r>
              <a:rPr lang="fi-FI" dirty="0" smtClean="0"/>
              <a:t>Valtavasti kontakteja ympäri Eurooppaa</a:t>
            </a:r>
          </a:p>
          <a:p>
            <a:r>
              <a:rPr lang="fi-FI" dirty="0" smtClean="0"/>
              <a:t>Ilmaista koulutusta opettajille</a:t>
            </a:r>
          </a:p>
          <a:p>
            <a:r>
              <a:rPr lang="fi-FI" dirty="0" smtClean="0"/>
              <a:t>Näkyvyyttä Suomessa ja Euroopassa</a:t>
            </a:r>
          </a:p>
          <a:p>
            <a:r>
              <a:rPr lang="fi-FI" dirty="0" smtClean="0"/>
              <a:t>Verkkosivulle hankkeen logon</a:t>
            </a:r>
          </a:p>
          <a:p>
            <a:r>
              <a:rPr lang="fi-FI" dirty="0" smtClean="0"/>
              <a:t>Tyytyväisiä opettajia ja oppilaita!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koulu saa?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62868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2708920"/>
            <a:ext cx="7924800" cy="4457675"/>
          </a:xfrm>
        </p:spPr>
        <p:txBody>
          <a:bodyPr/>
          <a:lstStyle/>
          <a:p>
            <a:r>
              <a:rPr lang="fi-FI" dirty="0" smtClean="0"/>
              <a:t>Kansainvälisen toiminnan ulottuvuudeksi opetukseen</a:t>
            </a:r>
          </a:p>
          <a:p>
            <a:r>
              <a:rPr lang="fi-FI" dirty="0" smtClean="0"/>
              <a:t>Tuttavia ympäri Eurooppaa</a:t>
            </a:r>
          </a:p>
          <a:p>
            <a:r>
              <a:rPr lang="fi-FI" dirty="0" smtClean="0"/>
              <a:t>Mahdollisuuden kehittyä ammatillisesti</a:t>
            </a:r>
          </a:p>
          <a:p>
            <a:r>
              <a:rPr lang="fi-FI" dirty="0" smtClean="0"/>
              <a:t>Työpajoja ja seminaareja kotimaassa ja muualla Euroopassa</a:t>
            </a:r>
          </a:p>
          <a:p>
            <a:r>
              <a:rPr lang="fi-FI" dirty="0" smtClean="0"/>
              <a:t>Motivoituneita ja iloisia oppilaita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opettaja saa?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026396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89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48872" cy="574961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77088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yprus 0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0" y="620688"/>
            <a:ext cx="734536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4842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yprus 0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" y="685800"/>
            <a:ext cx="734536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69210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45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5025"/>
            <a:ext cx="7772400" cy="51879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90917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12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5025"/>
            <a:ext cx="7772400" cy="51879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11772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69870" cy="6192688"/>
          </a:xfrm>
        </p:spPr>
      </p:pic>
    </p:spTree>
    <p:extLst>
      <p:ext uri="{BB962C8B-B14F-4D97-AF65-F5344CB8AC3E}">
        <p14:creationId xmlns:p14="http://schemas.microsoft.com/office/powerpoint/2010/main" val="383172434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72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5025"/>
            <a:ext cx="7772400" cy="51879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55150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etw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30245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etwin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685800"/>
            <a:ext cx="731837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75588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etwin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08399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Elämyksiä ja kokemuksia</a:t>
            </a:r>
          </a:p>
          <a:p>
            <a:r>
              <a:rPr lang="fi-FI" dirty="0" err="1" smtClean="0"/>
              <a:t>TVT-taitoja</a:t>
            </a:r>
            <a:endParaRPr lang="fi-FI" dirty="0" smtClean="0"/>
          </a:p>
          <a:p>
            <a:r>
              <a:rPr lang="fi-FI" dirty="0" smtClean="0"/>
              <a:t>Mahdollisuuden käyttää vieraita kieliä</a:t>
            </a:r>
          </a:p>
          <a:p>
            <a:r>
              <a:rPr lang="fi-FI" dirty="0" smtClean="0"/>
              <a:t>Työkaluja tulevaan elämäänsä</a:t>
            </a:r>
          </a:p>
          <a:p>
            <a:r>
              <a:rPr lang="fi-FI" dirty="0" smtClean="0"/>
              <a:t>Uusia kontakteja ja ystäviä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oppilas saa?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093210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68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3438"/>
            <a:ext cx="7772400" cy="518953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61469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69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3438"/>
            <a:ext cx="7772400" cy="518953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28097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Ohkolan koulun kamerasta 6.4.2010 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58030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oululta 1.10.2010 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55002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71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3438"/>
            <a:ext cx="7772400" cy="518953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81710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104456"/>
          </a:xfrm>
        </p:spPr>
        <p:txBody>
          <a:bodyPr>
            <a:normAutofit/>
          </a:bodyPr>
          <a:lstStyle/>
          <a:p>
            <a:r>
              <a:rPr lang="fi-FI" dirty="0" err="1" smtClean="0"/>
              <a:t>eTwinning</a:t>
            </a:r>
            <a:r>
              <a:rPr lang="fi-FI" dirty="0" smtClean="0"/>
              <a:t> </a:t>
            </a:r>
            <a:r>
              <a:rPr lang="fi-FI" dirty="0"/>
              <a:t>käynnistyi vuonna 2005 Euroopan komission </a:t>
            </a:r>
            <a:r>
              <a:rPr lang="fi-FI" dirty="0" err="1"/>
              <a:t>eLearning</a:t>
            </a:r>
            <a:r>
              <a:rPr lang="fi-FI" dirty="0"/>
              <a:t>-ohjelman päähankkeena. </a:t>
            </a:r>
            <a:endParaRPr lang="fi-FI" dirty="0" smtClean="0"/>
          </a:p>
          <a:p>
            <a:r>
              <a:rPr lang="fi-FI" dirty="0" smtClean="0"/>
              <a:t>Vuodesta </a:t>
            </a:r>
            <a:r>
              <a:rPr lang="fi-FI" dirty="0"/>
              <a:t>2014 se on ollut kiinteä osa EU:n koulutus-, nuoriso- ja urheiluohjelmaa </a:t>
            </a:r>
            <a:r>
              <a:rPr lang="fi-FI" dirty="0">
                <a:hlinkClick r:id="rId2"/>
              </a:rPr>
              <a:t>Erasmus+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Sen </a:t>
            </a:r>
            <a:r>
              <a:rPr lang="fi-FI" dirty="0"/>
              <a:t>keskustukipalvelua ylläpitää </a:t>
            </a:r>
            <a:r>
              <a:rPr lang="fi-FI" dirty="0">
                <a:hlinkClick r:id="rId3"/>
              </a:rPr>
              <a:t>European </a:t>
            </a:r>
            <a:r>
              <a:rPr lang="fi-FI" dirty="0" err="1">
                <a:hlinkClick r:id="rId3"/>
              </a:rPr>
              <a:t>Schoolnet</a:t>
            </a:r>
            <a:r>
              <a:rPr lang="fi-FI" dirty="0"/>
              <a:t>, 31 Euroopan opetusministeriön yhteishanke, joka kehittää koulujen, opettajien ja koululaisten oppimista joka puolella Eurooppaa. </a:t>
            </a:r>
            <a:endParaRPr lang="fi-FI" dirty="0" smtClean="0"/>
          </a:p>
          <a:p>
            <a:r>
              <a:rPr lang="fi-FI" dirty="0" smtClean="0"/>
              <a:t>Kansallisella </a:t>
            </a:r>
            <a:r>
              <a:rPr lang="fi-FI" dirty="0"/>
              <a:t>tasolla </a:t>
            </a:r>
            <a:r>
              <a:rPr lang="fi-FI" dirty="0" err="1"/>
              <a:t>eTwinningiä</a:t>
            </a:r>
            <a:r>
              <a:rPr lang="fi-FI" dirty="0"/>
              <a:t> tukee 37 </a:t>
            </a:r>
            <a:r>
              <a:rPr lang="fi-FI" dirty="0">
                <a:hlinkClick r:id="rId4"/>
              </a:rPr>
              <a:t>kansallista tukipalvelua</a:t>
            </a:r>
            <a:r>
              <a:rPr lang="fi-FI" dirty="0"/>
              <a:t>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se on?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835617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Roni and Teem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3438"/>
            <a:ext cx="7772400" cy="519112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03091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8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41304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iekkopelit 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13147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79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25" y="685800"/>
            <a:ext cx="366236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63843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76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3438"/>
            <a:ext cx="7772400" cy="518953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12126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.2. Ida and Ada skype puhelu Tanska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3438"/>
            <a:ext cx="7772400" cy="519112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57378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.2.2010 Finnish class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3438"/>
            <a:ext cx="7772400" cy="519112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32957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45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3438"/>
            <a:ext cx="7772400" cy="518953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7266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47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3438"/>
            <a:ext cx="7772400" cy="518953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8484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2492896"/>
            <a:ext cx="8208714" cy="4601691"/>
          </a:xfrm>
        </p:spPr>
        <p:txBody>
          <a:bodyPr/>
          <a:lstStyle/>
          <a:p>
            <a:r>
              <a:rPr lang="fi-FI" dirty="0" smtClean="0"/>
              <a:t>Kaikille avoin </a:t>
            </a:r>
            <a:r>
              <a:rPr lang="fi-FI" dirty="0" err="1" smtClean="0"/>
              <a:t>eTwinning-portaali</a:t>
            </a:r>
            <a:endParaRPr lang="fi-FI" dirty="0" smtClean="0"/>
          </a:p>
          <a:p>
            <a:pPr lvl="1"/>
            <a:r>
              <a:rPr lang="fi-FI" dirty="0" smtClean="0"/>
              <a:t>Valtavasti tietoa, ideoita ja materiaalia</a:t>
            </a:r>
          </a:p>
          <a:p>
            <a:pPr lvl="1"/>
            <a:r>
              <a:rPr lang="fi-FI" dirty="0" smtClean="0"/>
              <a:t>Ei vaadi rekisteröitymistä</a:t>
            </a:r>
          </a:p>
          <a:p>
            <a:r>
              <a:rPr lang="fi-FI" dirty="0" err="1" smtClean="0"/>
              <a:t>eTwinningLive</a:t>
            </a:r>
            <a:endParaRPr lang="fi-FI" dirty="0" smtClean="0"/>
          </a:p>
          <a:p>
            <a:pPr lvl="1"/>
            <a:r>
              <a:rPr lang="fi-FI" dirty="0" smtClean="0"/>
              <a:t>Opettajan käytössä rekisteröitymisen jälkeen</a:t>
            </a:r>
          </a:p>
          <a:p>
            <a:pPr lvl="1"/>
            <a:r>
              <a:rPr lang="fi-FI" dirty="0" smtClean="0"/>
              <a:t>Sisältää mm. kumppaninhakutyökalun</a:t>
            </a:r>
          </a:p>
          <a:p>
            <a:r>
              <a:rPr lang="fi-FI" dirty="0" err="1" smtClean="0"/>
              <a:t>Twinspace</a:t>
            </a:r>
            <a:endParaRPr lang="fi-FI" dirty="0" smtClean="0"/>
          </a:p>
          <a:p>
            <a:pPr lvl="1"/>
            <a:r>
              <a:rPr lang="fi-FI" dirty="0" smtClean="0"/>
              <a:t>Projektin työskentely-ympäristö 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Kolmiportainen sivusto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432550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2348880"/>
            <a:ext cx="7924800" cy="4097337"/>
          </a:xfrm>
        </p:spPr>
        <p:txBody>
          <a:bodyPr/>
          <a:lstStyle/>
          <a:p>
            <a:r>
              <a:rPr lang="fi-FI" dirty="0" smtClean="0"/>
              <a:t>Yli 400 000 aktiivista opettajaa</a:t>
            </a:r>
          </a:p>
          <a:p>
            <a:r>
              <a:rPr lang="fi-FI" dirty="0" smtClean="0"/>
              <a:t>Noin 52 </a:t>
            </a:r>
            <a:r>
              <a:rPr lang="fi-FI" dirty="0" err="1" smtClean="0"/>
              <a:t>ooo</a:t>
            </a:r>
            <a:r>
              <a:rPr lang="fi-FI" dirty="0" smtClean="0"/>
              <a:t>  projektia </a:t>
            </a:r>
          </a:p>
          <a:p>
            <a:r>
              <a:rPr lang="fi-FI" dirty="0" smtClean="0"/>
              <a:t>32 Euroopan maata + 6 </a:t>
            </a:r>
            <a:r>
              <a:rPr lang="fi-FI" dirty="0" err="1" smtClean="0"/>
              <a:t>eTwinningPlus</a:t>
            </a:r>
            <a:r>
              <a:rPr lang="fi-FI" dirty="0" smtClean="0"/>
              <a:t> -maata</a:t>
            </a:r>
          </a:p>
          <a:p>
            <a:r>
              <a:rPr lang="fi-FI" dirty="0" smtClean="0"/>
              <a:t>Jokaisessa maassa kansallinen tukipalvelu (NSS)</a:t>
            </a:r>
          </a:p>
          <a:p>
            <a:r>
              <a:rPr lang="fi-FI" dirty="0" smtClean="0"/>
              <a:t>Brysselissä </a:t>
            </a:r>
            <a:r>
              <a:rPr lang="fi-FI" dirty="0" err="1" smtClean="0"/>
              <a:t>European</a:t>
            </a:r>
            <a:r>
              <a:rPr lang="fi-FI" dirty="0" smtClean="0"/>
              <a:t> </a:t>
            </a:r>
            <a:r>
              <a:rPr lang="fi-FI" dirty="0" err="1" smtClean="0"/>
              <a:t>Schoolnetin</a:t>
            </a:r>
            <a:r>
              <a:rPr lang="fi-FI" dirty="0" smtClean="0"/>
              <a:t> koordinoima keskustukipalvelu (CSS)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31854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Valmiita projekti-ideoita ja –linkkejä</a:t>
            </a:r>
          </a:p>
          <a:p>
            <a:r>
              <a:rPr lang="fi-FI" dirty="0" smtClean="0"/>
              <a:t>Pedagogisia malleja</a:t>
            </a:r>
          </a:p>
          <a:p>
            <a:r>
              <a:rPr lang="fi-FI" dirty="0" smtClean="0"/>
              <a:t>Partnerinhaku</a:t>
            </a:r>
          </a:p>
          <a:p>
            <a:r>
              <a:rPr lang="fi-FI" dirty="0" smtClean="0"/>
              <a:t>Verkkotyökaluja</a:t>
            </a:r>
          </a:p>
          <a:p>
            <a:r>
              <a:rPr lang="fi-FI" dirty="0" smtClean="0"/>
              <a:t>Projektialusta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Tehokkaita </a:t>
            </a:r>
            <a:r>
              <a:rPr lang="fi-FI" dirty="0" err="1" smtClean="0"/>
              <a:t>apuvälineita</a:t>
            </a:r>
            <a:r>
              <a:rPr lang="fi-FI" dirty="0" smtClean="0"/>
              <a:t> verkossa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44488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2564904"/>
            <a:ext cx="7924800" cy="4097337"/>
          </a:xfrm>
        </p:spPr>
        <p:txBody>
          <a:bodyPr/>
          <a:lstStyle/>
          <a:p>
            <a:r>
              <a:rPr lang="fi-FI" dirty="0" smtClean="0"/>
              <a:t>Valmiita projektisuunnitelmia</a:t>
            </a:r>
          </a:p>
          <a:p>
            <a:r>
              <a:rPr lang="fi-FI" dirty="0"/>
              <a:t> </a:t>
            </a:r>
            <a:r>
              <a:rPr lang="fi-FI" dirty="0" smtClean="0"/>
              <a:t>Ohjaavat ja tukevat opettajaa projektin alusta loppuun</a:t>
            </a:r>
          </a:p>
          <a:p>
            <a:r>
              <a:rPr lang="fi-FI" dirty="0" smtClean="0"/>
              <a:t>Kaikille ikäryhmille, oppiaineille ja aikaväleille</a:t>
            </a:r>
          </a:p>
          <a:p>
            <a:r>
              <a:rPr lang="fi-FI" dirty="0" smtClean="0"/>
              <a:t>Sopivat erinomaisesti vasta-alkajille!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eTwinningin</a:t>
            </a:r>
            <a:r>
              <a:rPr lang="fi-FI" dirty="0"/>
              <a:t> </a:t>
            </a:r>
            <a:r>
              <a:rPr lang="fi-FI" b="1" dirty="0" smtClean="0"/>
              <a:t>pakit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06069297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2348880"/>
            <a:ext cx="7924800" cy="4097337"/>
          </a:xfrm>
        </p:spPr>
        <p:txBody>
          <a:bodyPr/>
          <a:lstStyle/>
          <a:p>
            <a:r>
              <a:rPr lang="fi-FI" dirty="0" smtClean="0"/>
              <a:t>Pieniä, lyhytkestoisia harjoituksia</a:t>
            </a:r>
          </a:p>
          <a:p>
            <a:r>
              <a:rPr lang="fi-FI" dirty="0" smtClean="0"/>
              <a:t>Projektin alkuun tai osaksi sitä</a:t>
            </a:r>
          </a:p>
          <a:p>
            <a:r>
              <a:rPr lang="fi-FI" dirty="0" smtClean="0"/>
              <a:t>Eri lajeja</a:t>
            </a:r>
          </a:p>
          <a:p>
            <a:pPr lvl="1"/>
            <a:r>
              <a:rPr lang="fi-FI" dirty="0" smtClean="0"/>
              <a:t>”jäänsärkijät</a:t>
            </a:r>
          </a:p>
          <a:p>
            <a:pPr lvl="1"/>
            <a:r>
              <a:rPr lang="fi-FI" dirty="0" smtClean="0"/>
              <a:t>kulttuurinen tiedostaminen</a:t>
            </a:r>
          </a:p>
          <a:p>
            <a:pPr lvl="1"/>
            <a:r>
              <a:rPr lang="fi-FI" dirty="0" smtClean="0"/>
              <a:t>luovuus</a:t>
            </a:r>
          </a:p>
          <a:p>
            <a:pPr lvl="1"/>
            <a:r>
              <a:rPr lang="fi-FI" dirty="0" smtClean="0"/>
              <a:t>verkkotyökalut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eTwinningin</a:t>
            </a:r>
            <a:r>
              <a:rPr lang="fi-FI" dirty="0" smtClean="0"/>
              <a:t> </a:t>
            </a:r>
            <a:r>
              <a:rPr lang="fi-FI" b="1" dirty="0" smtClean="0"/>
              <a:t>moduulit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37428845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2636912"/>
            <a:ext cx="8284840" cy="4097337"/>
          </a:xfrm>
        </p:spPr>
        <p:txBody>
          <a:bodyPr/>
          <a:lstStyle/>
          <a:p>
            <a:r>
              <a:rPr lang="fi-FI" dirty="0" smtClean="0"/>
              <a:t>Esittelee onnistuneita </a:t>
            </a:r>
            <a:r>
              <a:rPr lang="fi-FI" dirty="0" err="1" smtClean="0"/>
              <a:t>eTwinning-projekteja</a:t>
            </a:r>
            <a:endParaRPr lang="fi-FI" dirty="0" smtClean="0"/>
          </a:p>
          <a:p>
            <a:r>
              <a:rPr lang="fi-FI" dirty="0" smtClean="0"/>
              <a:t>Konkreettisia esimerkkejä</a:t>
            </a:r>
          </a:p>
          <a:p>
            <a:r>
              <a:rPr lang="fi-FI" dirty="0" smtClean="0"/>
              <a:t>Opettajien kokemuksia</a:t>
            </a:r>
          </a:p>
          <a:p>
            <a:pPr lvl="1"/>
            <a:r>
              <a:rPr lang="fi-FI" dirty="0" smtClean="0"/>
              <a:t>Miten on tehty yhteistyötä</a:t>
            </a:r>
          </a:p>
          <a:p>
            <a:pPr lvl="1"/>
            <a:r>
              <a:rPr lang="fi-FI" dirty="0" smtClean="0"/>
              <a:t>Mitä se on antanut oppilaille ja opettajalle</a:t>
            </a:r>
          </a:p>
          <a:p>
            <a:pPr lvl="1"/>
            <a:r>
              <a:rPr lang="fi-FI" dirty="0" smtClean="0"/>
              <a:t>Millaisia haasteita on kohdattu</a:t>
            </a:r>
          </a:p>
          <a:p>
            <a:pPr lvl="1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Galleria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983926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2492896"/>
            <a:ext cx="8208714" cy="4529683"/>
          </a:xfrm>
        </p:spPr>
        <p:txBody>
          <a:bodyPr/>
          <a:lstStyle/>
          <a:p>
            <a:r>
              <a:rPr lang="fi-FI" dirty="0" smtClean="0"/>
              <a:t>Jokaisella oma käyttäjätunnus ja salasana</a:t>
            </a:r>
          </a:p>
          <a:p>
            <a:r>
              <a:rPr lang="fi-FI" dirty="0" smtClean="0"/>
              <a:t>Sisältää varta vasten kouluyhteistyöhön tarkoitettuja välineitä</a:t>
            </a:r>
          </a:p>
          <a:p>
            <a:pPr lvl="1"/>
            <a:r>
              <a:rPr lang="fi-FI" dirty="0" smtClean="0"/>
              <a:t>kommunikointiin</a:t>
            </a:r>
          </a:p>
          <a:p>
            <a:pPr lvl="1"/>
            <a:r>
              <a:rPr lang="fi-FI" dirty="0" smtClean="0"/>
              <a:t>suunnitteluun</a:t>
            </a:r>
          </a:p>
          <a:p>
            <a:pPr lvl="1"/>
            <a:r>
              <a:rPr lang="fi-FI" dirty="0" smtClean="0"/>
              <a:t>ajanhallintaan</a:t>
            </a:r>
          </a:p>
          <a:p>
            <a:pPr lvl="1"/>
            <a:r>
              <a:rPr lang="fi-FI" dirty="0" smtClean="0"/>
              <a:t>ryhmähengen luomiseen</a:t>
            </a:r>
            <a:endParaRPr lang="fi-FI" dirty="0"/>
          </a:p>
          <a:p>
            <a:pPr marL="457200" lvl="1" indent="0">
              <a:buNone/>
            </a:pPr>
            <a:r>
              <a:rPr lang="fi-FI" dirty="0" smtClean="0"/>
              <a:t> </a:t>
            </a:r>
          </a:p>
          <a:p>
            <a:pPr lvl="1"/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Twinspace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73501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750" y="2276872"/>
            <a:ext cx="7924800" cy="3809603"/>
          </a:xfrm>
        </p:spPr>
        <p:txBody>
          <a:bodyPr/>
          <a:lstStyle/>
          <a:p>
            <a:r>
              <a:rPr lang="fi-FI" dirty="0" smtClean="0"/>
              <a:t>Rekisteröidy</a:t>
            </a:r>
          </a:p>
          <a:p>
            <a:r>
              <a:rPr lang="fi-FI" dirty="0" smtClean="0"/>
              <a:t>Etsi ja löydä </a:t>
            </a:r>
            <a:r>
              <a:rPr lang="fi-FI" dirty="0" err="1" smtClean="0"/>
              <a:t>kumppani(t</a:t>
            </a:r>
            <a:r>
              <a:rPr lang="fi-FI" dirty="0" smtClean="0"/>
              <a:t>)</a:t>
            </a:r>
          </a:p>
          <a:p>
            <a:r>
              <a:rPr lang="fi-FI" dirty="0" smtClean="0"/>
              <a:t>Suunnittele yhteistyötä</a:t>
            </a:r>
          </a:p>
          <a:p>
            <a:r>
              <a:rPr lang="fi-FI" dirty="0" smtClean="0"/>
              <a:t>Rekisteröi projekti</a:t>
            </a:r>
          </a:p>
          <a:p>
            <a:r>
              <a:rPr lang="fi-FI" dirty="0" smtClean="0"/>
              <a:t>Toteuta projekti</a:t>
            </a:r>
          </a:p>
          <a:p>
            <a:pPr marL="0" indent="0">
              <a:buNone/>
            </a:pPr>
            <a:r>
              <a:rPr lang="fi-FI" dirty="0" smtClean="0"/>
              <a:t>Jos haluat:</a:t>
            </a:r>
          </a:p>
          <a:p>
            <a:r>
              <a:rPr lang="fi-FI" dirty="0" smtClean="0"/>
              <a:t>Raportoi työstä projektipäiväkirjassa</a:t>
            </a:r>
          </a:p>
          <a:p>
            <a:r>
              <a:rPr lang="fi-FI" dirty="0" smtClean="0"/>
              <a:t>Hae laatumerkkiä ja osallistu kilpailuihin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liikkeelle?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897606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 smtClean="0"/>
              <a:t>	</a:t>
            </a:r>
            <a:r>
              <a:rPr lang="fi-FI" sz="8000" dirty="0" smtClean="0"/>
              <a:t>Kiitos!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66405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Zt7qUPlzmg?version=3&amp;hl=fi_FI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3688" y="1556792"/>
            <a:ext cx="5760640" cy="43204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1763688" y="6021288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http://www.youtube.com/watch?v=Fj58uA4cjrQ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35115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750" y="1484784"/>
            <a:ext cx="799269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 smtClean="0"/>
              <a:t>Alankomaat, Belgia, Bulgaria, </a:t>
            </a:r>
          </a:p>
          <a:p>
            <a:pPr marL="0" indent="0" algn="ctr">
              <a:buNone/>
            </a:pPr>
            <a:r>
              <a:rPr lang="fi-FI" dirty="0" smtClean="0"/>
              <a:t>Espanja, Irlanti, Islanti, Iso-Britannia, </a:t>
            </a:r>
          </a:p>
          <a:p>
            <a:pPr marL="0" indent="0" algn="ctr">
              <a:buNone/>
            </a:pPr>
            <a:r>
              <a:rPr lang="fi-FI" dirty="0" smtClean="0"/>
              <a:t>Italia, Itävalta, Kreikka, Kroatia, Kypros, </a:t>
            </a:r>
          </a:p>
          <a:p>
            <a:pPr marL="0" indent="0" algn="ctr">
              <a:buNone/>
            </a:pPr>
            <a:r>
              <a:rPr lang="fi-FI" dirty="0" smtClean="0"/>
              <a:t>Latvia, Liettua, Luxemburg, Malta, </a:t>
            </a:r>
          </a:p>
          <a:p>
            <a:pPr marL="0" indent="0" algn="ctr">
              <a:buNone/>
            </a:pPr>
            <a:r>
              <a:rPr lang="fi-FI" dirty="0" smtClean="0"/>
              <a:t>Norja, Portugali, Puola, Ranska, </a:t>
            </a:r>
          </a:p>
          <a:p>
            <a:pPr marL="0" indent="0" algn="ctr">
              <a:buNone/>
            </a:pPr>
            <a:r>
              <a:rPr lang="fi-FI" dirty="0" smtClean="0"/>
              <a:t>Romania, Ruotsi, Saksa, Slovakia, </a:t>
            </a:r>
          </a:p>
          <a:p>
            <a:pPr marL="0" indent="0" algn="ctr">
              <a:buNone/>
            </a:pPr>
            <a:r>
              <a:rPr lang="fi-FI" dirty="0" smtClean="0"/>
              <a:t>Slovenia, Suomi</a:t>
            </a:r>
            <a:r>
              <a:rPr lang="fi-FI" smtClean="0"/>
              <a:t>, </a:t>
            </a:r>
            <a:r>
              <a:rPr lang="fi-FI" smtClean="0"/>
              <a:t>Tanska</a:t>
            </a:r>
            <a:r>
              <a:rPr lang="fi-FI" dirty="0" smtClean="0"/>
              <a:t>, Turkki, </a:t>
            </a:r>
          </a:p>
          <a:p>
            <a:pPr marL="0" indent="0" algn="ctr">
              <a:buNone/>
            </a:pPr>
            <a:r>
              <a:rPr lang="fi-FI" dirty="0" err="1" smtClean="0"/>
              <a:t>Tsekki</a:t>
            </a:r>
            <a:r>
              <a:rPr lang="fi-FI" dirty="0" smtClean="0"/>
              <a:t>, Unkari ja Viro</a:t>
            </a:r>
            <a:r>
              <a:rPr lang="fi-FI" dirty="0"/>
              <a:t> </a:t>
            </a: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sekä </a:t>
            </a:r>
            <a:r>
              <a:rPr lang="fi-FI" dirty="0"/>
              <a:t>Armenia, </a:t>
            </a:r>
            <a:r>
              <a:rPr lang="fi-FI" dirty="0" err="1"/>
              <a:t>Azerbaidžan</a:t>
            </a:r>
            <a:r>
              <a:rPr lang="fi-FI" dirty="0"/>
              <a:t>, Georgia, </a:t>
            </a:r>
            <a:r>
              <a:rPr lang="fi-FI" dirty="0" err="1" smtClean="0"/>
              <a:t>Moldova,Ukraina</a:t>
            </a:r>
            <a:r>
              <a:rPr lang="fi-FI" dirty="0" smtClean="0"/>
              <a:t> ja Tunisia.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86764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11560" y="2675467"/>
            <a:ext cx="8075239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”Oppilaat </a:t>
            </a:r>
            <a:r>
              <a:rPr lang="fi-FI" dirty="0"/>
              <a:t>saavat kokemuksia ja harjoittelevat </a:t>
            </a:r>
            <a:r>
              <a:rPr lang="fi-FI" dirty="0" err="1"/>
              <a:t>tvt:n</a:t>
            </a:r>
            <a:r>
              <a:rPr lang="fi-FI" dirty="0"/>
              <a:t> käyttämistä vuorovaikutuksessa ja verkostoitumisessa</a:t>
            </a:r>
            <a:r>
              <a:rPr lang="fi-FI" dirty="0" smtClean="0"/>
              <a:t>.”</a:t>
            </a:r>
          </a:p>
          <a:p>
            <a:endParaRPr lang="fi-FI" dirty="0" smtClean="0"/>
          </a:p>
          <a:p>
            <a:r>
              <a:rPr lang="fi-FI" dirty="0" smtClean="0"/>
              <a:t>”Oppilaat </a:t>
            </a:r>
            <a:r>
              <a:rPr lang="fi-FI" dirty="0"/>
              <a:t>saavat perusopetuksen aikana kokemuksia </a:t>
            </a:r>
            <a:r>
              <a:rPr lang="fi-FI" dirty="0" err="1"/>
              <a:t>tvt:n</a:t>
            </a:r>
            <a:r>
              <a:rPr lang="fi-FI" dirty="0"/>
              <a:t> käytöstä myös kansainvälisessä vuorovaikutuksessa</a:t>
            </a:r>
            <a:r>
              <a:rPr lang="fi-FI" dirty="0" smtClean="0"/>
              <a:t>.”</a:t>
            </a:r>
            <a:endParaRPr lang="fi-FI" dirty="0"/>
          </a:p>
          <a:p>
            <a:endParaRPr lang="fi-FI" dirty="0" smtClean="0"/>
          </a:p>
          <a:p>
            <a:pPr marL="301943" lvl="1" indent="0">
              <a:buNone/>
            </a:pPr>
            <a:r>
              <a:rPr lang="fi-FI" dirty="0" smtClean="0"/>
              <a:t>s. </a:t>
            </a:r>
            <a:r>
              <a:rPr lang="fi-FI" dirty="0"/>
              <a:t>23 </a:t>
            </a:r>
            <a:endParaRPr lang="fi-FI" dirty="0" smtClean="0"/>
          </a:p>
          <a:p>
            <a:pPr marL="301943" lvl="1" indent="0">
              <a:buNone/>
            </a:pPr>
            <a:r>
              <a:rPr lang="fi-FI" sz="1400" dirty="0" smtClean="0"/>
              <a:t>http</a:t>
            </a:r>
            <a:r>
              <a:rPr lang="fi-FI" sz="1400" dirty="0"/>
              <a:t>://www.oph.fi/download/163777_perusopetuksen_opetussuunnitelman_perusteet_2014.pdf</a:t>
            </a:r>
          </a:p>
          <a:p>
            <a:pPr marL="301943" lvl="1" indent="0">
              <a:buNone/>
            </a:pPr>
            <a:endParaRPr lang="fi-FI" dirty="0"/>
          </a:p>
          <a:p>
            <a:pPr marL="301943" lvl="1" indent="0">
              <a:buNone/>
            </a:pPr>
            <a:endParaRPr lang="fi-FI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 opetussuunnitelma?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3957135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93639" y="2348880"/>
            <a:ext cx="8493162" cy="3777283"/>
          </a:xfrm>
        </p:spPr>
        <p:txBody>
          <a:bodyPr>
            <a:normAutofit fontScale="92500"/>
          </a:bodyPr>
          <a:lstStyle/>
          <a:p>
            <a:r>
              <a:rPr lang="fi-FI" dirty="0"/>
              <a:t>” Heille järjestetään mahdollisuuksia kansainväliseen yhteistyöhön ja erilaisten toimintatapojen ja </a:t>
            </a:r>
            <a:r>
              <a:rPr lang="fi-FI" dirty="0" smtClean="0"/>
              <a:t>kulttuurien </a:t>
            </a:r>
            <a:r>
              <a:rPr lang="fi-FI" dirty="0"/>
              <a:t>vertailuun. </a:t>
            </a:r>
            <a:r>
              <a:rPr lang="fi-FI" dirty="0" smtClean="0"/>
              <a:t>”</a:t>
            </a:r>
          </a:p>
          <a:p>
            <a:r>
              <a:rPr lang="fi-FI" dirty="0"/>
              <a:t>” Oppilaita rohkaistaan itsensä ilmaisemiseen vähäiselläkin kielitaidolla. </a:t>
            </a:r>
            <a:r>
              <a:rPr lang="fi-FI" dirty="0" smtClean="0"/>
              <a:t>”</a:t>
            </a:r>
          </a:p>
          <a:p>
            <a:r>
              <a:rPr lang="fi-FI" dirty="0"/>
              <a:t>” Oppilaat saavat kokemuksia tieto- ja viestintäteknologian käyttämisestä vuorovaikutuksessa koulun ulkopuolisten toimijoiden kanssa myös kansainvälisissä yhteyksissä. </a:t>
            </a:r>
            <a:r>
              <a:rPr lang="fi-FI" dirty="0" smtClean="0"/>
              <a:t>”</a:t>
            </a:r>
          </a:p>
          <a:p>
            <a:pPr marL="0" indent="0">
              <a:buNone/>
            </a:pPr>
            <a:r>
              <a:rPr lang="fi-FI" dirty="0" smtClean="0"/>
              <a:t>s. 155-156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1500" dirty="0"/>
              <a:t>http://www.oph.fi/download/163777_perusopetuksen_opetussuunnitelman_perusteet_2014.pdf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534852"/>
      </p:ext>
    </p:extLst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Sisällöllisesti avointa, opettaja ja oppilaat päättävät!</a:t>
            </a:r>
          </a:p>
          <a:p>
            <a:r>
              <a:rPr lang="fi-FI" dirty="0" smtClean="0"/>
              <a:t>Ainekohtaista tai ainerajat ylittävää</a:t>
            </a:r>
          </a:p>
          <a:p>
            <a:r>
              <a:rPr lang="fi-FI" dirty="0" smtClean="0"/>
              <a:t>Kahden tai useamman koulun välillä</a:t>
            </a:r>
          </a:p>
          <a:p>
            <a:r>
              <a:rPr lang="fi-FI" dirty="0" smtClean="0"/>
              <a:t>Myös osana muuta kansainvälistä ohjelmaa</a:t>
            </a:r>
          </a:p>
          <a:p>
            <a:r>
              <a:rPr lang="fi-FI" dirty="0" smtClean="0"/>
              <a:t>Ei mitään raskasta projektinhallintaa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07963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eTwinning Sar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1A0C7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906</TotalTime>
  <Words>592</Words>
  <Application>Microsoft Office PowerPoint</Application>
  <PresentationFormat>Näytössä katseltava diaesitys (4:3)</PresentationFormat>
  <Paragraphs>136</Paragraphs>
  <Slides>46</Slides>
  <Notes>1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46</vt:i4>
      </vt:variant>
    </vt:vector>
  </HeadingPairs>
  <TitlesOfParts>
    <vt:vector size="50" baseType="lpstr">
      <vt:lpstr>Calibri</vt:lpstr>
      <vt:lpstr>Candara</vt:lpstr>
      <vt:lpstr>Symbol</vt:lpstr>
      <vt:lpstr>Aaltomuoto</vt:lpstr>
      <vt:lpstr>PowerPoint-esitys</vt:lpstr>
      <vt:lpstr>PowerPoint-esitys</vt:lpstr>
      <vt:lpstr>Mitä se on?</vt:lpstr>
      <vt:lpstr>PowerPoint-esitys</vt:lpstr>
      <vt:lpstr>PowerPoint-esitys</vt:lpstr>
      <vt:lpstr>PowerPoint-esitys</vt:lpstr>
      <vt:lpstr>Uusi opetussuunnitelma?</vt:lpstr>
      <vt:lpstr>PowerPoint-esitys</vt:lpstr>
      <vt:lpstr>PowerPoint-esitys</vt:lpstr>
      <vt:lpstr>PowerPoint-esitys</vt:lpstr>
      <vt:lpstr>Esimerkkejä projektien teemoista</vt:lpstr>
      <vt:lpstr>Tavoitteet</vt:lpstr>
      <vt:lpstr>Mitä koulu saa?</vt:lpstr>
      <vt:lpstr>Mitä opettaja saa?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Mitä oppilas saa?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Kolmiportainen sivusto</vt:lpstr>
      <vt:lpstr>Tehokkaita apuvälineita verkossa</vt:lpstr>
      <vt:lpstr>eTwinningin pakit</vt:lpstr>
      <vt:lpstr>eTwinningin moduulit</vt:lpstr>
      <vt:lpstr>Galleria</vt:lpstr>
      <vt:lpstr>Twinspace</vt:lpstr>
      <vt:lpstr>Miten liikkeelle?</vt:lpstr>
      <vt:lpstr>PowerPoint-esitys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Sari</dc:creator>
  <cp:lastModifiedBy>Auramo Sari</cp:lastModifiedBy>
  <cp:revision>32</cp:revision>
  <dcterms:created xsi:type="dcterms:W3CDTF">2012-02-04T14:09:35Z</dcterms:created>
  <dcterms:modified xsi:type="dcterms:W3CDTF">2016-11-07T19:37:22Z</dcterms:modified>
</cp:coreProperties>
</file>