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9" r:id="rId2"/>
    <p:sldId id="256" r:id="rId3"/>
    <p:sldId id="301" r:id="rId4"/>
    <p:sldId id="307" r:id="rId5"/>
    <p:sldId id="308" r:id="rId6"/>
    <p:sldId id="266" r:id="rId7"/>
    <p:sldId id="269" r:id="rId8"/>
    <p:sldId id="270" r:id="rId9"/>
    <p:sldId id="299" r:id="rId10"/>
    <p:sldId id="257" r:id="rId11"/>
    <p:sldId id="258" r:id="rId12"/>
    <p:sldId id="262" r:id="rId13"/>
    <p:sldId id="276" r:id="rId14"/>
    <p:sldId id="268" r:id="rId15"/>
    <p:sldId id="267" r:id="rId16"/>
    <p:sldId id="273" r:id="rId17"/>
    <p:sldId id="278" r:id="rId18"/>
    <p:sldId id="274" r:id="rId19"/>
    <p:sldId id="275" r:id="rId20"/>
    <p:sldId id="277" r:id="rId21"/>
    <p:sldId id="303" r:id="rId22"/>
    <p:sldId id="280" r:id="rId23"/>
    <p:sldId id="300" r:id="rId24"/>
    <p:sldId id="304" r:id="rId25"/>
    <p:sldId id="305" r:id="rId26"/>
    <p:sldId id="306" r:id="rId2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85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264" y="72"/>
      </p:cViewPr>
      <p:guideLst/>
    </p:cSldViewPr>
  </p:slideViewPr>
  <p:outlineViewPr>
    <p:cViewPr>
      <p:scale>
        <a:sx n="33" d="100"/>
        <a:sy n="33" d="100"/>
      </p:scale>
      <p:origin x="0" y="-936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5C2B21-46CC-43D5-8F92-88CE5C662C9D}" type="datetimeFigureOut">
              <a:rPr lang="fi-FI"/>
              <a:t>9.12.2015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6D37AA-78F9-462B-9EFD-4577BCD0185F}" type="slidenum">
              <a:rPr lang="fi-FI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4563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D37AA-78F9-462B-9EFD-4577BCD0185F}" type="slidenum">
              <a:rPr lang="fi-FI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92271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D37AA-78F9-462B-9EFD-4577BCD0185F}" type="slidenum">
              <a:rPr lang="fi-FI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09517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D37AA-78F9-462B-9EFD-4577BCD0185F}" type="slidenum">
              <a:rPr lang="fi-FI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6304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D37AA-78F9-462B-9EFD-4577BCD0185F}" type="slidenum">
              <a:rPr lang="fi-FI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74803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D37AA-78F9-462B-9EFD-4577BCD0185F}" type="slidenum">
              <a:rPr lang="fi-FI"/>
              <a:t>18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0843389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D37AA-78F9-462B-9EFD-4577BCD0185F}" type="slidenum">
              <a:rPr lang="fi-FI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168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D37AA-78F9-462B-9EFD-4577BCD0185F}" type="slidenum">
              <a:rPr lang="fi-FI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48959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D37AA-78F9-462B-9EFD-4577BCD0185F}" type="slidenum">
              <a:rPr lang="fi-FI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698784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D37AA-78F9-462B-9EFD-4577BCD0185F}" type="slidenum">
              <a:rPr lang="fi-FI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27555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D37AA-78F9-462B-9EFD-4577BCD0185F}" type="slidenum">
              <a:rPr lang="fi-FI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82833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D37AA-78F9-462B-9EFD-4577BCD0185F}" type="slidenum">
              <a:rPr lang="fi-FI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20709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D37AA-78F9-462B-9EFD-4577BCD0185F}" type="slidenum">
              <a:rPr lang="fi-FI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099516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D37AA-78F9-462B-9EFD-4577BCD0185F}" type="slidenum">
              <a:rPr lang="fi-FI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59623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D37AA-78F9-462B-9EFD-4577BCD0185F}" type="slidenum">
              <a:rPr lang="fi-FI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19207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6D37AA-78F9-462B-9EFD-4577BCD0185F}" type="slidenum">
              <a:rPr lang="fi-FI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199972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smtClean="0"/>
              <a:t>Muokkaa alaotsikon perustyyliä napsautt.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4DE77-62F8-4BDD-A056-69F1B72FD04D}" type="datetimeFigureOut">
              <a:rPr lang="fi-FI" smtClean="0"/>
              <a:t>9.12.2015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7D1B-EF2F-4F97-96A9-76727DE1BF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169397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4DE77-62F8-4BDD-A056-69F1B72FD04D}" type="datetimeFigureOut">
              <a:rPr lang="fi-FI" smtClean="0"/>
              <a:t>9.12.2015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7D1B-EF2F-4F97-96A9-76727DE1BF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3578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4DE77-62F8-4BDD-A056-69F1B72FD04D}" type="datetimeFigureOut">
              <a:rPr lang="fi-FI" smtClean="0"/>
              <a:t>9.12.2015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7D1B-EF2F-4F97-96A9-76727DE1BF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732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4DE77-62F8-4BDD-A056-69F1B72FD04D}" type="datetimeFigureOut">
              <a:rPr lang="fi-FI" smtClean="0"/>
              <a:t>9.12.2015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7D1B-EF2F-4F97-96A9-76727DE1BF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3700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4DE77-62F8-4BDD-A056-69F1B72FD04D}" type="datetimeFigureOut">
              <a:rPr lang="fi-FI" smtClean="0"/>
              <a:t>9.12.2015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7D1B-EF2F-4F97-96A9-76727DE1BF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78939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4DE77-62F8-4BDD-A056-69F1B72FD04D}" type="datetimeFigureOut">
              <a:rPr lang="fi-FI" smtClean="0"/>
              <a:t>9.12.2015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7D1B-EF2F-4F97-96A9-76727DE1BF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48110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4DE77-62F8-4BDD-A056-69F1B72FD04D}" type="datetimeFigureOut">
              <a:rPr lang="fi-FI" smtClean="0"/>
              <a:t>9.12.2015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7D1B-EF2F-4F97-96A9-76727DE1BF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16905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4DE77-62F8-4BDD-A056-69F1B72FD04D}" type="datetimeFigureOut">
              <a:rPr lang="fi-FI" smtClean="0"/>
              <a:t>9.12.2015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7D1B-EF2F-4F97-96A9-76727DE1BF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2440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4DE77-62F8-4BDD-A056-69F1B72FD04D}" type="datetimeFigureOut">
              <a:rPr lang="fi-FI" smtClean="0"/>
              <a:t>9.12.2015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7D1B-EF2F-4F97-96A9-76727DE1BF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71346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4DE77-62F8-4BDD-A056-69F1B72FD04D}" type="datetimeFigureOut">
              <a:rPr lang="fi-FI" smtClean="0"/>
              <a:t>9.12.2015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7D1B-EF2F-4F97-96A9-76727DE1BF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8792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4DE77-62F8-4BDD-A056-69F1B72FD04D}" type="datetimeFigureOut">
              <a:rPr lang="fi-FI" smtClean="0"/>
              <a:t>9.12.2015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2E7D1B-EF2F-4F97-96A9-76727DE1BF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151876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smtClean="0"/>
              <a:t>Muokkaa perustyyl. napsautt.</a:t>
            </a:r>
            <a:endParaRPr lang="fi-FI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4DE77-62F8-4BDD-A056-69F1B72FD04D}" type="datetimeFigureOut">
              <a:rPr lang="fi-FI" smtClean="0"/>
              <a:t>9.12.2015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2E7D1B-EF2F-4F97-96A9-76727DE1BF48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9583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orakulmio 4"/>
          <p:cNvSpPr/>
          <p:nvPr/>
        </p:nvSpPr>
        <p:spPr>
          <a:xfrm>
            <a:off x="975360" y="533400"/>
            <a:ext cx="9921240" cy="413004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7200" dirty="0" smtClean="0"/>
              <a:t>Länsiharjun koulu 4a</a:t>
            </a:r>
            <a:endParaRPr lang="fi-FI" sz="7200" dirty="0"/>
          </a:p>
        </p:txBody>
      </p:sp>
    </p:spTree>
    <p:extLst>
      <p:ext uri="{BB962C8B-B14F-4D97-AF65-F5344CB8AC3E}">
        <p14:creationId xmlns:p14="http://schemas.microsoft.com/office/powerpoint/2010/main" val="3271282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670200" y="365125"/>
            <a:ext cx="10515600" cy="1325563"/>
          </a:xfrm>
        </p:spPr>
        <p:txBody>
          <a:bodyPr/>
          <a:lstStyle/>
          <a:p>
            <a:pPr algn="ctr"/>
            <a:r>
              <a:rPr lang="fi-FI" dirty="0" smtClean="0">
                <a:latin typeface="+mn-lt"/>
              </a:rPr>
              <a:t>Virtausmekaniikka </a:t>
            </a:r>
            <a:endParaRPr lang="fi-FI" dirty="0">
              <a:latin typeface="+mn-lt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93708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4800" dirty="0" smtClean="0">
                <a:latin typeface="Calibri" charset="0"/>
              </a:rPr>
              <a:t>Virtausmekaniikka on jatkuvan aineen osa-alue. Virtausmekaniikka tutkii </a:t>
            </a:r>
            <a:r>
              <a:rPr lang="fi-FI" sz="4800" dirty="0" err="1" smtClean="0">
                <a:latin typeface="Calibri" charset="0"/>
              </a:rPr>
              <a:t>fluideja</a:t>
            </a:r>
            <a:r>
              <a:rPr lang="fi-FI" sz="4800" dirty="0" smtClean="0">
                <a:latin typeface="Calibri" charset="0"/>
              </a:rPr>
              <a:t>. </a:t>
            </a:r>
            <a:r>
              <a:rPr lang="fi-FI" sz="4800" dirty="0" err="1" smtClean="0">
                <a:latin typeface="Calibri" charset="0"/>
              </a:rPr>
              <a:t>Fluidit</a:t>
            </a:r>
            <a:r>
              <a:rPr lang="fi-FI" sz="4800" dirty="0" smtClean="0">
                <a:latin typeface="Calibri" charset="0"/>
              </a:rPr>
              <a:t> ovat väliaineita</a:t>
            </a:r>
            <a:r>
              <a:rPr lang="fi-FI" sz="4800" dirty="0" smtClean="0"/>
              <a:t>, joissa </a:t>
            </a:r>
            <a:r>
              <a:rPr lang="fi-FI" sz="4800" dirty="0"/>
              <a:t>rakenneosaset voivat liikkua vapaasti toistensa suhteen.</a:t>
            </a:r>
            <a:endParaRPr lang="fi-FI" sz="4800" dirty="0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683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airplane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735398" y="815606"/>
            <a:ext cx="9435411" cy="1325563"/>
          </a:xfrm>
        </p:spPr>
        <p:txBody>
          <a:bodyPr>
            <a:normAutofit/>
          </a:bodyPr>
          <a:lstStyle/>
          <a:p>
            <a:pPr algn="ctr"/>
            <a:r>
              <a:rPr lang="fi-FI" dirty="0">
                <a:latin typeface="+mn-lt"/>
              </a:rPr>
              <a:t>Aerodynamiikka </a:t>
            </a:r>
            <a:r>
              <a:rPr lang="fi-FI" dirty="0"/>
              <a:t/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735398" y="1793924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fi-FI" dirty="0">
              <a:latin typeface="Calibri" charset="0"/>
            </a:endParaRPr>
          </a:p>
          <a:p>
            <a:r>
              <a:rPr lang="fi-FI" sz="4800" dirty="0">
                <a:latin typeface="Calibri" charset="0"/>
              </a:rPr>
              <a:t>Aerodynamiikka on virtausmekaniikan osa-alue, joka tutkii ilman ja kiinteiden kappaleitten vuorovaikutusta niiden liikkuessa toistensa suhteen.</a:t>
            </a:r>
          </a:p>
          <a:p>
            <a:endParaRPr lang="fi-FI" sz="4800" dirty="0"/>
          </a:p>
        </p:txBody>
      </p:sp>
    </p:spTree>
    <p:extLst>
      <p:ext uri="{BB962C8B-B14F-4D97-AF65-F5344CB8AC3E}">
        <p14:creationId xmlns:p14="http://schemas.microsoft.com/office/powerpoint/2010/main" val="40204846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 invX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fi-FI" dirty="0">
                <a:latin typeface="+mn-lt"/>
              </a:rPr>
              <a:t>Ilmavirta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325562"/>
            <a:ext cx="10515600" cy="5532438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fi-FI" sz="4000" dirty="0"/>
              <a:t>Ilmavirta eli tuuli on ilmakehässä liikkuva maanpinnan suuntainen ilmavirtaus. Tuulen energianlähde on Aurinko, joka lämmittää maapalloa epätasaisesti. Syntyvät lämpötilaerot saavat aikaan ilmanpaineen eroja, ilmanpaine-erot puolestaan paine-erovoiman, joka laittaa ilman liikkeelle. Tuulen nopeuteen vaikuttaa myös kitka. Maapallon pyörimisen aikaan saama </a:t>
            </a:r>
            <a:r>
              <a:rPr lang="fi-FI" sz="4000" dirty="0" err="1"/>
              <a:t>coriolis</a:t>
            </a:r>
            <a:r>
              <a:rPr lang="fi-FI" sz="4000" dirty="0"/>
              <a:t>-ilmiö vaikuttaa tuulen suuntaan, ei nopeuteen.</a:t>
            </a:r>
          </a:p>
        </p:txBody>
      </p:sp>
    </p:spTree>
    <p:extLst>
      <p:ext uri="{BB962C8B-B14F-4D97-AF65-F5344CB8AC3E}">
        <p14:creationId xmlns:p14="http://schemas.microsoft.com/office/powerpoint/2010/main" val="4398906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2000">
        <p15:prstTrans prst="airplane"/>
      </p:transition>
    </mc:Choice>
    <mc:Fallback xmlns="">
      <p:transition spd="slow" advClick="0" advTm="2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i-FI" sz="4800" dirty="0" smtClean="0">
                <a:latin typeface="+mn-lt"/>
              </a:rPr>
              <a:t>Nostovoima</a:t>
            </a:r>
            <a:endParaRPr lang="fi-FI" sz="4800" dirty="0">
              <a:latin typeface="+mn-lt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4400" dirty="0" smtClean="0">
                <a:latin typeface="Calibri" charset="0"/>
              </a:rPr>
              <a:t>Lentokonetta </a:t>
            </a:r>
            <a:r>
              <a:rPr lang="fi-FI" sz="4400" dirty="0">
                <a:latin typeface="Calibri" charset="0"/>
              </a:rPr>
              <a:t>pitää ilmassa nostovoima, joka on suorassa suhteessa nostovoimakertoimeen (ja siiven pinta-alaan, ja ilman tiheyteen</a:t>
            </a:r>
            <a:r>
              <a:rPr lang="fi-FI" sz="4400" dirty="0" smtClean="0">
                <a:latin typeface="Calibri" charset="0"/>
              </a:rPr>
              <a:t>) . </a:t>
            </a:r>
            <a:r>
              <a:rPr lang="fi-FI" sz="4400" dirty="0">
                <a:latin typeface="Calibri" charset="0"/>
              </a:rPr>
              <a:t>Eli kun nopeus hidastuu, vaakalennon ylläpitämiseksi nostovoimakertoimen </a:t>
            </a:r>
            <a:r>
              <a:rPr lang="fi-FI" sz="4400" dirty="0" smtClean="0">
                <a:latin typeface="Calibri" charset="0"/>
              </a:rPr>
              <a:t>on </a:t>
            </a:r>
            <a:r>
              <a:rPr lang="fi-FI" sz="4400" dirty="0">
                <a:latin typeface="Calibri" charset="0"/>
              </a:rPr>
              <a:t>kasvettava, joka tarkoittaa, että kohtauskulman on noustava.</a:t>
            </a:r>
            <a:endParaRPr lang="fi-FI" sz="4400" dirty="0"/>
          </a:p>
        </p:txBody>
      </p:sp>
    </p:spTree>
    <p:extLst>
      <p:ext uri="{BB962C8B-B14F-4D97-AF65-F5344CB8AC3E}">
        <p14:creationId xmlns:p14="http://schemas.microsoft.com/office/powerpoint/2010/main" val="279848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airplane" invX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>
                <a:latin typeface="+mn-lt"/>
              </a:rPr>
              <a:t>Kantopinta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4800" dirty="0"/>
              <a:t>Lentokone pysyy ilmassa sen kantopintojen, kuten siipien aiheuttaman nostovoiman ansiosta.</a:t>
            </a:r>
          </a:p>
        </p:txBody>
      </p:sp>
    </p:spTree>
    <p:extLst>
      <p:ext uri="{BB962C8B-B14F-4D97-AF65-F5344CB8AC3E}">
        <p14:creationId xmlns:p14="http://schemas.microsoft.com/office/powerpoint/2010/main" val="2371030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500">
        <p15:prstTrans prst="airplane"/>
      </p:transition>
    </mc:Choice>
    <mc:Fallback xmlns="">
      <p:transition spd="slow" advClick="0" advTm="3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5919061" cy="1325563"/>
          </a:xfrm>
        </p:spPr>
        <p:txBody>
          <a:bodyPr>
            <a:normAutofit/>
          </a:bodyPr>
          <a:lstStyle/>
          <a:p>
            <a:pPr algn="ctr"/>
            <a:r>
              <a:rPr lang="fi-FI" sz="4800" dirty="0" smtClean="0">
                <a:latin typeface="+mn-lt"/>
              </a:rPr>
              <a:t>Siivet</a:t>
            </a:r>
            <a:endParaRPr lang="fi-FI" sz="4800" dirty="0">
              <a:latin typeface="+mn-lt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825625"/>
            <a:ext cx="591906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5400" dirty="0"/>
              <a:t>Siivet </a:t>
            </a:r>
            <a:r>
              <a:rPr lang="fi-FI" sz="5400" dirty="0" smtClean="0"/>
              <a:t>ovat olennainen osa</a:t>
            </a:r>
          </a:p>
          <a:p>
            <a:pPr marL="0" indent="0">
              <a:buNone/>
            </a:pPr>
            <a:r>
              <a:rPr lang="fi-FI" sz="5400" dirty="0" smtClean="0"/>
              <a:t>lentokoneen nostovoimaa.</a:t>
            </a:r>
          </a:p>
          <a:p>
            <a:pPr marL="0" indent="0">
              <a:buNone/>
            </a:pPr>
            <a:endParaRPr lang="fi-FI" sz="1400" dirty="0"/>
          </a:p>
          <a:p>
            <a:pPr marL="0" indent="0">
              <a:buNone/>
            </a:pPr>
            <a:endParaRPr lang="fi-FI" sz="1400" dirty="0" smtClean="0"/>
          </a:p>
          <a:p>
            <a:pPr marL="0" indent="0">
              <a:buNone/>
            </a:pPr>
            <a:r>
              <a:rPr lang="fi-FI" sz="1400" dirty="0"/>
              <a:t>				</a:t>
            </a:r>
            <a:r>
              <a:rPr lang="fi-FI" sz="2000" dirty="0" smtClean="0"/>
              <a:t>Kuva:©Marius Kolu</a:t>
            </a:r>
            <a:endParaRPr lang="fi-FI" sz="2000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71329" y="857250"/>
            <a:ext cx="6858000" cy="5143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06252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 invX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>
                <a:latin typeface="+mn-lt"/>
              </a:rPr>
              <a:t>Ilmanpaine </a:t>
            </a:r>
            <a:r>
              <a:rPr lang="fi-FI" dirty="0"/>
              <a:t/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fi-FI" sz="4400" dirty="0"/>
              <a:t>Ilmanpaine on pinta-alayksikköä vastaan kohdistuva voima, joka aiheutuu sen yläpuoliseen ilmapilariin vaikuttavasta painovoimasta. Ilmanpaine kuvaa siis ilmakehän painoa.</a:t>
            </a:r>
          </a:p>
        </p:txBody>
      </p:sp>
    </p:spTree>
    <p:extLst>
      <p:ext uri="{BB962C8B-B14F-4D97-AF65-F5344CB8AC3E}">
        <p14:creationId xmlns:p14="http://schemas.microsoft.com/office/powerpoint/2010/main" val="825412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airplan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>
                <a:latin typeface="+mn-lt"/>
              </a:rPr>
              <a:t>Kineettinen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4800" dirty="0"/>
              <a:t>Kineettinen kaasuteoria selittää kaasujen </a:t>
            </a:r>
            <a:r>
              <a:rPr lang="fi-FI" sz="4800" dirty="0" smtClean="0"/>
              <a:t>ominaisuuksia, </a:t>
            </a:r>
            <a:r>
              <a:rPr lang="fi-FI" sz="4800" dirty="0"/>
              <a:t>kuten painetta, lämpötilaa tai tilavuutta liikkeen ja rakenteen avulla.</a:t>
            </a:r>
          </a:p>
        </p:txBody>
      </p:sp>
    </p:spTree>
    <p:extLst>
      <p:ext uri="{BB962C8B-B14F-4D97-AF65-F5344CB8AC3E}">
        <p14:creationId xmlns:p14="http://schemas.microsoft.com/office/powerpoint/2010/main" val="3957237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 invX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>
                <a:latin typeface="+mn-lt"/>
              </a:rPr>
              <a:t>Paine-ero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4000" dirty="0"/>
              <a:t>Kineettisen kaasuteorian mukaan kaasun paineen muodostuminen aiheutuu hiukkasen (atomit, molekyylit, yms.)törmäyksistä pintaan. </a:t>
            </a:r>
            <a:r>
              <a:rPr lang="fi-FI" sz="4000" dirty="0" smtClean="0">
                <a:latin typeface="Calibri" charset="0"/>
              </a:rPr>
              <a:t>Alipaine </a:t>
            </a:r>
            <a:r>
              <a:rPr lang="fi-FI" sz="4000" dirty="0">
                <a:latin typeface="Calibri" charset="0"/>
              </a:rPr>
              <a:t>tarkoittaa kohteen pienempää  painetta verrattuna ympäristöön ja ylipaine tarkoittaa kohteen suurempaa painetta verrattuna ympäristöön.</a:t>
            </a:r>
          </a:p>
        </p:txBody>
      </p:sp>
    </p:spTree>
    <p:extLst>
      <p:ext uri="{BB962C8B-B14F-4D97-AF65-F5344CB8AC3E}">
        <p14:creationId xmlns:p14="http://schemas.microsoft.com/office/powerpoint/2010/main" val="23458050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airplan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>
                <a:latin typeface="+mn-lt"/>
              </a:rPr>
              <a:t>Ilmannoste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5400" dirty="0"/>
              <a:t>Nosteen vaikutussuunta on siis suoraan suuremmasta paineesta kohti </a:t>
            </a:r>
            <a:r>
              <a:rPr lang="fi-FI" sz="5400" dirty="0" smtClean="0"/>
              <a:t>pienempää </a:t>
            </a:r>
            <a:r>
              <a:rPr lang="fi-FI" sz="5400" dirty="0"/>
              <a:t>painetta. </a:t>
            </a:r>
            <a:r>
              <a:rPr lang="fi-FI" sz="5400" dirty="0" smtClean="0"/>
              <a:t>Siten noste vaikuttaa </a:t>
            </a:r>
            <a:r>
              <a:rPr lang="fi-FI" sz="5400" dirty="0"/>
              <a:t>vain </a:t>
            </a:r>
            <a:r>
              <a:rPr lang="fi-FI" sz="5400" dirty="0" smtClean="0"/>
              <a:t>pystysuunnassa.</a:t>
            </a:r>
            <a:endParaRPr lang="fi-FI" sz="5400" dirty="0"/>
          </a:p>
        </p:txBody>
      </p:sp>
    </p:spTree>
    <p:extLst>
      <p:ext uri="{BB962C8B-B14F-4D97-AF65-F5344CB8AC3E}">
        <p14:creationId xmlns:p14="http://schemas.microsoft.com/office/powerpoint/2010/main" val="17573810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6000">
        <p15:prstTrans prst="airplane" invX="1"/>
      </p:transition>
    </mc:Choice>
    <mc:Fallback xmlns="">
      <p:transition spd="slow" advClick="0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2257476" y="-148927"/>
            <a:ext cx="9144000" cy="2077843"/>
          </a:xfrm>
        </p:spPr>
        <p:txBody>
          <a:bodyPr/>
          <a:lstStyle/>
          <a:p>
            <a:r>
              <a:rPr lang="fi-FI" dirty="0">
                <a:latin typeface="+mn-lt"/>
              </a:rPr>
              <a:t>Kuinka lentokone pysyy ilmassa?</a:t>
            </a:r>
          </a:p>
        </p:txBody>
      </p:sp>
      <p:sp>
        <p:nvSpPr>
          <p:cNvPr id="4" name="Alaotsikko 3"/>
          <p:cNvSpPr>
            <a:spLocks noGrp="1"/>
          </p:cNvSpPr>
          <p:nvPr>
            <p:ph type="subTitle" idx="1"/>
          </p:nvPr>
        </p:nvSpPr>
        <p:spPr>
          <a:xfrm>
            <a:off x="6484189" y="4392359"/>
            <a:ext cx="5704719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dirty="0"/>
              <a:t>Lentokoneen moottori Helsinki-Vantaan lentokentällä.</a:t>
            </a:r>
          </a:p>
          <a:p>
            <a:endParaRPr lang="fi-FI" dirty="0"/>
          </a:p>
          <a:p>
            <a:r>
              <a:rPr lang="fi-FI" sz="1800" dirty="0">
                <a:latin typeface="Calibri" charset="0"/>
              </a:rPr>
              <a:t> ©Marius Kolu</a:t>
            </a:r>
          </a:p>
        </p:txBody>
      </p:sp>
      <p:pic>
        <p:nvPicPr>
          <p:cNvPr id="3" name="Kuva 2" descr="IMG-20151122-WA0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13" y="2070416"/>
            <a:ext cx="6408847" cy="465105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Nuoli vasemmalle 4"/>
          <p:cNvSpPr/>
          <p:nvPr/>
        </p:nvSpPr>
        <p:spPr>
          <a:xfrm>
            <a:off x="6761280" y="5275484"/>
            <a:ext cx="766040" cy="386297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17701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 invX="1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>
                <a:latin typeface="+mn-lt"/>
              </a:rPr>
              <a:t>Painovoima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4800" dirty="0"/>
              <a:t>Painovoima eli gravitaatio </a:t>
            </a:r>
            <a:r>
              <a:rPr lang="fi-FI" sz="4800" dirty="0" smtClean="0"/>
              <a:t>on </a:t>
            </a:r>
            <a:r>
              <a:rPr lang="fi-FI" sz="4800" dirty="0"/>
              <a:t>luonnonilmiö, joka saa kaikki massalliset kappaleet vetämään toisia puoleensa. Tämän vuorovaikutuksen </a:t>
            </a:r>
            <a:r>
              <a:rPr lang="fi-FI" sz="4800" dirty="0" smtClean="0"/>
              <a:t>voima </a:t>
            </a:r>
            <a:r>
              <a:rPr lang="fi-FI" sz="4800" dirty="0"/>
              <a:t>riippuu kappaleiden massoista ja </a:t>
            </a:r>
            <a:r>
              <a:rPr lang="fi-FI" sz="4800" dirty="0" smtClean="0"/>
              <a:t>etäisyyksistä</a:t>
            </a:r>
            <a:r>
              <a:rPr lang="fi-FI" sz="48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62947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airplane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ctrTitle"/>
          </p:nvPr>
        </p:nvSpPr>
        <p:spPr>
          <a:xfrm>
            <a:off x="1" y="170481"/>
            <a:ext cx="12192000" cy="3688597"/>
          </a:xfrm>
        </p:spPr>
        <p:txBody>
          <a:bodyPr/>
          <a:lstStyle/>
          <a:p>
            <a:r>
              <a:rPr lang="fi-FI" dirty="0" smtClean="0">
                <a:latin typeface="+mn-lt"/>
              </a:rPr>
              <a:t>Lennokkikokeilut</a:t>
            </a:r>
            <a:endParaRPr lang="fi-FI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899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airplane" invX="1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9806" y="377293"/>
            <a:ext cx="11297909" cy="63650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8310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280">
        <p15:prstTrans prst="airplane"/>
      </p:transition>
    </mc:Choice>
    <mc:Fallback xmlns="">
      <p:transition spd="slow" advTm="3028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7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000" y="110652"/>
            <a:ext cx="9033639" cy="6747348"/>
          </a:xfrm>
          <a:prstGeom prst="roundRect">
            <a:avLst>
              <a:gd name="adj" fmla="val 9742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Alanuoli 1"/>
          <p:cNvSpPr/>
          <p:nvPr/>
        </p:nvSpPr>
        <p:spPr>
          <a:xfrm rot="10800000">
            <a:off x="4770120" y="3840480"/>
            <a:ext cx="1447800" cy="1737360"/>
          </a:xfrm>
          <a:prstGeom prst="downArrow">
            <a:avLst>
              <a:gd name="adj1" fmla="val 24737"/>
              <a:gd name="adj2" fmla="val 5105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045849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000">
        <p15:prstTrans prst="airplane" invX="1"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542441"/>
            <a:ext cx="10515600" cy="5634522"/>
          </a:xfrm>
        </p:spPr>
        <p:txBody>
          <a:bodyPr>
            <a:normAutofit/>
          </a:bodyPr>
          <a:lstStyle/>
          <a:p>
            <a:r>
              <a:rPr lang="fi-FI" sz="4800" dirty="0"/>
              <a:t>Kun mitattiin ilman vauhtia ja tuuletinta, ensimmäinen lennokki lensi 7m 40cm. </a:t>
            </a:r>
            <a:endParaRPr lang="fi-FI" sz="4800" dirty="0" smtClean="0"/>
          </a:p>
          <a:p>
            <a:r>
              <a:rPr lang="fi-FI" sz="4800" dirty="0" smtClean="0"/>
              <a:t>Toinen </a:t>
            </a:r>
            <a:r>
              <a:rPr lang="fi-FI" sz="4800" dirty="0"/>
              <a:t>lennokki lensi 6m 26cm. </a:t>
            </a:r>
            <a:endParaRPr lang="fi-FI" sz="4800" dirty="0" smtClean="0"/>
          </a:p>
          <a:p>
            <a:r>
              <a:rPr lang="fi-FI" sz="4800" dirty="0" smtClean="0"/>
              <a:t>Kolmas </a:t>
            </a:r>
            <a:r>
              <a:rPr lang="fi-FI" sz="4800" dirty="0"/>
              <a:t>lennokki lensi tasan 3m. </a:t>
            </a:r>
            <a:endParaRPr lang="fi-FI" sz="4800" dirty="0" smtClean="0"/>
          </a:p>
          <a:p>
            <a:r>
              <a:rPr lang="fi-FI" sz="4800" dirty="0" smtClean="0"/>
              <a:t>Neljäs </a:t>
            </a:r>
            <a:r>
              <a:rPr lang="fi-FI" sz="4800" dirty="0"/>
              <a:t>lennokki lensi tasan 1m. </a:t>
            </a:r>
            <a:endParaRPr lang="fi-FI" sz="4800" dirty="0" smtClean="0"/>
          </a:p>
          <a:p>
            <a:r>
              <a:rPr lang="fi-FI" sz="4800" dirty="0" smtClean="0"/>
              <a:t>Viides </a:t>
            </a:r>
            <a:r>
              <a:rPr lang="fi-FI" sz="4800" dirty="0"/>
              <a:t>lennokki lensi 3m</a:t>
            </a:r>
            <a:r>
              <a:rPr lang="fi-FI" sz="4800" dirty="0" smtClean="0"/>
              <a:t>.</a:t>
            </a:r>
          </a:p>
          <a:p>
            <a:r>
              <a:rPr lang="fi-FI" sz="4800" dirty="0" smtClean="0"/>
              <a:t> </a:t>
            </a:r>
            <a:r>
              <a:rPr lang="fi-FI" sz="4800" dirty="0"/>
              <a:t>Kuudes lennokki lensi 2m 82cm.</a:t>
            </a:r>
          </a:p>
        </p:txBody>
      </p:sp>
    </p:spTree>
    <p:extLst>
      <p:ext uri="{BB962C8B-B14F-4D97-AF65-F5344CB8AC3E}">
        <p14:creationId xmlns:p14="http://schemas.microsoft.com/office/powerpoint/2010/main" val="29736582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airplan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54983"/>
            <a:ext cx="10515600" cy="6021980"/>
          </a:xfrm>
        </p:spPr>
        <p:txBody>
          <a:bodyPr>
            <a:normAutofit lnSpcReduction="10000"/>
          </a:bodyPr>
          <a:lstStyle/>
          <a:p>
            <a:r>
              <a:rPr lang="fi-FI" sz="4800" dirty="0"/>
              <a:t>Sen jälkeen testattiin tuulettimen kanssa. </a:t>
            </a:r>
            <a:endParaRPr lang="fi-FI" sz="4800" dirty="0" smtClean="0"/>
          </a:p>
          <a:p>
            <a:r>
              <a:rPr lang="fi-FI" sz="4800" dirty="0" smtClean="0"/>
              <a:t>Ensimmäinen </a:t>
            </a:r>
            <a:r>
              <a:rPr lang="fi-FI" sz="4800" dirty="0"/>
              <a:t>lennokki lensi 70,5 cm. </a:t>
            </a:r>
            <a:endParaRPr lang="fi-FI" sz="4800" dirty="0" smtClean="0"/>
          </a:p>
          <a:p>
            <a:r>
              <a:rPr lang="fi-FI" sz="4800" dirty="0" smtClean="0"/>
              <a:t>Toinen </a:t>
            </a:r>
            <a:r>
              <a:rPr lang="fi-FI" sz="4800" dirty="0"/>
              <a:t>lennokki lensi 20,5 cm. </a:t>
            </a:r>
            <a:endParaRPr lang="fi-FI" sz="4800" dirty="0" smtClean="0"/>
          </a:p>
          <a:p>
            <a:r>
              <a:rPr lang="fi-FI" sz="4800" dirty="0" smtClean="0"/>
              <a:t>Kolmas </a:t>
            </a:r>
            <a:r>
              <a:rPr lang="fi-FI" sz="4800" dirty="0"/>
              <a:t>lennokki lensi 70 cm. </a:t>
            </a:r>
          </a:p>
          <a:p>
            <a:r>
              <a:rPr lang="fi-FI" sz="4800" dirty="0" smtClean="0"/>
              <a:t>Neljäs </a:t>
            </a:r>
            <a:r>
              <a:rPr lang="fi-FI" sz="4800" dirty="0"/>
              <a:t>lennokki lensi 20 cm. </a:t>
            </a:r>
          </a:p>
          <a:p>
            <a:r>
              <a:rPr lang="fi-FI" sz="4800" dirty="0" smtClean="0"/>
              <a:t>Viides </a:t>
            </a:r>
            <a:r>
              <a:rPr lang="fi-FI" sz="4800" dirty="0"/>
              <a:t>lennokki lensi 1 m 15 cm. </a:t>
            </a:r>
            <a:endParaRPr lang="fi-FI" sz="4800" dirty="0" smtClean="0"/>
          </a:p>
          <a:p>
            <a:r>
              <a:rPr lang="fi-FI" sz="4800" dirty="0" smtClean="0"/>
              <a:t>Kuudes </a:t>
            </a:r>
            <a:r>
              <a:rPr lang="fi-FI" sz="4800" dirty="0"/>
              <a:t>lennokki lensi 55 cm. </a:t>
            </a:r>
          </a:p>
        </p:txBody>
      </p:sp>
    </p:spTree>
    <p:extLst>
      <p:ext uri="{BB962C8B-B14F-4D97-AF65-F5344CB8AC3E}">
        <p14:creationId xmlns:p14="http://schemas.microsoft.com/office/powerpoint/2010/main" val="42419983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airplane" invX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201478"/>
            <a:ext cx="10515600" cy="5975485"/>
          </a:xfrm>
        </p:spPr>
        <p:txBody>
          <a:bodyPr/>
          <a:lstStyle/>
          <a:p>
            <a:r>
              <a:rPr lang="fi-FI" sz="4800" dirty="0"/>
              <a:t>Sen jälkeen kolmosvaihteella sama juttu</a:t>
            </a:r>
            <a:r>
              <a:rPr lang="fi-FI" sz="4800" dirty="0" smtClean="0"/>
              <a:t>.</a:t>
            </a:r>
          </a:p>
          <a:p>
            <a:r>
              <a:rPr lang="fi-FI" sz="4800" dirty="0" smtClean="0"/>
              <a:t> </a:t>
            </a:r>
            <a:r>
              <a:rPr lang="fi-FI" sz="4800" dirty="0"/>
              <a:t>Ensimmäinen lennokki lensi 1 m 65 cm. </a:t>
            </a:r>
            <a:endParaRPr lang="fi-FI" sz="4800" dirty="0" smtClean="0"/>
          </a:p>
          <a:p>
            <a:r>
              <a:rPr lang="fi-FI" sz="4800" dirty="0" smtClean="0"/>
              <a:t>Toinen </a:t>
            </a:r>
            <a:r>
              <a:rPr lang="fi-FI" sz="4800" dirty="0"/>
              <a:t>lennokki lensi 40 cm. </a:t>
            </a:r>
            <a:endParaRPr lang="fi-FI" sz="4800" dirty="0" smtClean="0"/>
          </a:p>
          <a:p>
            <a:r>
              <a:rPr lang="fi-FI" sz="4800" dirty="0" smtClean="0"/>
              <a:t>Kolmas </a:t>
            </a:r>
            <a:r>
              <a:rPr lang="fi-FI" sz="4800" dirty="0"/>
              <a:t>lennokki lensi 2m 35 cm. </a:t>
            </a:r>
            <a:endParaRPr lang="fi-FI" sz="4800" dirty="0" smtClean="0"/>
          </a:p>
          <a:p>
            <a:r>
              <a:rPr lang="fi-FI" sz="4800" dirty="0" smtClean="0"/>
              <a:t>Neljäs </a:t>
            </a:r>
            <a:r>
              <a:rPr lang="fi-FI" sz="4800" dirty="0"/>
              <a:t>lennokki lensi 95 cm</a:t>
            </a:r>
            <a:r>
              <a:rPr lang="fi-FI" sz="4800" dirty="0" smtClean="0"/>
              <a:t>.</a:t>
            </a:r>
          </a:p>
          <a:p>
            <a:r>
              <a:rPr lang="fi-FI" sz="4800" dirty="0" smtClean="0"/>
              <a:t>Viides </a:t>
            </a:r>
            <a:r>
              <a:rPr lang="fi-FI" sz="4800" dirty="0"/>
              <a:t>lennokki lensi 1m 80 cm. </a:t>
            </a:r>
            <a:endParaRPr lang="fi-FI" sz="4800" dirty="0" smtClean="0"/>
          </a:p>
          <a:p>
            <a:r>
              <a:rPr lang="fi-FI" sz="4800" dirty="0" smtClean="0"/>
              <a:t>Kuudes </a:t>
            </a:r>
            <a:r>
              <a:rPr lang="fi-FI" sz="4800" dirty="0"/>
              <a:t>lennokki lensi 6 cm.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700268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airplane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44773" y="539646"/>
            <a:ext cx="11482466" cy="631835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4400" dirty="0" smtClean="0"/>
              <a:t>Olimme luonnossa ja tutkimme kuvia. Jokaisella ryhmällä heräsi kysymyksiä kuvista. Me valitsimme yhden kysymyksen. Kysymys: miten lentokone lentää? Meidän luokka jaettiin ryhmiin, joissa meille annettiin </a:t>
            </a:r>
            <a:r>
              <a:rPr lang="fi-FI" sz="4400" dirty="0" err="1" smtClean="0"/>
              <a:t>tietyt</a:t>
            </a:r>
            <a:r>
              <a:rPr lang="fi-FI" sz="4400" dirty="0" smtClean="0"/>
              <a:t> asiat, joita meidän piti tutkia.</a:t>
            </a:r>
            <a:endParaRPr lang="fi-FI" sz="4400" dirty="0"/>
          </a:p>
        </p:txBody>
      </p:sp>
    </p:spTree>
    <p:extLst>
      <p:ext uri="{BB962C8B-B14F-4D97-AF65-F5344CB8AC3E}">
        <p14:creationId xmlns:p14="http://schemas.microsoft.com/office/powerpoint/2010/main" val="4175005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9000">
        <p15:prstTrans prst="airplane" invX="1"/>
      </p:transition>
    </mc:Choice>
    <mc:Fallback xmlns="">
      <p:transition spd="slow" advClick="0" advTm="9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573437"/>
            <a:ext cx="10515600" cy="5603526"/>
          </a:xfrm>
        </p:spPr>
        <p:txBody>
          <a:bodyPr/>
          <a:lstStyle/>
          <a:p>
            <a:pPr marL="0" indent="0">
              <a:buNone/>
            </a:pPr>
            <a:r>
              <a:rPr lang="fi-FI" sz="4400" dirty="0" smtClean="0"/>
              <a:t> </a:t>
            </a:r>
            <a:r>
              <a:rPr lang="fi-FI" sz="4800" dirty="0"/>
              <a:t>Sen jälkeen aloimme tutkia. Etsimme tietoa tietokoneilta. Kun jokainen ryhmä oli löytänyt tarpeeksi tietoa</a:t>
            </a:r>
            <a:r>
              <a:rPr lang="fi-FI" sz="4800" dirty="0" smtClean="0"/>
              <a:t>, me </a:t>
            </a:r>
            <a:r>
              <a:rPr lang="fi-FI" sz="4800" dirty="0"/>
              <a:t>yhdistimme asiat yhteen. </a:t>
            </a:r>
          </a:p>
        </p:txBody>
      </p:sp>
    </p:spTree>
    <p:extLst>
      <p:ext uri="{BB962C8B-B14F-4D97-AF65-F5344CB8AC3E}">
        <p14:creationId xmlns:p14="http://schemas.microsoft.com/office/powerpoint/2010/main" val="1473081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airplane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sz="4800" dirty="0">
                <a:latin typeface="+mn-lt"/>
              </a:rPr>
              <a:t>Ilmari Ilmahiukkasen ikuinen ihmevaellus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sz="4800" dirty="0" smtClean="0"/>
              <a:t>Kävimme </a:t>
            </a:r>
            <a:r>
              <a:rPr lang="fi-FI" sz="4800" dirty="0"/>
              <a:t>rasteilla ja teimme rasteilla olevia tehtäviä. Rastien tehtävät liittyivät ilmahiukkasiin.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77400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7000">
        <p15:prstTrans prst="airplane" invX="1"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-1" y="320155"/>
            <a:ext cx="6943241" cy="1325563"/>
          </a:xfrm>
        </p:spPr>
        <p:txBody>
          <a:bodyPr/>
          <a:lstStyle/>
          <a:p>
            <a:pPr algn="ctr"/>
            <a:r>
              <a:rPr lang="fi-FI" dirty="0">
                <a:latin typeface="+mn-lt"/>
              </a:rPr>
              <a:t>Lentokone</a:t>
            </a:r>
            <a:r>
              <a:rPr lang="fi-FI" dirty="0"/>
              <a:t>	</a:t>
            </a:r>
            <a:r>
              <a:rPr lang="fi-FI" dirty="0">
                <a:latin typeface="+mn-lt"/>
              </a:rPr>
              <a:t>	</a:t>
            </a:r>
            <a:r>
              <a:rPr lang="fi-FI" sz="2000" dirty="0" smtClean="0">
                <a:latin typeface="+mn-lt"/>
              </a:rPr>
              <a:t>Kuva:©Timo Halén</a:t>
            </a:r>
            <a:endParaRPr lang="fi-FI" sz="2000" dirty="0">
              <a:latin typeface="+mn-lt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 flipH="1">
            <a:off x="358513" y="1345940"/>
            <a:ext cx="6716844" cy="551206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i-FI" sz="4400" dirty="0"/>
              <a:t>Lentokone on ilmassa liikkuva, ilmaa raskaampi kiinteäsiipinen ilma-alus. Lentokone pysyy ilmassa sen kantopintojen, kuten siipien aiheuttavan nostovoiman ansiosta. </a:t>
            </a:r>
            <a:endParaRPr lang="fi-FI" sz="4400" dirty="0">
              <a:latin typeface="Calibri" charset="0"/>
            </a:endParaRPr>
          </a:p>
        </p:txBody>
      </p:sp>
      <p:pic>
        <p:nvPicPr>
          <p:cNvPr id="4" name="Kuva 3" descr="IMG_56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8050" y="0"/>
            <a:ext cx="4823950" cy="36149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889707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500">
        <p15:prstTrans prst="airplane"/>
      </p:transition>
    </mc:Choice>
    <mc:Fallback xmlns="">
      <p:transition spd="slow" advClick="0" advTm="8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i-FI" dirty="0" smtClean="0">
                <a:latin typeface="+mn-lt"/>
              </a:rPr>
              <a:t>Lentokoneen päästöt</a:t>
            </a:r>
            <a:endParaRPr lang="fi-FI" dirty="0">
              <a:latin typeface="+mn-lt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fi-FI" dirty="0">
                <a:latin typeface="Calibri" charset="0"/>
              </a:rPr>
              <a:t>(CO2) Hiilidioksidi</a:t>
            </a:r>
          </a:p>
          <a:p>
            <a:r>
              <a:rPr lang="fi-FI" dirty="0">
                <a:latin typeface="Calibri" charset="0"/>
              </a:rPr>
              <a:t>(NO) Typpimonoksidi</a:t>
            </a:r>
          </a:p>
          <a:p>
            <a:r>
              <a:rPr lang="fi-FI" dirty="0">
                <a:latin typeface="Calibri" charset="0"/>
              </a:rPr>
              <a:t>(NO2) Typpidioksidi</a:t>
            </a:r>
          </a:p>
          <a:p>
            <a:r>
              <a:rPr lang="fi-FI" dirty="0">
                <a:latin typeface="Calibri" charset="0"/>
              </a:rPr>
              <a:t>(</a:t>
            </a:r>
            <a:r>
              <a:rPr lang="fi-FI" dirty="0" err="1">
                <a:latin typeface="Calibri" charset="0"/>
              </a:rPr>
              <a:t>CHx</a:t>
            </a:r>
            <a:r>
              <a:rPr lang="fi-FI" dirty="0">
                <a:latin typeface="Calibri" charset="0"/>
              </a:rPr>
              <a:t>) Hiilivedyt</a:t>
            </a:r>
          </a:p>
          <a:p>
            <a:r>
              <a:rPr lang="fi-FI" dirty="0">
                <a:latin typeface="Calibri" charset="0"/>
              </a:rPr>
              <a:t>(CH) Häkä</a:t>
            </a:r>
          </a:p>
          <a:p>
            <a:r>
              <a:rPr lang="fi-FI" dirty="0" smtClean="0">
                <a:latin typeface="Calibri" charset="0"/>
              </a:rPr>
              <a:t>(</a:t>
            </a:r>
            <a:r>
              <a:rPr lang="fi-FI" dirty="0" err="1">
                <a:latin typeface="Calibri" charset="0"/>
              </a:rPr>
              <a:t>SOx</a:t>
            </a:r>
            <a:r>
              <a:rPr lang="fi-FI" dirty="0">
                <a:latin typeface="Calibri" charset="0"/>
              </a:rPr>
              <a:t>) Rikin oksidit</a:t>
            </a:r>
          </a:p>
          <a:p>
            <a:r>
              <a:rPr lang="fi-FI" dirty="0">
                <a:latin typeface="Calibri" charset="0"/>
              </a:rPr>
              <a:t>(Pm) Prometium</a:t>
            </a:r>
          </a:p>
          <a:p>
            <a:r>
              <a:rPr lang="fi-FI" dirty="0">
                <a:latin typeface="Calibri" charset="0"/>
              </a:rPr>
              <a:t>(H2O) Vesi (eri muodoissa) </a:t>
            </a:r>
          </a:p>
          <a:p>
            <a:r>
              <a:rPr lang="fi-FI" dirty="0">
                <a:latin typeface="Calibri" charset="0"/>
              </a:rPr>
              <a:t>Vesihöyry sisältyy lentokoneen pakokaasuun. Joskus myös tiivistysvana on lentokoneen tietyissä olosuhteissa aiheuttama pilvi. </a:t>
            </a:r>
          </a:p>
        </p:txBody>
      </p:sp>
    </p:spTree>
    <p:extLst>
      <p:ext uri="{BB962C8B-B14F-4D97-AF65-F5344CB8AC3E}">
        <p14:creationId xmlns:p14="http://schemas.microsoft.com/office/powerpoint/2010/main" val="35495482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0000">
        <p15:prstTrans prst="airplane" invX="1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68037" y="500062"/>
            <a:ext cx="10515600" cy="1325563"/>
          </a:xfrm>
        </p:spPr>
        <p:txBody>
          <a:bodyPr/>
          <a:lstStyle/>
          <a:p>
            <a:pPr algn="ctr"/>
            <a:r>
              <a:rPr lang="fi-FI" dirty="0">
                <a:latin typeface="+mn-lt"/>
              </a:rPr>
              <a:t>L</a:t>
            </a:r>
            <a:r>
              <a:rPr lang="fi-FI" dirty="0" smtClean="0">
                <a:latin typeface="+mn-lt"/>
              </a:rPr>
              <a:t>entohenkilökunnan </a:t>
            </a:r>
            <a:r>
              <a:rPr lang="fi-FI" dirty="0">
                <a:latin typeface="+mn-lt"/>
              </a:rPr>
              <a:t>haastattelut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 smtClean="0"/>
              <a:t>			Finnairin purserin </a:t>
            </a:r>
            <a:r>
              <a:rPr lang="fi-FI" dirty="0" err="1" smtClean="0"/>
              <a:t>Aile</a:t>
            </a:r>
            <a:r>
              <a:rPr lang="fi-FI" dirty="0" smtClean="0"/>
              <a:t> Åströmin haastattelu.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dirty="0" smtClean="0"/>
              <a:t>Siipien muoto pitää lentokoneen ilmassa.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dirty="0" smtClean="0"/>
              <a:t>Kiitoradan pituus ja kosteus vaikuttaa painolaskelmiin.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dirty="0" smtClean="0"/>
              <a:t>Lentokoneen polttoaine on Finnairilla kerosiinia.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dirty="0" smtClean="0"/>
              <a:t>Finnairin vanha iso runkokone vie nousuvaiheessa yhtä paljon kerosiinia kuin omakotitalon lämmittäminen vuoden ajaksi.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fi-FI" dirty="0" smtClean="0"/>
              <a:t>Uudet Finnairin Airbus 350 koneet vie vähemmän kerosiinia kuin vanhat isot runkokoneet.</a:t>
            </a:r>
          </a:p>
        </p:txBody>
      </p:sp>
    </p:spTree>
    <p:extLst>
      <p:ext uri="{BB962C8B-B14F-4D97-AF65-F5344CB8AC3E}">
        <p14:creationId xmlns:p14="http://schemas.microsoft.com/office/powerpoint/2010/main" val="4892441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15000">
        <p15:prstTrans prst="airplane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0" end="16583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9987" y="1325563"/>
            <a:ext cx="9820076" cy="5532437"/>
          </a:xfrm>
          <a:prstGeom prst="rect">
            <a:avLst/>
          </a:prstGeom>
        </p:spPr>
      </p:pic>
      <p:sp>
        <p:nvSpPr>
          <p:cNvPr id="3" name="Otsikko 2"/>
          <p:cNvSpPr>
            <a:spLocks noGrp="1"/>
          </p:cNvSpPr>
          <p:nvPr>
            <p:ph type="title"/>
          </p:nvPr>
        </p:nvSpPr>
        <p:spPr>
          <a:xfrm>
            <a:off x="778239" y="0"/>
            <a:ext cx="10515600" cy="1325563"/>
          </a:xfrm>
        </p:spPr>
        <p:txBody>
          <a:bodyPr/>
          <a:lstStyle/>
          <a:p>
            <a:pPr algn="ctr"/>
            <a:r>
              <a:rPr lang="fi-FI" dirty="0">
                <a:latin typeface="+mn-lt"/>
              </a:rPr>
              <a:t>Lentokoneen laskeutuminen</a:t>
            </a:r>
            <a:r>
              <a:rPr lang="fi-FI" dirty="0"/>
              <a:t/>
            </a:r>
            <a:br>
              <a:rPr lang="fi-FI" dirty="0"/>
            </a:br>
            <a:r>
              <a:rPr lang="fi-FI" sz="2000" dirty="0" smtClean="0"/>
              <a:t>Video:©Marius Kolu</a:t>
            </a: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21794525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20000">
        <p15:prstTrans prst="airplane" invX="1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602</Words>
  <Application>Microsoft Office PowerPoint</Application>
  <PresentationFormat>Laajakuva</PresentationFormat>
  <Paragraphs>92</Paragraphs>
  <Slides>26</Slides>
  <Notes>15</Notes>
  <HiddenSlides>0</HiddenSlides>
  <MMClips>2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Wingdings</vt:lpstr>
      <vt:lpstr>Office-teema</vt:lpstr>
      <vt:lpstr>PowerPoint-esitys</vt:lpstr>
      <vt:lpstr>Kuinka lentokone pysyy ilmassa?</vt:lpstr>
      <vt:lpstr>PowerPoint-esitys</vt:lpstr>
      <vt:lpstr>PowerPoint-esitys</vt:lpstr>
      <vt:lpstr>Ilmari Ilmahiukkasen ikuinen ihmevaellus</vt:lpstr>
      <vt:lpstr>Lentokone  Kuva:©Timo Halén</vt:lpstr>
      <vt:lpstr>Lentokoneen päästöt</vt:lpstr>
      <vt:lpstr>Lentohenkilökunnan haastattelut</vt:lpstr>
      <vt:lpstr>Lentokoneen laskeutuminen Video:©Marius Kolu</vt:lpstr>
      <vt:lpstr>Virtausmekaniikka </vt:lpstr>
      <vt:lpstr>Aerodynamiikka  </vt:lpstr>
      <vt:lpstr>Ilmavirta</vt:lpstr>
      <vt:lpstr>Nostovoima</vt:lpstr>
      <vt:lpstr>Kantopinta</vt:lpstr>
      <vt:lpstr>Siivet</vt:lpstr>
      <vt:lpstr>Ilmanpaine  </vt:lpstr>
      <vt:lpstr>Kineettinen</vt:lpstr>
      <vt:lpstr>Paine-ero</vt:lpstr>
      <vt:lpstr>Ilmannoste</vt:lpstr>
      <vt:lpstr>Painovoima</vt:lpstr>
      <vt:lpstr>Lennokkikokeilut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Lahden kaupunki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Kuinka lentokone lentää?</dc:title>
  <dc:creator>Länsiharju Oppilas</dc:creator>
  <cp:lastModifiedBy>admin</cp:lastModifiedBy>
  <cp:revision>68</cp:revision>
  <dcterms:created xsi:type="dcterms:W3CDTF">2015-11-17T08:39:35Z</dcterms:created>
  <dcterms:modified xsi:type="dcterms:W3CDTF">2015-12-09T10:26:32Z</dcterms:modified>
</cp:coreProperties>
</file>