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72" r:id="rId6"/>
    <p:sldId id="260" r:id="rId7"/>
    <p:sldId id="261" r:id="rId8"/>
    <p:sldId id="262" r:id="rId9"/>
    <p:sldId id="263" r:id="rId10"/>
    <p:sldId id="264" r:id="rId11"/>
    <p:sldId id="265" r:id="rId12"/>
    <p:sldId id="266" r:id="rId13"/>
    <p:sldId id="267" r:id="rId14"/>
    <p:sldId id="273" r:id="rId15"/>
    <p:sldId id="268" r:id="rId16"/>
    <p:sldId id="269" r:id="rId17"/>
    <p:sldId id="274" r:id="rId18"/>
    <p:sldId id="270" r:id="rId19"/>
    <p:sldId id="271" r:id="rId20"/>
    <p:sldId id="275" r:id="rId21"/>
    <p:sldId id="276" r:id="rId2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i-FI" smtClean="0"/>
              <a:t>Muokkaa perustyyl. napsautt.</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p>
            <a:fld id="{554A40FA-0566-4211-806F-E239A41FB053}" type="datetimeFigureOut">
              <a:rPr lang="fi-FI" smtClean="0"/>
              <a:t>4.2.2017</a:t>
            </a:fld>
            <a:endParaRPr lang="fi-FI"/>
          </a:p>
        </p:txBody>
      </p:sp>
      <p:sp>
        <p:nvSpPr>
          <p:cNvPr id="8" name="Slide Number Placeholder 7"/>
          <p:cNvSpPr>
            <a:spLocks noGrp="1"/>
          </p:cNvSpPr>
          <p:nvPr>
            <p:ph type="sldNum" sz="quarter" idx="11"/>
          </p:nvPr>
        </p:nvSpPr>
        <p:spPr/>
        <p:txBody>
          <a:bodyPr/>
          <a:lstStyle/>
          <a:p>
            <a:fld id="{1395341C-2633-42EC-BDE2-59209BEDE95F}" type="slidenum">
              <a:rPr lang="fi-FI" smtClean="0"/>
              <a:t>‹#›</a:t>
            </a:fld>
            <a:endParaRPr lang="fi-FI"/>
          </a:p>
        </p:txBody>
      </p:sp>
      <p:sp>
        <p:nvSpPr>
          <p:cNvPr id="9" name="Footer Placeholder 8"/>
          <p:cNvSpPr>
            <a:spLocks noGrp="1"/>
          </p:cNvSpPr>
          <p:nvPr>
            <p:ph type="ftr" sz="quarter" idx="12"/>
          </p:nvPr>
        </p:nvSpPr>
        <p:spPr/>
        <p:txBody>
          <a:bodyPr/>
          <a:lstStyle/>
          <a:p>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54A40FA-0566-4211-806F-E239A41FB053}" type="datetimeFigureOut">
              <a:rPr lang="fi-FI" smtClean="0"/>
              <a:t>4.2.2017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554A40FA-0566-4211-806F-E239A41FB053}" type="datetimeFigureOut">
              <a:rPr lang="fi-FI" smtClean="0"/>
              <a:t>4.2.2017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4" name="Date Placeholder 3"/>
          <p:cNvSpPr>
            <a:spLocks noGrp="1"/>
          </p:cNvSpPr>
          <p:nvPr>
            <p:ph type="dt" sz="half" idx="10"/>
          </p:nvPr>
        </p:nvSpPr>
        <p:spPr/>
        <p:txBody>
          <a:bodyPr/>
          <a:lstStyle/>
          <a:p>
            <a:fld id="{554A40FA-0566-4211-806F-E239A41FB053}" type="datetimeFigureOut">
              <a:rPr lang="fi-FI" smtClean="0"/>
              <a:t>4.2.2017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i-FI" smtClean="0"/>
              <a:t>Muokkaa perustyyl. napsautt.</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554A40FA-0566-4211-806F-E239A41FB053}" type="datetimeFigureOut">
              <a:rPr lang="fi-FI" smtClean="0"/>
              <a:t>4.2.2017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95341C-2633-42EC-BDE2-59209BEDE95F}" type="slidenum">
              <a:rPr lang="fi-FI" smtClean="0"/>
              <a:t>‹#›</a:t>
            </a:fld>
            <a:endParaRPr lang="fi-FI"/>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5" name="Date Placeholder 4"/>
          <p:cNvSpPr>
            <a:spLocks noGrp="1"/>
          </p:cNvSpPr>
          <p:nvPr>
            <p:ph type="dt" sz="half" idx="10"/>
          </p:nvPr>
        </p:nvSpPr>
        <p:spPr/>
        <p:txBody>
          <a:bodyPr/>
          <a:lstStyle/>
          <a:p>
            <a:fld id="{554A40FA-0566-4211-806F-E239A41FB053}" type="datetimeFigureOut">
              <a:rPr lang="fi-FI" smtClean="0"/>
              <a:t>4.2.2017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95341C-2633-42EC-BDE2-59209BEDE95F}" type="slidenum">
              <a:rPr lang="fi-FI" smtClean="0"/>
              <a:t>‹#›</a:t>
            </a:fld>
            <a:endParaRPr lang="fi-FI"/>
          </a:p>
        </p:txBody>
      </p:sp>
      <p:sp>
        <p:nvSpPr>
          <p:cNvPr id="9" name="Content Placeholder 8"/>
          <p:cNvSpPr>
            <a:spLocks noGrp="1"/>
          </p:cNvSpPr>
          <p:nvPr>
            <p:ph sz="quarter" idx="13"/>
          </p:nvPr>
        </p:nvSpPr>
        <p:spPr>
          <a:xfrm>
            <a:off x="365760" y="1600200"/>
            <a:ext cx="4041648" cy="452628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554A40FA-0566-4211-806F-E239A41FB053}" type="datetimeFigureOut">
              <a:rPr lang="fi-FI" smtClean="0"/>
              <a:t>4.2.2017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395341C-2633-42EC-BDE2-59209BEDE95F}" type="slidenum">
              <a:rPr lang="fi-FI" smtClean="0"/>
              <a:t>‹#›</a:t>
            </a:fld>
            <a:endParaRPr lang="fi-FI"/>
          </a:p>
        </p:txBody>
      </p:sp>
      <p:sp>
        <p:nvSpPr>
          <p:cNvPr id="11" name="Content Placeholder 10"/>
          <p:cNvSpPr>
            <a:spLocks noGrp="1"/>
          </p:cNvSpPr>
          <p:nvPr>
            <p:ph sz="quarter" idx="13"/>
          </p:nvPr>
        </p:nvSpPr>
        <p:spPr>
          <a:xfrm>
            <a:off x="457200" y="2212848"/>
            <a:ext cx="4041648" cy="391363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554A40FA-0566-4211-806F-E239A41FB053}" type="datetimeFigureOut">
              <a:rPr lang="fi-FI" smtClean="0"/>
              <a:t>4.2.2017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A40FA-0566-4211-806F-E239A41FB053}" type="datetimeFigureOut">
              <a:rPr lang="fi-FI" smtClean="0"/>
              <a:t>4.2.2017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i-FI" smtClean="0"/>
              <a:t>Muokkaa perustyyl. napsautt.</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54A40FA-0566-4211-806F-E239A41FB053}" type="datetimeFigureOut">
              <a:rPr lang="fi-FI" smtClean="0"/>
              <a:t>4.2.2017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i-FI" smtClean="0"/>
              <a:t>Muokkaa perustyyl. napsautt.</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54A40FA-0566-4211-806F-E239A41FB053}" type="datetimeFigureOut">
              <a:rPr lang="fi-FI" smtClean="0"/>
              <a:t>4.2.2017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95341C-2633-42EC-BDE2-59209BEDE95F}"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i-FI" smtClean="0"/>
              <a:t>Muokkaa perustyyl. napsautt.</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54A40FA-0566-4211-806F-E239A41FB053}" type="datetimeFigureOut">
              <a:rPr lang="fi-FI" smtClean="0"/>
              <a:t>4.2.2017</a:t>
            </a:fld>
            <a:endParaRPr lang="fi-FI"/>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i-FI"/>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395341C-2633-42EC-BDE2-59209BEDE95F}" type="slidenum">
              <a:rPr lang="fi-FI" smtClean="0"/>
              <a:t>‹#›</a:t>
            </a:fld>
            <a:endParaRPr lang="fi-FI"/>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sz="6600" dirty="0" smtClean="0"/>
              <a:t>YHTEISTOIMINTALAKI</a:t>
            </a:r>
            <a:endParaRPr lang="fi-FI" sz="6600" dirty="0"/>
          </a:p>
        </p:txBody>
      </p:sp>
      <p:sp>
        <p:nvSpPr>
          <p:cNvPr id="3" name="Alaotsikko 2"/>
          <p:cNvSpPr>
            <a:spLocks noGrp="1"/>
          </p:cNvSpPr>
          <p:nvPr>
            <p:ph type="subTitle" idx="1"/>
          </p:nvPr>
        </p:nvSpPr>
        <p:spPr/>
        <p:txBody>
          <a:bodyPr/>
          <a:lstStyle/>
          <a:p>
            <a:r>
              <a:rPr lang="fi-FI" dirty="0" smtClean="0"/>
              <a:t>MITÄ YHTEISTOIMINTAMENTTELY YRITYKSISSÄ TARKOITTAA?</a:t>
            </a:r>
            <a:endParaRPr lang="fi-FI" dirty="0"/>
          </a:p>
        </p:txBody>
      </p:sp>
    </p:spTree>
    <p:extLst>
      <p:ext uri="{BB962C8B-B14F-4D97-AF65-F5344CB8AC3E}">
        <p14:creationId xmlns:p14="http://schemas.microsoft.com/office/powerpoint/2010/main" val="11841289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346050"/>
          </a:xfrm>
        </p:spPr>
        <p:txBody>
          <a:bodyPr>
            <a:normAutofit fontScale="90000"/>
          </a:bodyPr>
          <a:lstStyle/>
          <a:p>
            <a:endParaRPr lang="fi-FI" dirty="0"/>
          </a:p>
        </p:txBody>
      </p:sp>
      <p:sp>
        <p:nvSpPr>
          <p:cNvPr id="3" name="Sisällön paikkamerkki 2"/>
          <p:cNvSpPr>
            <a:spLocks noGrp="1"/>
          </p:cNvSpPr>
          <p:nvPr>
            <p:ph idx="1"/>
          </p:nvPr>
        </p:nvSpPr>
        <p:spPr>
          <a:xfrm>
            <a:off x="457200" y="764704"/>
            <a:ext cx="8229600" cy="5361459"/>
          </a:xfrm>
        </p:spPr>
        <p:txBody>
          <a:bodyPr>
            <a:normAutofit/>
          </a:bodyPr>
          <a:lstStyle/>
          <a:p>
            <a:pPr marL="0" indent="0">
              <a:buNone/>
            </a:pPr>
            <a:r>
              <a:rPr lang="fi-FI" b="1" dirty="0" smtClean="0"/>
              <a:t>Vähintään 30 työntekijän yrityksissä on käsiteltävä t</a:t>
            </a:r>
            <a:r>
              <a:rPr lang="fi-FI" b="1" dirty="0" smtClean="0">
                <a:effectLst/>
              </a:rPr>
              <a:t>yöhönoton periaatteet ja menetelmät </a:t>
            </a:r>
            <a:br>
              <a:rPr lang="fi-FI" b="1" dirty="0" smtClean="0">
                <a:effectLst/>
              </a:rPr>
            </a:br>
            <a:endParaRPr lang="fi-FI" b="1" dirty="0" smtClean="0">
              <a:effectLst/>
            </a:endParaRPr>
          </a:p>
          <a:p>
            <a:r>
              <a:rPr lang="fi-FI" dirty="0" err="1" smtClean="0"/>
              <a:t>Työhöntulijan</a:t>
            </a:r>
            <a:r>
              <a:rPr lang="fi-FI" dirty="0" smtClean="0"/>
              <a:t> perehdyttämistiedot </a:t>
            </a:r>
          </a:p>
          <a:p>
            <a:r>
              <a:rPr lang="fi-FI" dirty="0" smtClean="0"/>
              <a:t>Työhönoton yhteydessä ja työsuhteen aikana kerättävien tietojen periaatteet </a:t>
            </a:r>
          </a:p>
          <a:p>
            <a:r>
              <a:rPr lang="fi-FI" dirty="0" smtClean="0"/>
              <a:t>Yrityksen sisäisen tiedotustoiminnan periaatteet ja käytännöt</a:t>
            </a:r>
          </a:p>
          <a:p>
            <a:endParaRPr lang="fi-FI" dirty="0"/>
          </a:p>
        </p:txBody>
      </p:sp>
    </p:spTree>
    <p:extLst>
      <p:ext uri="{BB962C8B-B14F-4D97-AF65-F5344CB8AC3E}">
        <p14:creationId xmlns:p14="http://schemas.microsoft.com/office/powerpoint/2010/main" val="1857042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02034"/>
          </a:xfrm>
        </p:spPr>
        <p:txBody>
          <a:bodyPr>
            <a:normAutofit fontScale="90000"/>
          </a:bodyPr>
          <a:lstStyle/>
          <a:p>
            <a:endParaRPr lang="fi-FI" dirty="0"/>
          </a:p>
        </p:txBody>
      </p:sp>
      <p:sp>
        <p:nvSpPr>
          <p:cNvPr id="3" name="Sisällön paikkamerkki 2"/>
          <p:cNvSpPr>
            <a:spLocks noGrp="1"/>
          </p:cNvSpPr>
          <p:nvPr>
            <p:ph idx="1"/>
          </p:nvPr>
        </p:nvSpPr>
        <p:spPr>
          <a:xfrm>
            <a:off x="457200" y="764704"/>
            <a:ext cx="8229600" cy="5361459"/>
          </a:xfrm>
        </p:spPr>
        <p:txBody>
          <a:bodyPr>
            <a:normAutofit/>
          </a:bodyPr>
          <a:lstStyle/>
          <a:p>
            <a:pPr marL="0" indent="0">
              <a:buNone/>
            </a:pPr>
            <a:r>
              <a:rPr lang="fi-FI" b="1" dirty="0" smtClean="0">
                <a:effectLst/>
              </a:rPr>
              <a:t>- Muuhun lainsäädäntöön perustuvat suunnitelmat, </a:t>
            </a:r>
            <a:br>
              <a:rPr lang="fi-FI" b="1" dirty="0" smtClean="0">
                <a:effectLst/>
              </a:rPr>
            </a:br>
            <a:r>
              <a:rPr lang="fi-FI" b="1" dirty="0" smtClean="0">
                <a:effectLst/>
              </a:rPr>
              <a:t>periaatteet ja käytännöt </a:t>
            </a:r>
          </a:p>
          <a:p>
            <a:r>
              <a:rPr lang="fi-FI" dirty="0" smtClean="0"/>
              <a:t>Tasa-arvosuunnitelma,  kun se on osa henkilöstösuunnitelmaa</a:t>
            </a:r>
          </a:p>
          <a:p>
            <a:r>
              <a:rPr lang="fi-FI" dirty="0" smtClean="0"/>
              <a:t>Ennen päihdeohjelman hyväksymistä työtehtävät</a:t>
            </a:r>
          </a:p>
          <a:p>
            <a:r>
              <a:rPr lang="fi-FI" dirty="0" smtClean="0"/>
              <a:t>Työntekijöihin kohdistuvan kameravalvonnan, kulunvalvonnan ja muun teknisin menetelmin toteutettavan valvonnan tarkoitus, käyttöönotto ja käytettävät menetelmät</a:t>
            </a:r>
          </a:p>
          <a:p>
            <a:r>
              <a:rPr lang="fi-FI" dirty="0" smtClean="0"/>
              <a:t>Sähköpostin ja tietoverkon käytön periaatteet ja työntekijän sähköpostin ja muuta sähköistä viestintää koskevien tietojen käsittely.</a:t>
            </a:r>
          </a:p>
          <a:p>
            <a:pPr marL="0" indent="0">
              <a:buNone/>
            </a:pPr>
            <a:endParaRPr lang="fi-FI" dirty="0"/>
          </a:p>
        </p:txBody>
      </p:sp>
    </p:spTree>
    <p:extLst>
      <p:ext uri="{BB962C8B-B14F-4D97-AF65-F5344CB8AC3E}">
        <p14:creationId xmlns:p14="http://schemas.microsoft.com/office/powerpoint/2010/main" val="3069225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a:xfrm>
            <a:off x="457200" y="1052736"/>
            <a:ext cx="8229600" cy="5073427"/>
          </a:xfrm>
        </p:spPr>
        <p:txBody>
          <a:bodyPr>
            <a:normAutofit/>
          </a:bodyPr>
          <a:lstStyle/>
          <a:p>
            <a:pPr marL="0" indent="0">
              <a:buNone/>
            </a:pPr>
            <a:r>
              <a:rPr lang="fi-FI" b="1" dirty="0" smtClean="0">
                <a:latin typeface="Lucida Fax" panose="02060602050505020204" pitchFamily="18" charset="0"/>
              </a:rPr>
              <a:t>- Henkilöstö- ja koulutussuunnitelma</a:t>
            </a:r>
          </a:p>
          <a:p>
            <a:r>
              <a:rPr lang="fi-FI" dirty="0" smtClean="0">
                <a:latin typeface="Lucida Fax" panose="02060602050505020204" pitchFamily="18" charset="0"/>
              </a:rPr>
              <a:t>Laaditaan vuosittain yhteistoimintaneuvotteluissa työntekijöiden ammatillisen osaamisen ylläpitämiseksi ja edistämiseksi </a:t>
            </a:r>
          </a:p>
          <a:p>
            <a:r>
              <a:rPr lang="fi-FI" dirty="0" smtClean="0">
                <a:latin typeface="Lucida Fax" panose="02060602050505020204" pitchFamily="18" charset="0"/>
              </a:rPr>
              <a:t>Laadittaessa huomioon tulee ottaa ennakoitavat yrityksen toiminnan muutokset, joilla ilmeisesti on henkilöstön rakennetta, määrää tai ammatillista osaamista koskevaa merkitystä  </a:t>
            </a:r>
            <a:r>
              <a:rPr lang="fi-FI" dirty="0" smtClean="0"/>
              <a:t> </a:t>
            </a:r>
          </a:p>
          <a:p>
            <a:endParaRPr lang="fi-FI" dirty="0"/>
          </a:p>
        </p:txBody>
      </p:sp>
    </p:spTree>
    <p:extLst>
      <p:ext uri="{BB962C8B-B14F-4D97-AF65-F5344CB8AC3E}">
        <p14:creationId xmlns:p14="http://schemas.microsoft.com/office/powerpoint/2010/main" val="3322336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404664"/>
            <a:ext cx="8229600" cy="648072"/>
          </a:xfrm>
        </p:spPr>
        <p:txBody>
          <a:bodyPr>
            <a:noAutofit/>
          </a:bodyPr>
          <a:lstStyle/>
          <a:p>
            <a:r>
              <a:rPr lang="fi-FI" sz="2400" dirty="0" smtClean="0"/>
              <a:t>KUN YRITYKSESSÄ ON VÄH. 20 TYÖNTEKIJÄÄ</a:t>
            </a:r>
            <a:r>
              <a:rPr lang="fi-FI" sz="2800" dirty="0" smtClean="0"/>
              <a:t>:</a:t>
            </a:r>
            <a:endParaRPr lang="fi-FI" sz="2800" dirty="0"/>
          </a:p>
        </p:txBody>
      </p:sp>
      <p:sp>
        <p:nvSpPr>
          <p:cNvPr id="3" name="Sisällön paikkamerkki 2"/>
          <p:cNvSpPr>
            <a:spLocks noGrp="1"/>
          </p:cNvSpPr>
          <p:nvPr>
            <p:ph idx="1"/>
          </p:nvPr>
        </p:nvSpPr>
        <p:spPr>
          <a:xfrm>
            <a:off x="457200" y="1268760"/>
            <a:ext cx="8229600" cy="4857403"/>
          </a:xfrm>
        </p:spPr>
        <p:txBody>
          <a:bodyPr>
            <a:normAutofit/>
          </a:bodyPr>
          <a:lstStyle/>
          <a:p>
            <a:pPr marL="0" indent="0">
              <a:buNone/>
            </a:pPr>
            <a:r>
              <a:rPr lang="fi-FI" b="0" dirty="0" smtClean="0">
                <a:effectLst/>
                <a:latin typeface="Lucida Fax" panose="02060602050505020204" pitchFamily="18" charset="0"/>
              </a:rPr>
              <a:t> </a:t>
            </a:r>
            <a:r>
              <a:rPr lang="fi-FI" b="1" dirty="0" smtClean="0">
                <a:effectLst/>
                <a:latin typeface="Lucida Fax" panose="02060602050505020204" pitchFamily="18" charset="0"/>
              </a:rPr>
              <a:t>Kun työntekijöiden määrä on säännöllisesti vähintään 20, </a:t>
            </a:r>
            <a:r>
              <a:rPr lang="fi-FI" b="1" dirty="0" err="1" smtClean="0">
                <a:effectLst/>
                <a:latin typeface="Lucida Fax" panose="02060602050505020204" pitchFamily="18" charset="0"/>
              </a:rPr>
              <a:t>yt-menettelyn</a:t>
            </a:r>
            <a:r>
              <a:rPr lang="fi-FI" b="1" dirty="0" smtClean="0">
                <a:effectLst/>
                <a:latin typeface="Lucida Fax" panose="02060602050505020204" pitchFamily="18" charset="0"/>
              </a:rPr>
              <a:t> piirissä ovat:</a:t>
            </a:r>
          </a:p>
          <a:p>
            <a:r>
              <a:rPr lang="fi-FI" dirty="0" smtClean="0">
                <a:latin typeface="Lucida Fax" panose="02060602050505020204" pitchFamily="18" charset="0"/>
              </a:rPr>
              <a:t>Vuosittain yhteistoimintakoulutuksen määrä, sisältö, kohdentuminen, varojen puitteissa</a:t>
            </a:r>
          </a:p>
          <a:p>
            <a:r>
              <a:rPr lang="fi-FI" dirty="0" smtClean="0">
                <a:latin typeface="Lucida Fax" panose="02060602050505020204" pitchFamily="18" charset="0"/>
              </a:rPr>
              <a:t>Sosiaali- ja vastaavien tilojen suunnittelu ja käyttö, lasten päivähoidon ja työpaikkaruokailun järjestäminen työnantajan osoittamien varojen puitteissa</a:t>
            </a:r>
          </a:p>
          <a:p>
            <a:r>
              <a:rPr lang="fi-FI" dirty="0" smtClean="0">
                <a:latin typeface="Lucida Fax" panose="02060602050505020204" pitchFamily="18" charset="0"/>
              </a:rPr>
              <a:t>Työnantajan henkilöstön harrastus-, virkistys- ja lomatoimintaa varten osoittamien avustusten yleiset jakoperusteet.</a:t>
            </a:r>
          </a:p>
          <a:p>
            <a:endParaRPr lang="fi-FI" dirty="0" smtClean="0"/>
          </a:p>
        </p:txBody>
      </p:sp>
    </p:spTree>
    <p:extLst>
      <p:ext uri="{BB962C8B-B14F-4D97-AF65-F5344CB8AC3E}">
        <p14:creationId xmlns:p14="http://schemas.microsoft.com/office/powerpoint/2010/main" val="580831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60648"/>
            <a:ext cx="8229600" cy="648072"/>
          </a:xfrm>
        </p:spPr>
        <p:txBody>
          <a:bodyPr/>
          <a:lstStyle/>
          <a:p>
            <a:r>
              <a:rPr lang="fi-FI" sz="2400" dirty="0" smtClean="0"/>
              <a:t>KUN TYÖNTEKIJÖITÄ ON 30:</a:t>
            </a:r>
            <a:endParaRPr lang="fi-FI" sz="2400" dirty="0"/>
          </a:p>
        </p:txBody>
      </p:sp>
      <p:sp>
        <p:nvSpPr>
          <p:cNvPr id="3" name="Sisällön paikkamerkki 2"/>
          <p:cNvSpPr>
            <a:spLocks noGrp="1"/>
          </p:cNvSpPr>
          <p:nvPr>
            <p:ph idx="1"/>
          </p:nvPr>
        </p:nvSpPr>
        <p:spPr>
          <a:xfrm>
            <a:off x="457200" y="1124744"/>
            <a:ext cx="8229600" cy="5001419"/>
          </a:xfrm>
        </p:spPr>
        <p:txBody>
          <a:bodyPr/>
          <a:lstStyle/>
          <a:p>
            <a:pPr marL="0" lvl="0" indent="0">
              <a:buNone/>
            </a:pPr>
            <a:r>
              <a:rPr lang="fi-FI" b="1" dirty="0">
                <a:solidFill>
                  <a:prstClr val="black">
                    <a:lumMod val="50000"/>
                    <a:lumOff val="50000"/>
                  </a:prstClr>
                </a:solidFill>
                <a:latin typeface="Lucida Fax" panose="02060602050505020204" pitchFamily="18" charset="0"/>
              </a:rPr>
              <a:t>Kun työntekijöiden määrä on säännöllisesti vähintään 30, </a:t>
            </a:r>
            <a:r>
              <a:rPr lang="fi-FI" b="1" dirty="0" err="1">
                <a:solidFill>
                  <a:prstClr val="black">
                    <a:lumMod val="50000"/>
                    <a:lumOff val="50000"/>
                  </a:prstClr>
                </a:solidFill>
                <a:latin typeface="Lucida Fax" panose="02060602050505020204" pitchFamily="18" charset="0"/>
              </a:rPr>
              <a:t>yt-menettelyn</a:t>
            </a:r>
            <a:r>
              <a:rPr lang="fi-FI" b="1" dirty="0">
                <a:solidFill>
                  <a:prstClr val="black">
                    <a:lumMod val="50000"/>
                    <a:lumOff val="50000"/>
                  </a:prstClr>
                </a:solidFill>
                <a:latin typeface="Lucida Fax" panose="02060602050505020204" pitchFamily="18" charset="0"/>
              </a:rPr>
              <a:t> piirissä ovat:</a:t>
            </a:r>
            <a:br>
              <a:rPr lang="fi-FI" b="1" dirty="0">
                <a:solidFill>
                  <a:prstClr val="black">
                    <a:lumMod val="50000"/>
                    <a:lumOff val="50000"/>
                  </a:prstClr>
                </a:solidFill>
                <a:latin typeface="Lucida Fax" panose="02060602050505020204" pitchFamily="18" charset="0"/>
              </a:rPr>
            </a:br>
            <a:endParaRPr lang="fi-FI" b="1" dirty="0">
              <a:solidFill>
                <a:prstClr val="black">
                  <a:lumMod val="50000"/>
                  <a:lumOff val="50000"/>
                </a:prstClr>
              </a:solidFill>
              <a:latin typeface="Lucida Fax" panose="02060602050505020204" pitchFamily="18" charset="0"/>
            </a:endParaRPr>
          </a:p>
          <a:p>
            <a:pPr lvl="0"/>
            <a:r>
              <a:rPr lang="fi-FI" dirty="0">
                <a:solidFill>
                  <a:prstClr val="black">
                    <a:lumMod val="50000"/>
                    <a:lumOff val="50000"/>
                  </a:prstClr>
                </a:solidFill>
                <a:latin typeface="Lucida Fax" panose="02060602050505020204" pitchFamily="18" charset="0"/>
              </a:rPr>
              <a:t>Työsäännöt, aloitetoiminnan säännöt ja niihin tehtävät muutokset</a:t>
            </a:r>
          </a:p>
          <a:p>
            <a:pPr lvl="0"/>
            <a:r>
              <a:rPr lang="fi-FI" dirty="0">
                <a:solidFill>
                  <a:prstClr val="black">
                    <a:lumMod val="50000"/>
                    <a:lumOff val="50000"/>
                  </a:prstClr>
                </a:solidFill>
                <a:latin typeface="Lucida Fax" panose="02060602050505020204" pitchFamily="18" charset="0"/>
              </a:rPr>
              <a:t>Työsuhdeasuntojen jakamisen periaatteet, osuuksien määrittäminen henkilöstöryhmittäin ja asuntojen jakaminen.</a:t>
            </a:r>
          </a:p>
          <a:p>
            <a:pPr lvl="0"/>
            <a:endParaRPr lang="fi-FI" sz="2000" dirty="0">
              <a:solidFill>
                <a:prstClr val="black">
                  <a:lumMod val="50000"/>
                  <a:lumOff val="50000"/>
                </a:prstClr>
              </a:solidFill>
              <a:latin typeface="Lucida Fax" panose="02060602050505020204" pitchFamily="18" charset="0"/>
            </a:endParaRPr>
          </a:p>
        </p:txBody>
      </p:sp>
    </p:spTree>
    <p:extLst>
      <p:ext uri="{BB962C8B-B14F-4D97-AF65-F5344CB8AC3E}">
        <p14:creationId xmlns:p14="http://schemas.microsoft.com/office/powerpoint/2010/main" val="692021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idx="1"/>
          </p:nvPr>
        </p:nvSpPr>
        <p:spPr>
          <a:xfrm>
            <a:off x="457200" y="476672"/>
            <a:ext cx="8229600" cy="5649491"/>
          </a:xfrm>
        </p:spPr>
        <p:txBody>
          <a:bodyPr>
            <a:normAutofit fontScale="70000" lnSpcReduction="20000"/>
          </a:bodyPr>
          <a:lstStyle/>
          <a:p>
            <a:pPr marL="0" indent="0">
              <a:buNone/>
            </a:pPr>
            <a:r>
              <a:rPr lang="fi-FI" sz="3400" b="1" dirty="0" smtClean="0">
                <a:latin typeface="Lucida Fax" panose="02060602050505020204" pitchFamily="18" charset="0"/>
              </a:rPr>
              <a:t>Yritystoiminnan muutokset, jotka aiheuttavat henkilöstövaikutuksia</a:t>
            </a:r>
          </a:p>
          <a:p>
            <a:pPr marL="0" indent="0">
              <a:buNone/>
            </a:pPr>
            <a:endParaRPr lang="fi-FI" sz="3400" dirty="0" smtClean="0">
              <a:latin typeface="Lucida Fax" panose="02060602050505020204" pitchFamily="18" charset="0"/>
            </a:endParaRPr>
          </a:p>
          <a:p>
            <a:r>
              <a:rPr lang="fi-FI" sz="3400" dirty="0" smtClean="0">
                <a:latin typeface="Lucida Fax" panose="02060602050505020204" pitchFamily="18" charset="0"/>
              </a:rPr>
              <a:t>Henkilöstövaikutukset käsitellään yhteistoimintaneuvotteluissa </a:t>
            </a:r>
            <a:r>
              <a:rPr lang="fi-FI" sz="3400" b="1" dirty="0" smtClean="0">
                <a:latin typeface="Lucida Fax" panose="02060602050505020204" pitchFamily="18" charset="0"/>
              </a:rPr>
              <a:t>ennen työnantajan päätöksentekoa. </a:t>
            </a:r>
          </a:p>
          <a:p>
            <a:pPr marL="0" indent="0">
              <a:buNone/>
            </a:pPr>
            <a:r>
              <a:rPr lang="fi-FI" sz="3400" dirty="0" smtClean="0">
                <a:latin typeface="Lucida Fax" panose="02060602050505020204" pitchFamily="18" charset="0"/>
              </a:rPr>
              <a:t/>
            </a:r>
            <a:br>
              <a:rPr lang="fi-FI" sz="3400" dirty="0" smtClean="0">
                <a:latin typeface="Lucida Fax" panose="02060602050505020204" pitchFamily="18" charset="0"/>
              </a:rPr>
            </a:br>
            <a:endParaRPr lang="fi-FI" sz="3400" dirty="0" smtClean="0">
              <a:latin typeface="Lucida Fax" panose="02060602050505020204" pitchFamily="18" charset="0"/>
            </a:endParaRPr>
          </a:p>
          <a:p>
            <a:r>
              <a:rPr lang="fi-FI" sz="3400" dirty="0" smtClean="0">
                <a:latin typeface="Lucida Fax" panose="02060602050505020204" pitchFamily="18" charset="0"/>
              </a:rPr>
              <a:t>Neuvottelut tietyistä yritystoiminnan muutoksista/järjestelyistä aiheutuvista henkilöstövaikutuksista:</a:t>
            </a:r>
          </a:p>
          <a:p>
            <a:r>
              <a:rPr lang="fi-FI" sz="3400" dirty="0" smtClean="0">
                <a:latin typeface="Lucida Fax" panose="02060602050505020204" pitchFamily="18" charset="0"/>
              </a:rPr>
              <a:t>Toimintojen lopettaminen, siirtäminen, laajentaminen, supistaminen</a:t>
            </a:r>
          </a:p>
          <a:p>
            <a:r>
              <a:rPr lang="fi-FI" sz="3400" dirty="0" smtClean="0">
                <a:latin typeface="Lucida Fax" panose="02060602050505020204" pitchFamily="18" charset="0"/>
              </a:rPr>
              <a:t>Kone- ja laitehankinnat, palvelutuotannon tai tuotevalikoimien muutokset</a:t>
            </a:r>
          </a:p>
          <a:p>
            <a:r>
              <a:rPr lang="fi-FI" sz="3400" dirty="0" smtClean="0">
                <a:latin typeface="Lucida Fax" panose="02060602050505020204" pitchFamily="18" charset="0"/>
              </a:rPr>
              <a:t>Muut vastaavat yritystoiminnan muutokset, työn järjestelyt, ulkopuolisen työvoiman käyttö.</a:t>
            </a:r>
          </a:p>
          <a:p>
            <a:endParaRPr lang="fi-FI" dirty="0">
              <a:latin typeface="Lucida Fax" panose="02060602050505020204" pitchFamily="18" charset="0"/>
            </a:endParaRPr>
          </a:p>
        </p:txBody>
      </p:sp>
    </p:spTree>
    <p:extLst>
      <p:ext uri="{BB962C8B-B14F-4D97-AF65-F5344CB8AC3E}">
        <p14:creationId xmlns:p14="http://schemas.microsoft.com/office/powerpoint/2010/main" val="1140422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
        <p:nvSpPr>
          <p:cNvPr id="3" name="Sisällön paikkamerkki 2"/>
          <p:cNvSpPr>
            <a:spLocks noGrp="1"/>
          </p:cNvSpPr>
          <p:nvPr>
            <p:ph idx="1"/>
          </p:nvPr>
        </p:nvSpPr>
        <p:spPr>
          <a:xfrm>
            <a:off x="457200" y="692696"/>
            <a:ext cx="8229600" cy="5433467"/>
          </a:xfrm>
        </p:spPr>
        <p:txBody>
          <a:bodyPr>
            <a:normAutofit fontScale="40000" lnSpcReduction="20000"/>
          </a:bodyPr>
          <a:lstStyle/>
          <a:p>
            <a:pPr marL="0" indent="0">
              <a:buNone/>
            </a:pPr>
            <a:r>
              <a:rPr lang="fi-FI" sz="8000" b="1" dirty="0" smtClean="0"/>
              <a:t>Yhteistoimintaneuvottelut työvoiman käyttöä vähennettäessä</a:t>
            </a:r>
            <a:br>
              <a:rPr lang="fi-FI" sz="8000" b="1" dirty="0" smtClean="0"/>
            </a:br>
            <a:endParaRPr lang="fi-FI" sz="8000" b="1" dirty="0" smtClean="0"/>
          </a:p>
          <a:p>
            <a:pPr marL="0" indent="0">
              <a:buNone/>
            </a:pPr>
            <a:endParaRPr lang="fi-FI" sz="8000" dirty="0" smtClean="0"/>
          </a:p>
          <a:p>
            <a:r>
              <a:rPr lang="fi-FI" sz="8000" dirty="0" smtClean="0"/>
              <a:t>Työnantajan harkitessa toimenpiteitä, jotka voivat johtaa taloudellis-tuotannollisista syistä johtuvaan työvoiman vähentämiseen, eli irtisanomisiin, lomautuksiin tai osa-aikaistamisiin, laki määrää neuvotteluvelvoitteen. </a:t>
            </a:r>
            <a:br>
              <a:rPr lang="fi-FI" sz="8000" dirty="0" smtClean="0"/>
            </a:br>
            <a:r>
              <a:rPr lang="fi-FI" sz="8000" dirty="0" smtClean="0"/>
              <a:t/>
            </a:r>
            <a:br>
              <a:rPr lang="fi-FI" sz="8000" dirty="0" smtClean="0"/>
            </a:br>
            <a:endParaRPr lang="fi-FI" dirty="0"/>
          </a:p>
        </p:txBody>
      </p:sp>
    </p:spTree>
    <p:extLst>
      <p:ext uri="{BB962C8B-B14F-4D97-AF65-F5344CB8AC3E}">
        <p14:creationId xmlns:p14="http://schemas.microsoft.com/office/powerpoint/2010/main" val="1030343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548680"/>
            <a:ext cx="8229600" cy="1051520"/>
          </a:xfrm>
        </p:spPr>
        <p:txBody>
          <a:bodyPr/>
          <a:lstStyle/>
          <a:p>
            <a:r>
              <a:rPr lang="fi-FI" sz="4400" dirty="0" smtClean="0"/>
              <a:t>MITEN YT KÄYNNISTYY?</a:t>
            </a:r>
            <a:endParaRPr lang="fi-FI" sz="4400" dirty="0"/>
          </a:p>
        </p:txBody>
      </p:sp>
      <p:sp>
        <p:nvSpPr>
          <p:cNvPr id="3" name="Sisällön paikkamerkki 2"/>
          <p:cNvSpPr>
            <a:spLocks noGrp="1"/>
          </p:cNvSpPr>
          <p:nvPr>
            <p:ph idx="1"/>
          </p:nvPr>
        </p:nvSpPr>
        <p:spPr/>
        <p:txBody>
          <a:bodyPr/>
          <a:lstStyle/>
          <a:p>
            <a:pPr lvl="0"/>
            <a:endParaRPr lang="fi-FI" sz="2000" dirty="0">
              <a:solidFill>
                <a:prstClr val="black">
                  <a:lumMod val="50000"/>
                  <a:lumOff val="50000"/>
                </a:prstClr>
              </a:solidFill>
              <a:latin typeface="Lucida Fax" panose="02060602050505020204" pitchFamily="18" charset="0"/>
            </a:endParaRPr>
          </a:p>
          <a:p>
            <a:pPr lvl="0"/>
            <a:r>
              <a:rPr lang="fi-FI" b="1" dirty="0">
                <a:solidFill>
                  <a:prstClr val="black">
                    <a:lumMod val="50000"/>
                    <a:lumOff val="50000"/>
                  </a:prstClr>
                </a:solidFill>
                <a:latin typeface="Lucida Fax" panose="02060602050505020204" pitchFamily="18" charset="0"/>
              </a:rPr>
              <a:t>Työnantajan tulee tehdä kirjallinen esitys </a:t>
            </a:r>
            <a:r>
              <a:rPr lang="fi-FI" b="1" dirty="0" err="1">
                <a:solidFill>
                  <a:prstClr val="black">
                    <a:lumMod val="50000"/>
                    <a:lumOff val="50000"/>
                  </a:prstClr>
                </a:solidFill>
                <a:latin typeface="Lucida Fax" panose="02060602050505020204" pitchFamily="18" charset="0"/>
              </a:rPr>
              <a:t>yt-neuvottelujen</a:t>
            </a:r>
            <a:r>
              <a:rPr lang="fi-FI" b="1" dirty="0">
                <a:solidFill>
                  <a:prstClr val="black">
                    <a:lumMod val="50000"/>
                    <a:lumOff val="50000"/>
                  </a:prstClr>
                </a:solidFill>
                <a:latin typeface="Lucida Fax" panose="02060602050505020204" pitchFamily="18" charset="0"/>
              </a:rPr>
              <a:t> käynnistämiseksi</a:t>
            </a:r>
            <a:r>
              <a:rPr lang="fi-FI" dirty="0">
                <a:solidFill>
                  <a:prstClr val="black">
                    <a:lumMod val="50000"/>
                    <a:lumOff val="50000"/>
                  </a:prstClr>
                </a:solidFill>
                <a:latin typeface="Lucida Fax" panose="02060602050505020204" pitchFamily="18" charset="0"/>
              </a:rPr>
              <a:t/>
            </a:r>
            <a:br>
              <a:rPr lang="fi-FI" dirty="0">
                <a:solidFill>
                  <a:prstClr val="black">
                    <a:lumMod val="50000"/>
                    <a:lumOff val="50000"/>
                  </a:prstClr>
                </a:solidFill>
                <a:latin typeface="Lucida Fax" panose="02060602050505020204" pitchFamily="18" charset="0"/>
              </a:rPr>
            </a:br>
            <a:endParaRPr lang="fi-FI" dirty="0">
              <a:solidFill>
                <a:prstClr val="black">
                  <a:lumMod val="50000"/>
                  <a:lumOff val="50000"/>
                </a:prstClr>
              </a:solidFill>
              <a:latin typeface="Lucida Fax" panose="02060602050505020204" pitchFamily="18" charset="0"/>
            </a:endParaRPr>
          </a:p>
          <a:p>
            <a:pPr lvl="0"/>
            <a:r>
              <a:rPr lang="fi-FI" dirty="0">
                <a:solidFill>
                  <a:prstClr val="black">
                    <a:lumMod val="50000"/>
                    <a:lumOff val="50000"/>
                  </a:prstClr>
                </a:solidFill>
                <a:latin typeface="Lucida Fax" panose="02060602050505020204" pitchFamily="18" charset="0"/>
              </a:rPr>
              <a:t>Neuvotteluesitys yhteistoimintaneuvottelujen ja työllistämistoimenpiteiden käynnistämiseksi on tehtävä viimeistään viisi päivää ennen neuvottelujen aloittamista</a:t>
            </a:r>
          </a:p>
          <a:p>
            <a:pPr lvl="0"/>
            <a:r>
              <a:rPr lang="fi-FI" dirty="0">
                <a:solidFill>
                  <a:prstClr val="black">
                    <a:lumMod val="50000"/>
                    <a:lumOff val="50000"/>
                  </a:prstClr>
                </a:solidFill>
                <a:latin typeface="Lucida Fax" panose="02060602050505020204" pitchFamily="18" charset="0"/>
              </a:rPr>
              <a:t>Esityksen tulee sisältää neuvottelujen alkamisaika ja -paikka sekä pääkohdittainen ehdotus neuvotteluissa käsiteltävistä asioista.</a:t>
            </a:r>
          </a:p>
          <a:p>
            <a:endParaRPr lang="fi-FI" dirty="0"/>
          </a:p>
        </p:txBody>
      </p:sp>
    </p:spTree>
    <p:extLst>
      <p:ext uri="{BB962C8B-B14F-4D97-AF65-F5344CB8AC3E}">
        <p14:creationId xmlns:p14="http://schemas.microsoft.com/office/powerpoint/2010/main" val="2202815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332656"/>
            <a:ext cx="8229600" cy="1267544"/>
          </a:xfrm>
        </p:spPr>
        <p:txBody>
          <a:bodyPr/>
          <a:lstStyle/>
          <a:p>
            <a:r>
              <a:rPr lang="fi-FI" sz="3600" dirty="0" smtClean="0"/>
              <a:t>ENTÄ JOS YT-LAKIA RIKKOO? </a:t>
            </a:r>
            <a:endParaRPr lang="fi-FI" sz="3600" dirty="0"/>
          </a:p>
        </p:txBody>
      </p:sp>
      <p:sp>
        <p:nvSpPr>
          <p:cNvPr id="3" name="Sisällön paikkamerkki 2"/>
          <p:cNvSpPr>
            <a:spLocks noGrp="1"/>
          </p:cNvSpPr>
          <p:nvPr>
            <p:ph idx="1"/>
          </p:nvPr>
        </p:nvSpPr>
        <p:spPr>
          <a:xfrm>
            <a:off x="457200" y="1700808"/>
            <a:ext cx="8229600" cy="4425355"/>
          </a:xfrm>
        </p:spPr>
        <p:txBody>
          <a:bodyPr/>
          <a:lstStyle/>
          <a:p>
            <a:pPr marL="0" indent="0">
              <a:buNone/>
            </a:pPr>
            <a:r>
              <a:rPr lang="fi-FI" b="1" dirty="0" smtClean="0">
                <a:latin typeface="Lucida Fax" panose="02060602050505020204" pitchFamily="18" charset="0"/>
              </a:rPr>
              <a:t>Seuraamukset yhteistoimintalain rikkomisesta ja salassapitosääntely  </a:t>
            </a:r>
          </a:p>
          <a:p>
            <a:r>
              <a:rPr lang="fi-FI" dirty="0" smtClean="0">
                <a:latin typeface="Lucida Fax" panose="02060602050505020204" pitchFamily="18" charset="0"/>
              </a:rPr>
              <a:t>Jos työvoiman vähentämistä koskevia neuvottelusäännöksiä rikottu, ja työntekijä on irtisanottu, osa-aikaistettu tai lomautettu: työntekijä voi vaatia hyvitystä enintään  30 000  euroa (4.7.2013 lukien enintään 34 140 euroa).</a:t>
            </a:r>
          </a:p>
          <a:p>
            <a:endParaRPr lang="fi-FI" dirty="0"/>
          </a:p>
        </p:txBody>
      </p:sp>
    </p:spTree>
    <p:extLst>
      <p:ext uri="{BB962C8B-B14F-4D97-AF65-F5344CB8AC3E}">
        <p14:creationId xmlns:p14="http://schemas.microsoft.com/office/powerpoint/2010/main" val="22907943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74042"/>
          </a:xfrm>
        </p:spPr>
        <p:txBody>
          <a:bodyPr>
            <a:normAutofit fontScale="90000"/>
          </a:bodyPr>
          <a:lstStyle/>
          <a:p>
            <a:endParaRPr lang="fi-FI" dirty="0"/>
          </a:p>
        </p:txBody>
      </p:sp>
      <p:sp>
        <p:nvSpPr>
          <p:cNvPr id="3" name="Sisällön paikkamerkki 2"/>
          <p:cNvSpPr>
            <a:spLocks noGrp="1"/>
          </p:cNvSpPr>
          <p:nvPr>
            <p:ph idx="1"/>
          </p:nvPr>
        </p:nvSpPr>
        <p:spPr>
          <a:xfrm>
            <a:off x="457200" y="692696"/>
            <a:ext cx="8229600" cy="5433467"/>
          </a:xfrm>
        </p:spPr>
        <p:txBody>
          <a:bodyPr>
            <a:normAutofit/>
          </a:bodyPr>
          <a:lstStyle/>
          <a:p>
            <a:r>
              <a:rPr lang="fi-FI" dirty="0" smtClean="0"/>
              <a:t>Työnantaja voi saada </a:t>
            </a:r>
            <a:r>
              <a:rPr lang="fi-FI" b="1" dirty="0" smtClean="0"/>
              <a:t>sakkorangaistuksen</a:t>
            </a:r>
            <a:r>
              <a:rPr lang="fi-FI" dirty="0" smtClean="0"/>
              <a:t>, jos hän on rikkonut tietojen antamista koskevia säännöksiä ennen neuvotteluja sekä neuvottelumenettelyä koskevia säännöksiä. Rangaistus ei koske työvoiman käytön vähentämistä koskevia neuvotteluja, joissa seuraamuksena on </a:t>
            </a:r>
            <a:r>
              <a:rPr lang="fi-FI" b="1" dirty="0" smtClean="0"/>
              <a:t>hyvitys. </a:t>
            </a:r>
            <a:r>
              <a:rPr lang="fi-FI" dirty="0" smtClean="0"/>
              <a:t>Työntekijä voi saada sakkorangaistuksen, jos hän rikkoo salassapitosäännöstä. </a:t>
            </a:r>
            <a:endParaRPr lang="fi-FI" dirty="0"/>
          </a:p>
        </p:txBody>
      </p:sp>
    </p:spTree>
    <p:extLst>
      <p:ext uri="{BB962C8B-B14F-4D97-AF65-F5344CB8AC3E}">
        <p14:creationId xmlns:p14="http://schemas.microsoft.com/office/powerpoint/2010/main" val="705090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16632"/>
            <a:ext cx="8229600" cy="1483568"/>
          </a:xfrm>
        </p:spPr>
        <p:txBody>
          <a:bodyPr/>
          <a:lstStyle/>
          <a:p>
            <a:pPr marL="342900" lvl="0" indent="-342900">
              <a:lnSpc>
                <a:spcPct val="100000"/>
              </a:lnSpc>
              <a:spcBef>
                <a:spcPct val="20000"/>
              </a:spcBef>
            </a:pPr>
            <a:r>
              <a:rPr lang="fi-FI" sz="2400" b="1" dirty="0" smtClean="0">
                <a:solidFill>
                  <a:prstClr val="black">
                    <a:lumMod val="50000"/>
                    <a:lumOff val="50000"/>
                  </a:prstClr>
                </a:solidFill>
                <a:effectLst/>
                <a:latin typeface="Arial Black" panose="020B0A04020102020204" pitchFamily="34" charset="0"/>
              </a:rPr>
              <a:t/>
            </a:r>
            <a:br>
              <a:rPr lang="fi-FI" sz="2400" b="1" dirty="0" smtClean="0">
                <a:solidFill>
                  <a:prstClr val="black">
                    <a:lumMod val="50000"/>
                    <a:lumOff val="50000"/>
                  </a:prstClr>
                </a:solidFill>
                <a:effectLst/>
                <a:latin typeface="Arial Black" panose="020B0A04020102020204" pitchFamily="34" charset="0"/>
              </a:rPr>
            </a:br>
            <a:r>
              <a:rPr lang="fi-FI" sz="2400" b="1" dirty="0" smtClean="0">
                <a:solidFill>
                  <a:prstClr val="black">
                    <a:lumMod val="50000"/>
                    <a:lumOff val="50000"/>
                  </a:prstClr>
                </a:solidFill>
                <a:effectLst/>
                <a:latin typeface="Arial Black" panose="020B0A04020102020204" pitchFamily="34" charset="0"/>
              </a:rPr>
              <a:t/>
            </a:r>
            <a:br>
              <a:rPr lang="fi-FI" sz="2400" b="1" dirty="0" smtClean="0">
                <a:solidFill>
                  <a:prstClr val="black">
                    <a:lumMod val="50000"/>
                    <a:lumOff val="50000"/>
                  </a:prstClr>
                </a:solidFill>
                <a:effectLst/>
                <a:latin typeface="Arial Black" panose="020B0A04020102020204" pitchFamily="34" charset="0"/>
              </a:rPr>
            </a:br>
            <a:r>
              <a:rPr lang="fi-FI" sz="2400" b="1" dirty="0">
                <a:solidFill>
                  <a:prstClr val="black">
                    <a:lumMod val="50000"/>
                    <a:lumOff val="50000"/>
                  </a:prstClr>
                </a:solidFill>
                <a:effectLst/>
                <a:latin typeface="Arial Black" panose="020B0A04020102020204" pitchFamily="34" charset="0"/>
              </a:rPr>
              <a:t/>
            </a:r>
            <a:br>
              <a:rPr lang="fi-FI" sz="2400" b="1" dirty="0">
                <a:solidFill>
                  <a:prstClr val="black">
                    <a:lumMod val="50000"/>
                    <a:lumOff val="50000"/>
                  </a:prstClr>
                </a:solidFill>
                <a:effectLst/>
                <a:latin typeface="Arial Black" panose="020B0A04020102020204" pitchFamily="34" charset="0"/>
              </a:rPr>
            </a:br>
            <a:r>
              <a:rPr lang="fi-FI" sz="2400" b="1" dirty="0" smtClean="0">
                <a:solidFill>
                  <a:prstClr val="black">
                    <a:lumMod val="50000"/>
                    <a:lumOff val="50000"/>
                  </a:prstClr>
                </a:solidFill>
                <a:effectLst/>
                <a:latin typeface="Arial Black" panose="020B0A04020102020204" pitchFamily="34" charset="0"/>
              </a:rPr>
              <a:t>Laki yhteistoiminnasta yrityksistä</a:t>
            </a:r>
            <a:br>
              <a:rPr lang="fi-FI" sz="2400" b="1" dirty="0" smtClean="0">
                <a:solidFill>
                  <a:prstClr val="black">
                    <a:lumMod val="50000"/>
                    <a:lumOff val="50000"/>
                  </a:prstClr>
                </a:solidFill>
                <a:effectLst/>
                <a:latin typeface="Arial Black" panose="020B0A04020102020204" pitchFamily="34" charset="0"/>
              </a:rPr>
            </a:br>
            <a:r>
              <a:rPr lang="fi-FI" sz="2400" b="1" dirty="0">
                <a:solidFill>
                  <a:prstClr val="black">
                    <a:lumMod val="50000"/>
                    <a:lumOff val="50000"/>
                  </a:prstClr>
                </a:solidFill>
                <a:effectLst/>
                <a:latin typeface="Century Gothic"/>
              </a:rPr>
              <a:t/>
            </a:r>
            <a:br>
              <a:rPr lang="fi-FI" sz="2400" b="1" dirty="0">
                <a:solidFill>
                  <a:prstClr val="black">
                    <a:lumMod val="50000"/>
                    <a:lumOff val="50000"/>
                  </a:prstClr>
                </a:solidFill>
                <a:effectLst/>
                <a:latin typeface="Century Gothic"/>
              </a:rPr>
            </a:br>
            <a:r>
              <a:rPr lang="fi-FI" sz="2400" b="1" dirty="0" err="1" smtClean="0">
                <a:solidFill>
                  <a:prstClr val="black">
                    <a:lumMod val="50000"/>
                    <a:lumOff val="50000"/>
                  </a:prstClr>
                </a:solidFill>
                <a:effectLst/>
                <a:latin typeface="Century Gothic"/>
              </a:rPr>
              <a:t>-Mikä</a:t>
            </a:r>
            <a:r>
              <a:rPr lang="fi-FI" sz="2400" b="1" dirty="0" smtClean="0">
                <a:solidFill>
                  <a:prstClr val="black">
                    <a:lumMod val="50000"/>
                    <a:lumOff val="50000"/>
                  </a:prstClr>
                </a:solidFill>
                <a:effectLst/>
                <a:latin typeface="Century Gothic"/>
              </a:rPr>
              <a:t> merkitys lailla on?</a:t>
            </a:r>
            <a:endParaRPr lang="fi-FI" sz="3600" dirty="0"/>
          </a:p>
        </p:txBody>
      </p:sp>
      <p:sp>
        <p:nvSpPr>
          <p:cNvPr id="3" name="Sisällön paikkamerkki 2"/>
          <p:cNvSpPr>
            <a:spLocks noGrp="1"/>
          </p:cNvSpPr>
          <p:nvPr>
            <p:ph idx="1"/>
          </p:nvPr>
        </p:nvSpPr>
        <p:spPr/>
        <p:txBody>
          <a:bodyPr>
            <a:normAutofit/>
          </a:bodyPr>
          <a:lstStyle/>
          <a:p>
            <a:endParaRPr lang="fi-FI" dirty="0" smtClean="0">
              <a:latin typeface="Arial Black" panose="020B0A04020102020204" pitchFamily="34" charset="0"/>
            </a:endParaRPr>
          </a:p>
          <a:p>
            <a:r>
              <a:rPr lang="fi-FI" dirty="0" smtClean="0">
                <a:latin typeface="Arial Black" panose="020B0A04020102020204" pitchFamily="34" charset="0"/>
              </a:rPr>
              <a:t>Yhteistoimintalain </a:t>
            </a:r>
            <a:r>
              <a:rPr lang="fi-FI" dirty="0" smtClean="0">
                <a:latin typeface="Arial Black" panose="020B0A04020102020204" pitchFamily="34" charset="0"/>
              </a:rPr>
              <a:t>keskeisenä tavoitteena on, että yrityksen toimintaa ja henkilöstön vaikutusmahdollisuuksia heidän työtään, työolojaan ja asemaansa koskeviin päätöksiin kehitetään yhteisymmärryksessä. Samoin tavoitteena on henkilöstöryhmien keskinäisen </a:t>
            </a:r>
            <a:r>
              <a:rPr lang="fi-FI" dirty="0" smtClean="0">
                <a:latin typeface="Arial Black" panose="020B0A04020102020204" pitchFamily="34" charset="0"/>
              </a:rPr>
              <a:t>vuorovaikutuksen </a:t>
            </a:r>
            <a:r>
              <a:rPr lang="fi-FI" dirty="0" smtClean="0">
                <a:latin typeface="Arial Black" panose="020B0A04020102020204" pitchFamily="34" charset="0"/>
              </a:rPr>
              <a:t>parantaminen. </a:t>
            </a:r>
          </a:p>
        </p:txBody>
      </p:sp>
    </p:spTree>
    <p:extLst>
      <p:ext uri="{BB962C8B-B14F-4D97-AF65-F5344CB8AC3E}">
        <p14:creationId xmlns:p14="http://schemas.microsoft.com/office/powerpoint/2010/main" val="37119884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lvl="0"/>
            <a:endParaRPr lang="fi-FI" dirty="0">
              <a:solidFill>
                <a:prstClr val="black">
                  <a:lumMod val="50000"/>
                  <a:lumOff val="50000"/>
                </a:prstClr>
              </a:solidFill>
            </a:endParaRPr>
          </a:p>
          <a:p>
            <a:pPr lvl="0"/>
            <a:r>
              <a:rPr lang="fi-FI" dirty="0">
                <a:solidFill>
                  <a:prstClr val="black">
                    <a:lumMod val="50000"/>
                    <a:lumOff val="50000"/>
                  </a:prstClr>
                </a:solidFill>
              </a:rPr>
              <a:t>Yhteistoiminta-asiamies voi vaatia, että tuomioistuin velvoittaa työnantajan tai yrityksen täyttämään velvollisuutensa määräajassa sekä asettaa velvollisuuden tehosteeksi uhkasakon, kun henkilöstösuunnitelmaa ja koulutustavoitteita ei saada käsitellyksi yhteistoimintamenettelyssä.</a:t>
            </a:r>
          </a:p>
        </p:txBody>
      </p:sp>
    </p:spTree>
    <p:extLst>
      <p:ext uri="{BB962C8B-B14F-4D97-AF65-F5344CB8AC3E}">
        <p14:creationId xmlns:p14="http://schemas.microsoft.com/office/powerpoint/2010/main" val="2553204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t>KESKEISIÄ OIKEUDELLISIA ONGELMIA: </a:t>
            </a:r>
            <a:endParaRPr lang="fi-FI" sz="4000" dirty="0"/>
          </a:p>
        </p:txBody>
      </p:sp>
      <p:sp>
        <p:nvSpPr>
          <p:cNvPr id="3" name="Sisällön paikkamerkki 2"/>
          <p:cNvSpPr>
            <a:spLocks noGrp="1"/>
          </p:cNvSpPr>
          <p:nvPr>
            <p:ph idx="1"/>
          </p:nvPr>
        </p:nvSpPr>
        <p:spPr/>
        <p:txBody>
          <a:bodyPr/>
          <a:lstStyle/>
          <a:p>
            <a:endParaRPr lang="fi-FI" dirty="0" smtClean="0"/>
          </a:p>
          <a:p>
            <a:r>
              <a:rPr lang="fi-FI" dirty="0" smtClean="0"/>
              <a:t>MIKÄ ON YRITYS JA TARVITSEEKO YRITYKSEN NOUDATTAA YTL:IA? </a:t>
            </a:r>
          </a:p>
          <a:p>
            <a:r>
              <a:rPr lang="fi-FI" dirty="0" smtClean="0"/>
              <a:t>ONKO TÄSSÄ NYT KYSYMYS ASIASTA JOKA ON KÄSITELTÄVÄ YTL:N MUKAISESTI?</a:t>
            </a:r>
          </a:p>
          <a:p>
            <a:r>
              <a:rPr lang="fi-FI" dirty="0" smtClean="0"/>
              <a:t>KUKA / KETKÄ TYÖNTEKIJÄT LASKETAAN MUKAAN (KUN ARVIOIDAAN, TÄYTTYYKÖ 20 TAI 30 HLÖN RAJA)?</a:t>
            </a:r>
          </a:p>
          <a:p>
            <a:r>
              <a:rPr lang="fi-FI" smtClean="0"/>
              <a:t>MITÄ JOS ASIA MUUTTUUKIN TOISEKSI KESKEN YT-MENETTELYN?</a:t>
            </a:r>
            <a:endParaRPr lang="fi-FI"/>
          </a:p>
        </p:txBody>
      </p:sp>
    </p:spTree>
    <p:extLst>
      <p:ext uri="{BB962C8B-B14F-4D97-AF65-F5344CB8AC3E}">
        <p14:creationId xmlns:p14="http://schemas.microsoft.com/office/powerpoint/2010/main" val="28381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06090"/>
          </a:xfrm>
        </p:spPr>
        <p:txBody>
          <a:bodyPr>
            <a:noAutofit/>
          </a:bodyPr>
          <a:lstStyle/>
          <a:p>
            <a:r>
              <a:rPr lang="fi-FI" sz="2800" dirty="0" err="1" smtClean="0"/>
              <a:t>-Mikä</a:t>
            </a:r>
            <a:r>
              <a:rPr lang="fi-FI" sz="2800" dirty="0" smtClean="0"/>
              <a:t> lain sisältö on?</a:t>
            </a:r>
            <a:endParaRPr lang="fi-FI" sz="2800" dirty="0"/>
          </a:p>
        </p:txBody>
      </p:sp>
      <p:sp>
        <p:nvSpPr>
          <p:cNvPr id="3" name="Sisällön paikkamerkki 2"/>
          <p:cNvSpPr>
            <a:spLocks noGrp="1"/>
          </p:cNvSpPr>
          <p:nvPr>
            <p:ph idx="1"/>
          </p:nvPr>
        </p:nvSpPr>
        <p:spPr>
          <a:xfrm>
            <a:off x="457200" y="836712"/>
            <a:ext cx="8229600" cy="5289451"/>
          </a:xfrm>
        </p:spPr>
        <p:txBody>
          <a:bodyPr>
            <a:normAutofit/>
          </a:bodyPr>
          <a:lstStyle/>
          <a:p>
            <a:pPr marL="0" indent="0">
              <a:buNone/>
            </a:pPr>
            <a:endParaRPr lang="fi-FI" dirty="0" smtClean="0">
              <a:latin typeface="Arial Black" panose="020B0A04020102020204" pitchFamily="34" charset="0"/>
            </a:endParaRPr>
          </a:p>
          <a:p>
            <a:r>
              <a:rPr lang="fi-FI" dirty="0" smtClean="0">
                <a:latin typeface="Arial Black" panose="020B0A04020102020204" pitchFamily="34" charset="0"/>
              </a:rPr>
              <a:t>Yhteistoimintaneuvottelut perustuvat henkilöstölle oikea-aikaisesti annettuihin, riittäviin tietoihin yrityksen tilasta ja suunnitelmista. Neuvottelut käydään yhteistoiminnan hengessä. Neuvotteluissa on oltava mahdollisuus aitoon vuorovaikutukseen ja niiden tavoitteena on yksimielisyys.</a:t>
            </a:r>
          </a:p>
          <a:p>
            <a:pPr marL="0" indent="0">
              <a:buNone/>
            </a:pPr>
            <a:r>
              <a:rPr lang="fi-FI" dirty="0" smtClean="0"/>
              <a:t/>
            </a:r>
            <a:br>
              <a:rPr lang="fi-FI" dirty="0" smtClean="0"/>
            </a:br>
            <a:endParaRPr lang="fi-FI" dirty="0" smtClean="0"/>
          </a:p>
          <a:p>
            <a:endParaRPr lang="fi-FI" dirty="0"/>
          </a:p>
        </p:txBody>
      </p:sp>
    </p:spTree>
    <p:extLst>
      <p:ext uri="{BB962C8B-B14F-4D97-AF65-F5344CB8AC3E}">
        <p14:creationId xmlns:p14="http://schemas.microsoft.com/office/powerpoint/2010/main" val="3068195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16632"/>
            <a:ext cx="8229600" cy="1512168"/>
          </a:xfrm>
        </p:spPr>
        <p:txBody>
          <a:bodyPr/>
          <a:lstStyle/>
          <a:p>
            <a:r>
              <a:rPr lang="fi-FI" sz="4800" dirty="0" smtClean="0"/>
              <a:t/>
            </a:r>
            <a:br>
              <a:rPr lang="fi-FI" sz="4800" dirty="0" smtClean="0"/>
            </a:br>
            <a:r>
              <a:rPr lang="fi-FI" sz="4800" dirty="0"/>
              <a:t/>
            </a:r>
            <a:br>
              <a:rPr lang="fi-FI" sz="4800" dirty="0"/>
            </a:br>
            <a:r>
              <a:rPr lang="fi-FI" sz="4000" dirty="0" smtClean="0"/>
              <a:t>Mitä asioita käsitellään YT-menettelyssä?</a:t>
            </a:r>
            <a:endParaRPr lang="fi-FI" sz="4000" dirty="0"/>
          </a:p>
        </p:txBody>
      </p:sp>
      <p:sp>
        <p:nvSpPr>
          <p:cNvPr id="3" name="Sisällön paikkamerkki 2"/>
          <p:cNvSpPr>
            <a:spLocks noGrp="1"/>
          </p:cNvSpPr>
          <p:nvPr>
            <p:ph idx="1"/>
          </p:nvPr>
        </p:nvSpPr>
        <p:spPr>
          <a:xfrm>
            <a:off x="457200" y="1340768"/>
            <a:ext cx="8229600" cy="4785395"/>
          </a:xfrm>
        </p:spPr>
        <p:txBody>
          <a:bodyPr>
            <a:normAutofit fontScale="92500"/>
          </a:bodyPr>
          <a:lstStyle/>
          <a:p>
            <a:endParaRPr lang="fi-FI" dirty="0" smtClean="0">
              <a:latin typeface="Arial Black" panose="020B0A04020102020204" pitchFamily="34" charset="0"/>
            </a:endParaRPr>
          </a:p>
          <a:p>
            <a:endParaRPr lang="fi-FI" dirty="0">
              <a:latin typeface="Arial Black" panose="020B0A04020102020204" pitchFamily="34" charset="0"/>
            </a:endParaRPr>
          </a:p>
          <a:p>
            <a:r>
              <a:rPr lang="fi-FI" dirty="0" smtClean="0">
                <a:latin typeface="Arial Black" panose="020B0A04020102020204" pitchFamily="34" charset="0"/>
              </a:rPr>
              <a:t>YT-menettelyn </a:t>
            </a:r>
            <a:r>
              <a:rPr lang="fi-FI" dirty="0" smtClean="0">
                <a:latin typeface="Arial Black" panose="020B0A04020102020204" pitchFamily="34" charset="0"/>
              </a:rPr>
              <a:t>piiriin kuuluu monia keskeisiä asioita työpaikalla, esimerkiksi henkilöstön asemaan vaikuttavat olennaiset muutokset työtehtävissä, työmenetelmissä ja siirrot tehtävästä toiseen sekä työaikajärjestelyt, kun ne aiheutuvat yrityksen tai sen osan lopettamisesta, siirtämisestä, laajentamisesta tai supistamisesta, </a:t>
            </a:r>
            <a:r>
              <a:rPr lang="fi-FI" dirty="0" smtClean="0">
                <a:latin typeface="Arial Black" panose="020B0A04020102020204" pitchFamily="34" charset="0"/>
              </a:rPr>
              <a:t>yrityksen </a:t>
            </a:r>
            <a:r>
              <a:rPr lang="fi-FI" dirty="0" smtClean="0">
                <a:latin typeface="Arial Black" panose="020B0A04020102020204" pitchFamily="34" charset="0"/>
              </a:rPr>
              <a:t>tai sen osan lopettamisesta, vuokratyövoiman käyttöä koskevat periaatteet, henkilöstösuunnitelma ja koulutustavoitteet.</a:t>
            </a:r>
          </a:p>
          <a:p>
            <a:pPr marL="0" indent="0">
              <a:buNone/>
            </a:pPr>
            <a:r>
              <a:rPr lang="fi-FI" b="1" dirty="0" smtClean="0">
                <a:latin typeface="Arial Black" panose="020B0A04020102020204" pitchFamily="34" charset="0"/>
              </a:rPr>
              <a:t> </a:t>
            </a:r>
            <a:endParaRPr lang="fi-FI" dirty="0">
              <a:latin typeface="Arial Black" panose="020B0A04020102020204" pitchFamily="34" charset="0"/>
            </a:endParaRPr>
          </a:p>
        </p:txBody>
      </p:sp>
    </p:spTree>
    <p:extLst>
      <p:ext uri="{BB962C8B-B14F-4D97-AF65-F5344CB8AC3E}">
        <p14:creationId xmlns:p14="http://schemas.microsoft.com/office/powerpoint/2010/main" val="1301205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800" dirty="0" smtClean="0"/>
              <a:t>Milloin lakia sovelletaan?</a:t>
            </a:r>
            <a:endParaRPr lang="fi-FI" sz="4800" dirty="0"/>
          </a:p>
        </p:txBody>
      </p:sp>
      <p:sp>
        <p:nvSpPr>
          <p:cNvPr id="3" name="Sisällön paikkamerkki 2"/>
          <p:cNvSpPr>
            <a:spLocks noGrp="1"/>
          </p:cNvSpPr>
          <p:nvPr>
            <p:ph idx="1"/>
          </p:nvPr>
        </p:nvSpPr>
        <p:spPr/>
        <p:txBody>
          <a:bodyPr/>
          <a:lstStyle/>
          <a:p>
            <a:pPr marL="0" lvl="0" indent="0">
              <a:buNone/>
            </a:pPr>
            <a:endParaRPr lang="fi-FI" sz="2700" dirty="0">
              <a:solidFill>
                <a:prstClr val="black"/>
              </a:solidFill>
            </a:endParaRPr>
          </a:p>
          <a:p>
            <a:pPr lvl="0"/>
            <a:r>
              <a:rPr lang="fi-FI" sz="2700" b="1" dirty="0">
                <a:solidFill>
                  <a:prstClr val="black"/>
                </a:solidFill>
              </a:rPr>
              <a:t>Lain soveltamisala : </a:t>
            </a:r>
            <a:r>
              <a:rPr lang="fi-FI" sz="2700" dirty="0">
                <a:solidFill>
                  <a:prstClr val="black"/>
                </a:solidFill>
              </a:rPr>
              <a:t>Yritys, jonka työsuhteessa olevien työntekijöiden määrä säännöllisesti on </a:t>
            </a:r>
            <a:r>
              <a:rPr lang="fi-FI" sz="2700" b="1" dirty="0">
                <a:solidFill>
                  <a:prstClr val="black"/>
                </a:solidFill>
              </a:rPr>
              <a:t>vähintään 20</a:t>
            </a:r>
            <a:r>
              <a:rPr lang="fi-FI" sz="2700" dirty="0">
                <a:solidFill>
                  <a:prstClr val="black"/>
                </a:solidFill>
              </a:rPr>
              <a:t/>
            </a:r>
            <a:br>
              <a:rPr lang="fi-FI" sz="2700" dirty="0">
                <a:solidFill>
                  <a:prstClr val="black"/>
                </a:solidFill>
              </a:rPr>
            </a:br>
            <a:endParaRPr lang="fi-FI" sz="2700" dirty="0">
              <a:solidFill>
                <a:prstClr val="black"/>
              </a:solidFill>
            </a:endParaRPr>
          </a:p>
          <a:p>
            <a:endParaRPr lang="fi-FI" dirty="0"/>
          </a:p>
        </p:txBody>
      </p:sp>
    </p:spTree>
    <p:extLst>
      <p:ext uri="{BB962C8B-B14F-4D97-AF65-F5344CB8AC3E}">
        <p14:creationId xmlns:p14="http://schemas.microsoft.com/office/powerpoint/2010/main" val="1964849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02034"/>
          </a:xfrm>
        </p:spPr>
        <p:txBody>
          <a:bodyPr>
            <a:normAutofit fontScale="90000"/>
          </a:bodyPr>
          <a:lstStyle/>
          <a:p>
            <a:endParaRPr lang="fi-FI" dirty="0"/>
          </a:p>
        </p:txBody>
      </p:sp>
      <p:sp>
        <p:nvSpPr>
          <p:cNvPr id="3" name="Sisällön paikkamerkki 2"/>
          <p:cNvSpPr>
            <a:spLocks noGrp="1"/>
          </p:cNvSpPr>
          <p:nvPr>
            <p:ph idx="1"/>
          </p:nvPr>
        </p:nvSpPr>
        <p:spPr>
          <a:xfrm>
            <a:off x="457200" y="764704"/>
            <a:ext cx="8229600" cy="5361459"/>
          </a:xfrm>
        </p:spPr>
        <p:txBody>
          <a:bodyPr>
            <a:normAutofit/>
          </a:bodyPr>
          <a:lstStyle/>
          <a:p>
            <a:r>
              <a:rPr lang="fi-FI" dirty="0" smtClean="0">
                <a:latin typeface="Arial Black" panose="020B0A04020102020204" pitchFamily="34" charset="0"/>
              </a:rPr>
              <a:t>Tietyiltä osin lakia sovelletaan yritykseen, jonka työsuhteessa olevien työntekijöiden määrä on säännöllisesti </a:t>
            </a:r>
            <a:r>
              <a:rPr lang="fi-FI" b="1" dirty="0" smtClean="0">
                <a:latin typeface="Arial Black" panose="020B0A04020102020204" pitchFamily="34" charset="0"/>
              </a:rPr>
              <a:t>vähintään </a:t>
            </a:r>
            <a:r>
              <a:rPr lang="fi-FI" b="1" dirty="0" smtClean="0">
                <a:latin typeface="Arial Black" panose="020B0A04020102020204" pitchFamily="34" charset="0"/>
              </a:rPr>
              <a:t>30</a:t>
            </a:r>
          </a:p>
          <a:p>
            <a:pPr marL="0" indent="0">
              <a:buNone/>
            </a:pPr>
            <a:endParaRPr lang="fi-FI" dirty="0" smtClean="0">
              <a:latin typeface="Arial Black" panose="020B0A04020102020204" pitchFamily="34" charset="0"/>
            </a:endParaRPr>
          </a:p>
          <a:p>
            <a:pPr marL="0" indent="0">
              <a:buNone/>
            </a:pPr>
            <a:endParaRPr lang="fi-FI" dirty="0">
              <a:latin typeface="Arial Black" panose="020B0A04020102020204" pitchFamily="34" charset="0"/>
            </a:endParaRPr>
          </a:p>
          <a:p>
            <a:pPr marL="0" indent="0">
              <a:buNone/>
            </a:pPr>
            <a:r>
              <a:rPr lang="fi-FI" dirty="0">
                <a:latin typeface="Arial Black" panose="020B0A04020102020204" pitchFamily="34" charset="0"/>
              </a:rPr>
              <a:t>	</a:t>
            </a:r>
            <a:r>
              <a:rPr lang="fi-FI" dirty="0" err="1" smtClean="0">
                <a:latin typeface="Arial Black" panose="020B0A04020102020204" pitchFamily="34" charset="0"/>
              </a:rPr>
              <a:t>-Mikä</a:t>
            </a:r>
            <a:r>
              <a:rPr lang="fi-FI" dirty="0" smtClean="0">
                <a:latin typeface="Arial Black" panose="020B0A04020102020204" pitchFamily="34" charset="0"/>
              </a:rPr>
              <a:t> on yritys johon lakia sovelletaan? </a:t>
            </a:r>
            <a:endParaRPr lang="fi-FI" dirty="0" smtClean="0">
              <a:latin typeface="Arial Black" panose="020B0A04020102020204" pitchFamily="34" charset="0"/>
            </a:endParaRPr>
          </a:p>
          <a:p>
            <a:pPr marL="0" indent="0">
              <a:buNone/>
            </a:pPr>
            <a:endParaRPr lang="fi-FI" dirty="0" smtClean="0">
              <a:latin typeface="Arial Black" panose="020B0A04020102020204" pitchFamily="34" charset="0"/>
            </a:endParaRPr>
          </a:p>
          <a:p>
            <a:r>
              <a:rPr lang="fi-FI" dirty="0" smtClean="0">
                <a:latin typeface="Arial Black" panose="020B0A04020102020204" pitchFamily="34" charset="0"/>
              </a:rPr>
              <a:t>Yrityksellä tarkoitetaan yhteisöä, säätiötä ja luonnollista henkilöä, joka harjoittaa taloudellista toimintaa riippumatta siitä, onko toiminta tarkoitettu voittoa tuottavaksi tai ei</a:t>
            </a:r>
            <a:endParaRPr lang="fi-FI" dirty="0">
              <a:latin typeface="Arial Black" panose="020B0A04020102020204" pitchFamily="34" charset="0"/>
            </a:endParaRPr>
          </a:p>
        </p:txBody>
      </p:sp>
    </p:spTree>
    <p:extLst>
      <p:ext uri="{BB962C8B-B14F-4D97-AF65-F5344CB8AC3E}">
        <p14:creationId xmlns:p14="http://schemas.microsoft.com/office/powerpoint/2010/main" val="2049639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210146"/>
          </a:xfrm>
        </p:spPr>
        <p:txBody>
          <a:bodyPr>
            <a:normAutofit fontScale="90000"/>
          </a:bodyPr>
          <a:lstStyle/>
          <a:p>
            <a:r>
              <a:rPr lang="fi-FI" dirty="0" smtClean="0"/>
              <a:t>Ketkä ovat YT:n osapuolia?</a:t>
            </a:r>
            <a:endParaRPr lang="fi-FI" dirty="0"/>
          </a:p>
        </p:txBody>
      </p:sp>
      <p:sp>
        <p:nvSpPr>
          <p:cNvPr id="3" name="Sisällön paikkamerkki 2"/>
          <p:cNvSpPr>
            <a:spLocks noGrp="1"/>
          </p:cNvSpPr>
          <p:nvPr>
            <p:ph idx="1"/>
          </p:nvPr>
        </p:nvSpPr>
        <p:spPr>
          <a:xfrm>
            <a:off x="457200" y="1412776"/>
            <a:ext cx="8229600" cy="4713387"/>
          </a:xfrm>
        </p:spPr>
        <p:txBody>
          <a:bodyPr/>
          <a:lstStyle/>
          <a:p>
            <a:endParaRPr lang="fi-FI" dirty="0" smtClean="0"/>
          </a:p>
          <a:p>
            <a:pPr marL="0" indent="0">
              <a:buNone/>
            </a:pPr>
            <a:endParaRPr lang="fi-FI" b="1" dirty="0" smtClean="0">
              <a:latin typeface="Arial Black" panose="020B0A04020102020204" pitchFamily="34" charset="0"/>
            </a:endParaRPr>
          </a:p>
          <a:p>
            <a:pPr marL="0" indent="0">
              <a:buNone/>
            </a:pPr>
            <a:endParaRPr lang="fi-FI" b="1" dirty="0">
              <a:latin typeface="Arial Black" panose="020B0A04020102020204" pitchFamily="34" charset="0"/>
            </a:endParaRPr>
          </a:p>
          <a:p>
            <a:pPr marL="0" indent="0">
              <a:buNone/>
            </a:pPr>
            <a:r>
              <a:rPr lang="fi-FI" b="1" dirty="0" smtClean="0">
                <a:latin typeface="Arial Black" panose="020B0A04020102020204" pitchFamily="34" charset="0"/>
              </a:rPr>
              <a:t>Yhteistoiminnan </a:t>
            </a:r>
            <a:r>
              <a:rPr lang="fi-FI" b="1" dirty="0" smtClean="0">
                <a:latin typeface="Arial Black" panose="020B0A04020102020204" pitchFamily="34" charset="0"/>
              </a:rPr>
              <a:t>osapuolet:</a:t>
            </a:r>
          </a:p>
          <a:p>
            <a:r>
              <a:rPr lang="fi-FI" dirty="0" smtClean="0">
                <a:latin typeface="Arial Black" panose="020B0A04020102020204" pitchFamily="34" charset="0"/>
              </a:rPr>
              <a:t>Työnantaja ja yrityksen henkilöstö</a:t>
            </a:r>
          </a:p>
          <a:p>
            <a:r>
              <a:rPr lang="fi-FI" dirty="0" smtClean="0">
                <a:latin typeface="Arial Black" panose="020B0A04020102020204" pitchFamily="34" charset="0"/>
              </a:rPr>
              <a:t>Henkilöstöryhmien edustajia: luottamusmies, luottamusvaltuutettu, työsuojeluvaltuutettu tai yhteistoimintaedustaja</a:t>
            </a:r>
          </a:p>
          <a:p>
            <a:pPr marL="0" indent="0">
              <a:buNone/>
            </a:pPr>
            <a:endParaRPr lang="fi-FI" dirty="0">
              <a:latin typeface="Arial Black" panose="020B0A04020102020204" pitchFamily="34" charset="0"/>
            </a:endParaRPr>
          </a:p>
        </p:txBody>
      </p:sp>
    </p:spTree>
    <p:extLst>
      <p:ext uri="{BB962C8B-B14F-4D97-AF65-F5344CB8AC3E}">
        <p14:creationId xmlns:p14="http://schemas.microsoft.com/office/powerpoint/2010/main" val="2267411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58018"/>
          </a:xfrm>
        </p:spPr>
        <p:txBody>
          <a:bodyPr>
            <a:normAutofit fontScale="90000"/>
          </a:bodyPr>
          <a:lstStyle/>
          <a:p>
            <a:endParaRPr lang="fi-FI" dirty="0"/>
          </a:p>
        </p:txBody>
      </p:sp>
      <p:sp>
        <p:nvSpPr>
          <p:cNvPr id="3" name="Sisällön paikkamerkki 2"/>
          <p:cNvSpPr>
            <a:spLocks noGrp="1"/>
          </p:cNvSpPr>
          <p:nvPr>
            <p:ph idx="1"/>
          </p:nvPr>
        </p:nvSpPr>
        <p:spPr>
          <a:xfrm>
            <a:off x="457200" y="620688"/>
            <a:ext cx="8229600" cy="5505475"/>
          </a:xfrm>
        </p:spPr>
        <p:txBody>
          <a:bodyPr>
            <a:normAutofit/>
          </a:bodyPr>
          <a:lstStyle/>
          <a:p>
            <a:r>
              <a:rPr lang="fi-FI" b="1" dirty="0" smtClean="0"/>
              <a:t>Tiedottamisvelvollisuus henkilöstöryhmien edustajille:</a:t>
            </a:r>
            <a:endParaRPr lang="fi-FI" dirty="0"/>
          </a:p>
          <a:p>
            <a:pPr marL="0" indent="0">
              <a:buNone/>
            </a:pPr>
            <a:r>
              <a:rPr lang="fi-FI" dirty="0" smtClean="0"/>
              <a:t> </a:t>
            </a:r>
            <a:r>
              <a:rPr lang="fi-FI" dirty="0" err="1" smtClean="0"/>
              <a:t>Yt-laissa</a:t>
            </a:r>
            <a:r>
              <a:rPr lang="fi-FI" dirty="0" smtClean="0"/>
              <a:t> säädetään tiedottamisvelvollisuudesta. (tällaisia ovat mm. maksetut palkat, määräaikaisten ja osa-aikaisten </a:t>
            </a:r>
            <a:r>
              <a:rPr lang="fi-FI" dirty="0" err="1" smtClean="0"/>
              <a:t>TT:den</a:t>
            </a:r>
            <a:r>
              <a:rPr lang="fi-FI" dirty="0" smtClean="0"/>
              <a:t> lukumäärät..)</a:t>
            </a:r>
          </a:p>
          <a:p>
            <a:endParaRPr lang="fi-FI" b="1" dirty="0" smtClean="0"/>
          </a:p>
          <a:p>
            <a:r>
              <a:rPr lang="fi-FI" b="1" dirty="0" smtClean="0"/>
              <a:t>Tiedottaminen liikkeen luovutuksesta/sulautumisesta tai jakautumisesta :</a:t>
            </a:r>
          </a:p>
          <a:p>
            <a:pPr marL="0" indent="0">
              <a:buNone/>
            </a:pPr>
            <a:endParaRPr lang="fi-FI" b="1" dirty="0" smtClean="0"/>
          </a:p>
          <a:p>
            <a:pPr marL="0" indent="0">
              <a:buNone/>
            </a:pPr>
            <a:r>
              <a:rPr lang="fi-FI" dirty="0" smtClean="0"/>
              <a:t>Liikkeen luovutuksessa sekä luovuttajan että luovutuksensaajan on selvitettävä henkilöstöryhmien edustajille ajankohta, syyt, seuraukset ja työntekijöitä koskevat toimenpiteet. </a:t>
            </a:r>
          </a:p>
          <a:p>
            <a:endParaRPr lang="fi-FI" dirty="0"/>
          </a:p>
        </p:txBody>
      </p:sp>
    </p:spTree>
    <p:extLst>
      <p:ext uri="{BB962C8B-B14F-4D97-AF65-F5344CB8AC3E}">
        <p14:creationId xmlns:p14="http://schemas.microsoft.com/office/powerpoint/2010/main" val="467415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202034"/>
          </a:xfrm>
        </p:spPr>
        <p:txBody>
          <a:bodyPr>
            <a:normAutofit fontScale="90000"/>
          </a:bodyPr>
          <a:lstStyle/>
          <a:p>
            <a:endParaRPr lang="fi-FI" dirty="0"/>
          </a:p>
        </p:txBody>
      </p:sp>
      <p:sp>
        <p:nvSpPr>
          <p:cNvPr id="3" name="Sisällön paikkamerkki 2"/>
          <p:cNvSpPr>
            <a:spLocks noGrp="1"/>
          </p:cNvSpPr>
          <p:nvPr>
            <p:ph idx="1"/>
          </p:nvPr>
        </p:nvSpPr>
        <p:spPr>
          <a:xfrm>
            <a:off x="457200" y="692696"/>
            <a:ext cx="8229600" cy="5433467"/>
          </a:xfrm>
        </p:spPr>
        <p:txBody>
          <a:bodyPr>
            <a:normAutofit/>
          </a:bodyPr>
          <a:lstStyle/>
          <a:p>
            <a:pPr marL="0" indent="0">
              <a:buNone/>
            </a:pPr>
            <a:r>
              <a:rPr lang="fi-FI" b="1" dirty="0" smtClean="0"/>
              <a:t>Yrityksen yleiset suunnitelmat, periaatteet ja tavoitteet: </a:t>
            </a:r>
          </a:p>
          <a:p>
            <a:pPr marL="0" indent="0">
              <a:buNone/>
            </a:pPr>
            <a:r>
              <a:rPr lang="fi-FI" b="1" dirty="0" smtClean="0"/>
              <a:t>Yhteistoimintamenettelyssä on käsiteltävä: </a:t>
            </a:r>
          </a:p>
          <a:p>
            <a:pPr marL="0" indent="0">
              <a:buNone/>
            </a:pPr>
            <a:endParaRPr lang="fi-FI" b="1" dirty="0"/>
          </a:p>
          <a:p>
            <a:pPr marL="0" indent="0">
              <a:buNone/>
            </a:pPr>
            <a:r>
              <a:rPr lang="fi-FI" b="1" dirty="0"/>
              <a:t>-</a:t>
            </a:r>
            <a:r>
              <a:rPr lang="fi-FI" b="1" dirty="0" smtClean="0"/>
              <a:t> Vuokratyövoiman käyttöä koskevat periaatteet:</a:t>
            </a:r>
            <a:endParaRPr lang="fi-FI" dirty="0" smtClean="0"/>
          </a:p>
          <a:p>
            <a:pPr marL="0" indent="0">
              <a:buNone/>
            </a:pPr>
            <a:r>
              <a:rPr lang="fi-FI" dirty="0" smtClean="0"/>
              <a:t>Työnantajan harkitessa sopimusta, sen tulee ilmoittaa niille henkilöstöryhmien edustajille, joiden edustamien työntekijöiden työhön vuokrattavien työntekijöiden tekemä työ vaikuttaisi</a:t>
            </a:r>
          </a:p>
          <a:p>
            <a:endParaRPr lang="fi-FI" dirty="0"/>
          </a:p>
        </p:txBody>
      </p:sp>
    </p:spTree>
    <p:extLst>
      <p:ext uri="{BB962C8B-B14F-4D97-AF65-F5344CB8AC3E}">
        <p14:creationId xmlns:p14="http://schemas.microsoft.com/office/powerpoint/2010/main" val="3063285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hto">
  <a:themeElements>
    <a:clrScheme name="Joht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Joht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Joht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123</TotalTime>
  <Words>522</Words>
  <Application>Microsoft Office PowerPoint</Application>
  <PresentationFormat>Näytössä katseltava diaesitys (4:3)</PresentationFormat>
  <Paragraphs>90</Paragraphs>
  <Slides>21</Slides>
  <Notes>0</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Johto</vt:lpstr>
      <vt:lpstr>YHTEISTOIMINTALAKI</vt:lpstr>
      <vt:lpstr>   Laki yhteistoiminnasta yrityksistä  -Mikä merkitys lailla on?</vt:lpstr>
      <vt:lpstr>-Mikä lain sisältö on?</vt:lpstr>
      <vt:lpstr>  Mitä asioita käsitellään YT-menettelyssä?</vt:lpstr>
      <vt:lpstr>Milloin lakia sovelletaan?</vt:lpstr>
      <vt:lpstr>PowerPoint-esitys</vt:lpstr>
      <vt:lpstr>Ketkä ovat YT:n osapuolia?</vt:lpstr>
      <vt:lpstr>PowerPoint-esitys</vt:lpstr>
      <vt:lpstr>PowerPoint-esitys</vt:lpstr>
      <vt:lpstr>PowerPoint-esitys</vt:lpstr>
      <vt:lpstr>PowerPoint-esitys</vt:lpstr>
      <vt:lpstr>PowerPoint-esitys</vt:lpstr>
      <vt:lpstr>KUN YRITYKSESSÄ ON VÄH. 20 TYÖNTEKIJÄÄ:</vt:lpstr>
      <vt:lpstr>KUN TYÖNTEKIJÖITÄ ON 30:</vt:lpstr>
      <vt:lpstr>PowerPoint-esitys</vt:lpstr>
      <vt:lpstr>PowerPoint-esitys</vt:lpstr>
      <vt:lpstr>MITEN YT KÄYNNISTYY?</vt:lpstr>
      <vt:lpstr>ENTÄ JOS YT-LAKIA RIKKOO? </vt:lpstr>
      <vt:lpstr>PowerPoint-esitys</vt:lpstr>
      <vt:lpstr>PowerPoint-esitys</vt:lpstr>
      <vt:lpstr>KESKEISIÄ OIKEUDELLISIA ONGELMIA: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Sanna Luoma</dc:creator>
  <cp:lastModifiedBy>Sanna Luoma</cp:lastModifiedBy>
  <cp:revision>12</cp:revision>
  <dcterms:created xsi:type="dcterms:W3CDTF">2015-12-02T17:45:16Z</dcterms:created>
  <dcterms:modified xsi:type="dcterms:W3CDTF">2017-02-04T11:29:09Z</dcterms:modified>
</cp:coreProperties>
</file>