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5" r:id="rId3"/>
    <p:sldId id="266" r:id="rId4"/>
    <p:sldId id="267" r:id="rId5"/>
    <p:sldId id="268" r:id="rId6"/>
    <p:sldId id="269" r:id="rId7"/>
    <p:sldId id="270" r:id="rId8"/>
    <p:sldId id="282" r:id="rId9"/>
    <p:sldId id="271" r:id="rId10"/>
    <p:sldId id="272" r:id="rId11"/>
    <p:sldId id="273" r:id="rId12"/>
    <p:sldId id="257" r:id="rId13"/>
    <p:sldId id="262" r:id="rId14"/>
    <p:sldId id="258" r:id="rId15"/>
    <p:sldId id="259" r:id="rId16"/>
    <p:sldId id="263" r:id="rId17"/>
    <p:sldId id="264" r:id="rId18"/>
    <p:sldId id="276" r:id="rId19"/>
    <p:sldId id="279" r:id="rId20"/>
    <p:sldId id="277" r:id="rId21"/>
    <p:sldId id="278" r:id="rId22"/>
    <p:sldId id="28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A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p:restoredTop sz="94590"/>
  </p:normalViewPr>
  <p:slideViewPr>
    <p:cSldViewPr snapToGrid="0" snapToObjects="1">
      <p:cViewPr>
        <p:scale>
          <a:sx n="100" d="100"/>
          <a:sy n="100" d="100"/>
        </p:scale>
        <p:origin x="-252" y="-1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FE6A43-4C32-624C-A1F8-C54ACC7A82A6}" type="doc">
      <dgm:prSet loTypeId="urn:microsoft.com/office/officeart/2005/8/layout/pyramid2" loCatId="" qsTypeId="urn:microsoft.com/office/officeart/2005/8/quickstyle/simple4" qsCatId="simple" csTypeId="urn:microsoft.com/office/officeart/2005/8/colors/accent1_2" csCatId="accent1" phldr="1"/>
      <dgm:spPr/>
    </dgm:pt>
    <dgm:pt modelId="{75D73DD4-09DD-9342-B89C-0A3ED7BECD51}">
      <dgm:prSet phldrT="[Teksti]"/>
      <dgm:spPr/>
      <dgm:t>
        <a:bodyPr/>
        <a:lstStyle/>
        <a:p>
          <a:r>
            <a:rPr lang="fi-FI" dirty="0" smtClean="0"/>
            <a:t>SÄÄNNÖT</a:t>
          </a:r>
        </a:p>
        <a:p>
          <a:r>
            <a:rPr lang="fi-FI" dirty="0" smtClean="0"/>
            <a:t>(PS &amp; P)</a:t>
          </a:r>
          <a:endParaRPr lang="fi-FI" dirty="0"/>
        </a:p>
      </dgm:t>
    </dgm:pt>
    <dgm:pt modelId="{7641AC10-0B94-124B-AE17-84735EC5E21C}" type="parTrans" cxnId="{1524AA7A-B8DF-CA4A-9B25-809E638074B0}">
      <dgm:prSet/>
      <dgm:spPr/>
      <dgm:t>
        <a:bodyPr/>
        <a:lstStyle/>
        <a:p>
          <a:endParaRPr lang="fi-FI"/>
        </a:p>
      </dgm:t>
    </dgm:pt>
    <dgm:pt modelId="{A50D0960-0AAA-9446-A46D-7D566B88BEF6}" type="sibTrans" cxnId="{1524AA7A-B8DF-CA4A-9B25-809E638074B0}">
      <dgm:prSet/>
      <dgm:spPr/>
      <dgm:t>
        <a:bodyPr/>
        <a:lstStyle/>
        <a:p>
          <a:endParaRPr lang="fi-FI"/>
        </a:p>
      </dgm:t>
    </dgm:pt>
    <dgm:pt modelId="{B1793016-9534-D448-8CEF-26BF69D50DE8}">
      <dgm:prSet phldrT="[Teksti]"/>
      <dgm:spPr/>
      <dgm:t>
        <a:bodyPr/>
        <a:lstStyle/>
        <a:p>
          <a:r>
            <a:rPr lang="fi-FI" dirty="0" smtClean="0"/>
            <a:t>TÄSSÄ TAPAUKSESSA</a:t>
          </a:r>
          <a:endParaRPr lang="fi-FI" dirty="0"/>
        </a:p>
      </dgm:t>
    </dgm:pt>
    <dgm:pt modelId="{3BAD8964-43FA-244D-8003-55AA861474EC}" type="parTrans" cxnId="{97AE848E-0315-DA41-A8C2-D5312E1E82C7}">
      <dgm:prSet/>
      <dgm:spPr/>
      <dgm:t>
        <a:bodyPr/>
        <a:lstStyle/>
        <a:p>
          <a:endParaRPr lang="fi-FI"/>
        </a:p>
      </dgm:t>
    </dgm:pt>
    <dgm:pt modelId="{43237DFE-F1FF-6843-A1D8-968C628BEFC2}" type="sibTrans" cxnId="{97AE848E-0315-DA41-A8C2-D5312E1E82C7}">
      <dgm:prSet/>
      <dgm:spPr/>
      <dgm:t>
        <a:bodyPr/>
        <a:lstStyle/>
        <a:p>
          <a:endParaRPr lang="fi-FI"/>
        </a:p>
      </dgm:t>
    </dgm:pt>
    <dgm:pt modelId="{6BCF296F-0EF7-FF40-AC32-86E9EA94EBCB}">
      <dgm:prSet phldrT="[Teksti]"/>
      <dgm:spPr/>
      <dgm:t>
        <a:bodyPr/>
        <a:lstStyle/>
        <a:p>
          <a:r>
            <a:rPr lang="fi-FI" dirty="0" smtClean="0"/>
            <a:t>NÄIN OLLEN</a:t>
          </a:r>
          <a:endParaRPr lang="fi-FI" dirty="0"/>
        </a:p>
      </dgm:t>
    </dgm:pt>
    <dgm:pt modelId="{519F3FA4-33E1-1344-98A2-38959955972D}" type="parTrans" cxnId="{08962A50-A56F-2C4A-80AE-B19B12670CD4}">
      <dgm:prSet/>
      <dgm:spPr/>
      <dgm:t>
        <a:bodyPr/>
        <a:lstStyle/>
        <a:p>
          <a:endParaRPr lang="fi-FI"/>
        </a:p>
      </dgm:t>
    </dgm:pt>
    <dgm:pt modelId="{DA09D12C-06E8-EC48-BBE1-55697AED25C6}" type="sibTrans" cxnId="{08962A50-A56F-2C4A-80AE-B19B12670CD4}">
      <dgm:prSet/>
      <dgm:spPr/>
      <dgm:t>
        <a:bodyPr/>
        <a:lstStyle/>
        <a:p>
          <a:endParaRPr lang="fi-FI"/>
        </a:p>
      </dgm:t>
    </dgm:pt>
    <dgm:pt modelId="{6F6ED43C-3CA8-184A-B16C-EDFC03912D06}" type="pres">
      <dgm:prSet presAssocID="{7CFE6A43-4C32-624C-A1F8-C54ACC7A82A6}" presName="compositeShape" presStyleCnt="0">
        <dgm:presLayoutVars>
          <dgm:dir/>
          <dgm:resizeHandles/>
        </dgm:presLayoutVars>
      </dgm:prSet>
      <dgm:spPr/>
    </dgm:pt>
    <dgm:pt modelId="{561DB82C-47AE-6743-8E81-D46D94304A96}" type="pres">
      <dgm:prSet presAssocID="{7CFE6A43-4C32-624C-A1F8-C54ACC7A82A6}" presName="pyramid" presStyleLbl="node1" presStyleIdx="0" presStyleCnt="1"/>
      <dgm:spPr/>
    </dgm:pt>
    <dgm:pt modelId="{9398A2FB-F994-4E42-B134-C73AE96E1359}" type="pres">
      <dgm:prSet presAssocID="{7CFE6A43-4C32-624C-A1F8-C54ACC7A82A6}" presName="theList" presStyleCnt="0"/>
      <dgm:spPr/>
    </dgm:pt>
    <dgm:pt modelId="{F02D826E-6ADD-D040-9421-AC8783181B99}" type="pres">
      <dgm:prSet presAssocID="{75D73DD4-09DD-9342-B89C-0A3ED7BECD51}" presName="aNode" presStyleLbl="fgAcc1" presStyleIdx="0" presStyleCnt="3">
        <dgm:presLayoutVars>
          <dgm:bulletEnabled val="1"/>
        </dgm:presLayoutVars>
      </dgm:prSet>
      <dgm:spPr/>
      <dgm:t>
        <a:bodyPr/>
        <a:lstStyle/>
        <a:p>
          <a:endParaRPr lang="fi-FI"/>
        </a:p>
      </dgm:t>
    </dgm:pt>
    <dgm:pt modelId="{6144D926-1AB9-D64D-A74F-6E0275E638F3}" type="pres">
      <dgm:prSet presAssocID="{75D73DD4-09DD-9342-B89C-0A3ED7BECD51}" presName="aSpace" presStyleCnt="0"/>
      <dgm:spPr/>
    </dgm:pt>
    <dgm:pt modelId="{6D623E9F-40B2-D141-820C-AB46084F43D6}" type="pres">
      <dgm:prSet presAssocID="{B1793016-9534-D448-8CEF-26BF69D50DE8}" presName="aNode" presStyleLbl="fgAcc1" presStyleIdx="1" presStyleCnt="3">
        <dgm:presLayoutVars>
          <dgm:bulletEnabled val="1"/>
        </dgm:presLayoutVars>
      </dgm:prSet>
      <dgm:spPr/>
      <dgm:t>
        <a:bodyPr/>
        <a:lstStyle/>
        <a:p>
          <a:endParaRPr lang="fi-FI"/>
        </a:p>
      </dgm:t>
    </dgm:pt>
    <dgm:pt modelId="{6146FB71-2D16-3D4C-825A-6B4F54913C78}" type="pres">
      <dgm:prSet presAssocID="{B1793016-9534-D448-8CEF-26BF69D50DE8}" presName="aSpace" presStyleCnt="0"/>
      <dgm:spPr/>
    </dgm:pt>
    <dgm:pt modelId="{9517A070-2020-D042-999D-E412C0703081}" type="pres">
      <dgm:prSet presAssocID="{6BCF296F-0EF7-FF40-AC32-86E9EA94EBCB}" presName="aNode" presStyleLbl="fgAcc1" presStyleIdx="2" presStyleCnt="3">
        <dgm:presLayoutVars>
          <dgm:bulletEnabled val="1"/>
        </dgm:presLayoutVars>
      </dgm:prSet>
      <dgm:spPr/>
      <dgm:t>
        <a:bodyPr/>
        <a:lstStyle/>
        <a:p>
          <a:endParaRPr lang="fi-FI"/>
        </a:p>
      </dgm:t>
    </dgm:pt>
    <dgm:pt modelId="{FC90E71E-FB6E-2C4B-A6DA-4F011820EBE1}" type="pres">
      <dgm:prSet presAssocID="{6BCF296F-0EF7-FF40-AC32-86E9EA94EBCB}" presName="aSpace" presStyleCnt="0"/>
      <dgm:spPr/>
    </dgm:pt>
  </dgm:ptLst>
  <dgm:cxnLst>
    <dgm:cxn modelId="{31A84F7A-22D3-0D4E-88C3-B1B38B3728FE}" type="presOf" srcId="{75D73DD4-09DD-9342-B89C-0A3ED7BECD51}" destId="{F02D826E-6ADD-D040-9421-AC8783181B99}" srcOrd="0" destOrd="0" presId="urn:microsoft.com/office/officeart/2005/8/layout/pyramid2"/>
    <dgm:cxn modelId="{97AE848E-0315-DA41-A8C2-D5312E1E82C7}" srcId="{7CFE6A43-4C32-624C-A1F8-C54ACC7A82A6}" destId="{B1793016-9534-D448-8CEF-26BF69D50DE8}" srcOrd="1" destOrd="0" parTransId="{3BAD8964-43FA-244D-8003-55AA861474EC}" sibTransId="{43237DFE-F1FF-6843-A1D8-968C628BEFC2}"/>
    <dgm:cxn modelId="{BED48189-CBB5-974D-9EA9-6B8A84025EFE}" type="presOf" srcId="{7CFE6A43-4C32-624C-A1F8-C54ACC7A82A6}" destId="{6F6ED43C-3CA8-184A-B16C-EDFC03912D06}" srcOrd="0" destOrd="0" presId="urn:microsoft.com/office/officeart/2005/8/layout/pyramid2"/>
    <dgm:cxn modelId="{08962A50-A56F-2C4A-80AE-B19B12670CD4}" srcId="{7CFE6A43-4C32-624C-A1F8-C54ACC7A82A6}" destId="{6BCF296F-0EF7-FF40-AC32-86E9EA94EBCB}" srcOrd="2" destOrd="0" parTransId="{519F3FA4-33E1-1344-98A2-38959955972D}" sibTransId="{DA09D12C-06E8-EC48-BBE1-55697AED25C6}"/>
    <dgm:cxn modelId="{1524AA7A-B8DF-CA4A-9B25-809E638074B0}" srcId="{7CFE6A43-4C32-624C-A1F8-C54ACC7A82A6}" destId="{75D73DD4-09DD-9342-B89C-0A3ED7BECD51}" srcOrd="0" destOrd="0" parTransId="{7641AC10-0B94-124B-AE17-84735EC5E21C}" sibTransId="{A50D0960-0AAA-9446-A46D-7D566B88BEF6}"/>
    <dgm:cxn modelId="{6B0DA84F-0D4A-F84D-8260-8C0B7CD04586}" type="presOf" srcId="{6BCF296F-0EF7-FF40-AC32-86E9EA94EBCB}" destId="{9517A070-2020-D042-999D-E412C0703081}" srcOrd="0" destOrd="0" presId="urn:microsoft.com/office/officeart/2005/8/layout/pyramid2"/>
    <dgm:cxn modelId="{4DC6B1DA-59F5-8840-A291-2E090DE0419D}" type="presOf" srcId="{B1793016-9534-D448-8CEF-26BF69D50DE8}" destId="{6D623E9F-40B2-D141-820C-AB46084F43D6}" srcOrd="0" destOrd="0" presId="urn:microsoft.com/office/officeart/2005/8/layout/pyramid2"/>
    <dgm:cxn modelId="{81AD55A8-670D-F34D-83E8-5E2EBC0AB688}" type="presParOf" srcId="{6F6ED43C-3CA8-184A-B16C-EDFC03912D06}" destId="{561DB82C-47AE-6743-8E81-D46D94304A96}" srcOrd="0" destOrd="0" presId="urn:microsoft.com/office/officeart/2005/8/layout/pyramid2"/>
    <dgm:cxn modelId="{1C399CEE-3C20-4F47-BCBA-0747F599E670}" type="presParOf" srcId="{6F6ED43C-3CA8-184A-B16C-EDFC03912D06}" destId="{9398A2FB-F994-4E42-B134-C73AE96E1359}" srcOrd="1" destOrd="0" presId="urn:microsoft.com/office/officeart/2005/8/layout/pyramid2"/>
    <dgm:cxn modelId="{5EE47A44-9634-1246-939D-8C41E2F51116}" type="presParOf" srcId="{9398A2FB-F994-4E42-B134-C73AE96E1359}" destId="{F02D826E-6ADD-D040-9421-AC8783181B99}" srcOrd="0" destOrd="0" presId="urn:microsoft.com/office/officeart/2005/8/layout/pyramid2"/>
    <dgm:cxn modelId="{B4388D26-F4BA-8245-8815-AF3DCC5C22E0}" type="presParOf" srcId="{9398A2FB-F994-4E42-B134-C73AE96E1359}" destId="{6144D926-1AB9-D64D-A74F-6E0275E638F3}" srcOrd="1" destOrd="0" presId="urn:microsoft.com/office/officeart/2005/8/layout/pyramid2"/>
    <dgm:cxn modelId="{66F23B39-5153-8341-BA5C-6E6DD992ECA7}" type="presParOf" srcId="{9398A2FB-F994-4E42-B134-C73AE96E1359}" destId="{6D623E9F-40B2-D141-820C-AB46084F43D6}" srcOrd="2" destOrd="0" presId="urn:microsoft.com/office/officeart/2005/8/layout/pyramid2"/>
    <dgm:cxn modelId="{2403D0AF-8F62-304B-85F4-7511F221BEF9}" type="presParOf" srcId="{9398A2FB-F994-4E42-B134-C73AE96E1359}" destId="{6146FB71-2D16-3D4C-825A-6B4F54913C78}" srcOrd="3" destOrd="0" presId="urn:microsoft.com/office/officeart/2005/8/layout/pyramid2"/>
    <dgm:cxn modelId="{0D963105-F02C-0E4F-91A1-174CB95BAC68}" type="presParOf" srcId="{9398A2FB-F994-4E42-B134-C73AE96E1359}" destId="{9517A070-2020-D042-999D-E412C0703081}" srcOrd="4" destOrd="0" presId="urn:microsoft.com/office/officeart/2005/8/layout/pyramid2"/>
    <dgm:cxn modelId="{F4D79692-4EEB-8E4C-B954-62320FAE50DF}" type="presParOf" srcId="{9398A2FB-F994-4E42-B134-C73AE96E1359}" destId="{FC90E71E-FB6E-2C4B-A6DA-4F011820EBE1}"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1DB82C-47AE-6743-8E81-D46D94304A96}">
      <dsp:nvSpPr>
        <dsp:cNvPr id="0" name=""/>
        <dsp:cNvSpPr/>
      </dsp:nvSpPr>
      <dsp:spPr>
        <a:xfrm>
          <a:off x="2614493" y="0"/>
          <a:ext cx="4351338" cy="4351338"/>
        </a:xfrm>
        <a:prstGeom prst="triangl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02D826E-6ADD-D040-9421-AC8783181B99}">
      <dsp:nvSpPr>
        <dsp:cNvPr id="0" name=""/>
        <dsp:cNvSpPr/>
      </dsp:nvSpPr>
      <dsp:spPr>
        <a:xfrm>
          <a:off x="4790162" y="437470"/>
          <a:ext cx="2828369" cy="1030043"/>
        </a:xfrm>
        <a:prstGeom prst="round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SÄÄNNÖT</a:t>
          </a:r>
        </a:p>
        <a:p>
          <a:pPr lvl="0" algn="ctr" defTabSz="977900">
            <a:lnSpc>
              <a:spcPct val="90000"/>
            </a:lnSpc>
            <a:spcBef>
              <a:spcPct val="0"/>
            </a:spcBef>
            <a:spcAft>
              <a:spcPct val="35000"/>
            </a:spcAft>
          </a:pPr>
          <a:r>
            <a:rPr lang="fi-FI" sz="2200" kern="1200" dirty="0" smtClean="0"/>
            <a:t>(PS &amp; P)</a:t>
          </a:r>
          <a:endParaRPr lang="fi-FI" sz="2200" kern="1200" dirty="0"/>
        </a:p>
      </dsp:txBody>
      <dsp:txXfrm>
        <a:off x="4840445" y="487753"/>
        <a:ext cx="2727803" cy="929477"/>
      </dsp:txXfrm>
    </dsp:sp>
    <dsp:sp modelId="{6D623E9F-40B2-D141-820C-AB46084F43D6}">
      <dsp:nvSpPr>
        <dsp:cNvPr id="0" name=""/>
        <dsp:cNvSpPr/>
      </dsp:nvSpPr>
      <dsp:spPr>
        <a:xfrm>
          <a:off x="4790162" y="1596269"/>
          <a:ext cx="2828369" cy="1030043"/>
        </a:xfrm>
        <a:prstGeom prst="round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TÄSSÄ TAPAUKSESSA</a:t>
          </a:r>
          <a:endParaRPr lang="fi-FI" sz="2200" kern="1200" dirty="0"/>
        </a:p>
      </dsp:txBody>
      <dsp:txXfrm>
        <a:off x="4840445" y="1646552"/>
        <a:ext cx="2727803" cy="929477"/>
      </dsp:txXfrm>
    </dsp:sp>
    <dsp:sp modelId="{9517A070-2020-D042-999D-E412C0703081}">
      <dsp:nvSpPr>
        <dsp:cNvPr id="0" name=""/>
        <dsp:cNvSpPr/>
      </dsp:nvSpPr>
      <dsp:spPr>
        <a:xfrm>
          <a:off x="4790162" y="2755068"/>
          <a:ext cx="2828369" cy="1030043"/>
        </a:xfrm>
        <a:prstGeom prst="round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fi-FI" sz="2200" kern="1200" dirty="0" smtClean="0"/>
            <a:t>NÄIN OLLEN</a:t>
          </a:r>
          <a:endParaRPr lang="fi-FI" sz="2200" kern="1200" dirty="0"/>
        </a:p>
      </dsp:txBody>
      <dsp:txXfrm>
        <a:off x="4840445" y="2805351"/>
        <a:ext cx="2727803" cy="92947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fi-FI" smtClean="0"/>
              <a:t>Muokkaa perustyylejä naps.</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8/31/2017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fi-FI" smtClean="0"/>
              <a:t>Muokkaa perustyylejä naps.</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B80C674-7DFC-42FE-B9CD-82963CDB1557}"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fi-FI" smtClean="0"/>
              <a:t>Muokkaa perustyylejä naps.</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2076456F-F47D-4F25-8053-2A695DA0CA7D}"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fi-FI" smtClean="0"/>
              <a:t>Muokkaa perustyylejä naps.</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5D6C7379-69CC-4837-9905-BEBA22830C8A}"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fi-FI" smtClean="0"/>
              <a:t>Muokkaa perustyylejä naps.</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9EB8B7E-8AEE-4F10-BFEE-C999AD004D36}"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sarak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fi-FI" smtClean="0"/>
              <a:t>Muokkaa perustyylejä naps.</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fi-FI" smtClean="0"/>
              <a:t>Muokkaa tekstin perustyylejä napsauttamalla</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fi-FI" smtClean="0"/>
              <a:t>Muokkaa tekstin perustyylejä napsauttamalla</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8668F3F9-58BC-440B-B37B-805B9055EF92}" type="datetimeFigureOut">
              <a:rPr lang="en-US" dirty="0"/>
              <a:t>8/31/2017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kuvasarak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fi-FI" smtClean="0"/>
              <a:t>Muokkaa perustyylejä naps.</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Vedä kuva paikkamerkkiin tai lisää napsauttamalla kuvaketta</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Vedä kuva paikkamerkkiin tai lisää napsauttamalla kuvaketta</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Vedä kuva paikkamerkkiin tai lisää napsauttamalla kuvaketta</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0D5A53AF-48EA-489D-8260-9DCAB666386A}" type="datetimeFigureOut">
              <a:rPr lang="en-US" dirty="0"/>
              <a:t>8/31/2017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i-FI" smtClean="0"/>
              <a:t>Muokkaa perustyylejä naps.</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fi-FI" smtClean="0"/>
              <a:t>Muokkaa perustyylejä naps.</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fi-FI" smtClean="0"/>
              <a:t>Muokkaa perustyylejä naps.</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8/31/2017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i-FI" smtClean="0"/>
              <a:t>Muokkaa perustyylejä naps.</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120000" y="2505075"/>
            <a:ext cx="5025216"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fi-FI" smtClean="0"/>
              <a:t>Muokkaa tekstin perustyylejä napsauttamalla</a:t>
            </a:r>
          </a:p>
        </p:txBody>
      </p:sp>
      <p:sp>
        <p:nvSpPr>
          <p:cNvPr id="6" name="Content Placeholder 5"/>
          <p:cNvSpPr>
            <a:spLocks noGrp="1"/>
          </p:cNvSpPr>
          <p:nvPr>
            <p:ph sz="quarter" idx="4"/>
          </p:nvPr>
        </p:nvSpPr>
        <p:spPr>
          <a:xfrm>
            <a:off x="6319840" y="2505075"/>
            <a:ext cx="503554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8/31/2017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8/31/2017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8/31/2017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smtClean="0"/>
              <a:t>Muokkaa perustyylejä naps.</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F7D1BD23-6E54-4D9D-AD88-A2813C73CC25}"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i-FI" smtClean="0"/>
              <a:t>Muokkaa perustyylejä naps.</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471A834-4F3C-4AF9-9C74-05EC35A0F292}" type="datetimeFigureOut">
              <a:rPr lang="en-US" dirty="0"/>
              <a:t>8/31/2017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perustyylejä naps.</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8/31/2017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dirty="0" smtClean="0"/>
              <a:t>Luku- ja vastaustekniikka</a:t>
            </a:r>
            <a:br>
              <a:rPr lang="fi-FI" dirty="0" smtClean="0"/>
            </a:br>
            <a:r>
              <a:rPr lang="fi-FI" dirty="0" smtClean="0"/>
              <a:t/>
            </a:r>
            <a:br>
              <a:rPr lang="fi-FI" dirty="0" smtClean="0"/>
            </a:b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88396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solidFill>
                  <a:srgbClr val="00B0F0"/>
                </a:solidFill>
              </a:rPr>
              <a:t>LAKI</a:t>
            </a:r>
            <a:endParaRPr lang="fi-FI" dirty="0">
              <a:solidFill>
                <a:srgbClr val="00B0F0"/>
              </a:solidFill>
            </a:endParaRPr>
          </a:p>
        </p:txBody>
      </p:sp>
      <p:sp>
        <p:nvSpPr>
          <p:cNvPr id="3" name="Sisällön paikkamerkki 2"/>
          <p:cNvSpPr>
            <a:spLocks noGrp="1"/>
          </p:cNvSpPr>
          <p:nvPr>
            <p:ph idx="1"/>
          </p:nvPr>
        </p:nvSpPr>
        <p:spPr>
          <a:xfrm>
            <a:off x="1120000" y="1690688"/>
            <a:ext cx="10233800" cy="4486275"/>
          </a:xfrm>
        </p:spPr>
        <p:txBody>
          <a:bodyPr>
            <a:normAutofit/>
          </a:bodyPr>
          <a:lstStyle/>
          <a:p>
            <a:r>
              <a:rPr lang="fi-FI" sz="2400" dirty="0">
                <a:solidFill>
                  <a:schemeClr val="tx1"/>
                </a:solidFill>
              </a:rPr>
              <a:t>Laki sääntelee tiettyä </a:t>
            </a:r>
            <a:r>
              <a:rPr lang="fi-FI" sz="2400" dirty="0" smtClean="0">
                <a:solidFill>
                  <a:schemeClr val="tx1"/>
                </a:solidFill>
              </a:rPr>
              <a:t>asiakokonaisuutta</a:t>
            </a:r>
          </a:p>
          <a:p>
            <a:r>
              <a:rPr lang="fi-FI" sz="2400" dirty="0" smtClean="0">
                <a:solidFill>
                  <a:schemeClr val="tx1"/>
                </a:solidFill>
              </a:rPr>
              <a:t>Koostuu velvoittavista oikeusnormeista &amp; määritelmistä</a:t>
            </a:r>
          </a:p>
          <a:p>
            <a:r>
              <a:rPr lang="fi-FI" sz="2400" dirty="0" smtClean="0">
                <a:solidFill>
                  <a:schemeClr val="tx1"/>
                </a:solidFill>
              </a:rPr>
              <a:t>Oikeuslähteenä vahvasti velvoittava</a:t>
            </a:r>
          </a:p>
          <a:p>
            <a:pPr lvl="1"/>
            <a:r>
              <a:rPr lang="fi-FI" dirty="0" smtClean="0">
                <a:solidFill>
                  <a:schemeClr val="tx1"/>
                </a:solidFill>
              </a:rPr>
              <a:t>Kieltäviä, käskeviä ja sallivia normeja</a:t>
            </a:r>
          </a:p>
          <a:p>
            <a:pPr lvl="1"/>
            <a:endParaRPr lang="fi-FI" dirty="0">
              <a:solidFill>
                <a:schemeClr val="tx1"/>
              </a:solidFill>
            </a:endParaRPr>
          </a:p>
          <a:p>
            <a:pPr lvl="1"/>
            <a:r>
              <a:rPr lang="fi-FI" dirty="0" err="1" smtClean="0">
                <a:solidFill>
                  <a:schemeClr val="tx1"/>
                </a:solidFill>
              </a:rPr>
              <a:t>esim</a:t>
            </a:r>
            <a:r>
              <a:rPr lang="fi-FI" dirty="0" smtClean="0">
                <a:solidFill>
                  <a:schemeClr val="tx1"/>
                </a:solidFill>
              </a:rPr>
              <a:t> </a:t>
            </a:r>
            <a:r>
              <a:rPr lang="fi-FI" dirty="0">
                <a:solidFill>
                  <a:schemeClr val="tx1"/>
                </a:solidFill>
              </a:rPr>
              <a:t>1) </a:t>
            </a:r>
            <a:r>
              <a:rPr lang="fi-FI" u="sng" dirty="0">
                <a:solidFill>
                  <a:schemeClr val="tx1"/>
                </a:solidFill>
              </a:rPr>
              <a:t>Rikoslaki</a:t>
            </a:r>
            <a:r>
              <a:rPr lang="fi-FI" dirty="0">
                <a:solidFill>
                  <a:schemeClr val="tx1"/>
                </a:solidFill>
              </a:rPr>
              <a:t> (RL) sääntelee mistä teoista voidaan tuomita (varkaus, pahoinpitely...), kuka voidaan tuomita...</a:t>
            </a:r>
          </a:p>
          <a:p>
            <a:pPr lvl="1"/>
            <a:r>
              <a:rPr lang="fi-FI" dirty="0" err="1">
                <a:solidFill>
                  <a:schemeClr val="tx1"/>
                </a:solidFill>
              </a:rPr>
              <a:t>esim</a:t>
            </a:r>
            <a:r>
              <a:rPr lang="fi-FI" dirty="0">
                <a:solidFill>
                  <a:schemeClr val="tx1"/>
                </a:solidFill>
              </a:rPr>
              <a:t> 2) </a:t>
            </a:r>
            <a:r>
              <a:rPr lang="fi-FI" u="sng" dirty="0">
                <a:solidFill>
                  <a:schemeClr val="tx1"/>
                </a:solidFill>
              </a:rPr>
              <a:t>Avioliittolaki</a:t>
            </a:r>
            <a:r>
              <a:rPr lang="fi-FI" dirty="0">
                <a:solidFill>
                  <a:schemeClr val="tx1"/>
                </a:solidFill>
              </a:rPr>
              <a:t> (AL) sääntelee kuka voi mennä naimisiin, miten avioeroa tulee hakea, jne...</a:t>
            </a:r>
          </a:p>
          <a:p>
            <a:pPr lvl="1"/>
            <a:r>
              <a:rPr lang="fi-FI" dirty="0" err="1">
                <a:solidFill>
                  <a:schemeClr val="tx1"/>
                </a:solidFill>
              </a:rPr>
              <a:t>esim</a:t>
            </a:r>
            <a:r>
              <a:rPr lang="fi-FI" dirty="0">
                <a:solidFill>
                  <a:schemeClr val="tx1"/>
                </a:solidFill>
              </a:rPr>
              <a:t> 3) Työsopimuslaki (TSL) sääntelee työnantajan ja työntekijän välistä suhdetta...</a:t>
            </a:r>
          </a:p>
        </p:txBody>
      </p:sp>
    </p:spTree>
    <p:extLst>
      <p:ext uri="{BB962C8B-B14F-4D97-AF65-F5344CB8AC3E}">
        <p14:creationId xmlns:p14="http://schemas.microsoft.com/office/powerpoint/2010/main" val="1698062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VASTAUSTEKNIIKKA</a:t>
            </a:r>
            <a:endParaRPr lang="fi-FI" dirty="0"/>
          </a:p>
        </p:txBody>
      </p:sp>
      <p:sp>
        <p:nvSpPr>
          <p:cNvPr id="3" name="Sisällön paikkamerkki 2"/>
          <p:cNvSpPr>
            <a:spLocks noGrp="1"/>
          </p:cNvSpPr>
          <p:nvPr>
            <p:ph idx="1"/>
          </p:nvPr>
        </p:nvSpPr>
        <p:spPr/>
        <p:txBody>
          <a:bodyPr/>
          <a:lstStyle/>
          <a:p>
            <a:pPr marL="0" indent="0">
              <a:buNone/>
            </a:pPr>
            <a:endParaRPr lang="fi-FI" dirty="0" smtClean="0"/>
          </a:p>
          <a:p>
            <a:pPr marL="0" indent="0">
              <a:buNone/>
            </a:pPr>
            <a:endParaRPr lang="fi-FI" dirty="0"/>
          </a:p>
          <a:p>
            <a:pPr marL="0" indent="0">
              <a:buNone/>
            </a:pPr>
            <a:r>
              <a:rPr lang="fi-FI" dirty="0"/>
              <a:t> </a:t>
            </a:r>
            <a:r>
              <a:rPr lang="fi-FI" dirty="0" smtClean="0"/>
              <a:t>    Omin </a:t>
            </a:r>
            <a:r>
              <a:rPr lang="fi-FI" dirty="0"/>
              <a:t>sanoin tai yleisellä tasolla selittäminen harvoin riittää;</a:t>
            </a:r>
          </a:p>
          <a:p>
            <a:pPr marL="457200" lvl="1" indent="0">
              <a:buNone/>
            </a:pPr>
            <a:r>
              <a:rPr lang="fi-FI" dirty="0" smtClean="0"/>
              <a:t>	          säännöt</a:t>
            </a:r>
            <a:r>
              <a:rPr lang="fi-FI" dirty="0"/>
              <a:t>, käsitteet ja termit osattava </a:t>
            </a:r>
            <a:r>
              <a:rPr lang="fi-FI" b="1" dirty="0"/>
              <a:t>täsmällisesti</a:t>
            </a:r>
            <a:r>
              <a:rPr lang="fi-FI" dirty="0" smtClean="0"/>
              <a:t>!</a:t>
            </a:r>
            <a:endParaRPr lang="fi-FI" dirty="0"/>
          </a:p>
        </p:txBody>
      </p:sp>
    </p:spTree>
    <p:extLst>
      <p:ext uri="{BB962C8B-B14F-4D97-AF65-F5344CB8AC3E}">
        <p14:creationId xmlns:p14="http://schemas.microsoft.com/office/powerpoint/2010/main" val="1076103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YLEISIMMÄT TENTTIKYSYMYKSET</a:t>
            </a:r>
            <a:endParaRPr lang="fi-FI" dirty="0"/>
          </a:p>
        </p:txBody>
      </p:sp>
      <p:sp>
        <p:nvSpPr>
          <p:cNvPr id="3" name="Sisällön paikkamerkki 2"/>
          <p:cNvSpPr>
            <a:spLocks noGrp="1"/>
          </p:cNvSpPr>
          <p:nvPr>
            <p:ph idx="1"/>
          </p:nvPr>
        </p:nvSpPr>
        <p:spPr>
          <a:xfrm>
            <a:off x="1120000" y="1815737"/>
            <a:ext cx="10233800" cy="4361226"/>
          </a:xfrm>
        </p:spPr>
        <p:txBody>
          <a:bodyPr/>
          <a:lstStyle/>
          <a:p>
            <a:r>
              <a:rPr lang="fi-FI" dirty="0" smtClean="0"/>
              <a:t>Käsite</a:t>
            </a:r>
          </a:p>
          <a:p>
            <a:r>
              <a:rPr lang="fi-FI" dirty="0" smtClean="0"/>
              <a:t>Essee</a:t>
            </a:r>
          </a:p>
          <a:p>
            <a:r>
              <a:rPr lang="fi-FI" dirty="0" smtClean="0"/>
              <a:t>Oikeustapaus</a:t>
            </a:r>
          </a:p>
        </p:txBody>
      </p:sp>
    </p:spTree>
    <p:extLst>
      <p:ext uri="{BB962C8B-B14F-4D97-AF65-F5344CB8AC3E}">
        <p14:creationId xmlns:p14="http://schemas.microsoft.com/office/powerpoint/2010/main" val="1021950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YLEISTÄ VASTAUSTYYLISTÄ</a:t>
            </a:r>
            <a:endParaRPr lang="fi-FI" dirty="0"/>
          </a:p>
        </p:txBody>
      </p:sp>
      <p:sp>
        <p:nvSpPr>
          <p:cNvPr id="3" name="Sisällön paikkamerkki 2"/>
          <p:cNvSpPr>
            <a:spLocks noGrp="1"/>
          </p:cNvSpPr>
          <p:nvPr>
            <p:ph idx="1"/>
          </p:nvPr>
        </p:nvSpPr>
        <p:spPr>
          <a:xfrm>
            <a:off x="1120000" y="1587500"/>
            <a:ext cx="10233800" cy="5130799"/>
          </a:xfrm>
        </p:spPr>
        <p:txBody>
          <a:bodyPr>
            <a:noAutofit/>
          </a:bodyPr>
          <a:lstStyle/>
          <a:p>
            <a:pPr lvl="1"/>
            <a:r>
              <a:rPr lang="fi-FI" dirty="0"/>
              <a:t>Maksimipistemäärä on esim. 10p = </a:t>
            </a:r>
            <a:r>
              <a:rPr lang="fi-FI" dirty="0" smtClean="0"/>
              <a:t>10-13 </a:t>
            </a:r>
            <a:r>
              <a:rPr lang="fi-FI" dirty="0"/>
              <a:t>kohtaa</a:t>
            </a:r>
          </a:p>
          <a:p>
            <a:pPr lvl="1"/>
            <a:r>
              <a:rPr lang="fi-FI" dirty="0"/>
              <a:t>Kohdat on pisteytetty yleensä 0,25p, 0,5p tai </a:t>
            </a:r>
            <a:r>
              <a:rPr lang="fi-FI" dirty="0" smtClean="0"/>
              <a:t>1p</a:t>
            </a:r>
          </a:p>
          <a:p>
            <a:pPr lvl="1"/>
            <a:endParaRPr lang="fi-FI" dirty="0"/>
          </a:p>
          <a:p>
            <a:pPr lvl="1"/>
            <a:r>
              <a:rPr lang="fi-FI" dirty="0"/>
              <a:t>R</a:t>
            </a:r>
            <a:r>
              <a:rPr lang="fi-FI" dirty="0" smtClean="0"/>
              <a:t>ajattu vastaustila</a:t>
            </a:r>
          </a:p>
          <a:p>
            <a:pPr lvl="2"/>
            <a:r>
              <a:rPr lang="fi-FI" sz="2400" dirty="0" smtClean="0"/>
              <a:t>Ylimenevää osaa ei huomioida pisteytyksessä!</a:t>
            </a:r>
          </a:p>
          <a:p>
            <a:pPr lvl="1"/>
            <a:r>
              <a:rPr lang="fi-FI" dirty="0" smtClean="0"/>
              <a:t>Juridinen kieli</a:t>
            </a:r>
          </a:p>
          <a:p>
            <a:pPr lvl="2"/>
            <a:r>
              <a:rPr lang="fi-FI" sz="2400" i="1" dirty="0" err="1"/>
              <a:t>Välta</a:t>
            </a:r>
            <a:r>
              <a:rPr lang="fi-FI" sz="2400" i="1" dirty="0"/>
              <a:t>̈ </a:t>
            </a:r>
            <a:r>
              <a:rPr lang="fi-FI" sz="2400" dirty="0" err="1"/>
              <a:t>puhekielisia</a:t>
            </a:r>
            <a:r>
              <a:rPr lang="fi-FI" sz="2400" dirty="0"/>
              <a:t>̈ tai murteellisia ilmauksia ja ilmaise </a:t>
            </a:r>
            <a:r>
              <a:rPr lang="fi-FI" sz="2400" dirty="0" err="1"/>
              <a:t>itseäsi</a:t>
            </a:r>
            <a:r>
              <a:rPr lang="fi-FI" sz="2400" dirty="0"/>
              <a:t> tenttivastauksissa asiallisella juridisella </a:t>
            </a:r>
            <a:r>
              <a:rPr lang="fi-FI" sz="2400" dirty="0" err="1"/>
              <a:t>kielella</a:t>
            </a:r>
            <a:r>
              <a:rPr lang="fi-FI" sz="2400" dirty="0"/>
              <a:t>̈, joka on siis </a:t>
            </a:r>
            <a:r>
              <a:rPr lang="fi-FI" sz="2400" b="1" dirty="0" err="1"/>
              <a:t>hyväa</a:t>
            </a:r>
            <a:r>
              <a:rPr lang="fi-FI" sz="2400" b="1" dirty="0"/>
              <a:t>̈ ja </a:t>
            </a:r>
            <a:r>
              <a:rPr lang="fi-FI" sz="2400" b="1" dirty="0" err="1"/>
              <a:t>selkäa</a:t>
            </a:r>
            <a:r>
              <a:rPr lang="fi-FI" sz="2400" b="1" dirty="0"/>
              <a:t>̈ </a:t>
            </a:r>
            <a:r>
              <a:rPr lang="fi-FI" sz="2400" b="1" dirty="0" smtClean="0"/>
              <a:t>asiasuomea.</a:t>
            </a:r>
            <a:endParaRPr lang="fi-FI" sz="2400" dirty="0" smtClean="0"/>
          </a:p>
          <a:p>
            <a:pPr lvl="1"/>
            <a:r>
              <a:rPr lang="fi-FI" dirty="0" smtClean="0"/>
              <a:t>Jäsentely</a:t>
            </a:r>
          </a:p>
          <a:p>
            <a:pPr lvl="2"/>
            <a:r>
              <a:rPr lang="fi-FI" sz="2400" i="1" dirty="0" smtClean="0"/>
              <a:t>Vältä</a:t>
            </a:r>
            <a:r>
              <a:rPr lang="fi-FI" sz="2400" dirty="0" smtClean="0"/>
              <a:t> monimutkaisia pitkiä lauseita</a:t>
            </a:r>
          </a:p>
          <a:p>
            <a:pPr lvl="2"/>
            <a:r>
              <a:rPr lang="fi-FI" sz="2400" dirty="0" smtClean="0"/>
              <a:t>Jäsentele vastauksesi selkeäksi kokonaisuudeksi</a:t>
            </a:r>
            <a:endParaRPr lang="fi-FI" sz="2400" dirty="0"/>
          </a:p>
        </p:txBody>
      </p:sp>
    </p:spTree>
    <p:extLst>
      <p:ext uri="{BB962C8B-B14F-4D97-AF65-F5344CB8AC3E}">
        <p14:creationId xmlns:p14="http://schemas.microsoft.com/office/powerpoint/2010/main" val="579945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KÄSITE ( määritelmä, termi, periaate )</a:t>
            </a:r>
            <a:endParaRPr lang="fi-FI" dirty="0"/>
          </a:p>
        </p:txBody>
      </p:sp>
      <p:sp>
        <p:nvSpPr>
          <p:cNvPr id="3" name="Sisällön paikkamerkki 2"/>
          <p:cNvSpPr>
            <a:spLocks noGrp="1"/>
          </p:cNvSpPr>
          <p:nvPr>
            <p:ph idx="1"/>
          </p:nvPr>
        </p:nvSpPr>
        <p:spPr>
          <a:xfrm>
            <a:off x="1120000" y="1574800"/>
            <a:ext cx="10233800" cy="4602163"/>
          </a:xfrm>
        </p:spPr>
        <p:txBody>
          <a:bodyPr>
            <a:normAutofit/>
          </a:bodyPr>
          <a:lstStyle/>
          <a:p>
            <a:r>
              <a:rPr lang="fi-FI" sz="2600" dirty="0">
                <a:solidFill>
                  <a:schemeClr val="tx1"/>
                </a:solidFill>
              </a:rPr>
              <a:t>T</a:t>
            </a:r>
            <a:r>
              <a:rPr lang="fi-FI" sz="2600" dirty="0" smtClean="0">
                <a:solidFill>
                  <a:schemeClr val="tx1"/>
                </a:solidFill>
              </a:rPr>
              <a:t>ermit </a:t>
            </a:r>
            <a:r>
              <a:rPr lang="fi-FI" sz="2600" dirty="0">
                <a:solidFill>
                  <a:schemeClr val="tx1"/>
                </a:solidFill>
              </a:rPr>
              <a:t>osattava </a:t>
            </a:r>
            <a:r>
              <a:rPr lang="fi-FI" sz="2600" u="sng" dirty="0">
                <a:solidFill>
                  <a:schemeClr val="tx1"/>
                </a:solidFill>
              </a:rPr>
              <a:t>täsmällisesti</a:t>
            </a:r>
            <a:r>
              <a:rPr lang="fi-FI" sz="2600" dirty="0" smtClean="0">
                <a:solidFill>
                  <a:schemeClr val="tx1"/>
                </a:solidFill>
              </a:rPr>
              <a:t>!</a:t>
            </a:r>
          </a:p>
          <a:p>
            <a:pPr lvl="1"/>
            <a:r>
              <a:rPr lang="fi-FI" sz="2600" i="1" dirty="0"/>
              <a:t>Opettele </a:t>
            </a:r>
            <a:r>
              <a:rPr lang="fi-FI" sz="2600" dirty="0"/>
              <a:t>oikeudenalan </a:t>
            </a:r>
            <a:r>
              <a:rPr lang="fi-FI" sz="2600" dirty="0" err="1"/>
              <a:t>peruskäsitteet</a:t>
            </a:r>
            <a:r>
              <a:rPr lang="fi-FI" sz="2600" dirty="0"/>
              <a:t> oikein, niin silloin </a:t>
            </a:r>
            <a:r>
              <a:rPr lang="fi-FI" sz="2600" b="1" dirty="0"/>
              <a:t>soveltaminenkin onnistuu </a:t>
            </a:r>
            <a:r>
              <a:rPr lang="fi-FI" sz="2600" dirty="0"/>
              <a:t>helpommin, </a:t>
            </a:r>
            <a:r>
              <a:rPr lang="fi-FI" sz="2600" dirty="0" err="1"/>
              <a:t>eika</a:t>
            </a:r>
            <a:r>
              <a:rPr lang="fi-FI" sz="2600" dirty="0"/>
              <a:t>̈ vastaukseen tule </a:t>
            </a:r>
            <a:r>
              <a:rPr lang="fi-FI" sz="2600" dirty="0" err="1"/>
              <a:t>käsitteellista</a:t>
            </a:r>
            <a:r>
              <a:rPr lang="fi-FI" sz="2600" dirty="0"/>
              <a:t>̈ horjuntaa joka </a:t>
            </a:r>
            <a:r>
              <a:rPr lang="fi-FI" sz="2600" dirty="0" err="1"/>
              <a:t>pistäa</a:t>
            </a:r>
            <a:r>
              <a:rPr lang="fi-FI" sz="2600" dirty="0"/>
              <a:t>̈ tentaattorin </a:t>
            </a:r>
            <a:r>
              <a:rPr lang="fi-FI" sz="2600" dirty="0" err="1"/>
              <a:t>hämilleen</a:t>
            </a:r>
            <a:r>
              <a:rPr lang="fi-FI" sz="2600" dirty="0"/>
              <a:t> – </a:t>
            </a:r>
            <a:r>
              <a:rPr lang="fi-FI" sz="2600" b="1" dirty="0"/>
              <a:t>ja aiheuttaa matalat pisteet  </a:t>
            </a:r>
          </a:p>
          <a:p>
            <a:pPr lvl="1"/>
            <a:endParaRPr lang="fi-FI" sz="2600" dirty="0">
              <a:solidFill>
                <a:schemeClr val="tx1"/>
              </a:solidFill>
            </a:endParaRPr>
          </a:p>
          <a:p>
            <a:r>
              <a:rPr lang="fi-FI" sz="2600" dirty="0" smtClean="0">
                <a:solidFill>
                  <a:schemeClr val="tx1"/>
                </a:solidFill>
              </a:rPr>
              <a:t>Käsitteitä </a:t>
            </a:r>
            <a:r>
              <a:rPr lang="fi-FI" sz="2600" dirty="0">
                <a:solidFill>
                  <a:schemeClr val="tx1"/>
                </a:solidFill>
              </a:rPr>
              <a:t>pitää kirjata tyypillisesti esseisiin ja määritelmä </a:t>
            </a:r>
            <a:r>
              <a:rPr lang="fi-FI" sz="2600" dirty="0" smtClean="0">
                <a:solidFill>
                  <a:schemeClr val="tx1"/>
                </a:solidFill>
              </a:rPr>
              <a:t>tehtäviin.</a:t>
            </a:r>
          </a:p>
          <a:p>
            <a:r>
              <a:rPr lang="fi-FI" sz="2600" dirty="0" smtClean="0">
                <a:solidFill>
                  <a:schemeClr val="tx1"/>
                </a:solidFill>
              </a:rPr>
              <a:t>Pisteytys</a:t>
            </a:r>
          </a:p>
          <a:p>
            <a:pPr lvl="1"/>
            <a:r>
              <a:rPr lang="fi-FI" sz="2600" dirty="0" smtClean="0">
                <a:solidFill>
                  <a:schemeClr val="tx1"/>
                </a:solidFill>
              </a:rPr>
              <a:t>2p/määritelmä</a:t>
            </a:r>
          </a:p>
          <a:p>
            <a:pPr lvl="1"/>
            <a:r>
              <a:rPr lang="fi-FI" sz="2600" dirty="0" smtClean="0">
                <a:solidFill>
                  <a:schemeClr val="tx1"/>
                </a:solidFill>
              </a:rPr>
              <a:t>esseessä/oikeustapauksessa 0,5p/määritelmä + 05p/määritelmän avaus</a:t>
            </a:r>
            <a:endParaRPr lang="fi-FI" sz="2600" dirty="0">
              <a:solidFill>
                <a:schemeClr val="tx1"/>
              </a:solidFill>
            </a:endParaRPr>
          </a:p>
          <a:p>
            <a:endParaRPr lang="fi-FI" dirty="0"/>
          </a:p>
        </p:txBody>
      </p:sp>
    </p:spTree>
    <p:extLst>
      <p:ext uri="{BB962C8B-B14F-4D97-AF65-F5344CB8AC3E}">
        <p14:creationId xmlns:p14="http://schemas.microsoft.com/office/powerpoint/2010/main" val="827319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ESSEE</a:t>
            </a:r>
            <a:endParaRPr lang="fi-FI" dirty="0"/>
          </a:p>
        </p:txBody>
      </p:sp>
      <p:sp>
        <p:nvSpPr>
          <p:cNvPr id="3" name="Sisällön paikkamerkki 2"/>
          <p:cNvSpPr>
            <a:spLocks noGrp="1"/>
          </p:cNvSpPr>
          <p:nvPr>
            <p:ph idx="1"/>
          </p:nvPr>
        </p:nvSpPr>
        <p:spPr>
          <a:xfrm>
            <a:off x="1120000" y="1371600"/>
            <a:ext cx="10233800" cy="5143500"/>
          </a:xfrm>
        </p:spPr>
        <p:txBody>
          <a:bodyPr>
            <a:noAutofit/>
          </a:bodyPr>
          <a:lstStyle/>
          <a:p>
            <a:r>
              <a:rPr lang="fi-FI" sz="2400" dirty="0"/>
              <a:t>Tarkista paljonko tehtävässä on </a:t>
            </a:r>
            <a:r>
              <a:rPr lang="fi-FI" sz="2400" b="1" dirty="0" smtClean="0"/>
              <a:t>vastaustilaa</a:t>
            </a:r>
          </a:p>
          <a:p>
            <a:r>
              <a:rPr lang="fi-FI" sz="2400" dirty="0" smtClean="0"/>
              <a:t>Pisteytetty </a:t>
            </a:r>
            <a:r>
              <a:rPr lang="fi-FI" sz="2400" dirty="0"/>
              <a:t>sääntö-/</a:t>
            </a:r>
            <a:r>
              <a:rPr lang="fi-FI" sz="2400" dirty="0" smtClean="0"/>
              <a:t>sanakohtaisesti</a:t>
            </a:r>
          </a:p>
          <a:p>
            <a:endParaRPr lang="fi-FI" sz="2400" dirty="0" smtClean="0"/>
          </a:p>
          <a:p>
            <a:r>
              <a:rPr lang="fi-FI" sz="2400" dirty="0" smtClean="0"/>
              <a:t>Kysymys </a:t>
            </a:r>
            <a:r>
              <a:rPr lang="fi-FI" sz="2400" dirty="0"/>
              <a:t>on yleensä kapealta alueelta </a:t>
            </a:r>
            <a:r>
              <a:rPr lang="fi-FI" sz="2400" dirty="0" smtClean="0"/>
              <a:t>kirjasta</a:t>
            </a:r>
          </a:p>
          <a:p>
            <a:pPr lvl="1"/>
            <a:r>
              <a:rPr lang="fi-FI" dirty="0"/>
              <a:t>1,5 sivua (20p), </a:t>
            </a:r>
            <a:r>
              <a:rPr lang="fi-FI" dirty="0" smtClean="0"/>
              <a:t>1 sivu (15p) ,0,7 </a:t>
            </a:r>
            <a:r>
              <a:rPr lang="fi-FI" dirty="0"/>
              <a:t>sivua (</a:t>
            </a:r>
            <a:r>
              <a:rPr lang="fi-FI" dirty="0" smtClean="0"/>
              <a:t>10p</a:t>
            </a:r>
            <a:r>
              <a:rPr lang="fi-FI" dirty="0"/>
              <a:t>) </a:t>
            </a:r>
            <a:endParaRPr lang="fi-FI" dirty="0" smtClean="0"/>
          </a:p>
          <a:p>
            <a:pPr lvl="1"/>
            <a:endParaRPr lang="fi-FI" dirty="0" smtClean="0"/>
          </a:p>
          <a:p>
            <a:r>
              <a:rPr lang="fi-FI" sz="2400" b="1" u="sng" dirty="0"/>
              <a:t>Lue kysymys huolella </a:t>
            </a:r>
            <a:r>
              <a:rPr lang="fi-FI" sz="2400" dirty="0"/>
              <a:t>ja vastaa vain kysyttyyn</a:t>
            </a:r>
          </a:p>
          <a:p>
            <a:pPr lvl="1"/>
            <a:r>
              <a:rPr lang="fi-FI" dirty="0"/>
              <a:t>Kysymyksestä ohi vastaaminen vie arvokasta vastaustilaa</a:t>
            </a:r>
          </a:p>
          <a:p>
            <a:pPr lvl="1"/>
            <a:r>
              <a:rPr lang="fi-FI" dirty="0"/>
              <a:t>Aloita vastaus riittävän </a:t>
            </a:r>
            <a:r>
              <a:rPr lang="fi-FI" dirty="0" smtClean="0"/>
              <a:t>alusta</a:t>
            </a:r>
          </a:p>
          <a:p>
            <a:pPr lvl="1"/>
            <a:endParaRPr lang="fi-FI" dirty="0" smtClean="0"/>
          </a:p>
          <a:p>
            <a:r>
              <a:rPr lang="fi-FI" sz="2400" dirty="0" smtClean="0"/>
              <a:t>Itsestäänselvyydetkin </a:t>
            </a:r>
            <a:r>
              <a:rPr lang="fi-FI" sz="2400" dirty="0"/>
              <a:t>ovat usein </a:t>
            </a:r>
            <a:r>
              <a:rPr lang="fi-FI" sz="2400" dirty="0" smtClean="0"/>
              <a:t>pisteytetty </a:t>
            </a:r>
            <a:r>
              <a:rPr lang="fi-FI" sz="2400" dirty="0" smtClean="0">
                <a:sym typeface="Wingdings"/>
              </a:rPr>
              <a:t></a:t>
            </a:r>
            <a:r>
              <a:rPr lang="fi-FI" sz="2400" dirty="0">
                <a:sym typeface="Wingdings"/>
              </a:rPr>
              <a:t> </a:t>
            </a:r>
            <a:r>
              <a:rPr lang="fi-FI" sz="2400" dirty="0" smtClean="0"/>
              <a:t>”helpot/varmat pisteet”</a:t>
            </a:r>
          </a:p>
          <a:p>
            <a:r>
              <a:rPr lang="fi-FI" sz="2400" dirty="0"/>
              <a:t>Kirjoita aina kaikki mitä </a:t>
            </a:r>
            <a:r>
              <a:rPr lang="fi-FI" sz="2400" dirty="0" smtClean="0"/>
              <a:t>tiedät</a:t>
            </a:r>
            <a:endParaRPr lang="fi-FI" sz="2400" dirty="0"/>
          </a:p>
          <a:p>
            <a:endParaRPr lang="fi-FI" dirty="0"/>
          </a:p>
        </p:txBody>
      </p:sp>
    </p:spTree>
    <p:extLst>
      <p:ext uri="{BB962C8B-B14F-4D97-AF65-F5344CB8AC3E}">
        <p14:creationId xmlns:p14="http://schemas.microsoft.com/office/powerpoint/2010/main" val="2085417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ESSEE - VINKKEJÄ</a:t>
            </a:r>
            <a:endParaRPr lang="fi-FI" dirty="0"/>
          </a:p>
        </p:txBody>
      </p:sp>
      <p:sp>
        <p:nvSpPr>
          <p:cNvPr id="3" name="Sisällön paikkamerkki 2"/>
          <p:cNvSpPr>
            <a:spLocks noGrp="1"/>
          </p:cNvSpPr>
          <p:nvPr>
            <p:ph idx="1"/>
          </p:nvPr>
        </p:nvSpPr>
        <p:spPr/>
        <p:txBody>
          <a:bodyPr/>
          <a:lstStyle/>
          <a:p>
            <a:r>
              <a:rPr lang="fi-FI" dirty="0"/>
              <a:t>Muistele mitä tiedät asiasta</a:t>
            </a:r>
          </a:p>
          <a:p>
            <a:r>
              <a:rPr lang="fi-FI" dirty="0"/>
              <a:t>K</a:t>
            </a:r>
            <a:r>
              <a:rPr lang="fi-FI" dirty="0" smtClean="0"/>
              <a:t>irjoita </a:t>
            </a:r>
            <a:r>
              <a:rPr lang="fi-FI" dirty="0"/>
              <a:t>avainsanoja paperille tai tee </a:t>
            </a:r>
            <a:r>
              <a:rPr lang="fi-FI" dirty="0" err="1"/>
              <a:t>mindmap</a:t>
            </a:r>
            <a:endParaRPr lang="fi-FI" dirty="0"/>
          </a:p>
          <a:p>
            <a:r>
              <a:rPr lang="fi-FI" dirty="0"/>
              <a:t>Hahmottele vastaus etukäteen</a:t>
            </a:r>
          </a:p>
          <a:p>
            <a:r>
              <a:rPr lang="fi-FI" dirty="0"/>
              <a:t>Mainitse asiaan liittyvät </a:t>
            </a:r>
            <a:r>
              <a:rPr lang="fi-FI" dirty="0">
                <a:solidFill>
                  <a:srgbClr val="FFC000"/>
                </a:solidFill>
              </a:rPr>
              <a:t>sään</a:t>
            </a:r>
            <a:r>
              <a:rPr lang="fi-FI" dirty="0">
                <a:solidFill>
                  <a:srgbClr val="92D050"/>
                </a:solidFill>
              </a:rPr>
              <a:t>nöt</a:t>
            </a:r>
            <a:r>
              <a:rPr lang="fi-FI" dirty="0"/>
              <a:t>, </a:t>
            </a:r>
            <a:r>
              <a:rPr lang="fi-FI" dirty="0">
                <a:solidFill>
                  <a:srgbClr val="00B0F0"/>
                </a:solidFill>
              </a:rPr>
              <a:t>lait</a:t>
            </a:r>
            <a:r>
              <a:rPr lang="fi-FI" dirty="0"/>
              <a:t>, </a:t>
            </a:r>
            <a:r>
              <a:rPr lang="fi-FI" dirty="0">
                <a:solidFill>
                  <a:srgbClr val="FF3399"/>
                </a:solidFill>
              </a:rPr>
              <a:t>käsitteet</a:t>
            </a:r>
            <a:r>
              <a:rPr lang="fi-FI" dirty="0"/>
              <a:t> ja </a:t>
            </a:r>
            <a:r>
              <a:rPr lang="fi-FI" dirty="0">
                <a:solidFill>
                  <a:srgbClr val="7030A0"/>
                </a:solidFill>
              </a:rPr>
              <a:t>periaatteet</a:t>
            </a:r>
          </a:p>
          <a:p>
            <a:r>
              <a:rPr lang="fi-FI" dirty="0">
                <a:solidFill>
                  <a:schemeClr val="tx1"/>
                </a:solidFill>
              </a:rPr>
              <a:t>Selkeä ja tiivis käsiala</a:t>
            </a:r>
          </a:p>
          <a:p>
            <a:r>
              <a:rPr lang="fi-FI" dirty="0">
                <a:solidFill>
                  <a:schemeClr val="tx1"/>
                </a:solidFill>
              </a:rPr>
              <a:t>Varmista vielä lopuksi </a:t>
            </a:r>
            <a:r>
              <a:rPr lang="fi-FI" b="1" u="sng" dirty="0">
                <a:solidFill>
                  <a:schemeClr val="tx1"/>
                </a:solidFill>
              </a:rPr>
              <a:t>mitä kysyttiin</a:t>
            </a:r>
          </a:p>
          <a:p>
            <a:endParaRPr lang="fi-FI" dirty="0"/>
          </a:p>
        </p:txBody>
      </p:sp>
    </p:spTree>
    <p:extLst>
      <p:ext uri="{BB962C8B-B14F-4D97-AF65-F5344CB8AC3E}">
        <p14:creationId xmlns:p14="http://schemas.microsoft.com/office/powerpoint/2010/main" val="630714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OIKEUSTAPAUS</a:t>
            </a:r>
            <a:endParaRPr lang="fi-FI" dirty="0"/>
          </a:p>
        </p:txBody>
      </p:sp>
      <p:sp>
        <p:nvSpPr>
          <p:cNvPr id="3" name="Sisällön paikkamerkki 2"/>
          <p:cNvSpPr>
            <a:spLocks noGrp="1"/>
          </p:cNvSpPr>
          <p:nvPr>
            <p:ph idx="1"/>
          </p:nvPr>
        </p:nvSpPr>
        <p:spPr>
          <a:xfrm>
            <a:off x="1120000" y="1409700"/>
            <a:ext cx="10233800" cy="5181600"/>
          </a:xfrm>
        </p:spPr>
        <p:txBody>
          <a:bodyPr>
            <a:normAutofit fontScale="92500" lnSpcReduction="20000"/>
          </a:bodyPr>
          <a:lstStyle/>
          <a:p>
            <a:endParaRPr lang="fi-FI" b="1" dirty="0" smtClean="0"/>
          </a:p>
          <a:p>
            <a:r>
              <a:rPr lang="fi-FI" b="1" dirty="0" smtClean="0"/>
              <a:t>Lue </a:t>
            </a:r>
            <a:r>
              <a:rPr lang="fi-FI" b="1" dirty="0"/>
              <a:t>huolellisesti mitä kysytään!</a:t>
            </a:r>
          </a:p>
          <a:p>
            <a:r>
              <a:rPr lang="fi-FI" b="1" dirty="0"/>
              <a:t>Vastaa vain </a:t>
            </a:r>
            <a:r>
              <a:rPr lang="fi-FI" b="1" dirty="0" smtClean="0"/>
              <a:t>kysyttyyn!</a:t>
            </a:r>
          </a:p>
          <a:p>
            <a:r>
              <a:rPr lang="fi-FI" b="1" dirty="0" smtClean="0"/>
              <a:t>Ranteelta sellainen, että ulkopuolinen saa selkeän kuvan tapahtumankulusta vastauksesi perusteella</a:t>
            </a:r>
          </a:p>
          <a:p>
            <a:r>
              <a:rPr lang="fi-FI" dirty="0" smtClean="0"/>
              <a:t>Pääsääntöisesti oikeustapauskysymykset </a:t>
            </a:r>
            <a:r>
              <a:rPr lang="fi-FI" dirty="0"/>
              <a:t>on selkeitä </a:t>
            </a:r>
            <a:r>
              <a:rPr lang="fi-FI" dirty="0" smtClean="0"/>
              <a:t>kokonaisuuksia kirjoitettuna tarinamuotoon</a:t>
            </a:r>
          </a:p>
          <a:p>
            <a:r>
              <a:rPr lang="fi-FI" dirty="0" smtClean="0"/>
              <a:t>Oikeustapauksessa testataan oikeussääntöjen soveltamista ’’ käytäntöön’’</a:t>
            </a:r>
          </a:p>
          <a:p>
            <a:pPr lvl="1"/>
            <a:r>
              <a:rPr lang="fi-FI" sz="2800" dirty="0" smtClean="0"/>
              <a:t>Säännöt kapealta tai laajalta alueelta</a:t>
            </a:r>
          </a:p>
          <a:p>
            <a:r>
              <a:rPr lang="fi-FI" dirty="0" smtClean="0"/>
              <a:t>Oikeustapauksen </a:t>
            </a:r>
            <a:r>
              <a:rPr lang="fi-FI" dirty="0"/>
              <a:t>ratkaisut ovat </a:t>
            </a:r>
            <a:r>
              <a:rPr lang="fi-FI" b="1" dirty="0"/>
              <a:t>monitulkintaisia</a:t>
            </a:r>
            <a:r>
              <a:rPr lang="fi-FI" dirty="0"/>
              <a:t> </a:t>
            </a:r>
            <a:endParaRPr lang="fi-FI" dirty="0" smtClean="0"/>
          </a:p>
          <a:p>
            <a:pPr lvl="1"/>
            <a:r>
              <a:rPr lang="fi-FI" sz="2800" dirty="0" smtClean="0"/>
              <a:t>Ratkaisusta </a:t>
            </a:r>
            <a:r>
              <a:rPr lang="fi-FI" sz="2800" dirty="0"/>
              <a:t>saa yleensä vähän pisteitä, tärkeintä on </a:t>
            </a:r>
            <a:r>
              <a:rPr lang="fi-FI" sz="2800" dirty="0" err="1">
                <a:solidFill>
                  <a:srgbClr val="FFFF00"/>
                </a:solidFill>
              </a:rPr>
              <a:t>PS</a:t>
            </a:r>
            <a:r>
              <a:rPr lang="fi-FI" sz="2800" dirty="0" err="1"/>
              <a:t>:t</a:t>
            </a:r>
            <a:r>
              <a:rPr lang="fi-FI" sz="2800" dirty="0"/>
              <a:t> ja </a:t>
            </a:r>
            <a:r>
              <a:rPr lang="fi-FI" sz="2800" dirty="0" err="1">
                <a:solidFill>
                  <a:srgbClr val="00B050"/>
                </a:solidFill>
              </a:rPr>
              <a:t>P</a:t>
            </a:r>
            <a:r>
              <a:rPr lang="fi-FI" sz="2800" dirty="0" err="1"/>
              <a:t>:t</a:t>
            </a:r>
            <a:endParaRPr lang="fi-FI" sz="2800" dirty="0"/>
          </a:p>
          <a:p>
            <a:pPr lvl="2"/>
            <a:r>
              <a:rPr lang="fi-FI" sz="2800" dirty="0"/>
              <a:t>Voit päätyä useampaan ratkaisuvaihtoehtoon, jotka on pisteytetty, kunhan olet </a:t>
            </a:r>
            <a:r>
              <a:rPr lang="fi-FI" sz="2800" b="1" u="sng" dirty="0"/>
              <a:t>perustellut ratkaisusi hyvin</a:t>
            </a:r>
          </a:p>
          <a:p>
            <a:endParaRPr lang="fi-FI" dirty="0"/>
          </a:p>
          <a:p>
            <a:endParaRPr lang="fi-FI" dirty="0"/>
          </a:p>
        </p:txBody>
      </p:sp>
    </p:spTree>
    <p:extLst>
      <p:ext uri="{BB962C8B-B14F-4D97-AF65-F5344CB8AC3E}">
        <p14:creationId xmlns:p14="http://schemas.microsoft.com/office/powerpoint/2010/main" val="1959897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OIKEUSTAPAUS - VASTAUSRAKENNE</a:t>
            </a:r>
            <a:endParaRPr lang="fi-FI" dirty="0"/>
          </a:p>
        </p:txBody>
      </p:sp>
      <p:graphicFrame>
        <p:nvGraphicFramePr>
          <p:cNvPr id="5" name="Sisällön paikkamerkki 4"/>
          <p:cNvGraphicFramePr>
            <a:graphicFrameLocks noGrp="1"/>
          </p:cNvGraphicFramePr>
          <p:nvPr>
            <p:ph idx="1"/>
            <p:extLst>
              <p:ext uri="{D42A27DB-BD31-4B8C-83A1-F6EECF244321}">
                <p14:modId xmlns:p14="http://schemas.microsoft.com/office/powerpoint/2010/main" val="858358589"/>
              </p:ext>
            </p:extLst>
          </p:nvPr>
        </p:nvGraphicFramePr>
        <p:xfrm>
          <a:off x="1120775" y="1825625"/>
          <a:ext cx="1023302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115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OIKEUSTAPAUS - VASTAUSRAKENNE</a:t>
            </a:r>
            <a:endParaRPr lang="fi-FI" dirty="0"/>
          </a:p>
        </p:txBody>
      </p:sp>
      <p:sp>
        <p:nvSpPr>
          <p:cNvPr id="3" name="Sisällön paikkamerkki 2"/>
          <p:cNvSpPr>
            <a:spLocks noGrp="1"/>
          </p:cNvSpPr>
          <p:nvPr>
            <p:ph idx="1"/>
          </p:nvPr>
        </p:nvSpPr>
        <p:spPr/>
        <p:txBody>
          <a:bodyPr>
            <a:normAutofit/>
          </a:bodyPr>
          <a:lstStyle/>
          <a:p>
            <a:r>
              <a:rPr lang="fi-FI" sz="2400" dirty="0"/>
              <a:t>Esimerkki</a:t>
            </a:r>
          </a:p>
          <a:p>
            <a:pPr marL="666900" lvl="1" indent="-342900">
              <a:buFont typeface="+mj-lt"/>
              <a:buAutoNum type="arabicPeriod"/>
            </a:pPr>
            <a:r>
              <a:rPr lang="fi-FI" dirty="0">
                <a:solidFill>
                  <a:srgbClr val="00B0F0"/>
                </a:solidFill>
              </a:rPr>
              <a:t>LAKI</a:t>
            </a:r>
            <a:r>
              <a:rPr lang="fi-FI" dirty="0"/>
              <a:t>: ”Tapausta sääntelee rikoslaki (RL). (+</a:t>
            </a:r>
            <a:r>
              <a:rPr lang="fi-FI" dirty="0">
                <a:solidFill>
                  <a:srgbClr val="7030A0"/>
                </a:solidFill>
              </a:rPr>
              <a:t>PERIAATTEET</a:t>
            </a:r>
            <a:r>
              <a:rPr lang="fi-FI" dirty="0"/>
              <a:t>)</a:t>
            </a:r>
          </a:p>
          <a:p>
            <a:pPr marL="666900" lvl="1" indent="-342900">
              <a:buFont typeface="+mj-lt"/>
              <a:buAutoNum type="arabicPeriod"/>
            </a:pPr>
            <a:r>
              <a:rPr lang="fi-FI" dirty="0">
                <a:solidFill>
                  <a:srgbClr val="FFC000"/>
                </a:solidFill>
              </a:rPr>
              <a:t>PÄÄSÄÄNTÖ</a:t>
            </a:r>
            <a:r>
              <a:rPr lang="fi-FI" dirty="0"/>
              <a:t>:” Rikoslain mukaiseen tappoon syyllistyy se, joka…”.</a:t>
            </a:r>
          </a:p>
          <a:p>
            <a:pPr marL="666900" lvl="1" indent="-342900">
              <a:buFont typeface="+mj-lt"/>
              <a:buAutoNum type="arabicPeriod"/>
            </a:pPr>
            <a:r>
              <a:rPr lang="fi-FI" dirty="0">
                <a:solidFill>
                  <a:srgbClr val="92D050"/>
                </a:solidFill>
              </a:rPr>
              <a:t>POIKKEUS</a:t>
            </a:r>
            <a:r>
              <a:rPr lang="fi-FI" dirty="0"/>
              <a:t>:” </a:t>
            </a:r>
            <a:r>
              <a:rPr lang="fi-FI" dirty="0" smtClean="0"/>
              <a:t>Poikkeuksen teosta muodostaa hätävarjelutilanne. Käsillä </a:t>
            </a:r>
            <a:r>
              <a:rPr lang="fi-FI" dirty="0"/>
              <a:t>on </a:t>
            </a:r>
            <a:r>
              <a:rPr lang="fi-FI" dirty="0" smtClean="0"/>
              <a:t>hätävarjelutilanne</a:t>
            </a:r>
            <a:r>
              <a:rPr lang="fi-FI" dirty="0"/>
              <a:t>, jos on käytetty voimaa hyökkäyksen torjumiseksi”. </a:t>
            </a:r>
          </a:p>
          <a:p>
            <a:pPr marL="666900" lvl="1" indent="-342900">
              <a:buFont typeface="+mj-lt"/>
              <a:buAutoNum type="arabicPeriod"/>
            </a:pPr>
            <a:r>
              <a:rPr lang="fi-FI" dirty="0">
                <a:solidFill>
                  <a:srgbClr val="FF0000"/>
                </a:solidFill>
              </a:rPr>
              <a:t>TÄSSÄ TAPAUKSESSA</a:t>
            </a:r>
            <a:r>
              <a:rPr lang="fi-FI" dirty="0"/>
              <a:t>:” Pekka on lyönyt Anttia puukolla kaulaan aiheuttaen hengenvaarallisen pistohaavan. Pekka on lyönyt Anttia kuitenkin itsepuolustustarkoituksessa, koska Antti on yrittänyt kuristaa Pekan hengiltä samassa tilanteessa”.</a:t>
            </a:r>
          </a:p>
          <a:p>
            <a:pPr marL="666900" lvl="1" indent="-342900">
              <a:buFont typeface="+mj-lt"/>
              <a:buAutoNum type="arabicPeriod"/>
            </a:pPr>
            <a:r>
              <a:rPr lang="fi-FI" dirty="0">
                <a:solidFill>
                  <a:srgbClr val="FF0000"/>
                </a:solidFill>
              </a:rPr>
              <a:t>NÄIN OLLEN</a:t>
            </a:r>
            <a:r>
              <a:rPr lang="fi-FI" dirty="0"/>
              <a:t>:” Pekka on tuomittava vankeuteen hätävarjelun liioitteluna tehdystä tapon yrityksestä…”.</a:t>
            </a:r>
          </a:p>
          <a:p>
            <a:endParaRPr lang="fi-FI" dirty="0"/>
          </a:p>
        </p:txBody>
      </p:sp>
    </p:spTree>
    <p:extLst>
      <p:ext uri="{BB962C8B-B14F-4D97-AF65-F5344CB8AC3E}">
        <p14:creationId xmlns:p14="http://schemas.microsoft.com/office/powerpoint/2010/main" val="131973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TENTTIAINEISTO </a:t>
            </a:r>
            <a:endParaRPr lang="fi-FI" dirty="0"/>
          </a:p>
        </p:txBody>
      </p:sp>
      <p:sp>
        <p:nvSpPr>
          <p:cNvPr id="3" name="Sisällön paikkamerkki 2"/>
          <p:cNvSpPr>
            <a:spLocks noGrp="1"/>
          </p:cNvSpPr>
          <p:nvPr>
            <p:ph idx="1"/>
          </p:nvPr>
        </p:nvSpPr>
        <p:spPr>
          <a:xfrm>
            <a:off x="1120000" y="1473200"/>
            <a:ext cx="10233800" cy="4940299"/>
          </a:xfrm>
        </p:spPr>
        <p:txBody>
          <a:bodyPr>
            <a:normAutofit fontScale="85000" lnSpcReduction="20000"/>
          </a:bodyPr>
          <a:lstStyle/>
          <a:p>
            <a:r>
              <a:rPr lang="fi-FI" dirty="0"/>
              <a:t>Asiat </a:t>
            </a:r>
            <a:r>
              <a:rPr lang="fi-FI" dirty="0" smtClean="0"/>
              <a:t>ei niinkään hankalia</a:t>
            </a:r>
            <a:r>
              <a:rPr lang="fi-FI" dirty="0"/>
              <a:t> </a:t>
            </a:r>
            <a:r>
              <a:rPr lang="fi-FI" dirty="0" smtClean="0">
                <a:sym typeface="Wingdings"/>
              </a:rPr>
              <a:t></a:t>
            </a:r>
            <a:r>
              <a:rPr lang="fi-FI" dirty="0" smtClean="0"/>
              <a:t> </a:t>
            </a:r>
            <a:r>
              <a:rPr lang="fi-FI" dirty="0"/>
              <a:t>haaste tulee alueen </a:t>
            </a:r>
            <a:r>
              <a:rPr lang="fi-FI" dirty="0" smtClean="0"/>
              <a:t>laajuudesta:</a:t>
            </a:r>
            <a:endParaRPr lang="fi-FI" dirty="0"/>
          </a:p>
          <a:p>
            <a:pPr lvl="1"/>
            <a:r>
              <a:rPr lang="fi-FI" dirty="0"/>
              <a:t>Miten hallitset suurta kokonaisuutta?</a:t>
            </a:r>
          </a:p>
          <a:p>
            <a:pPr lvl="1"/>
            <a:r>
              <a:rPr lang="fi-FI" dirty="0" smtClean="0"/>
              <a:t>Miten </a:t>
            </a:r>
            <a:r>
              <a:rPr lang="fi-FI" dirty="0"/>
              <a:t>muistan mikä liittyy mihinkin ja missä </a:t>
            </a:r>
            <a:r>
              <a:rPr lang="fi-FI" dirty="0" smtClean="0"/>
              <a:t>järjestyksessä?</a:t>
            </a:r>
          </a:p>
          <a:p>
            <a:pPr lvl="1"/>
            <a:r>
              <a:rPr lang="fi-FI" dirty="0"/>
              <a:t>Miten muistan yksittäiset asiat </a:t>
            </a:r>
            <a:r>
              <a:rPr lang="fi-FI" dirty="0" smtClean="0"/>
              <a:t>kokonaisuuksissa?</a:t>
            </a:r>
          </a:p>
          <a:p>
            <a:pPr lvl="1"/>
            <a:endParaRPr lang="fi-FI" dirty="0"/>
          </a:p>
          <a:p>
            <a:r>
              <a:rPr lang="fi-FI" dirty="0"/>
              <a:t>Ajattele aktiivisesti lukiessasi:</a:t>
            </a:r>
          </a:p>
          <a:p>
            <a:pPr lvl="1"/>
            <a:r>
              <a:rPr lang="fi-FI" dirty="0"/>
              <a:t>Ymmärrettävä sääntöjen, periaatteiden, oikeuskäytännön yms. m</a:t>
            </a:r>
            <a:r>
              <a:rPr lang="fi-FI" dirty="0" smtClean="0"/>
              <a:t>erkitys</a:t>
            </a:r>
          </a:p>
          <a:p>
            <a:pPr lvl="1"/>
            <a:r>
              <a:rPr lang="fi-FI" dirty="0"/>
              <a:t>säännöt, käsitteet ja termit osattava </a:t>
            </a:r>
            <a:r>
              <a:rPr lang="fi-FI" b="1" dirty="0"/>
              <a:t>täsmällisesti</a:t>
            </a:r>
            <a:r>
              <a:rPr lang="fi-FI" dirty="0" smtClean="0"/>
              <a:t>!</a:t>
            </a:r>
            <a:endParaRPr lang="fi-FI" dirty="0"/>
          </a:p>
          <a:p>
            <a:pPr lvl="1"/>
            <a:r>
              <a:rPr lang="fi-FI" dirty="0"/>
              <a:t>’’ suhtaudu helppoon kuin vaikeaan ja vaikeaan kuin helppoon</a:t>
            </a:r>
            <a:r>
              <a:rPr lang="fi-FI" dirty="0" smtClean="0"/>
              <a:t>’’</a:t>
            </a:r>
          </a:p>
          <a:p>
            <a:pPr lvl="1"/>
            <a:endParaRPr lang="fi-FI" dirty="0"/>
          </a:p>
          <a:p>
            <a:r>
              <a:rPr lang="fi-FI" dirty="0" smtClean="0"/>
              <a:t>VINKKI:</a:t>
            </a:r>
          </a:p>
          <a:p>
            <a:r>
              <a:rPr lang="fi-FI" dirty="0" smtClean="0"/>
              <a:t>Tutkaile sisällysluetteloa</a:t>
            </a:r>
          </a:p>
          <a:p>
            <a:r>
              <a:rPr lang="fi-FI" dirty="0" smtClean="0"/>
              <a:t>Selaile tenttikirjoja mm. Otsikkoja, alaotsikkoja, avainsanoja</a:t>
            </a:r>
          </a:p>
          <a:p>
            <a:r>
              <a:rPr lang="fi-FI" dirty="0" smtClean="0"/>
              <a:t>Lue lainsäädäntö, joka liittyy kyseiseen tenttiin </a:t>
            </a:r>
          </a:p>
          <a:p>
            <a:endParaRPr lang="fi-FI" dirty="0"/>
          </a:p>
        </p:txBody>
      </p:sp>
    </p:spTree>
    <p:extLst>
      <p:ext uri="{BB962C8B-B14F-4D97-AF65-F5344CB8AC3E}">
        <p14:creationId xmlns:p14="http://schemas.microsoft.com/office/powerpoint/2010/main" val="8372536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OIKEUSTAPAUS - PISTEYTYS</a:t>
            </a:r>
            <a:endParaRPr lang="fi-FI" dirty="0"/>
          </a:p>
        </p:txBody>
      </p:sp>
      <p:sp>
        <p:nvSpPr>
          <p:cNvPr id="3" name="Sisällön paikkamerkki 2"/>
          <p:cNvSpPr>
            <a:spLocks noGrp="1"/>
          </p:cNvSpPr>
          <p:nvPr>
            <p:ph idx="1"/>
          </p:nvPr>
        </p:nvSpPr>
        <p:spPr/>
        <p:txBody>
          <a:bodyPr/>
          <a:lstStyle/>
          <a:p>
            <a:pPr marL="742950" indent="-742950">
              <a:buFont typeface="+mj-lt"/>
              <a:buAutoNum type="arabicPeriod"/>
            </a:pPr>
            <a:r>
              <a:rPr lang="fi-FI" sz="3600" dirty="0"/>
              <a:t>Lain nimi (0,5-1p)</a:t>
            </a:r>
          </a:p>
          <a:p>
            <a:pPr marL="742950" indent="-742950">
              <a:buFont typeface="+mj-lt"/>
              <a:buAutoNum type="arabicPeriod"/>
            </a:pPr>
            <a:r>
              <a:rPr lang="fi-FI" sz="3600" dirty="0"/>
              <a:t>Oikeussäännöt (suurin osa pisteistä</a:t>
            </a:r>
            <a:r>
              <a:rPr lang="fi-FI" sz="3600" dirty="0" smtClean="0"/>
              <a:t>) !!</a:t>
            </a:r>
            <a:endParaRPr lang="fi-FI" sz="3400" dirty="0"/>
          </a:p>
          <a:p>
            <a:pPr marL="742950" indent="-742950">
              <a:buFont typeface="+mj-lt"/>
              <a:buAutoNum type="arabicPeriod"/>
            </a:pPr>
            <a:r>
              <a:rPr lang="fi-FI" sz="3600" dirty="0"/>
              <a:t>Tapauksen tosiseikat (toiseksi eniten pisteitä</a:t>
            </a:r>
            <a:r>
              <a:rPr lang="fi-FI" sz="3600" dirty="0" smtClean="0"/>
              <a:t>) !!</a:t>
            </a:r>
            <a:endParaRPr lang="fi-FI" sz="3600" dirty="0"/>
          </a:p>
          <a:p>
            <a:pPr marL="742950" indent="-742950">
              <a:buFont typeface="+mj-lt"/>
              <a:buAutoNum type="arabicPeriod"/>
            </a:pPr>
            <a:r>
              <a:rPr lang="fi-FI" sz="3600" dirty="0" smtClean="0"/>
              <a:t>Tapauksen </a:t>
            </a:r>
            <a:r>
              <a:rPr lang="fi-FI" sz="3600" dirty="0"/>
              <a:t>lopputulos (0,5-1p)</a:t>
            </a:r>
          </a:p>
          <a:p>
            <a:pPr marL="879750" lvl="2" indent="-285750"/>
            <a:r>
              <a:rPr lang="fi-FI" sz="3400" dirty="0"/>
              <a:t>”Näin ollen”</a:t>
            </a:r>
          </a:p>
          <a:p>
            <a:endParaRPr lang="fi-FI" dirty="0"/>
          </a:p>
        </p:txBody>
      </p:sp>
    </p:spTree>
    <p:extLst>
      <p:ext uri="{BB962C8B-B14F-4D97-AF65-F5344CB8AC3E}">
        <p14:creationId xmlns:p14="http://schemas.microsoft.com/office/powerpoint/2010/main" val="2049021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OIKEUSTAPAUKSEN RATKOMINEN </a:t>
            </a:r>
            <a:endParaRPr lang="fi-FI" dirty="0"/>
          </a:p>
        </p:txBody>
      </p:sp>
      <p:sp>
        <p:nvSpPr>
          <p:cNvPr id="3" name="Sisällön paikkamerkki 2"/>
          <p:cNvSpPr>
            <a:spLocks noGrp="1"/>
          </p:cNvSpPr>
          <p:nvPr>
            <p:ph idx="1"/>
          </p:nvPr>
        </p:nvSpPr>
        <p:spPr/>
        <p:txBody>
          <a:bodyPr>
            <a:normAutofit/>
          </a:bodyPr>
          <a:lstStyle/>
          <a:p>
            <a:r>
              <a:rPr lang="fi-FI" sz="3200" dirty="0"/>
              <a:t>Miten aloitan oikeustapauksen </a:t>
            </a:r>
            <a:r>
              <a:rPr lang="fi-FI" sz="3200" dirty="0" smtClean="0"/>
              <a:t>ratkomisen:</a:t>
            </a:r>
            <a:endParaRPr lang="fi-FI" sz="3200" dirty="0"/>
          </a:p>
          <a:p>
            <a:pPr lvl="3"/>
            <a:r>
              <a:rPr lang="fi-FI" sz="3200" dirty="0"/>
              <a:t>Mitähän pääsääntöä tässä haetaan?</a:t>
            </a:r>
          </a:p>
          <a:p>
            <a:pPr lvl="3"/>
            <a:r>
              <a:rPr lang="fi-FI" sz="3200" dirty="0"/>
              <a:t>Onko tässä tehtävässä kyse jostain poikkeuksesta?</a:t>
            </a:r>
          </a:p>
          <a:p>
            <a:pPr lvl="3"/>
            <a:r>
              <a:rPr lang="fi-FI" sz="3200" dirty="0"/>
              <a:t>Liittyykö tähän tapaukseen jotain tiettyjä periaatteita? Suhteellisuus? Lapsen etu</a:t>
            </a:r>
            <a:r>
              <a:rPr lang="fi-FI" sz="3200" dirty="0" smtClean="0"/>
              <a:t>?...</a:t>
            </a:r>
          </a:p>
          <a:p>
            <a:pPr lvl="3"/>
            <a:r>
              <a:rPr lang="fi-FI" sz="3200" dirty="0">
                <a:solidFill>
                  <a:srgbClr val="FFC000"/>
                </a:solidFill>
              </a:rPr>
              <a:t>Pääsäännöt</a:t>
            </a:r>
            <a:r>
              <a:rPr lang="fi-FI" sz="3200" dirty="0"/>
              <a:t>, </a:t>
            </a:r>
            <a:r>
              <a:rPr lang="fi-FI" sz="3200" dirty="0">
                <a:solidFill>
                  <a:srgbClr val="92D050"/>
                </a:solidFill>
              </a:rPr>
              <a:t>poikkeukset</a:t>
            </a:r>
            <a:r>
              <a:rPr lang="fi-FI" sz="3200" dirty="0"/>
              <a:t>, </a:t>
            </a:r>
            <a:r>
              <a:rPr lang="fi-FI" sz="3200" dirty="0">
                <a:solidFill>
                  <a:srgbClr val="7030A0"/>
                </a:solidFill>
              </a:rPr>
              <a:t>periaatteet</a:t>
            </a:r>
            <a:r>
              <a:rPr lang="fi-FI" sz="3200" dirty="0"/>
              <a:t>, </a:t>
            </a:r>
            <a:r>
              <a:rPr lang="fi-FI" sz="3200" dirty="0">
                <a:solidFill>
                  <a:srgbClr val="FF3399"/>
                </a:solidFill>
              </a:rPr>
              <a:t>käsitteet</a:t>
            </a:r>
            <a:r>
              <a:rPr lang="fi-FI" sz="3200" dirty="0"/>
              <a:t> ja </a:t>
            </a:r>
            <a:r>
              <a:rPr lang="fi-FI" sz="3200" dirty="0">
                <a:solidFill>
                  <a:srgbClr val="00B0F0"/>
                </a:solidFill>
              </a:rPr>
              <a:t>lait</a:t>
            </a:r>
          </a:p>
          <a:p>
            <a:pPr lvl="3"/>
            <a:endParaRPr lang="fi-FI" sz="4000" dirty="0"/>
          </a:p>
          <a:p>
            <a:endParaRPr lang="fi-FI" dirty="0"/>
          </a:p>
        </p:txBody>
      </p:sp>
    </p:spTree>
    <p:extLst>
      <p:ext uri="{BB962C8B-B14F-4D97-AF65-F5344CB8AC3E}">
        <p14:creationId xmlns:p14="http://schemas.microsoft.com/office/powerpoint/2010/main" val="1909265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a:t>
            </a:r>
            <a:endParaRPr lang="fi-FI" dirty="0"/>
          </a:p>
        </p:txBody>
      </p:sp>
      <p:sp>
        <p:nvSpPr>
          <p:cNvPr id="3" name="Sisällön paikkamerkki 2"/>
          <p:cNvSpPr>
            <a:spLocks noGrp="1"/>
          </p:cNvSpPr>
          <p:nvPr>
            <p:ph idx="1"/>
          </p:nvPr>
        </p:nvSpPr>
        <p:spPr>
          <a:xfrm>
            <a:off x="1120000" y="1485900"/>
            <a:ext cx="10233800" cy="5092700"/>
          </a:xfrm>
        </p:spPr>
        <p:txBody>
          <a:bodyPr>
            <a:normAutofit/>
          </a:bodyPr>
          <a:lstStyle/>
          <a:p>
            <a:pPr marL="666900" lvl="1" indent="-342900"/>
            <a:r>
              <a:rPr lang="fi-FI" sz="2800" dirty="0" smtClean="0"/>
              <a:t>Lue </a:t>
            </a:r>
            <a:r>
              <a:rPr lang="fi-FI" sz="2800" b="1" dirty="0"/>
              <a:t>huolella </a:t>
            </a:r>
            <a:r>
              <a:rPr lang="fi-FI" sz="2800" dirty="0"/>
              <a:t>mitä kysytään!</a:t>
            </a:r>
          </a:p>
          <a:p>
            <a:pPr marL="666900" lvl="1" indent="-342900"/>
            <a:r>
              <a:rPr lang="fi-FI" sz="2800" b="1" dirty="0"/>
              <a:t>Pohdi rauhassa,  mistä tehtävässä on kyse</a:t>
            </a:r>
            <a:r>
              <a:rPr lang="fi-FI" sz="2800" dirty="0"/>
              <a:t>! Mikä on asiayhteys ja oikeudellinen ongelma? Mitä kysymyksellä haetaan? Mitä muistat aiheesta? Kirjoita suttupaperille avainsanoja ennen kuin aloitat vastaamaan </a:t>
            </a:r>
            <a:r>
              <a:rPr lang="fi-FI" sz="2800" dirty="0" smtClean="0"/>
              <a:t>kysymykseen</a:t>
            </a:r>
          </a:p>
          <a:p>
            <a:pPr marL="666900" lvl="1" indent="-342900"/>
            <a:r>
              <a:rPr lang="fi-FI" sz="2800" dirty="0">
                <a:solidFill>
                  <a:srgbClr val="FFC000"/>
                </a:solidFill>
              </a:rPr>
              <a:t>Pääsäännöt</a:t>
            </a:r>
            <a:r>
              <a:rPr lang="fi-FI" sz="2800" dirty="0"/>
              <a:t>, </a:t>
            </a:r>
            <a:r>
              <a:rPr lang="fi-FI" sz="2800" dirty="0">
                <a:solidFill>
                  <a:srgbClr val="92D050"/>
                </a:solidFill>
              </a:rPr>
              <a:t>poikkeukset</a:t>
            </a:r>
            <a:r>
              <a:rPr lang="fi-FI" sz="2800" dirty="0"/>
              <a:t>, </a:t>
            </a:r>
            <a:r>
              <a:rPr lang="fi-FI" sz="2800" dirty="0">
                <a:solidFill>
                  <a:srgbClr val="7030A0"/>
                </a:solidFill>
              </a:rPr>
              <a:t>periaatteet</a:t>
            </a:r>
            <a:r>
              <a:rPr lang="fi-FI" sz="2800" dirty="0"/>
              <a:t>, </a:t>
            </a:r>
            <a:r>
              <a:rPr lang="fi-FI" sz="2800" dirty="0">
                <a:solidFill>
                  <a:srgbClr val="FF3399"/>
                </a:solidFill>
              </a:rPr>
              <a:t>käsitteet</a:t>
            </a:r>
            <a:r>
              <a:rPr lang="fi-FI" sz="2800" dirty="0"/>
              <a:t> ja </a:t>
            </a:r>
            <a:r>
              <a:rPr lang="fi-FI" sz="2800" dirty="0" smtClean="0">
                <a:solidFill>
                  <a:srgbClr val="00B0F0"/>
                </a:solidFill>
              </a:rPr>
              <a:t>lait</a:t>
            </a:r>
          </a:p>
          <a:p>
            <a:pPr marL="666900" lvl="1" indent="-342900"/>
            <a:r>
              <a:rPr lang="fi-FI" sz="2800" dirty="0" smtClean="0"/>
              <a:t>Kerro </a:t>
            </a:r>
            <a:r>
              <a:rPr lang="fi-FI" sz="2800" dirty="0"/>
              <a:t>ainoastaan asioita, mitä on mainittu </a:t>
            </a:r>
            <a:r>
              <a:rPr lang="fi-FI" sz="2800" b="1" dirty="0" smtClean="0"/>
              <a:t>tenttikirjassa</a:t>
            </a:r>
            <a:endParaRPr lang="fi-FI" sz="2800" dirty="0" smtClean="0"/>
          </a:p>
          <a:p>
            <a:pPr marL="1124100" lvl="2" indent="-342900"/>
            <a:r>
              <a:rPr lang="fi-FI" sz="2800" dirty="0" smtClean="0"/>
              <a:t>Seuraa </a:t>
            </a:r>
            <a:r>
              <a:rPr lang="fi-FI" sz="2800" dirty="0"/>
              <a:t>kuitenkin ajankohtaisesti </a:t>
            </a:r>
            <a:r>
              <a:rPr lang="fi-FI" sz="2800" dirty="0" smtClean="0"/>
              <a:t>lainsäädäntöä!</a:t>
            </a:r>
          </a:p>
          <a:p>
            <a:pPr marL="666900" lvl="1" indent="-342900"/>
            <a:r>
              <a:rPr lang="fi-FI" sz="2800" b="1" dirty="0" smtClean="0"/>
              <a:t>Vastaa</a:t>
            </a:r>
            <a:r>
              <a:rPr lang="fi-FI" sz="2800" dirty="0" smtClean="0"/>
              <a:t> </a:t>
            </a:r>
            <a:r>
              <a:rPr lang="fi-FI" sz="2800" dirty="0"/>
              <a:t>johdonmukaisesti ja selkeästi </a:t>
            </a:r>
            <a:r>
              <a:rPr lang="fi-FI" sz="2800" b="1" dirty="0"/>
              <a:t>siihen, mitä tehtävässä </a:t>
            </a:r>
            <a:r>
              <a:rPr lang="fi-FI" sz="2800" b="1" dirty="0" smtClean="0"/>
              <a:t>kysytään </a:t>
            </a:r>
            <a:r>
              <a:rPr lang="fi-FI" sz="2800" b="1" dirty="0" smtClean="0">
                <a:sym typeface="Wingdings"/>
              </a:rPr>
              <a:t> tiivis &amp; selkeä käsiala!</a:t>
            </a:r>
          </a:p>
          <a:p>
            <a:pPr marL="666900" lvl="1" indent="-342900"/>
            <a:r>
              <a:rPr lang="fi-FI" sz="2800" b="1" dirty="0" smtClean="0"/>
              <a:t>Tarkasta </a:t>
            </a:r>
            <a:r>
              <a:rPr lang="fi-FI" sz="2800" b="1" dirty="0"/>
              <a:t>vastauksesi</a:t>
            </a:r>
          </a:p>
          <a:p>
            <a:pPr marL="666900" lvl="1" indent="-342900"/>
            <a:endParaRPr lang="fi-FI" sz="2800" b="1" dirty="0"/>
          </a:p>
          <a:p>
            <a:pPr marL="666900" lvl="1" indent="-342900"/>
            <a:endParaRPr lang="fi-FI" sz="2800" dirty="0">
              <a:solidFill>
                <a:srgbClr val="00B0F0"/>
              </a:solidFill>
            </a:endParaRPr>
          </a:p>
          <a:p>
            <a:endParaRPr lang="fi-FI" dirty="0"/>
          </a:p>
        </p:txBody>
      </p:sp>
    </p:spTree>
    <p:extLst>
      <p:ext uri="{BB962C8B-B14F-4D97-AF65-F5344CB8AC3E}">
        <p14:creationId xmlns:p14="http://schemas.microsoft.com/office/powerpoint/2010/main" val="103967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TEKSTISTÄ HAHMOTETTAVA</a:t>
            </a:r>
            <a:endParaRPr lang="fi-FI" dirty="0"/>
          </a:p>
        </p:txBody>
      </p:sp>
      <p:sp>
        <p:nvSpPr>
          <p:cNvPr id="3" name="Sisällön paikkamerkki 2"/>
          <p:cNvSpPr>
            <a:spLocks noGrp="1"/>
          </p:cNvSpPr>
          <p:nvPr>
            <p:ph idx="1"/>
          </p:nvPr>
        </p:nvSpPr>
        <p:spPr/>
        <p:txBody>
          <a:bodyPr/>
          <a:lstStyle/>
          <a:p>
            <a:r>
              <a:rPr lang="fi-FI" b="1" dirty="0"/>
              <a:t>TÄRKEIMMÄT ASIAT, JOTKA TEKSTISTÄ TULEE HAHMOTTAA:</a:t>
            </a:r>
          </a:p>
          <a:p>
            <a:pPr marL="742950" indent="-742950">
              <a:buFont typeface="+mj-lt"/>
              <a:buAutoNum type="arabicPeriod"/>
            </a:pPr>
            <a:r>
              <a:rPr lang="fi-FI" b="1" dirty="0">
                <a:solidFill>
                  <a:srgbClr val="FFC000"/>
                </a:solidFill>
              </a:rPr>
              <a:t>PÄÄSÄÄNTÖ (PS)</a:t>
            </a:r>
          </a:p>
          <a:p>
            <a:pPr marL="742950" indent="-742950">
              <a:buFont typeface="+mj-lt"/>
              <a:buAutoNum type="arabicPeriod"/>
            </a:pPr>
            <a:r>
              <a:rPr lang="fi-FI" b="1" dirty="0">
                <a:solidFill>
                  <a:srgbClr val="92D050"/>
                </a:solidFill>
              </a:rPr>
              <a:t>POIKKEUS (P)</a:t>
            </a:r>
          </a:p>
          <a:p>
            <a:pPr marL="742950" indent="-742950">
              <a:buFont typeface="+mj-lt"/>
              <a:buAutoNum type="arabicPeriod"/>
            </a:pPr>
            <a:r>
              <a:rPr lang="fi-FI" b="1" dirty="0">
                <a:solidFill>
                  <a:srgbClr val="7030A0"/>
                </a:solidFill>
              </a:rPr>
              <a:t>PERIAATE</a:t>
            </a:r>
          </a:p>
          <a:p>
            <a:pPr marL="742950" indent="-742950">
              <a:buFont typeface="+mj-lt"/>
              <a:buAutoNum type="arabicPeriod"/>
            </a:pPr>
            <a:r>
              <a:rPr lang="fi-FI" b="1" dirty="0">
                <a:solidFill>
                  <a:srgbClr val="FF3399"/>
                </a:solidFill>
              </a:rPr>
              <a:t>KÄSITE</a:t>
            </a:r>
          </a:p>
          <a:p>
            <a:pPr marL="742950" indent="-742950">
              <a:buFont typeface="+mj-lt"/>
              <a:buAutoNum type="arabicPeriod"/>
            </a:pPr>
            <a:r>
              <a:rPr lang="fi-FI" b="1" dirty="0">
                <a:solidFill>
                  <a:srgbClr val="00B0F0"/>
                </a:solidFill>
              </a:rPr>
              <a:t>LAKI</a:t>
            </a:r>
          </a:p>
          <a:p>
            <a:endParaRPr lang="fi-FI" dirty="0"/>
          </a:p>
        </p:txBody>
      </p:sp>
    </p:spTree>
    <p:extLst>
      <p:ext uri="{BB962C8B-B14F-4D97-AF65-F5344CB8AC3E}">
        <p14:creationId xmlns:p14="http://schemas.microsoft.com/office/powerpoint/2010/main" val="2083473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PÄÄSÄÄNNÖT &amp; POIKKEUKSET</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Oikeussäännöt eli mitä laki sanoo</a:t>
            </a:r>
          </a:p>
          <a:p>
            <a:r>
              <a:rPr lang="fi-FI" dirty="0"/>
              <a:t>Kaikkein tärkein opeteltava asia!</a:t>
            </a:r>
          </a:p>
          <a:p>
            <a:r>
              <a:rPr lang="fi-FI" dirty="0"/>
              <a:t>Jos </a:t>
            </a:r>
            <a:r>
              <a:rPr lang="fi-FI" dirty="0" smtClean="0"/>
              <a:t>sääntö ( </a:t>
            </a:r>
            <a:r>
              <a:rPr lang="fi-FI" dirty="0" smtClean="0">
                <a:solidFill>
                  <a:srgbClr val="FFFF00"/>
                </a:solidFill>
              </a:rPr>
              <a:t>PS</a:t>
            </a:r>
            <a:r>
              <a:rPr lang="fi-FI" dirty="0" smtClean="0"/>
              <a:t> tai </a:t>
            </a:r>
            <a:r>
              <a:rPr lang="fi-FI" dirty="0" smtClean="0">
                <a:solidFill>
                  <a:srgbClr val="00B050"/>
                </a:solidFill>
              </a:rPr>
              <a:t>P</a:t>
            </a:r>
            <a:r>
              <a:rPr lang="fi-FI" dirty="0" smtClean="0"/>
              <a:t>) </a:t>
            </a:r>
            <a:r>
              <a:rPr lang="fi-FI" dirty="0"/>
              <a:t>soveltuu </a:t>
            </a:r>
            <a:r>
              <a:rPr lang="fi-FI" dirty="0" smtClean="0"/>
              <a:t>tapaukseen , </a:t>
            </a:r>
            <a:r>
              <a:rPr lang="fi-FI" dirty="0"/>
              <a:t>tapaus täytyy ratkaista</a:t>
            </a:r>
          </a:p>
          <a:p>
            <a:pPr>
              <a:buNone/>
            </a:pPr>
            <a:r>
              <a:rPr lang="fi-FI" dirty="0"/>
              <a:t>	säännön edellyttämällä tavalla</a:t>
            </a:r>
          </a:p>
          <a:p>
            <a:r>
              <a:rPr lang="fi-FI" dirty="0"/>
              <a:t>Osattava mieluiten sanasta </a:t>
            </a:r>
            <a:r>
              <a:rPr lang="fi-FI" dirty="0" smtClean="0"/>
              <a:t>sanaan</a:t>
            </a:r>
            <a:endParaRPr lang="fi-FI" dirty="0"/>
          </a:p>
          <a:p>
            <a:endParaRPr lang="fi-FI" dirty="0" smtClean="0"/>
          </a:p>
          <a:p>
            <a:r>
              <a:rPr lang="fi-FI" dirty="0" smtClean="0">
                <a:solidFill>
                  <a:schemeClr val="tx1"/>
                </a:solidFill>
              </a:rPr>
              <a:t>VINKKI:</a:t>
            </a:r>
          </a:p>
          <a:p>
            <a:r>
              <a:rPr lang="fi-FI" dirty="0" smtClean="0"/>
              <a:t>Merkitse </a:t>
            </a:r>
            <a:r>
              <a:rPr lang="fi-FI" dirty="0"/>
              <a:t>kirjaan pääsääntö (</a:t>
            </a:r>
            <a:r>
              <a:rPr lang="fi-FI" dirty="0">
                <a:solidFill>
                  <a:srgbClr val="FFFF00"/>
                </a:solidFill>
              </a:rPr>
              <a:t>PS</a:t>
            </a:r>
            <a:r>
              <a:rPr lang="fi-FI" dirty="0"/>
              <a:t>) ja poikkeus (</a:t>
            </a:r>
            <a:r>
              <a:rPr lang="fi-FI" dirty="0">
                <a:solidFill>
                  <a:srgbClr val="00B050"/>
                </a:solidFill>
              </a:rPr>
              <a:t>P</a:t>
            </a:r>
            <a:r>
              <a:rPr lang="fi-FI" dirty="0" smtClean="0"/>
              <a:t>)</a:t>
            </a:r>
          </a:p>
          <a:p>
            <a:r>
              <a:rPr lang="fi-FI" dirty="0" smtClean="0"/>
              <a:t>Kirjoita sääntöjä muistiin</a:t>
            </a:r>
          </a:p>
          <a:p>
            <a:r>
              <a:rPr lang="fi-FI" dirty="0" smtClean="0"/>
              <a:t>Täydennä sisällysluetteloa</a:t>
            </a:r>
            <a:endParaRPr lang="fi-FI" dirty="0"/>
          </a:p>
        </p:txBody>
      </p:sp>
    </p:spTree>
    <p:extLst>
      <p:ext uri="{BB962C8B-B14F-4D97-AF65-F5344CB8AC3E}">
        <p14:creationId xmlns:p14="http://schemas.microsoft.com/office/powerpoint/2010/main" val="424718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solidFill>
                  <a:srgbClr val="FFC000"/>
                </a:solidFill>
              </a:rPr>
              <a:t/>
            </a:r>
            <a:br>
              <a:rPr lang="fi-FI" dirty="0" smtClean="0">
                <a:solidFill>
                  <a:srgbClr val="FFC000"/>
                </a:solidFill>
              </a:rPr>
            </a:br>
            <a:r>
              <a:rPr lang="fi-FI" dirty="0" smtClean="0">
                <a:solidFill>
                  <a:srgbClr val="FFC000"/>
                </a:solidFill>
              </a:rPr>
              <a:t>PÄÄSÄÄNTÖ </a:t>
            </a:r>
            <a:r>
              <a:rPr lang="fi-FI" dirty="0">
                <a:solidFill>
                  <a:srgbClr val="FFC000"/>
                </a:solidFill>
              </a:rPr>
              <a:t>(PS)</a:t>
            </a:r>
            <a:br>
              <a:rPr lang="fi-FI" dirty="0">
                <a:solidFill>
                  <a:srgbClr val="FFC000"/>
                </a:solidFill>
              </a:rPr>
            </a:br>
            <a:endParaRPr lang="fi-FI" dirty="0"/>
          </a:p>
        </p:txBody>
      </p:sp>
      <p:sp>
        <p:nvSpPr>
          <p:cNvPr id="3" name="Sisällön paikkamerkki 2"/>
          <p:cNvSpPr>
            <a:spLocks noGrp="1"/>
          </p:cNvSpPr>
          <p:nvPr>
            <p:ph idx="1"/>
          </p:nvPr>
        </p:nvSpPr>
        <p:spPr/>
        <p:txBody>
          <a:bodyPr/>
          <a:lstStyle/>
          <a:p>
            <a:r>
              <a:rPr lang="fi-FI" dirty="0" smtClean="0">
                <a:solidFill>
                  <a:schemeClr val="tx1"/>
                </a:solidFill>
              </a:rPr>
              <a:t>Kertoo </a:t>
            </a:r>
            <a:r>
              <a:rPr lang="fi-FI" dirty="0">
                <a:solidFill>
                  <a:schemeClr val="tx1"/>
                </a:solidFill>
              </a:rPr>
              <a:t>mitä laki </a:t>
            </a:r>
            <a:r>
              <a:rPr lang="fi-FI" dirty="0" smtClean="0">
                <a:solidFill>
                  <a:schemeClr val="tx1"/>
                </a:solidFill>
              </a:rPr>
              <a:t>lähtökohteisesti sääntelee</a:t>
            </a:r>
            <a:endParaRPr lang="fi-FI" dirty="0">
              <a:solidFill>
                <a:schemeClr val="tx1"/>
              </a:solidFill>
            </a:endParaRPr>
          </a:p>
          <a:p>
            <a:pPr lvl="1"/>
            <a:r>
              <a:rPr lang="fi-FI" sz="2600" dirty="0" err="1">
                <a:solidFill>
                  <a:srgbClr val="FFC000"/>
                </a:solidFill>
              </a:rPr>
              <a:t>Esim</a:t>
            </a:r>
            <a:r>
              <a:rPr lang="fi-FI" sz="2600" dirty="0">
                <a:solidFill>
                  <a:srgbClr val="FFC000"/>
                </a:solidFill>
              </a:rPr>
              <a:t> 1)</a:t>
            </a:r>
            <a:r>
              <a:rPr lang="fi-FI" sz="2600" dirty="0">
                <a:solidFill>
                  <a:schemeClr val="tx1"/>
                </a:solidFill>
              </a:rPr>
              <a:t> Työntekijän työsuhde päättyy ilman irtisanomista ja irtisanomisaikaa sen kalenterikuukauden päättyessä, jonka aikana työntekijä täyttää 68 vuotta...</a:t>
            </a:r>
          </a:p>
          <a:p>
            <a:pPr lvl="1"/>
            <a:r>
              <a:rPr lang="fi-FI" sz="2600" dirty="0" err="1">
                <a:solidFill>
                  <a:srgbClr val="FFC000"/>
                </a:solidFill>
              </a:rPr>
              <a:t>Esim</a:t>
            </a:r>
            <a:r>
              <a:rPr lang="fi-FI" sz="2600" dirty="0">
                <a:solidFill>
                  <a:srgbClr val="FFC000"/>
                </a:solidFill>
              </a:rPr>
              <a:t> 2) </a:t>
            </a:r>
            <a:r>
              <a:rPr lang="fi-FI" sz="2600" dirty="0">
                <a:solidFill>
                  <a:schemeClr val="tx1"/>
                </a:solidFill>
              </a:rPr>
              <a:t>Työsuhteesta johtuvat riidat käsitellään yleisissä tuomioistuimissa...</a:t>
            </a:r>
            <a:endParaRPr lang="en-US" sz="2600" dirty="0">
              <a:solidFill>
                <a:schemeClr val="tx1"/>
              </a:solidFill>
            </a:endParaRPr>
          </a:p>
          <a:p>
            <a:endParaRPr lang="fi-FI" dirty="0"/>
          </a:p>
        </p:txBody>
      </p:sp>
    </p:spTree>
    <p:extLst>
      <p:ext uri="{BB962C8B-B14F-4D97-AF65-F5344CB8AC3E}">
        <p14:creationId xmlns:p14="http://schemas.microsoft.com/office/powerpoint/2010/main" val="1829668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solidFill>
                  <a:srgbClr val="92D050"/>
                </a:solidFill>
              </a:rPr>
              <a:t/>
            </a:r>
            <a:br>
              <a:rPr lang="fi-FI" dirty="0" smtClean="0">
                <a:solidFill>
                  <a:srgbClr val="92D050"/>
                </a:solidFill>
              </a:rPr>
            </a:br>
            <a:r>
              <a:rPr lang="fi-FI" dirty="0" smtClean="0">
                <a:solidFill>
                  <a:srgbClr val="92D050"/>
                </a:solidFill>
              </a:rPr>
              <a:t>POIKKEUS </a:t>
            </a:r>
            <a:r>
              <a:rPr lang="fi-FI" dirty="0">
                <a:solidFill>
                  <a:srgbClr val="92D050"/>
                </a:solidFill>
              </a:rPr>
              <a:t>(P)</a:t>
            </a:r>
            <a:br>
              <a:rPr lang="fi-FI" dirty="0">
                <a:solidFill>
                  <a:srgbClr val="92D050"/>
                </a:solidFill>
              </a:rPr>
            </a:br>
            <a:endParaRPr lang="fi-FI" dirty="0"/>
          </a:p>
        </p:txBody>
      </p:sp>
      <p:sp>
        <p:nvSpPr>
          <p:cNvPr id="3" name="Sisällön paikkamerkki 2"/>
          <p:cNvSpPr>
            <a:spLocks noGrp="1"/>
          </p:cNvSpPr>
          <p:nvPr>
            <p:ph idx="1"/>
          </p:nvPr>
        </p:nvSpPr>
        <p:spPr/>
        <p:txBody>
          <a:bodyPr/>
          <a:lstStyle/>
          <a:p>
            <a:r>
              <a:rPr lang="fi-FI" dirty="0" smtClean="0">
                <a:solidFill>
                  <a:schemeClr val="tx1"/>
                </a:solidFill>
              </a:rPr>
              <a:t>Kertoo</a:t>
            </a:r>
            <a:r>
              <a:rPr lang="fi-FI" dirty="0">
                <a:solidFill>
                  <a:schemeClr val="tx1"/>
                </a:solidFill>
              </a:rPr>
              <a:t>, jos päälauseen lähtökohdasta poiketaan tietyssä tilanteessa</a:t>
            </a:r>
          </a:p>
          <a:p>
            <a:pPr lvl="1"/>
            <a:r>
              <a:rPr lang="fi-FI" sz="2600" dirty="0" err="1">
                <a:solidFill>
                  <a:srgbClr val="92D050"/>
                </a:solidFill>
              </a:rPr>
              <a:t>Esim</a:t>
            </a:r>
            <a:r>
              <a:rPr lang="fi-FI" sz="2600" dirty="0">
                <a:solidFill>
                  <a:srgbClr val="92D050"/>
                </a:solidFill>
              </a:rPr>
              <a:t> 1)</a:t>
            </a:r>
            <a:r>
              <a:rPr lang="fi-FI" sz="2600" dirty="0">
                <a:solidFill>
                  <a:schemeClr val="tx1"/>
                </a:solidFill>
              </a:rPr>
              <a:t> ...</a:t>
            </a:r>
            <a:r>
              <a:rPr lang="fi-FI" sz="2600" dirty="0" err="1">
                <a:solidFill>
                  <a:schemeClr val="tx1"/>
                </a:solidFill>
              </a:rPr>
              <a:t>jolleivät</a:t>
            </a:r>
            <a:r>
              <a:rPr lang="fi-FI" sz="2600" dirty="0">
                <a:solidFill>
                  <a:schemeClr val="tx1"/>
                </a:solidFill>
              </a:rPr>
              <a:t> työnantaja ja työntekijä sovi työsuhteen jatkamisesta.</a:t>
            </a:r>
          </a:p>
          <a:p>
            <a:pPr lvl="1"/>
            <a:r>
              <a:rPr lang="fi-FI" sz="2600" dirty="0" err="1">
                <a:solidFill>
                  <a:srgbClr val="92D050"/>
                </a:solidFill>
              </a:rPr>
              <a:t>Esim</a:t>
            </a:r>
            <a:r>
              <a:rPr lang="fi-FI" sz="2600" dirty="0">
                <a:solidFill>
                  <a:srgbClr val="92D050"/>
                </a:solidFill>
              </a:rPr>
              <a:t> 2)</a:t>
            </a:r>
            <a:r>
              <a:rPr lang="fi-FI" sz="2600" dirty="0">
                <a:solidFill>
                  <a:schemeClr val="tx1"/>
                </a:solidFill>
              </a:rPr>
              <a:t> ...ellei toisin ole erikseen säädetty.</a:t>
            </a:r>
            <a:endParaRPr lang="en-US" sz="2600" dirty="0">
              <a:solidFill>
                <a:schemeClr val="tx1"/>
              </a:solidFill>
            </a:endParaRPr>
          </a:p>
          <a:p>
            <a:endParaRPr lang="fi-FI" dirty="0"/>
          </a:p>
        </p:txBody>
      </p:sp>
    </p:spTree>
    <p:extLst>
      <p:ext uri="{BB962C8B-B14F-4D97-AF65-F5344CB8AC3E}">
        <p14:creationId xmlns:p14="http://schemas.microsoft.com/office/powerpoint/2010/main" val="141953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solidFill>
                  <a:srgbClr val="7030A0"/>
                </a:solidFill>
              </a:rPr>
              <a:t>PERIAATE</a:t>
            </a:r>
            <a:endParaRPr lang="fi-FI" dirty="0">
              <a:solidFill>
                <a:srgbClr val="7030A0"/>
              </a:solidFill>
            </a:endParaRPr>
          </a:p>
        </p:txBody>
      </p:sp>
      <p:sp>
        <p:nvSpPr>
          <p:cNvPr id="3" name="Sisällön paikkamerkki 2"/>
          <p:cNvSpPr>
            <a:spLocks noGrp="1"/>
          </p:cNvSpPr>
          <p:nvPr>
            <p:ph idx="1"/>
          </p:nvPr>
        </p:nvSpPr>
        <p:spPr/>
        <p:txBody>
          <a:bodyPr>
            <a:normAutofit/>
          </a:bodyPr>
          <a:lstStyle/>
          <a:p>
            <a:r>
              <a:rPr lang="fi-FI" sz="2400" dirty="0">
                <a:solidFill>
                  <a:schemeClr val="tx1"/>
                </a:solidFill>
              </a:rPr>
              <a:t>Periaate on sääntöjen </a:t>
            </a:r>
            <a:r>
              <a:rPr lang="fi-FI" sz="2400" dirty="0" smtClean="0">
                <a:solidFill>
                  <a:schemeClr val="tx1"/>
                </a:solidFill>
              </a:rPr>
              <a:t>taustalla </a:t>
            </a:r>
            <a:r>
              <a:rPr lang="fi-FI" sz="2400" dirty="0">
                <a:solidFill>
                  <a:schemeClr val="tx1"/>
                </a:solidFill>
              </a:rPr>
              <a:t>lain tulkintaan </a:t>
            </a:r>
            <a:r>
              <a:rPr lang="fi-FI" sz="2400" dirty="0" smtClean="0">
                <a:solidFill>
                  <a:schemeClr val="tx1"/>
                </a:solidFill>
              </a:rPr>
              <a:t>vaikuttava tekijä</a:t>
            </a:r>
          </a:p>
          <a:p>
            <a:r>
              <a:rPr lang="fi-FI" sz="2400" dirty="0" smtClean="0">
                <a:solidFill>
                  <a:schemeClr val="tx1"/>
                </a:solidFill>
              </a:rPr>
              <a:t>Vastausrakenne: Periaate -&gt; mitä tarkoittaa -&gt; mikä tehtävä/mihin soveltuu</a:t>
            </a:r>
          </a:p>
          <a:p>
            <a:r>
              <a:rPr lang="fi-FI" sz="2400" dirty="0"/>
              <a:t>S</a:t>
            </a:r>
            <a:r>
              <a:rPr lang="fi-FI" sz="2400" dirty="0" smtClean="0"/>
              <a:t>ovelletaan </a:t>
            </a:r>
            <a:r>
              <a:rPr lang="fi-FI" sz="2400" dirty="0"/>
              <a:t>oikeussääntöjen </a:t>
            </a:r>
            <a:r>
              <a:rPr lang="fi-FI" sz="2400" dirty="0" smtClean="0"/>
              <a:t>ohella:</a:t>
            </a:r>
          </a:p>
          <a:p>
            <a:pPr lvl="1"/>
            <a:r>
              <a:rPr lang="fi-FI" dirty="0" smtClean="0"/>
              <a:t>ratkaisuperusteena paikkaamaan </a:t>
            </a:r>
            <a:r>
              <a:rPr lang="fi-FI" dirty="0"/>
              <a:t>oikeussääntöjen avoimeksi jättämää aluetta</a:t>
            </a:r>
          </a:p>
          <a:p>
            <a:r>
              <a:rPr lang="fi-FI" sz="2400" dirty="0" smtClean="0"/>
              <a:t>Oikeuslähdeopillinen </a:t>
            </a:r>
            <a:r>
              <a:rPr lang="fi-FI" sz="2400" dirty="0"/>
              <a:t>ratkaisuarvo on kuitenkin säännöillä ja periaatteilla </a:t>
            </a:r>
            <a:r>
              <a:rPr lang="fi-FI" sz="2400" dirty="0" smtClean="0"/>
              <a:t>erilainen:</a:t>
            </a:r>
          </a:p>
          <a:p>
            <a:pPr lvl="1"/>
            <a:r>
              <a:rPr lang="fi-FI" dirty="0" smtClean="0"/>
              <a:t>Mikäli </a:t>
            </a:r>
            <a:r>
              <a:rPr lang="fi-FI" dirty="0"/>
              <a:t>sääntö soveltuu tapaukseen, tapaus on ratkaistava sen </a:t>
            </a:r>
            <a:r>
              <a:rPr lang="fi-FI" dirty="0" smtClean="0"/>
              <a:t>avulla</a:t>
            </a:r>
          </a:p>
          <a:p>
            <a:pPr lvl="1"/>
            <a:r>
              <a:rPr lang="fi-FI" dirty="0" smtClean="0"/>
              <a:t>Periaatteet </a:t>
            </a:r>
            <a:r>
              <a:rPr lang="fi-FI" dirty="0" smtClean="0">
                <a:sym typeface="Wingdings"/>
              </a:rPr>
              <a:t>ilmentävät</a:t>
            </a:r>
            <a:r>
              <a:rPr lang="fi-FI" dirty="0" smtClean="0"/>
              <a:t> </a:t>
            </a:r>
            <a:r>
              <a:rPr lang="fi-FI" dirty="0"/>
              <a:t>”lain henkeä</a:t>
            </a:r>
            <a:r>
              <a:rPr lang="fi-FI" dirty="0" smtClean="0"/>
              <a:t>”</a:t>
            </a:r>
          </a:p>
          <a:p>
            <a:pPr marL="457200" lvl="1" indent="0">
              <a:buNone/>
            </a:pPr>
            <a:endParaRPr lang="fi-FI" dirty="0"/>
          </a:p>
        </p:txBody>
      </p:sp>
    </p:spTree>
    <p:extLst>
      <p:ext uri="{BB962C8B-B14F-4D97-AF65-F5344CB8AC3E}">
        <p14:creationId xmlns:p14="http://schemas.microsoft.com/office/powerpoint/2010/main" val="905223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Esimerkkejä periaatteista</a:t>
            </a:r>
            <a:endParaRPr lang="fi-FI" dirty="0"/>
          </a:p>
        </p:txBody>
      </p:sp>
      <p:sp>
        <p:nvSpPr>
          <p:cNvPr id="3" name="Sisällön paikkamerkki 2"/>
          <p:cNvSpPr>
            <a:spLocks noGrp="1"/>
          </p:cNvSpPr>
          <p:nvPr>
            <p:ph idx="1"/>
          </p:nvPr>
        </p:nvSpPr>
        <p:spPr>
          <a:xfrm>
            <a:off x="1120000" y="1435100"/>
            <a:ext cx="10233800" cy="4741863"/>
          </a:xfrm>
        </p:spPr>
        <p:txBody>
          <a:bodyPr>
            <a:normAutofit fontScale="85000" lnSpcReduction="10000"/>
          </a:bodyPr>
          <a:lstStyle/>
          <a:p>
            <a:r>
              <a:rPr lang="fi-FI" sz="2600" b="1" dirty="0"/>
              <a:t>Rikosoikeudellinen laillisuusperiaate </a:t>
            </a:r>
            <a:r>
              <a:rPr lang="fi-FI" sz="2600" dirty="0"/>
              <a:t>kuuluu yleisiin oikeusperiaatteisiin, jotka ohjaavat viranomaisten toimintaa. Laillisuusperiaatteen mukaan ketään ei saa pitää syyllisenä rikokseen eikä tuomita rangaistukseen sellaisen teon perusteella, jota ei tekohetkellä ole laissa säädetty rangaistavaksi. Laillisuusperiaate sisältää siis niin sanotun taannehtivan lainsäädännön kiellon</a:t>
            </a:r>
            <a:r>
              <a:rPr lang="fi-FI" sz="2600" dirty="0" smtClean="0"/>
              <a:t>.</a:t>
            </a:r>
          </a:p>
          <a:p>
            <a:r>
              <a:rPr lang="fi-FI" sz="2600" b="1" dirty="0" smtClean="0"/>
              <a:t>Määräämisperiaate: </a:t>
            </a:r>
            <a:r>
              <a:rPr lang="fi-FI" sz="2600" dirty="0"/>
              <a:t>Johtava periaate </a:t>
            </a:r>
            <a:r>
              <a:rPr lang="fi-FI" sz="2600" dirty="0" err="1"/>
              <a:t>dispositiivisissa</a:t>
            </a:r>
            <a:r>
              <a:rPr lang="fi-FI" sz="2600" dirty="0"/>
              <a:t> riita-asioissa eli asioissa, joissa sovinto on </a:t>
            </a:r>
            <a:r>
              <a:rPr lang="fi-FI" sz="2600" dirty="0" smtClean="0"/>
              <a:t>sallittu. Määräämisperiaatteen </a:t>
            </a:r>
            <a:r>
              <a:rPr lang="fi-FI" sz="2600" dirty="0"/>
              <a:t>mukaan riita-asian asianosaiset määräävät prosessin kohteesta ja oikeudenkäynnin etenemisestä tuomioistuinta sitovasti. Tuomioistuin ei siis saa ryhtyä toimiin omasta aloitteestaan eli viran puolesta, vaan aloitteen toimenpiteeseen ryhtymisestä pitää tulla jommaltakummalta asianosaiselta tai heiltä molemmilta yhdessä</a:t>
            </a:r>
            <a:r>
              <a:rPr lang="fi-FI" sz="2600" dirty="0" smtClean="0"/>
              <a:t>.</a:t>
            </a:r>
          </a:p>
          <a:p>
            <a:r>
              <a:rPr lang="fi-FI" sz="2600" b="1" dirty="0" smtClean="0"/>
              <a:t>Adheesioperiaate: </a:t>
            </a:r>
            <a:r>
              <a:rPr lang="fi-FI" sz="2600" dirty="0"/>
              <a:t>A</a:t>
            </a:r>
            <a:r>
              <a:rPr lang="fi-FI" sz="2600" dirty="0" smtClean="0"/>
              <a:t>dheesio- </a:t>
            </a:r>
            <a:r>
              <a:rPr lang="fi-FI" sz="2600" dirty="0"/>
              <a:t>eli liitännäisperiaate mahdollistaa eri prosessilajeihin kuuluvien vaatimusten käsittelyn samassa </a:t>
            </a:r>
            <a:r>
              <a:rPr lang="fi-FI" sz="2600" dirty="0" smtClean="0"/>
              <a:t>oikeudenkäyntitilaisuudessa. </a:t>
            </a:r>
            <a:r>
              <a:rPr lang="fi-FI" sz="2600" dirty="0"/>
              <a:t>Mainitun periaatteen mukaan sivuvaatimukseksi katsottava vaatimus saadaan esittää päävaatimuksen yhteydessä siten, että päävaatimuksen käsittelyjärjestys määrää myös sivuvaatimuksen käsittelyjärjestyksen</a:t>
            </a:r>
            <a:r>
              <a:rPr lang="fi-FI" sz="2400" dirty="0"/>
              <a:t>.</a:t>
            </a:r>
            <a:endParaRPr lang="fi-FI" sz="2600" b="1" dirty="0"/>
          </a:p>
        </p:txBody>
      </p:sp>
    </p:spTree>
    <p:extLst>
      <p:ext uri="{BB962C8B-B14F-4D97-AF65-F5344CB8AC3E}">
        <p14:creationId xmlns:p14="http://schemas.microsoft.com/office/powerpoint/2010/main" val="1474318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solidFill>
                  <a:srgbClr val="FF8AD8"/>
                </a:solidFill>
              </a:rPr>
              <a:t>KÄSITE</a:t>
            </a:r>
            <a:endParaRPr lang="fi-FI" dirty="0">
              <a:solidFill>
                <a:srgbClr val="FF8AD8"/>
              </a:solidFill>
            </a:endParaRPr>
          </a:p>
        </p:txBody>
      </p:sp>
      <p:sp>
        <p:nvSpPr>
          <p:cNvPr id="3" name="Sisällön paikkamerkki 2"/>
          <p:cNvSpPr>
            <a:spLocks noGrp="1"/>
          </p:cNvSpPr>
          <p:nvPr>
            <p:ph idx="1"/>
          </p:nvPr>
        </p:nvSpPr>
        <p:spPr>
          <a:xfrm>
            <a:off x="838200" y="1498600"/>
            <a:ext cx="10233800" cy="4716463"/>
          </a:xfrm>
        </p:spPr>
        <p:txBody>
          <a:bodyPr>
            <a:normAutofit fontScale="70000" lnSpcReduction="20000"/>
          </a:bodyPr>
          <a:lstStyle/>
          <a:p>
            <a:r>
              <a:rPr lang="fi-FI" sz="3400" dirty="0" smtClean="0">
                <a:solidFill>
                  <a:schemeClr val="tx1"/>
                </a:solidFill>
              </a:rPr>
              <a:t>Määritelmä, termi tekstissä</a:t>
            </a:r>
          </a:p>
          <a:p>
            <a:r>
              <a:rPr lang="fi-FI" sz="3400" b="1" dirty="0" smtClean="0">
                <a:solidFill>
                  <a:srgbClr val="FF8AD8"/>
                </a:solidFill>
              </a:rPr>
              <a:t>Omin </a:t>
            </a:r>
            <a:r>
              <a:rPr lang="fi-FI" sz="3400" b="1" dirty="0">
                <a:solidFill>
                  <a:srgbClr val="FF8AD8"/>
                </a:solidFill>
              </a:rPr>
              <a:t>sanoin selittäminen ei riitä</a:t>
            </a:r>
            <a:r>
              <a:rPr lang="fi-FI" sz="3400" dirty="0">
                <a:solidFill>
                  <a:schemeClr val="tx1"/>
                </a:solidFill>
              </a:rPr>
              <a:t>! -&gt; säännöt, käsitteet ja termit osattava </a:t>
            </a:r>
            <a:r>
              <a:rPr lang="fi-FI" sz="3400" b="1" u="sng" dirty="0">
                <a:solidFill>
                  <a:srgbClr val="FF8AD8"/>
                </a:solidFill>
              </a:rPr>
              <a:t>täsmällisesti</a:t>
            </a:r>
            <a:r>
              <a:rPr lang="fi-FI" sz="3400" dirty="0" smtClean="0">
                <a:solidFill>
                  <a:schemeClr val="tx1"/>
                </a:solidFill>
              </a:rPr>
              <a:t>!</a:t>
            </a:r>
          </a:p>
          <a:p>
            <a:pPr lvl="1"/>
            <a:r>
              <a:rPr lang="fi-FI" sz="3400" i="1" dirty="0"/>
              <a:t>Opettele </a:t>
            </a:r>
            <a:r>
              <a:rPr lang="fi-FI" sz="3400" dirty="0"/>
              <a:t>oikeudenalan </a:t>
            </a:r>
            <a:r>
              <a:rPr lang="fi-FI" sz="3400" dirty="0" err="1"/>
              <a:t>peruskäsitteet</a:t>
            </a:r>
            <a:r>
              <a:rPr lang="fi-FI" sz="3400" dirty="0"/>
              <a:t> oikein, niin silloin soveltaminenkin onnistuu helpommin, </a:t>
            </a:r>
            <a:r>
              <a:rPr lang="fi-FI" sz="3400" dirty="0" err="1"/>
              <a:t>eika</a:t>
            </a:r>
            <a:r>
              <a:rPr lang="fi-FI" sz="3400" dirty="0"/>
              <a:t>̈ vastaukseen tule </a:t>
            </a:r>
            <a:r>
              <a:rPr lang="fi-FI" sz="3400" u="sng" dirty="0" err="1"/>
              <a:t>käsitteellista</a:t>
            </a:r>
            <a:r>
              <a:rPr lang="fi-FI" sz="3400" u="sng" dirty="0"/>
              <a:t>̈ horjuntaa </a:t>
            </a:r>
            <a:r>
              <a:rPr lang="fi-FI" sz="3400" dirty="0"/>
              <a:t>joka </a:t>
            </a:r>
            <a:r>
              <a:rPr lang="fi-FI" sz="3400" dirty="0" err="1"/>
              <a:t>pistäa</a:t>
            </a:r>
            <a:r>
              <a:rPr lang="fi-FI" sz="3400" dirty="0"/>
              <a:t>̈ </a:t>
            </a:r>
            <a:r>
              <a:rPr lang="fi-FI" sz="3400" dirty="0" smtClean="0"/>
              <a:t>tentin tarkastajan </a:t>
            </a:r>
            <a:r>
              <a:rPr lang="fi-FI" sz="3400" dirty="0" err="1"/>
              <a:t>hämilleen</a:t>
            </a:r>
            <a:r>
              <a:rPr lang="fi-FI" sz="3400" dirty="0"/>
              <a:t> – </a:t>
            </a:r>
            <a:r>
              <a:rPr lang="fi-FI" sz="3400" b="1" dirty="0"/>
              <a:t>ja aiheuttaa matalat pisteet </a:t>
            </a:r>
            <a:endParaRPr lang="fi-FI" sz="3400" b="1" dirty="0" smtClean="0"/>
          </a:p>
          <a:p>
            <a:pPr lvl="1"/>
            <a:endParaRPr lang="fi-FI" sz="3400" dirty="0" smtClean="0">
              <a:solidFill>
                <a:schemeClr val="tx1"/>
              </a:solidFill>
            </a:endParaRPr>
          </a:p>
          <a:p>
            <a:r>
              <a:rPr lang="fi-FI" sz="3400" dirty="0" smtClean="0">
                <a:solidFill>
                  <a:schemeClr val="tx1"/>
                </a:solidFill>
              </a:rPr>
              <a:t>Käsitteitä </a:t>
            </a:r>
            <a:r>
              <a:rPr lang="fi-FI" sz="3400" dirty="0">
                <a:solidFill>
                  <a:schemeClr val="tx1"/>
                </a:solidFill>
              </a:rPr>
              <a:t>pitää </a:t>
            </a:r>
            <a:r>
              <a:rPr lang="fi-FI" sz="3400" dirty="0" smtClean="0">
                <a:solidFill>
                  <a:schemeClr val="tx1"/>
                </a:solidFill>
              </a:rPr>
              <a:t>osata erityisesti esseissä sekä määritelmä/ selitystehtävissä</a:t>
            </a:r>
          </a:p>
          <a:p>
            <a:r>
              <a:rPr lang="fi-FI" sz="3400" dirty="0" smtClean="0">
                <a:solidFill>
                  <a:schemeClr val="tx1"/>
                </a:solidFill>
              </a:rPr>
              <a:t>Esim. </a:t>
            </a:r>
            <a:r>
              <a:rPr lang="fi-FI" sz="3400" b="1" dirty="0" smtClean="0">
                <a:solidFill>
                  <a:schemeClr val="tx1"/>
                </a:solidFill>
              </a:rPr>
              <a:t>Rangaistusvastuu: </a:t>
            </a:r>
            <a:r>
              <a:rPr lang="fi-FI" sz="3400" dirty="0"/>
              <a:t>Rangaistusvastuun edellytyksenä on, että tekijä on teon hetkellä täyttänyt viisitoista vuotta ja on syyntakeinen</a:t>
            </a:r>
            <a:r>
              <a:rPr lang="fi-FI" sz="3400" dirty="0" smtClean="0"/>
              <a:t>.</a:t>
            </a:r>
          </a:p>
          <a:p>
            <a:endParaRPr lang="fi-FI" sz="3400" b="1" dirty="0" smtClean="0">
              <a:solidFill>
                <a:schemeClr val="tx1"/>
              </a:solidFill>
            </a:endParaRPr>
          </a:p>
          <a:p>
            <a:r>
              <a:rPr lang="fi-FI" sz="3400" dirty="0" smtClean="0">
                <a:solidFill>
                  <a:schemeClr val="tx1"/>
                </a:solidFill>
              </a:rPr>
              <a:t>VINKKI:</a:t>
            </a:r>
            <a:endParaRPr lang="fi-FI" sz="3400" dirty="0">
              <a:solidFill>
                <a:schemeClr val="tx1"/>
              </a:solidFill>
            </a:endParaRPr>
          </a:p>
          <a:p>
            <a:r>
              <a:rPr lang="fi-FI" sz="3400" dirty="0">
                <a:solidFill>
                  <a:schemeClr val="tx1"/>
                </a:solidFill>
              </a:rPr>
              <a:t>Kirjoita käsitteitä lapulle (</a:t>
            </a:r>
            <a:r>
              <a:rPr lang="fi-FI" sz="3400" dirty="0" err="1">
                <a:solidFill>
                  <a:schemeClr val="tx1"/>
                </a:solidFill>
              </a:rPr>
              <a:t>post</a:t>
            </a:r>
            <a:r>
              <a:rPr lang="fi-FI" sz="3400" dirty="0">
                <a:solidFill>
                  <a:schemeClr val="tx1"/>
                </a:solidFill>
              </a:rPr>
              <a:t> it tms.) harjoittelua varten</a:t>
            </a:r>
          </a:p>
          <a:p>
            <a:r>
              <a:rPr lang="fi-FI" sz="3400" dirty="0">
                <a:solidFill>
                  <a:schemeClr val="tx1"/>
                </a:solidFill>
              </a:rPr>
              <a:t>Alleviivaa </a:t>
            </a:r>
            <a:r>
              <a:rPr lang="fi-FI" sz="3400" dirty="0" smtClean="0">
                <a:solidFill>
                  <a:schemeClr val="tx1"/>
                </a:solidFill>
              </a:rPr>
              <a:t>käsitteet</a:t>
            </a:r>
            <a:endParaRPr lang="fi-FI" sz="3400" dirty="0">
              <a:solidFill>
                <a:schemeClr val="tx1"/>
              </a:solidFill>
            </a:endParaRPr>
          </a:p>
          <a:p>
            <a:endParaRPr lang="fi-FI" dirty="0"/>
          </a:p>
        </p:txBody>
      </p:sp>
    </p:spTree>
    <p:extLst>
      <p:ext uri="{BB962C8B-B14F-4D97-AF65-F5344CB8AC3E}">
        <p14:creationId xmlns:p14="http://schemas.microsoft.com/office/powerpoint/2010/main" val="539822843"/>
      </p:ext>
    </p:extLst>
  </p:cSld>
  <p:clrMapOvr>
    <a:masterClrMapping/>
  </p:clrMapOvr>
</p:sld>
</file>

<file path=ppt/theme/theme1.xml><?xml version="1.0" encoding="utf-8"?>
<a:theme xmlns:a="http://schemas.openxmlformats.org/drawingml/2006/main" name="TF10001006">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10001006" id="{A55DF1DA-22EC-4DA4-B170-D3F0FF81047C}" vid="{3BFA2149-51D1-489C-9B65-4F9563B089DE}"/>
    </a:ext>
  </a:extLst>
</a:theme>
</file>

<file path=docProps/app.xml><?xml version="1.0" encoding="utf-8"?>
<Properties xmlns="http://schemas.openxmlformats.org/officeDocument/2006/extended-properties" xmlns:vt="http://schemas.openxmlformats.org/officeDocument/2006/docPropsVTypes">
  <Template>Syvyys</Template>
  <TotalTime>2344</TotalTime>
  <Words>1123</Words>
  <Application>Microsoft Office PowerPoint</Application>
  <PresentationFormat>Mukautettu</PresentationFormat>
  <Paragraphs>166</Paragraphs>
  <Slides>22</Slides>
  <Notes>0</Notes>
  <HiddenSlides>0</HiddenSlides>
  <MMClips>0</MMClips>
  <ScaleCrop>false</ScaleCrop>
  <HeadingPairs>
    <vt:vector size="4" baseType="variant">
      <vt:variant>
        <vt:lpstr>Teema</vt:lpstr>
      </vt:variant>
      <vt:variant>
        <vt:i4>1</vt:i4>
      </vt:variant>
      <vt:variant>
        <vt:lpstr>Dian otsikot</vt:lpstr>
      </vt:variant>
      <vt:variant>
        <vt:i4>22</vt:i4>
      </vt:variant>
    </vt:vector>
  </HeadingPairs>
  <TitlesOfParts>
    <vt:vector size="23" baseType="lpstr">
      <vt:lpstr>TF10001006</vt:lpstr>
      <vt:lpstr>Luku- ja vastaustekniikka  </vt:lpstr>
      <vt:lpstr>TENTTIAINEISTO </vt:lpstr>
      <vt:lpstr>TEKSTISTÄ HAHMOTETTAVA</vt:lpstr>
      <vt:lpstr>PÄÄSÄÄNNÖT &amp; POIKKEUKSET</vt:lpstr>
      <vt:lpstr> PÄÄSÄÄNTÖ (PS) </vt:lpstr>
      <vt:lpstr> POIKKEUS (P) </vt:lpstr>
      <vt:lpstr>PERIAATE</vt:lpstr>
      <vt:lpstr>Esimerkkejä periaatteista</vt:lpstr>
      <vt:lpstr>KÄSITE</vt:lpstr>
      <vt:lpstr>LAKI</vt:lpstr>
      <vt:lpstr>  VASTAUSTEKNIIKKA</vt:lpstr>
      <vt:lpstr>YLEISIMMÄT TENTTIKYSYMYKSET</vt:lpstr>
      <vt:lpstr>YLEISTÄ VASTAUSTYYLISTÄ</vt:lpstr>
      <vt:lpstr>KÄSITE ( määritelmä, termi, periaate )</vt:lpstr>
      <vt:lpstr>ESSEE</vt:lpstr>
      <vt:lpstr>ESSEE - VINKKEJÄ</vt:lpstr>
      <vt:lpstr>OIKEUSTAPAUS</vt:lpstr>
      <vt:lpstr>OIKEUSTAPAUS - VASTAUSRAKENNE</vt:lpstr>
      <vt:lpstr>OIKEUSTAPAUS - VASTAUSRAKENNE</vt:lpstr>
      <vt:lpstr>OIKEUSTAPAUS - PISTEYTYS</vt:lpstr>
      <vt:lpstr>OIKEUSTAPAUKSEN RATKOMINEN </vt:lpstr>
      <vt:lpstr>YHTEENVETO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VASTAUSTEKNIIKKA</dc:title>
  <dc:creator>Khalashte Angela</dc:creator>
  <cp:lastModifiedBy>Sanna Luoma</cp:lastModifiedBy>
  <cp:revision>37</cp:revision>
  <dcterms:created xsi:type="dcterms:W3CDTF">2017-08-24T06:49:05Z</dcterms:created>
  <dcterms:modified xsi:type="dcterms:W3CDTF">2017-08-31T07:38:21Z</dcterms:modified>
</cp:coreProperties>
</file>