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9b96aafbb4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9b96aafbb4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9b96aafbb4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9b96aafbb4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9b96aafbb4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9b96aafbb4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9b81c57d3c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9b81c57d3c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9b81c57d3c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9b81c57d3c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9b81c57d3c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9b81c57d3c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9b81c57d3c_1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9b81c57d3c_1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9b81c57d3c_1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9b81c57d3c_1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9b81c57d3c_1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9b81c57d3c_1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9b81c57d3c_1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9b81c57d3c_1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9b81c57d3c_1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9b81c57d3c_1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9b81c57d3c_1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9b81c57d3c_1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9b81c57d3c_1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9b81c57d3c_1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9b81c57d3c_1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9b81c57d3c_1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9b81c57d3c_1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9b81c57d3c_1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9b81c57d3c_1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9b81c57d3c_1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9b81c57d3c_1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 name="Google Shape;232;g9b81c57d3c_1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9b96aafbb4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9b96aafbb4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9b96aafbb4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9b96aafbb4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9b96aafbb4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9b96aafbb4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g9b96aafbb4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9b96aafbb4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9b96aafbb4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9b96aafbb4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b96aafbb4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b96aafbb4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9b96aafbb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9b96aafbb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Otsikkodia"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Otsikko ja pystysuora teksti"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ystysuora otsikko ja teksti"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tsikko ja sisältö"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san ylätunniste"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Kaksi sisältökohdetta"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ailu"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ain otsikko"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yhjä"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tsikollinen sisältö"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tsikollinen kuva"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6000"/>
              <a:buFont typeface="Calibri"/>
              <a:buNone/>
            </a:pPr>
            <a:r>
              <a:rPr lang="fi-FI"/>
              <a:t>VARALLISUUSOIKEUDET</a:t>
            </a:r>
            <a:endParaRPr/>
          </a:p>
        </p:txBody>
      </p:sp>
      <p:sp>
        <p:nvSpPr>
          <p:cNvPr id="85" name="Google Shape;85;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4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2"/>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39" name="Google Shape;139;p22"/>
          <p:cNvSpPr txBox="1">
            <a:spLocks noGrp="1"/>
          </p:cNvSpPr>
          <p:nvPr>
            <p:ph type="body" idx="1"/>
          </p:nvPr>
        </p:nvSpPr>
        <p:spPr>
          <a:xfrm>
            <a:off x="838200" y="750575"/>
            <a:ext cx="10515600" cy="54264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fi-FI" sz="3000"/>
              <a:t>Julkistamiskeinoja ovat:</a:t>
            </a:r>
            <a:endParaRPr sz="3000"/>
          </a:p>
          <a:p>
            <a:pPr marL="457200" lvl="0" indent="-355600" algn="l" rtl="0">
              <a:spcBef>
                <a:spcPts val="1000"/>
              </a:spcBef>
              <a:spcAft>
                <a:spcPts val="0"/>
              </a:spcAft>
              <a:buSzPts val="2000"/>
              <a:buChar char="-"/>
            </a:pPr>
            <a:r>
              <a:rPr lang="fi-FI" sz="3000"/>
              <a:t>hallinta ja hallinnan siirto</a:t>
            </a:r>
            <a:endParaRPr sz="3000"/>
          </a:p>
          <a:p>
            <a:pPr marL="457200" lvl="0" indent="-355600" algn="l" rtl="0">
              <a:spcBef>
                <a:spcPts val="0"/>
              </a:spcBef>
              <a:spcAft>
                <a:spcPts val="0"/>
              </a:spcAft>
              <a:buSzPts val="2000"/>
              <a:buChar char="-"/>
            </a:pPr>
            <a:r>
              <a:rPr lang="fi-FI" sz="3000"/>
              <a:t>kirjaaminen</a:t>
            </a:r>
            <a:endParaRPr sz="3000"/>
          </a:p>
          <a:p>
            <a:pPr marL="457200" lvl="0" indent="-355600" algn="l" rtl="0">
              <a:spcBef>
                <a:spcPts val="0"/>
              </a:spcBef>
              <a:spcAft>
                <a:spcPts val="0"/>
              </a:spcAft>
              <a:buSzPts val="2000"/>
              <a:buChar char="-"/>
            </a:pPr>
            <a:r>
              <a:rPr lang="fi-FI" sz="3000"/>
              <a:t>hallinnan siirtoilmoitus eli denuntiaatio</a:t>
            </a:r>
            <a:endParaRPr sz="3000"/>
          </a:p>
          <a:p>
            <a:pPr marL="0" lvl="0" indent="0" algn="l" rtl="0">
              <a:spcBef>
                <a:spcPts val="1000"/>
              </a:spcBef>
              <a:spcAft>
                <a:spcPts val="0"/>
              </a:spcAft>
              <a:buNone/>
            </a:pPr>
            <a:endParaRPr sz="3000"/>
          </a:p>
          <a:p>
            <a:pPr marL="0" lvl="0" indent="0" algn="l" rtl="0">
              <a:spcBef>
                <a:spcPts val="1000"/>
              </a:spcBef>
              <a:spcAft>
                <a:spcPts val="0"/>
              </a:spcAft>
              <a:buNone/>
            </a:pPr>
            <a:r>
              <a:rPr lang="fi-FI" sz="3000" b="1"/>
              <a:t>pääsääntö:</a:t>
            </a:r>
            <a:r>
              <a:rPr lang="fi-FI" sz="3000"/>
              <a:t> yleensä oikeustoimet ovat sivullisia sitovia, vaikka julkistoimia ei olisi suoritettu. Oikeussuojaa voi saada jo sopimuksen perusteella !</a:t>
            </a:r>
            <a:endParaRPr sz="3000"/>
          </a:p>
          <a:p>
            <a:pPr marL="457200" lvl="0" indent="-355600" algn="l" rtl="0">
              <a:spcBef>
                <a:spcPts val="1000"/>
              </a:spcBef>
              <a:spcAft>
                <a:spcPts val="0"/>
              </a:spcAft>
              <a:buSzPts val="2000"/>
              <a:buChar char="-"/>
            </a:pPr>
            <a:r>
              <a:rPr lang="fi-FI" sz="3000"/>
              <a:t>julkisuusp.a helpottaa myöhempien sopimuskumppanien selonottovelvollisuutta</a:t>
            </a:r>
            <a:endParaRPr sz="3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3"/>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45" name="Google Shape;145;p23"/>
          <p:cNvSpPr txBox="1">
            <a:spLocks noGrp="1"/>
          </p:cNvSpPr>
          <p:nvPr>
            <p:ph type="body" idx="1"/>
          </p:nvPr>
        </p:nvSpPr>
        <p:spPr>
          <a:xfrm>
            <a:off x="838200" y="652250"/>
            <a:ext cx="10515600" cy="5524500"/>
          </a:xfrm>
          <a:prstGeom prst="rect">
            <a:avLst/>
          </a:prstGeom>
        </p:spPr>
        <p:txBody>
          <a:bodyPr spcFirstLastPara="1" wrap="square" lIns="91425" tIns="45700" rIns="91425" bIns="45700" anchor="t" anchorCtr="0">
            <a:noAutofit/>
          </a:bodyPr>
          <a:lstStyle/>
          <a:p>
            <a:pPr marL="457200" lvl="0" indent="-400050" algn="l" rtl="0">
              <a:spcBef>
                <a:spcPts val="1000"/>
              </a:spcBef>
              <a:spcAft>
                <a:spcPts val="0"/>
              </a:spcAft>
              <a:buSzPts val="2700"/>
              <a:buChar char="-"/>
            </a:pPr>
            <a:r>
              <a:rPr lang="fi-FI" sz="3700"/>
              <a:t>Vilpittömän mielen suoja: ensin perustettu oikeus myöhempää sopimusosapuolta kohtaan tehoton jos myöhempi osapuoli oli vilpittömässä mielessä</a:t>
            </a:r>
            <a:endParaRPr sz="3700"/>
          </a:p>
          <a:p>
            <a:pPr marL="0" lvl="0" indent="0" algn="l" rtl="0">
              <a:spcBef>
                <a:spcPts val="1000"/>
              </a:spcBef>
              <a:spcAft>
                <a:spcPts val="0"/>
              </a:spcAft>
              <a:buNone/>
            </a:pPr>
            <a:r>
              <a:rPr lang="fi-FI" sz="3700"/>
              <a:t>		= ei tiennyt aiemmasta oikeudesta</a:t>
            </a:r>
            <a:endParaRPr sz="3700"/>
          </a:p>
          <a:p>
            <a:pPr marL="0" lvl="0" indent="0" algn="l" rtl="0">
              <a:spcBef>
                <a:spcPts val="1000"/>
              </a:spcBef>
              <a:spcAft>
                <a:spcPts val="0"/>
              </a:spcAft>
              <a:buNone/>
            </a:pPr>
            <a:r>
              <a:rPr lang="fi-FI" sz="3700"/>
              <a:t>		= kyse puuttuvasta tiedosta</a:t>
            </a:r>
            <a:endParaRPr sz="3700"/>
          </a:p>
          <a:p>
            <a:pPr marL="457200" lvl="0" indent="-400050" algn="l" rtl="0">
              <a:spcBef>
                <a:spcPts val="1000"/>
              </a:spcBef>
              <a:spcAft>
                <a:spcPts val="0"/>
              </a:spcAft>
              <a:buSzPts val="2700"/>
              <a:buChar char="-"/>
            </a:pPr>
            <a:r>
              <a:rPr lang="fi-FI" sz="3700"/>
              <a:t>selonottovelvollisuus: vilpittömän mielen suojaa ei saa, jos osapuoli tiesi ensin perustetusta oikeudesta</a:t>
            </a:r>
            <a:endParaRPr sz="3700"/>
          </a:p>
          <a:p>
            <a:pPr marL="457200" lvl="0" indent="0" algn="l" rtl="0">
              <a:spcBef>
                <a:spcPts val="100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4"/>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fi-FI"/>
              <a:t>HEIKOMMAN SUOJA</a:t>
            </a:r>
            <a:endParaRPr/>
          </a:p>
        </p:txBody>
      </p:sp>
      <p:sp>
        <p:nvSpPr>
          <p:cNvPr id="151" name="Google Shape;151;p24"/>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457200" lvl="0" indent="-342900" algn="l" rtl="0">
              <a:spcBef>
                <a:spcPts val="1000"/>
              </a:spcBef>
              <a:spcAft>
                <a:spcPts val="0"/>
              </a:spcAft>
              <a:buSzPts val="1800"/>
              <a:buChar char="-"/>
            </a:pPr>
            <a:r>
              <a:rPr lang="fi-FI"/>
              <a:t>sopimusosapuolet ovat taloudellisilta tai tiedollisilta edellytyksiltään eriarvoisia</a:t>
            </a:r>
            <a:endParaRPr/>
          </a:p>
          <a:p>
            <a:pPr marL="457200" lvl="0" indent="-342900" algn="l" rtl="0">
              <a:spcBef>
                <a:spcPts val="0"/>
              </a:spcBef>
              <a:spcAft>
                <a:spcPts val="0"/>
              </a:spcAft>
              <a:buSzPts val="1800"/>
              <a:buChar char="-"/>
            </a:pPr>
            <a:r>
              <a:rPr lang="fi-FI"/>
              <a:t>vastapainona sopimusvapaus</a:t>
            </a:r>
            <a:endParaRPr/>
          </a:p>
          <a:p>
            <a:pPr marL="457200" lvl="0" indent="-342900" algn="l" rtl="0">
              <a:spcBef>
                <a:spcPts val="0"/>
              </a:spcBef>
              <a:spcAft>
                <a:spcPts val="0"/>
              </a:spcAft>
              <a:buSzPts val="1800"/>
              <a:buChar char="-"/>
            </a:pPr>
            <a:r>
              <a:rPr lang="fi-FI"/>
              <a:t>määrätyissä sopimussuhteissa sopimusosapuolten välistä epätasavertaisuutta muutetaan oikeudellisin keinoin</a:t>
            </a:r>
            <a:endParaRPr/>
          </a:p>
          <a:p>
            <a:pPr marL="0" lvl="0" indent="0" algn="l" rtl="0">
              <a:spcBef>
                <a:spcPts val="1000"/>
              </a:spcBef>
              <a:spcAft>
                <a:spcPts val="0"/>
              </a:spcAft>
              <a:buNone/>
            </a:pPr>
            <a:endParaRPr/>
          </a:p>
          <a:p>
            <a:pPr marL="0" lvl="0" indent="0" algn="l" rtl="0">
              <a:spcBef>
                <a:spcPts val="1000"/>
              </a:spcBef>
              <a:spcAft>
                <a:spcPts val="0"/>
              </a:spcAft>
              <a:buNone/>
            </a:pPr>
            <a:r>
              <a:rPr lang="fi-FI"/>
              <a:t>esimerkkejä epätasavertaisista sopimuskumppaneista: vuokralainen, kuluttaja, työntekijä, vakuutuksenottaja...</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5"/>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fi-FI"/>
              <a:t>HEIKOMMAN SUOJA</a:t>
            </a:r>
            <a:endParaRPr/>
          </a:p>
        </p:txBody>
      </p:sp>
      <p:sp>
        <p:nvSpPr>
          <p:cNvPr id="157" name="Google Shape;157;p25"/>
          <p:cNvSpPr txBox="1">
            <a:spLocks noGrp="1"/>
          </p:cNvSpPr>
          <p:nvPr>
            <p:ph type="body" idx="1"/>
          </p:nvPr>
        </p:nvSpPr>
        <p:spPr>
          <a:xfrm>
            <a:off x="838200" y="1424225"/>
            <a:ext cx="10515600" cy="4752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fi-FI"/>
              <a:t>KEINOT: </a:t>
            </a:r>
            <a:endParaRPr/>
          </a:p>
          <a:p>
            <a:pPr marL="457200" lvl="0" indent="-342900" algn="l" rtl="0">
              <a:spcBef>
                <a:spcPts val="1000"/>
              </a:spcBef>
              <a:spcAft>
                <a:spcPts val="0"/>
              </a:spcAft>
              <a:buSzPts val="1800"/>
              <a:buChar char="-"/>
            </a:pPr>
            <a:r>
              <a:rPr lang="fi-FI"/>
              <a:t>VÄLITÖN SUOJA (mm. pakottava lainsäädäntö) JA VÄLILLINEN SUOJA</a:t>
            </a:r>
            <a:endParaRPr/>
          </a:p>
          <a:p>
            <a:pPr marL="0" lvl="0" indent="0" algn="l" rtl="0">
              <a:spcBef>
                <a:spcPts val="1000"/>
              </a:spcBef>
              <a:spcAft>
                <a:spcPts val="0"/>
              </a:spcAft>
              <a:buNone/>
            </a:pPr>
            <a:r>
              <a:rPr lang="fi-FI"/>
              <a:t>	(parannetaan mahdollisuuksia toimia tasavertaisena </a:t>
            </a:r>
            <a:endParaRPr/>
          </a:p>
          <a:p>
            <a:pPr marL="0" lvl="0" indent="457200" algn="l" rtl="0">
              <a:spcBef>
                <a:spcPts val="1000"/>
              </a:spcBef>
              <a:spcAft>
                <a:spcPts val="0"/>
              </a:spcAft>
              <a:buNone/>
            </a:pPr>
            <a:r>
              <a:rPr lang="fi-FI"/>
              <a:t>sopimuspuolena)</a:t>
            </a:r>
            <a:endParaRPr/>
          </a:p>
          <a:p>
            <a:pPr marL="0" lvl="0" indent="457200" algn="l" rtl="0">
              <a:spcBef>
                <a:spcPts val="1000"/>
              </a:spcBef>
              <a:spcAft>
                <a:spcPts val="0"/>
              </a:spcAft>
              <a:buNone/>
            </a:pPr>
            <a:endParaRPr/>
          </a:p>
          <a:p>
            <a:pPr marL="0" lvl="0" indent="457200" algn="l" rtl="0">
              <a:spcBef>
                <a:spcPts val="1000"/>
              </a:spcBef>
              <a:spcAft>
                <a:spcPts val="0"/>
              </a:spcAft>
              <a:buNone/>
            </a:pPr>
            <a:r>
              <a:rPr lang="fi-FI"/>
              <a:t>etukäteistä suojaa:</a:t>
            </a:r>
            <a:endParaRPr/>
          </a:p>
          <a:p>
            <a:pPr marL="457200" lvl="0" indent="-342900" algn="l" rtl="0">
              <a:spcBef>
                <a:spcPts val="1000"/>
              </a:spcBef>
              <a:spcAft>
                <a:spcPts val="0"/>
              </a:spcAft>
              <a:buSzPts val="1800"/>
              <a:buChar char="-"/>
            </a:pPr>
            <a:r>
              <a:rPr lang="fi-FI"/>
              <a:t>sopimusvapautta rajoitetaan pakottavilla säännöksillä</a:t>
            </a:r>
            <a:endParaRPr/>
          </a:p>
          <a:p>
            <a:pPr marL="914400" lvl="0" indent="-342900" algn="l" rtl="0">
              <a:spcBef>
                <a:spcPts val="0"/>
              </a:spcBef>
              <a:spcAft>
                <a:spcPts val="0"/>
              </a:spcAft>
              <a:buSzPts val="1800"/>
              <a:buChar char="-"/>
            </a:pPr>
            <a:r>
              <a:rPr lang="fi-FI"/>
              <a:t>huomioidaan viran puolesta, ex officio</a:t>
            </a:r>
            <a:endParaRPr/>
          </a:p>
          <a:p>
            <a:pPr marL="914400" lvl="0" indent="-342900" algn="l" rtl="0">
              <a:spcBef>
                <a:spcPts val="0"/>
              </a:spcBef>
              <a:spcAft>
                <a:spcPts val="0"/>
              </a:spcAft>
              <a:buSzPts val="1800"/>
              <a:buChar char="-"/>
            </a:pPr>
            <a:r>
              <a:rPr lang="fi-FI"/>
              <a:t>vahvemmalle on asetettu tiedonantovelvollisuus!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63" name="Google Shape;163;p26"/>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fi-FI" sz="3600"/>
              <a:t>jälkikäteistä suojaa: </a:t>
            </a:r>
            <a:endParaRPr sz="3600"/>
          </a:p>
          <a:p>
            <a:pPr marL="457200" lvl="0" indent="-393700" algn="l" rtl="0">
              <a:spcBef>
                <a:spcPts val="1000"/>
              </a:spcBef>
              <a:spcAft>
                <a:spcPts val="0"/>
              </a:spcAft>
              <a:buSzPts val="2600"/>
              <a:buChar char="-"/>
            </a:pPr>
            <a:r>
              <a:rPr lang="fi-FI" sz="3600"/>
              <a:t>kohtuusperuste: OikTL 36 § kohtuullistamissäännös ja KSL sovittelu</a:t>
            </a:r>
            <a:endParaRPr sz="3600"/>
          </a:p>
          <a:p>
            <a:pPr marL="457200" lvl="0" indent="-393700" algn="l" rtl="0">
              <a:spcBef>
                <a:spcPts val="0"/>
              </a:spcBef>
              <a:spcAft>
                <a:spcPts val="0"/>
              </a:spcAft>
              <a:buSzPts val="2600"/>
              <a:buChar char="-"/>
            </a:pPr>
            <a:r>
              <a:rPr lang="fi-FI" sz="3600"/>
              <a:t>Takauslaki: jos tiedonantovelvollisuus on laiminlyöty</a:t>
            </a:r>
            <a:endParaRPr sz="3600"/>
          </a:p>
          <a:p>
            <a:pPr marL="457200" lvl="0" indent="-393700" algn="l" rtl="0">
              <a:spcBef>
                <a:spcPts val="0"/>
              </a:spcBef>
              <a:spcAft>
                <a:spcPts val="0"/>
              </a:spcAft>
              <a:buSzPts val="2600"/>
              <a:buChar char="-"/>
            </a:pPr>
            <a:r>
              <a:rPr lang="fi-FI" sz="3600"/>
              <a:t>epäselvyyssääntö: In dubio contra stipulatorem</a:t>
            </a:r>
            <a:endParaRPr sz="3600"/>
          </a:p>
          <a:p>
            <a:pPr marL="457200" lvl="0" indent="-393700" algn="l" rtl="0">
              <a:spcBef>
                <a:spcPts val="0"/>
              </a:spcBef>
              <a:spcAft>
                <a:spcPts val="0"/>
              </a:spcAft>
              <a:buSzPts val="2600"/>
              <a:buChar char="-"/>
            </a:pPr>
            <a:r>
              <a:rPr lang="fi-FI" sz="3600"/>
              <a:t>KSL: koti-ja postimyynnissä oikeus peruuttaa kauppa/tilaus</a:t>
            </a:r>
            <a:endParaRPr sz="3600"/>
          </a:p>
          <a:p>
            <a:pPr marL="457200" lvl="0" indent="0" algn="l" rtl="0">
              <a:spcBef>
                <a:spcPts val="1000"/>
              </a:spcBef>
              <a:spcAft>
                <a:spcPts val="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7"/>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fi-FI"/>
              <a:t>SOVITTELU					s. 109</a:t>
            </a:r>
            <a:endParaRPr/>
          </a:p>
        </p:txBody>
      </p:sp>
      <p:sp>
        <p:nvSpPr>
          <p:cNvPr id="169" name="Google Shape;169;p27"/>
          <p:cNvSpPr txBox="1">
            <a:spLocks noGrp="1"/>
          </p:cNvSpPr>
          <p:nvPr>
            <p:ph type="body" idx="1"/>
          </p:nvPr>
        </p:nvSpPr>
        <p:spPr>
          <a:xfrm>
            <a:off x="838200" y="1424225"/>
            <a:ext cx="10515600" cy="4752600"/>
          </a:xfrm>
          <a:prstGeom prst="rect">
            <a:avLst/>
          </a:prstGeom>
        </p:spPr>
        <p:txBody>
          <a:bodyPr spcFirstLastPara="1" wrap="square" lIns="91425" tIns="45700" rIns="91425" bIns="45700" anchor="t" anchorCtr="0">
            <a:noAutofit/>
          </a:bodyPr>
          <a:lstStyle/>
          <a:p>
            <a:pPr marL="457200" lvl="0" indent="-342900" algn="l" rtl="0">
              <a:spcBef>
                <a:spcPts val="1000"/>
              </a:spcBef>
              <a:spcAft>
                <a:spcPts val="0"/>
              </a:spcAft>
              <a:buSzPts val="1800"/>
              <a:buChar char="-"/>
            </a:pPr>
            <a:r>
              <a:rPr lang="fi-FI"/>
              <a:t>sopimuksen sitovuuden periaate: varmistetaan että sopimusosapuolet kantavat sovitun riskinjaon mukaisen riskin </a:t>
            </a:r>
            <a:endParaRPr/>
          </a:p>
          <a:p>
            <a:pPr marL="457200" lvl="0" indent="-342900" algn="l" rtl="0">
              <a:spcBef>
                <a:spcPts val="0"/>
              </a:spcBef>
              <a:spcAft>
                <a:spcPts val="0"/>
              </a:spcAft>
              <a:buSzPts val="1800"/>
              <a:buChar char="-"/>
            </a:pPr>
            <a:r>
              <a:rPr lang="fi-FI"/>
              <a:t>tärkein oikeustoimen kohtuutta koskeva seikka on SOVITTELU</a:t>
            </a:r>
            <a:endParaRPr/>
          </a:p>
          <a:p>
            <a:pPr marL="914400" lvl="1" indent="-342900" algn="l" rtl="0">
              <a:spcBef>
                <a:spcPts val="0"/>
              </a:spcBef>
              <a:spcAft>
                <a:spcPts val="0"/>
              </a:spcAft>
              <a:buSzPts val="1800"/>
              <a:buChar char="-"/>
            </a:pPr>
            <a:r>
              <a:rPr lang="fi-FI"/>
              <a:t>OikTL 36 § ja KSL 4</a:t>
            </a:r>
            <a:endParaRPr/>
          </a:p>
          <a:p>
            <a:pPr marL="914400" lvl="1" indent="-342900" algn="l" rtl="0">
              <a:spcBef>
                <a:spcPts val="0"/>
              </a:spcBef>
              <a:spcAft>
                <a:spcPts val="0"/>
              </a:spcAft>
              <a:buSzPts val="1800"/>
              <a:buChar char="-"/>
            </a:pPr>
            <a:r>
              <a:rPr lang="fi-FI"/>
              <a:t>OikTL 36 § pysyttää sopimuksen voimassa mutta kohtuullista sen kohtaa/ehtoa</a:t>
            </a:r>
            <a:endParaRPr/>
          </a:p>
          <a:p>
            <a:pPr marL="914400" lvl="1" indent="-342900" algn="l" rtl="0">
              <a:spcBef>
                <a:spcPts val="0"/>
              </a:spcBef>
              <a:spcAft>
                <a:spcPts val="0"/>
              </a:spcAft>
              <a:buSzPts val="1800"/>
              <a:buChar char="-"/>
            </a:pPr>
            <a:r>
              <a:rPr lang="fi-FI"/>
              <a:t>jos koko sopimus on pätemätön, mitään soviteltavaa ei silloin ole</a:t>
            </a:r>
            <a:endParaRPr/>
          </a:p>
          <a:p>
            <a:pPr marL="914400" lvl="0" indent="0" algn="l" rtl="0">
              <a:spcBef>
                <a:spcPts val="1000"/>
              </a:spcBef>
              <a:spcAft>
                <a:spcPts val="0"/>
              </a:spcAft>
              <a:buNone/>
            </a:pPr>
            <a:endParaRPr/>
          </a:p>
          <a:p>
            <a:pPr marL="457200" lvl="0" indent="-342900" algn="l" rtl="0">
              <a:spcBef>
                <a:spcPts val="1000"/>
              </a:spcBef>
              <a:spcAft>
                <a:spcPts val="0"/>
              </a:spcAft>
              <a:buSzPts val="1800"/>
              <a:buChar char="-"/>
            </a:pPr>
            <a:r>
              <a:rPr lang="fi-FI"/>
              <a:t>toisin kuin heikomman suojassa joka puuttuu sopimusvapauteen, kohtuusperiaate tarkentaa sopimuksen sisältöä</a:t>
            </a:r>
            <a:endParaRPr/>
          </a:p>
          <a:p>
            <a:pPr marL="457200" lvl="0" indent="0" algn="l" rtl="0">
              <a:spcBef>
                <a:spcPts val="1000"/>
              </a:spcBef>
              <a:spcAft>
                <a:spcPts val="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8"/>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fi-FI"/>
              <a:t>sovittelu</a:t>
            </a:r>
            <a:endParaRPr/>
          </a:p>
        </p:txBody>
      </p:sp>
      <p:sp>
        <p:nvSpPr>
          <p:cNvPr id="175" name="Google Shape;175;p28"/>
          <p:cNvSpPr txBox="1">
            <a:spLocks noGrp="1"/>
          </p:cNvSpPr>
          <p:nvPr>
            <p:ph type="body" idx="1"/>
          </p:nvPr>
        </p:nvSpPr>
        <p:spPr>
          <a:xfrm>
            <a:off x="838200" y="1355650"/>
            <a:ext cx="10515600" cy="48213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fi-FI" sz="2350">
                <a:solidFill>
                  <a:srgbClr val="4E4E4E"/>
                </a:solidFill>
                <a:highlight>
                  <a:srgbClr val="FFFFFF"/>
                </a:highlight>
                <a:latin typeface="Arial"/>
                <a:ea typeface="Arial"/>
                <a:cs typeface="Arial"/>
                <a:sym typeface="Arial"/>
              </a:rPr>
              <a:t>OikTL 36 §</a:t>
            </a:r>
            <a:r>
              <a:rPr lang="fi-FI" sz="2200">
                <a:solidFill>
                  <a:srgbClr val="4E4E4E"/>
                </a:solidFill>
                <a:highlight>
                  <a:srgbClr val="FFFFFF"/>
                </a:highlight>
                <a:latin typeface="Arial"/>
                <a:ea typeface="Arial"/>
                <a:cs typeface="Arial"/>
                <a:sym typeface="Arial"/>
              </a:rPr>
              <a:t> </a:t>
            </a:r>
            <a:endParaRPr sz="2350" u="sng">
              <a:solidFill>
                <a:srgbClr val="20748C"/>
              </a:solidFill>
              <a:highlight>
                <a:srgbClr val="FFFFFF"/>
              </a:highlight>
              <a:latin typeface="Arial"/>
              <a:ea typeface="Arial"/>
              <a:cs typeface="Arial"/>
              <a:sym typeface="Arial"/>
            </a:endParaRPr>
          </a:p>
          <a:p>
            <a:pPr marL="0" lvl="0" indent="0" algn="l" rtl="0">
              <a:lnSpc>
                <a:spcPct val="115000"/>
              </a:lnSpc>
              <a:spcBef>
                <a:spcPts val="800"/>
              </a:spcBef>
              <a:spcAft>
                <a:spcPts val="0"/>
              </a:spcAft>
              <a:buNone/>
            </a:pPr>
            <a:r>
              <a:rPr lang="fi-FI" sz="2150">
                <a:solidFill>
                  <a:srgbClr val="444444"/>
                </a:solidFill>
                <a:highlight>
                  <a:srgbClr val="FFFFFF"/>
                </a:highlight>
                <a:latin typeface="Arial"/>
                <a:ea typeface="Arial"/>
                <a:cs typeface="Arial"/>
                <a:sym typeface="Arial"/>
              </a:rPr>
              <a:t>Jos oikeustoimen ehto on kohtuuton tai sen soveltaminen johtaisi kohtuuttomuuteen, ehtoa voidaan joko sovitella tai jättää se huomioon ottamatta. Kohtuuttomuutta arvosteltaessa on otettava huomioon oikeustoimen koko sisältö, osapuolten asema, oikeustointa tehtäessä ja sen jälkeen vallinneet olosuhteet sekä muut seikat.</a:t>
            </a:r>
            <a:endParaRPr/>
          </a:p>
          <a:p>
            <a:pPr marL="457200" lvl="0" indent="-342900" algn="l" rtl="0">
              <a:spcBef>
                <a:spcPts val="1700"/>
              </a:spcBef>
              <a:spcAft>
                <a:spcPts val="0"/>
              </a:spcAft>
              <a:buSzPts val="1800"/>
              <a:buChar char="-"/>
            </a:pPr>
            <a:r>
              <a:rPr lang="fi-FI"/>
              <a:t>pääsääntönä on osapuolten yhdenvertaisuus, jonka pääsääntönä on se ettei sopimuksia sovitella. </a:t>
            </a:r>
            <a:endParaRPr/>
          </a:p>
          <a:p>
            <a:pPr marL="457200" lvl="0" indent="-342900" algn="l" rtl="0">
              <a:spcBef>
                <a:spcPts val="0"/>
              </a:spcBef>
              <a:spcAft>
                <a:spcPts val="0"/>
              </a:spcAft>
              <a:buSzPts val="1800"/>
              <a:buChar char="-"/>
            </a:pPr>
            <a:r>
              <a:rPr lang="fi-FI"/>
              <a:t>sovittelu edellyttää epätasavertaisuutta. Yhdenvertaisesta asetelmasta huolimatta muuttuneet olosuhteet aiheuttaa sovittelun yhdenvertaisuudesta huolimatta!</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9"/>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fi-FI"/>
              <a:t>yllättävät ja ankarat ehdot						s. 118</a:t>
            </a:r>
            <a:endParaRPr/>
          </a:p>
        </p:txBody>
      </p:sp>
      <p:sp>
        <p:nvSpPr>
          <p:cNvPr id="181" name="Google Shape;181;p29"/>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fi-FI"/>
              <a:t>Vakioehtoihin liittyy ongelma: ovatko ne ylipäätään sopimuksen osana</a:t>
            </a:r>
            <a:endParaRPr/>
          </a:p>
          <a:p>
            <a:pPr marL="0" lvl="0" indent="0" algn="l" rtl="0">
              <a:spcBef>
                <a:spcPts val="1000"/>
              </a:spcBef>
              <a:spcAft>
                <a:spcPts val="0"/>
              </a:spcAft>
              <a:buNone/>
            </a:pPr>
            <a:r>
              <a:rPr lang="fi-FI"/>
              <a:t>ja ovatko osapuolia sitovia?</a:t>
            </a:r>
            <a:endParaRPr/>
          </a:p>
          <a:p>
            <a:pPr marL="0" lvl="0" indent="0" algn="l" rtl="0">
              <a:spcBef>
                <a:spcPts val="1000"/>
              </a:spcBef>
              <a:spcAft>
                <a:spcPts val="0"/>
              </a:spcAft>
              <a:buNone/>
            </a:pPr>
            <a:endParaRPr/>
          </a:p>
          <a:p>
            <a:pPr marL="0" lvl="0" indent="0" algn="l" rtl="0">
              <a:spcBef>
                <a:spcPts val="1000"/>
              </a:spcBef>
              <a:spcAft>
                <a:spcPts val="0"/>
              </a:spcAft>
              <a:buNone/>
            </a:pPr>
            <a:r>
              <a:rPr lang="fi-FI"/>
              <a:t>Liittymisongelma syntyy, jos vakioehtoja ei oteta selkeästi mukaan sopimukseen: jos sopimuksessa vaikka vain viitataan vakioehtoihin</a:t>
            </a:r>
            <a:endParaRPr/>
          </a:p>
          <a:p>
            <a:pPr marL="0" lvl="0" indent="0" algn="l" rtl="0">
              <a:spcBef>
                <a:spcPts val="1000"/>
              </a:spcBef>
              <a:spcAft>
                <a:spcPts val="0"/>
              </a:spcAft>
              <a:buNone/>
            </a:pPr>
            <a:endParaRPr/>
          </a:p>
          <a:p>
            <a:pPr marL="457200" lvl="0" indent="-342900" algn="l" rtl="0">
              <a:spcBef>
                <a:spcPts val="1000"/>
              </a:spcBef>
              <a:spcAft>
                <a:spcPts val="0"/>
              </a:spcAft>
              <a:buSzPts val="1800"/>
              <a:buChar char="-"/>
            </a:pPr>
            <a:r>
              <a:rPr lang="fi-FI"/>
              <a:t>vakioehtoihin sisältyvä yllättävä ja ankara ehto ei sido osapuolta ellei toinen osapuoli huomauta ehdosta</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fi-FI"/>
              <a:t>Vahingonkorvauksen sovittelu					s. 120</a:t>
            </a:r>
            <a:endParaRPr/>
          </a:p>
        </p:txBody>
      </p:sp>
      <p:sp>
        <p:nvSpPr>
          <p:cNvPr id="187" name="Google Shape;187;p30"/>
          <p:cNvSpPr txBox="1">
            <a:spLocks noGrp="1"/>
          </p:cNvSpPr>
          <p:nvPr>
            <p:ph type="body" idx="1"/>
          </p:nvPr>
        </p:nvSpPr>
        <p:spPr>
          <a:xfrm>
            <a:off x="838200" y="1466775"/>
            <a:ext cx="10515600" cy="49548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fi-FI" sz="3000" b="1"/>
              <a:t>VahL 2:1 §: Vahingon aiheuttajan korvausvastuu</a:t>
            </a:r>
            <a:endParaRPr sz="3000" b="1"/>
          </a:p>
          <a:p>
            <a:pPr marL="0" lvl="0" indent="0" algn="l" rtl="0">
              <a:spcBef>
                <a:spcPts val="1000"/>
              </a:spcBef>
              <a:spcAft>
                <a:spcPts val="0"/>
              </a:spcAft>
              <a:buNone/>
            </a:pPr>
            <a:r>
              <a:rPr lang="fi-FI" sz="3000"/>
              <a:t>Joka tahallisesti tai tuottamuksesta aiheuttaa toiselle vahingon, on velvollinen korvaamaan sen, jollei siitä, mitä tässä laissa säädetään, muuta johdu.</a:t>
            </a:r>
            <a:endParaRPr sz="3000"/>
          </a:p>
          <a:p>
            <a:pPr marL="0" lvl="0" indent="0" algn="l" rtl="0">
              <a:spcBef>
                <a:spcPts val="1000"/>
              </a:spcBef>
              <a:spcAft>
                <a:spcPts val="0"/>
              </a:spcAft>
              <a:buNone/>
            </a:pPr>
            <a:r>
              <a:rPr lang="fi-FI" sz="3000"/>
              <a:t>Vahingonkorvausta voidaan sovitella, jos korvausvelvollisuus harkitaan kohtuuttoman raskaaksi ottaen huomioon vahingon aiheuttajan ja vahingon kärsineen varallisuusolot ja muut olosuhteet. Jos vahinko on aiheutettu tahallisesti, on kuitenkin täysi korvaus tuomittava, jollei erityisistä syistä harkita kohtuulliseksi alentaa korvausta.</a:t>
            </a:r>
            <a:endParaRPr sz="3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31"/>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93" name="Google Shape;193;p31"/>
          <p:cNvSpPr txBox="1">
            <a:spLocks noGrp="1"/>
          </p:cNvSpPr>
          <p:nvPr>
            <p:ph type="body" idx="1"/>
          </p:nvPr>
        </p:nvSpPr>
        <p:spPr>
          <a:xfrm>
            <a:off x="838200" y="601275"/>
            <a:ext cx="10515600" cy="5846400"/>
          </a:xfrm>
          <a:prstGeom prst="rect">
            <a:avLst/>
          </a:prstGeom>
        </p:spPr>
        <p:txBody>
          <a:bodyPr spcFirstLastPara="1" wrap="square" lIns="91425" tIns="45700" rIns="91425" bIns="45700" anchor="t" anchorCtr="0">
            <a:noAutofit/>
          </a:bodyPr>
          <a:lstStyle/>
          <a:p>
            <a:pPr marL="457200" lvl="0" indent="-342900" algn="l" rtl="0">
              <a:spcBef>
                <a:spcPts val="0"/>
              </a:spcBef>
              <a:spcAft>
                <a:spcPts val="0"/>
              </a:spcAft>
              <a:buSzPts val="1800"/>
              <a:buChar char="-"/>
            </a:pPr>
            <a:r>
              <a:rPr lang="fi-FI" sz="4400"/>
              <a:t>vahingonkärsijän myötävaikutus VahL 6:1 §</a:t>
            </a:r>
            <a:endParaRPr sz="4400"/>
          </a:p>
          <a:p>
            <a:pPr marL="457200" lvl="0" indent="457200" algn="l" rtl="0">
              <a:spcBef>
                <a:spcPts val="1000"/>
              </a:spcBef>
              <a:spcAft>
                <a:spcPts val="0"/>
              </a:spcAft>
              <a:buNone/>
            </a:pPr>
            <a:r>
              <a:rPr lang="fi-FI" sz="2900"/>
              <a:t>=sovittelusta erillinen asia on vahinkoa kärsineen myötävaikutus</a:t>
            </a:r>
            <a:endParaRPr sz="2900"/>
          </a:p>
          <a:p>
            <a:pPr marL="457200" lvl="0" indent="-349250" algn="l" rtl="0">
              <a:spcBef>
                <a:spcPts val="1000"/>
              </a:spcBef>
              <a:spcAft>
                <a:spcPts val="0"/>
              </a:spcAft>
              <a:buSzPts val="1900"/>
              <a:buChar char="-"/>
            </a:pPr>
            <a:r>
              <a:rPr lang="fi-FI" sz="2900"/>
              <a:t>VahL ei koske sopimusperusteista vahinkoa, eli sitä ei sovelleta sopimussuhteessa syntyneeseen vahinkoon </a:t>
            </a:r>
            <a:endParaRPr sz="2900"/>
          </a:p>
          <a:p>
            <a:pPr marL="0" lvl="0" indent="0" algn="l" rtl="0">
              <a:spcBef>
                <a:spcPts val="1000"/>
              </a:spcBef>
              <a:spcAft>
                <a:spcPts val="0"/>
              </a:spcAft>
              <a:buNone/>
            </a:pPr>
            <a:endParaRPr sz="2900"/>
          </a:p>
          <a:p>
            <a:pPr marL="0" lvl="0" indent="0" algn="l" rtl="0">
              <a:spcBef>
                <a:spcPts val="1000"/>
              </a:spcBef>
              <a:spcAft>
                <a:spcPts val="0"/>
              </a:spcAft>
              <a:buNone/>
            </a:pPr>
            <a:r>
              <a:rPr lang="fi-FI" sz="2900"/>
              <a:t>Lojaliteettivelvollisuus kohdistuu sopimuskumppania kohtaan “velvollisuus ottaa vastapuolen edut huomioon kohtuullisissa määrin”</a:t>
            </a:r>
            <a:endParaRPr sz="2900"/>
          </a:p>
          <a:p>
            <a:pPr marL="457200" lvl="0" indent="-349250" algn="l" rtl="0">
              <a:spcBef>
                <a:spcPts val="1000"/>
              </a:spcBef>
              <a:spcAft>
                <a:spcPts val="0"/>
              </a:spcAft>
              <a:buSzPts val="1900"/>
              <a:buChar char="-"/>
            </a:pPr>
            <a:r>
              <a:rPr lang="fi-FI" sz="2900"/>
              <a:t>sisältää myös vahingon minimoimisvelvollisuuden</a:t>
            </a:r>
            <a:endParaRPr sz="2900"/>
          </a:p>
          <a:p>
            <a:pPr marL="457200" lvl="0" indent="-349250" algn="l" rtl="0">
              <a:spcBef>
                <a:spcPts val="0"/>
              </a:spcBef>
              <a:spcAft>
                <a:spcPts val="0"/>
              </a:spcAft>
              <a:buSzPts val="1900"/>
              <a:buChar char="-"/>
            </a:pPr>
            <a:r>
              <a:rPr lang="fi-FI" sz="2900"/>
              <a:t>neuvottelulojaliteetti = vastapuolen uskoa sopimuksen syntyyn ei saa rikkoa</a:t>
            </a:r>
            <a:endParaRPr sz="29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a:t>yleiset opit ja periaatteet</a:t>
            </a:r>
            <a:endParaRPr/>
          </a:p>
        </p:txBody>
      </p:sp>
      <p:sp>
        <p:nvSpPr>
          <p:cNvPr id="91" name="Google Shape;91;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457200" lvl="0" indent="-342900" algn="l" rtl="0">
              <a:lnSpc>
                <a:spcPct val="90000"/>
              </a:lnSpc>
              <a:spcBef>
                <a:spcPts val="0"/>
              </a:spcBef>
              <a:spcAft>
                <a:spcPts val="0"/>
              </a:spcAft>
              <a:buSzPts val="1800"/>
              <a:buChar char="-"/>
            </a:pPr>
            <a:r>
              <a:rPr lang="fi-FI"/>
              <a:t>varallisuusoikeuksien taustalla PL 15 §, omaisuuden suoja</a:t>
            </a:r>
            <a:endParaRPr/>
          </a:p>
          <a:p>
            <a:pPr marL="457200" lvl="0" indent="0" algn="l" rtl="0">
              <a:lnSpc>
                <a:spcPct val="90000"/>
              </a:lnSpc>
              <a:spcBef>
                <a:spcPts val="0"/>
              </a:spcBef>
              <a:spcAft>
                <a:spcPts val="0"/>
              </a:spcAft>
              <a:buNone/>
            </a:pPr>
            <a:endParaRPr/>
          </a:p>
          <a:p>
            <a:pPr marL="457200" lvl="0" indent="-342900" algn="l" rtl="0">
              <a:lnSpc>
                <a:spcPct val="90000"/>
              </a:lnSpc>
              <a:spcBef>
                <a:spcPts val="0"/>
              </a:spcBef>
              <a:spcAft>
                <a:spcPts val="0"/>
              </a:spcAft>
              <a:buSzPts val="1800"/>
              <a:buChar char="-"/>
            </a:pPr>
            <a:r>
              <a:rPr lang="fi-FI"/>
              <a:t>STAATTINEN SUOJA ja DYNAAMINEN SUOJA:</a:t>
            </a:r>
            <a:endParaRPr/>
          </a:p>
          <a:p>
            <a:pPr marL="914400" lvl="1" indent="-342900" algn="l" rtl="0">
              <a:lnSpc>
                <a:spcPct val="90000"/>
              </a:lnSpc>
              <a:spcBef>
                <a:spcPts val="0"/>
              </a:spcBef>
              <a:spcAft>
                <a:spcPts val="0"/>
              </a:spcAft>
              <a:buSzPts val="1800"/>
              <a:buChar char="-"/>
            </a:pPr>
            <a:r>
              <a:rPr lang="fi-FI"/>
              <a:t>STAATTINEN SUOJA tarkoittaa oikeudenhaltijan suojaa ns. staattisessa vaiheessa kun omistusoikeus ei vaihdu. Omistajan oikeutta käyttää ja hallita esinettä suojataan. Koskee vain esineoikeuksia</a:t>
            </a:r>
            <a:endParaRPr/>
          </a:p>
          <a:p>
            <a:pPr marL="914400" lvl="1" indent="-342900" algn="l" rtl="0">
              <a:lnSpc>
                <a:spcPct val="90000"/>
              </a:lnSpc>
              <a:spcBef>
                <a:spcPts val="0"/>
              </a:spcBef>
              <a:spcAft>
                <a:spcPts val="0"/>
              </a:spcAft>
              <a:buSzPts val="1800"/>
              <a:buChar char="-"/>
            </a:pPr>
            <a:r>
              <a:rPr lang="fi-FI"/>
              <a:t>DYNAAMINEN SUOJA ilmenee vaihdantaan liittyvissä kollisiotilanteissa.</a:t>
            </a:r>
            <a:endParaRPr/>
          </a:p>
          <a:p>
            <a:pPr marL="0" lvl="0" indent="0" algn="l" rtl="0">
              <a:lnSpc>
                <a:spcPct val="90000"/>
              </a:lnSpc>
              <a:spcBef>
                <a:spcPts val="0"/>
              </a:spcBef>
              <a:spcAft>
                <a:spcPts val="0"/>
              </a:spcAft>
              <a:buNone/>
            </a:pPr>
            <a:endParaRPr/>
          </a:p>
          <a:p>
            <a:pPr marL="0" lvl="0" indent="0" algn="l" rtl="0">
              <a:lnSpc>
                <a:spcPct val="90000"/>
              </a:lnSpc>
              <a:spcBef>
                <a:spcPts val="0"/>
              </a:spcBef>
              <a:spcAft>
                <a:spcPts val="0"/>
              </a:spcAft>
              <a:buNone/>
            </a:pPr>
            <a:endParaRPr/>
          </a:p>
          <a:p>
            <a:pPr marL="457200" lvl="0" indent="-342900" algn="l" rtl="0">
              <a:lnSpc>
                <a:spcPct val="90000"/>
              </a:lnSpc>
              <a:spcBef>
                <a:spcPts val="0"/>
              </a:spcBef>
              <a:spcAft>
                <a:spcPts val="0"/>
              </a:spcAft>
              <a:buSzPts val="1800"/>
              <a:buChar char="-"/>
            </a:pPr>
            <a:r>
              <a:rPr lang="fi-FI"/>
              <a:t>numerus clausus eli tyyppipakko -periaate</a:t>
            </a:r>
            <a:endParaRPr/>
          </a:p>
          <a:p>
            <a:pPr marL="457200" lvl="0" indent="-342900" algn="l" rtl="0">
              <a:lnSpc>
                <a:spcPct val="90000"/>
              </a:lnSpc>
              <a:spcBef>
                <a:spcPts val="0"/>
              </a:spcBef>
              <a:spcAft>
                <a:spcPts val="0"/>
              </a:spcAft>
              <a:buSzPts val="1800"/>
              <a:buChar char="-"/>
            </a:pPr>
            <a:r>
              <a:rPr lang="fi-FI"/>
              <a:t>inter partes = osapuolten kesken</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32"/>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fi-FI"/>
              <a:t>Hyvän tavan vastaisuus</a:t>
            </a:r>
            <a:endParaRPr/>
          </a:p>
        </p:txBody>
      </p:sp>
      <p:sp>
        <p:nvSpPr>
          <p:cNvPr id="199" name="Google Shape;199;p32"/>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457200" lvl="0" indent="-342900" algn="l" rtl="0">
              <a:spcBef>
                <a:spcPts val="1000"/>
              </a:spcBef>
              <a:spcAft>
                <a:spcPts val="0"/>
              </a:spcAft>
              <a:buSzPts val="1800"/>
              <a:buAutoNum type="arabicPeriod"/>
            </a:pPr>
            <a:r>
              <a:rPr lang="fi-FI"/>
              <a:t>oikeustoimi tai sen ehto on sellaisenaan hyvän tavan vastainen</a:t>
            </a:r>
            <a:endParaRPr/>
          </a:p>
          <a:p>
            <a:pPr marL="457200" lvl="0" indent="-342900" algn="l" rtl="0">
              <a:spcBef>
                <a:spcPts val="0"/>
              </a:spcBef>
              <a:spcAft>
                <a:spcPts val="0"/>
              </a:spcAft>
              <a:buSzPts val="1800"/>
              <a:buAutoNum type="arabicPeriod"/>
            </a:pPr>
            <a:r>
              <a:rPr lang="fi-FI"/>
              <a:t>oikeustoimi on saatu aikaan tavalla jota voidaan pitää hyväntavan vastaisena</a:t>
            </a:r>
            <a:endParaRPr/>
          </a:p>
          <a:p>
            <a:pPr marL="457200" lvl="0" indent="-342900" algn="l" rtl="0">
              <a:spcBef>
                <a:spcPts val="0"/>
              </a:spcBef>
              <a:spcAft>
                <a:spcPts val="0"/>
              </a:spcAft>
              <a:buSzPts val="1800"/>
              <a:buAutoNum type="arabicPeriod"/>
            </a:pPr>
            <a:r>
              <a:rPr lang="fi-FI"/>
              <a:t>oikeustoimen motiivi on hyväntavanvastainen</a:t>
            </a:r>
            <a:endParaRPr/>
          </a:p>
          <a:p>
            <a:pPr marL="457200" lvl="0" indent="-342900" algn="l" rtl="0">
              <a:spcBef>
                <a:spcPts val="0"/>
              </a:spcBef>
              <a:spcAft>
                <a:spcPts val="0"/>
              </a:spcAft>
              <a:buSzPts val="1800"/>
              <a:buAutoNum type="arabicPeriod"/>
            </a:pPr>
            <a:r>
              <a:rPr lang="fi-FI"/>
              <a:t>oikeustoimen kohdetta on tarkoitus käyttää toimintaan jota on pidettävä hyvän tavan vastaisena</a:t>
            </a:r>
            <a:endParaRPr/>
          </a:p>
          <a:p>
            <a:pPr marL="0" lvl="0" indent="0" algn="l" rtl="0">
              <a:spcBef>
                <a:spcPts val="1000"/>
              </a:spcBef>
              <a:spcAft>
                <a:spcPts val="0"/>
              </a:spcAft>
              <a:buNone/>
            </a:pPr>
            <a:endParaRPr/>
          </a:p>
          <a:p>
            <a:pPr marL="457200" lvl="0" indent="-342900" algn="l" rtl="0">
              <a:spcBef>
                <a:spcPts val="1000"/>
              </a:spcBef>
              <a:spcAft>
                <a:spcPts val="0"/>
              </a:spcAft>
              <a:buSzPts val="1800"/>
              <a:buChar char="-"/>
            </a:pPr>
            <a:r>
              <a:rPr lang="fi-FI"/>
              <a:t>MK 2:11 §: kiinteistön kaupassa ehto, joka rajoittaa ostajan henk.koht. vapautta, on sopimaton</a:t>
            </a:r>
            <a:endParaRPr/>
          </a:p>
          <a:p>
            <a:pPr marL="457200" lvl="0" indent="-342900" algn="l" rtl="0">
              <a:spcBef>
                <a:spcPts val="0"/>
              </a:spcBef>
              <a:spcAft>
                <a:spcPts val="0"/>
              </a:spcAft>
              <a:buSzPts val="1800"/>
              <a:buChar char="-"/>
            </a:pPr>
            <a:r>
              <a:rPr lang="fi-FI"/>
              <a:t>OikTL 33 §: kunnianvastainen ja arvoton menettely			s. 166</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3"/>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05" name="Google Shape;205;p33"/>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4"/>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11" name="Google Shape;211;p34"/>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5"/>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17" name="Google Shape;217;p35"/>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23" name="Google Shape;223;p36"/>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37"/>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29" name="Google Shape;229;p37"/>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8"/>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35" name="Google Shape;235;p38"/>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9"/>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41" name="Google Shape;241;p39"/>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4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47" name="Google Shape;247;p40"/>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41"/>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53" name="Google Shape;253;p41"/>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5"/>
          <p:cNvSpPr txBox="1">
            <a:spLocks noGrp="1"/>
          </p:cNvSpPr>
          <p:nvPr>
            <p:ph type="title"/>
          </p:nvPr>
        </p:nvSpPr>
        <p:spPr>
          <a:xfrm>
            <a:off x="838200" y="365125"/>
            <a:ext cx="10515600" cy="7779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sz="3150">
                <a:solidFill>
                  <a:srgbClr val="2DA2BF"/>
                </a:solidFill>
                <a:latin typeface="Arial"/>
                <a:ea typeface="Arial"/>
                <a:cs typeface="Arial"/>
                <a:sym typeface="Arial"/>
              </a:rPr>
              <a:t>SOPIMUSOIKEUDEN PERIAATTEITA</a:t>
            </a:r>
            <a:endParaRPr sz="5700"/>
          </a:p>
        </p:txBody>
      </p:sp>
      <p:sp>
        <p:nvSpPr>
          <p:cNvPr id="97" name="Google Shape;97;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400"/>
              </a:spcBef>
              <a:spcAft>
                <a:spcPts val="0"/>
              </a:spcAft>
              <a:buClr>
                <a:schemeClr val="dk1"/>
              </a:buClr>
              <a:buSzPts val="1100"/>
              <a:buFont typeface="Arial"/>
              <a:buNone/>
            </a:pPr>
            <a:r>
              <a:rPr lang="fi-FI" sz="1850">
                <a:solidFill>
                  <a:srgbClr val="2DA2BF"/>
                </a:solidFill>
                <a:latin typeface="Arial"/>
                <a:ea typeface="Arial"/>
                <a:cs typeface="Arial"/>
                <a:sym typeface="Arial"/>
              </a:rPr>
              <a:t>1.</a:t>
            </a:r>
            <a:r>
              <a:rPr lang="fi-FI" sz="2700">
                <a:latin typeface="Arial"/>
                <a:ea typeface="Arial"/>
                <a:cs typeface="Arial"/>
                <a:sym typeface="Arial"/>
              </a:rPr>
              <a:t>Sopimuksen sitovuus</a:t>
            </a:r>
            <a:endParaRPr sz="2700">
              <a:latin typeface="Arial"/>
              <a:ea typeface="Arial"/>
              <a:cs typeface="Arial"/>
              <a:sym typeface="Arial"/>
            </a:endParaRPr>
          </a:p>
          <a:p>
            <a:pPr marL="0" lvl="0" indent="0" algn="l" rtl="0">
              <a:lnSpc>
                <a:spcPct val="115000"/>
              </a:lnSpc>
              <a:spcBef>
                <a:spcPts val="400"/>
              </a:spcBef>
              <a:spcAft>
                <a:spcPts val="0"/>
              </a:spcAft>
              <a:buClr>
                <a:schemeClr val="dk1"/>
              </a:buClr>
              <a:buSzPts val="1100"/>
              <a:buFont typeface="Arial"/>
              <a:buNone/>
            </a:pPr>
            <a:r>
              <a:rPr lang="fi-FI" sz="1850">
                <a:solidFill>
                  <a:srgbClr val="2DA2BF"/>
                </a:solidFill>
                <a:latin typeface="Arial"/>
                <a:ea typeface="Arial"/>
                <a:cs typeface="Arial"/>
                <a:sym typeface="Arial"/>
              </a:rPr>
              <a:t>2.</a:t>
            </a:r>
            <a:r>
              <a:rPr lang="fi-FI" sz="2700">
                <a:latin typeface="Arial"/>
                <a:ea typeface="Arial"/>
                <a:cs typeface="Arial"/>
                <a:sym typeface="Arial"/>
              </a:rPr>
              <a:t>Force majeure = ylivoimainen este</a:t>
            </a:r>
            <a:endParaRPr sz="2700">
              <a:latin typeface="Arial"/>
              <a:ea typeface="Arial"/>
              <a:cs typeface="Arial"/>
              <a:sym typeface="Arial"/>
            </a:endParaRPr>
          </a:p>
          <a:p>
            <a:pPr marL="0" lvl="0" indent="0" algn="l" rtl="0">
              <a:lnSpc>
                <a:spcPct val="115000"/>
              </a:lnSpc>
              <a:spcBef>
                <a:spcPts val="400"/>
              </a:spcBef>
              <a:spcAft>
                <a:spcPts val="0"/>
              </a:spcAft>
              <a:buClr>
                <a:schemeClr val="dk1"/>
              </a:buClr>
              <a:buSzPts val="1100"/>
              <a:buFont typeface="Arial"/>
              <a:buNone/>
            </a:pPr>
            <a:r>
              <a:rPr lang="fi-FI" sz="1850">
                <a:solidFill>
                  <a:srgbClr val="2DA2BF"/>
                </a:solidFill>
                <a:latin typeface="Arial"/>
                <a:ea typeface="Arial"/>
                <a:cs typeface="Arial"/>
                <a:sym typeface="Arial"/>
              </a:rPr>
              <a:t>3.</a:t>
            </a:r>
            <a:r>
              <a:rPr lang="fi-FI" sz="2700">
                <a:latin typeface="Arial"/>
                <a:ea typeface="Arial"/>
                <a:cs typeface="Arial"/>
                <a:sym typeface="Arial"/>
              </a:rPr>
              <a:t>Ankara vastuu</a:t>
            </a:r>
            <a:endParaRPr sz="2700">
              <a:latin typeface="Arial"/>
              <a:ea typeface="Arial"/>
              <a:cs typeface="Arial"/>
              <a:sym typeface="Arial"/>
            </a:endParaRPr>
          </a:p>
          <a:p>
            <a:pPr marL="0" lvl="0" indent="0" algn="l" rtl="0">
              <a:lnSpc>
                <a:spcPct val="115000"/>
              </a:lnSpc>
              <a:spcBef>
                <a:spcPts val="400"/>
              </a:spcBef>
              <a:spcAft>
                <a:spcPts val="0"/>
              </a:spcAft>
              <a:buClr>
                <a:schemeClr val="dk1"/>
              </a:buClr>
              <a:buSzPts val="1100"/>
              <a:buFont typeface="Arial"/>
              <a:buNone/>
            </a:pPr>
            <a:r>
              <a:rPr lang="fi-FI" sz="1850">
                <a:solidFill>
                  <a:srgbClr val="2DA2BF"/>
                </a:solidFill>
                <a:latin typeface="Arial"/>
                <a:ea typeface="Arial"/>
                <a:cs typeface="Arial"/>
                <a:sym typeface="Arial"/>
              </a:rPr>
              <a:t>4.</a:t>
            </a:r>
            <a:r>
              <a:rPr lang="fi-FI" sz="2700">
                <a:latin typeface="Arial"/>
                <a:ea typeface="Arial"/>
                <a:cs typeface="Arial"/>
                <a:sym typeface="Arial"/>
              </a:rPr>
              <a:t>Kontrollivastuu (myyjän vastuu)</a:t>
            </a:r>
            <a:endParaRPr sz="2700">
              <a:latin typeface="Arial"/>
              <a:ea typeface="Arial"/>
              <a:cs typeface="Arial"/>
              <a:sym typeface="Arial"/>
            </a:endParaRPr>
          </a:p>
          <a:p>
            <a:pPr marL="0" lvl="0" indent="0" algn="l" rtl="0">
              <a:lnSpc>
                <a:spcPct val="115000"/>
              </a:lnSpc>
              <a:spcBef>
                <a:spcPts val="400"/>
              </a:spcBef>
              <a:spcAft>
                <a:spcPts val="0"/>
              </a:spcAft>
              <a:buClr>
                <a:schemeClr val="dk1"/>
              </a:buClr>
              <a:buSzPts val="1100"/>
              <a:buFont typeface="Arial"/>
              <a:buNone/>
            </a:pPr>
            <a:r>
              <a:rPr lang="fi-FI" sz="1850">
                <a:solidFill>
                  <a:srgbClr val="2DA2BF"/>
                </a:solidFill>
                <a:latin typeface="Arial"/>
                <a:ea typeface="Arial"/>
                <a:cs typeface="Arial"/>
                <a:sym typeface="Arial"/>
              </a:rPr>
              <a:t>5.</a:t>
            </a:r>
            <a:r>
              <a:rPr lang="fi-FI" sz="2700">
                <a:latin typeface="Arial"/>
                <a:ea typeface="Arial"/>
                <a:cs typeface="Arial"/>
                <a:sym typeface="Arial"/>
              </a:rPr>
              <a:t>Sopimusvapaus</a:t>
            </a:r>
            <a:endParaRPr sz="2700">
              <a:latin typeface="Arial"/>
              <a:ea typeface="Arial"/>
              <a:cs typeface="Arial"/>
              <a:sym typeface="Arial"/>
            </a:endParaRPr>
          </a:p>
          <a:p>
            <a:pPr marL="0" lvl="0" indent="0" algn="l" rtl="0">
              <a:lnSpc>
                <a:spcPct val="115000"/>
              </a:lnSpc>
              <a:spcBef>
                <a:spcPts val="400"/>
              </a:spcBef>
              <a:spcAft>
                <a:spcPts val="0"/>
              </a:spcAft>
              <a:buClr>
                <a:schemeClr val="dk1"/>
              </a:buClr>
              <a:buSzPts val="1100"/>
              <a:buFont typeface="Arial"/>
              <a:buNone/>
            </a:pPr>
            <a:r>
              <a:rPr lang="fi-FI" sz="1850">
                <a:solidFill>
                  <a:srgbClr val="2DA2BF"/>
                </a:solidFill>
                <a:latin typeface="Arial"/>
                <a:ea typeface="Arial"/>
                <a:cs typeface="Arial"/>
                <a:sym typeface="Arial"/>
              </a:rPr>
              <a:t>6.</a:t>
            </a:r>
            <a:r>
              <a:rPr lang="fi-FI" sz="2700">
                <a:latin typeface="Arial"/>
                <a:ea typeface="Arial"/>
                <a:cs typeface="Arial"/>
                <a:sym typeface="Arial"/>
              </a:rPr>
              <a:t>Sopimuspakko (monopoliasemassa olevilla)</a:t>
            </a:r>
            <a:endParaRPr sz="2700">
              <a:latin typeface="Arial"/>
              <a:ea typeface="Arial"/>
              <a:cs typeface="Arial"/>
              <a:sym typeface="Arial"/>
            </a:endParaRPr>
          </a:p>
          <a:p>
            <a:pPr marL="0" lvl="0" indent="0" algn="l" rtl="0">
              <a:lnSpc>
                <a:spcPct val="115000"/>
              </a:lnSpc>
              <a:spcBef>
                <a:spcPts val="400"/>
              </a:spcBef>
              <a:spcAft>
                <a:spcPts val="0"/>
              </a:spcAft>
              <a:buClr>
                <a:schemeClr val="dk1"/>
              </a:buClr>
              <a:buSzPts val="1100"/>
              <a:buFont typeface="Arial"/>
              <a:buNone/>
            </a:pPr>
            <a:r>
              <a:rPr lang="fi-FI" sz="1850">
                <a:solidFill>
                  <a:srgbClr val="2DA2BF"/>
                </a:solidFill>
                <a:latin typeface="Arial"/>
                <a:ea typeface="Arial"/>
                <a:cs typeface="Arial"/>
                <a:sym typeface="Arial"/>
              </a:rPr>
              <a:t>7.</a:t>
            </a:r>
            <a:r>
              <a:rPr lang="fi-FI" sz="2700">
                <a:latin typeface="Arial"/>
                <a:ea typeface="Arial"/>
                <a:cs typeface="Arial"/>
                <a:sym typeface="Arial"/>
              </a:rPr>
              <a:t>Yhdenvertaisuus, luottamuksensuoja</a:t>
            </a:r>
            <a:endParaRPr sz="2700">
              <a:latin typeface="Arial"/>
              <a:ea typeface="Arial"/>
              <a:cs typeface="Arial"/>
              <a:sym typeface="Arial"/>
            </a:endParaRPr>
          </a:p>
          <a:p>
            <a:pPr marL="228600" lvl="0" indent="-50800" algn="l" rtl="0">
              <a:lnSpc>
                <a:spcPct val="90000"/>
              </a:lnSpc>
              <a:spcBef>
                <a:spcPts val="0"/>
              </a:spcBef>
              <a:spcAft>
                <a:spcPts val="0"/>
              </a:spcAft>
              <a:buClr>
                <a:schemeClr val="dk1"/>
              </a:buClr>
              <a:buSzPts val="2800"/>
              <a:buNone/>
            </a:pP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42"/>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59" name="Google Shape;259;p42"/>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43"/>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65" name="Google Shape;265;p43"/>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a:t>YHDENVERTAISUUSPERIAATE 		s. 92</a:t>
            </a:r>
            <a:endParaRPr/>
          </a:p>
        </p:txBody>
      </p:sp>
      <p:sp>
        <p:nvSpPr>
          <p:cNvPr id="103" name="Google Shape;103;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lvl="0" indent="-50800" algn="l" rtl="0">
              <a:lnSpc>
                <a:spcPct val="90000"/>
              </a:lnSpc>
              <a:spcBef>
                <a:spcPts val="0"/>
              </a:spcBef>
              <a:spcAft>
                <a:spcPts val="0"/>
              </a:spcAft>
              <a:buClr>
                <a:schemeClr val="dk1"/>
              </a:buClr>
              <a:buSzPts val="2800"/>
              <a:buNone/>
            </a:pPr>
            <a:endParaRPr sz="3400"/>
          </a:p>
          <a:p>
            <a:pPr marL="228600" lvl="0" indent="-50800" algn="l" rtl="0">
              <a:lnSpc>
                <a:spcPct val="90000"/>
              </a:lnSpc>
              <a:spcBef>
                <a:spcPts val="0"/>
              </a:spcBef>
              <a:spcAft>
                <a:spcPts val="0"/>
              </a:spcAft>
              <a:buClr>
                <a:schemeClr val="dk1"/>
              </a:buClr>
              <a:buSzPts val="2800"/>
              <a:buNone/>
            </a:pPr>
            <a:r>
              <a:rPr lang="fi-FI" sz="3400"/>
              <a:t>OIKEUSJÄRJESTYS TURVAA YHDENVERTAISUUTTA KOLMELLA TAVALLA:</a:t>
            </a:r>
            <a:endParaRPr sz="3400"/>
          </a:p>
          <a:p>
            <a:pPr marL="228600" lvl="0" indent="-50800" algn="l" rtl="0">
              <a:lnSpc>
                <a:spcPct val="90000"/>
              </a:lnSpc>
              <a:spcBef>
                <a:spcPts val="0"/>
              </a:spcBef>
              <a:spcAft>
                <a:spcPts val="0"/>
              </a:spcAft>
              <a:buClr>
                <a:schemeClr val="dk1"/>
              </a:buClr>
              <a:buSzPts val="2800"/>
              <a:buNone/>
            </a:pPr>
            <a:endParaRPr sz="3400"/>
          </a:p>
          <a:p>
            <a:pPr marL="457200" lvl="0" indent="-381000" algn="l" rtl="0">
              <a:lnSpc>
                <a:spcPct val="90000"/>
              </a:lnSpc>
              <a:spcBef>
                <a:spcPts val="0"/>
              </a:spcBef>
              <a:spcAft>
                <a:spcPts val="0"/>
              </a:spcAft>
              <a:buSzPts val="2400"/>
              <a:buAutoNum type="arabicParenR"/>
            </a:pPr>
            <a:r>
              <a:rPr lang="fi-FI" sz="3400"/>
              <a:t>SUOJAROOLIT</a:t>
            </a:r>
            <a:endParaRPr sz="3400"/>
          </a:p>
          <a:p>
            <a:pPr marL="457200" lvl="0" indent="-381000" algn="l" rtl="0">
              <a:lnSpc>
                <a:spcPct val="90000"/>
              </a:lnSpc>
              <a:spcBef>
                <a:spcPts val="0"/>
              </a:spcBef>
              <a:spcAft>
                <a:spcPts val="0"/>
              </a:spcAft>
              <a:buSzPts val="2400"/>
              <a:buAutoNum type="arabicParenR"/>
            </a:pPr>
            <a:r>
              <a:rPr lang="fi-FI" sz="3400"/>
              <a:t>SOPIMUKSEN SOVITTELU</a:t>
            </a:r>
            <a:endParaRPr sz="3400"/>
          </a:p>
          <a:p>
            <a:pPr marL="457200" lvl="0" indent="-381000" algn="l" rtl="0">
              <a:lnSpc>
                <a:spcPct val="90000"/>
              </a:lnSpc>
              <a:spcBef>
                <a:spcPts val="0"/>
              </a:spcBef>
              <a:spcAft>
                <a:spcPts val="0"/>
              </a:spcAft>
              <a:buSzPts val="2400"/>
              <a:buAutoNum type="arabicParenR"/>
            </a:pPr>
            <a:r>
              <a:rPr lang="fi-FI" sz="3400"/>
              <a:t>LOJALITEETTIPERIAATE</a:t>
            </a:r>
            <a:endParaRPr sz="3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a:t>yhdenvertaisuus: 1) suojaroolit</a:t>
            </a:r>
            <a:endParaRPr/>
          </a:p>
        </p:txBody>
      </p:sp>
      <p:sp>
        <p:nvSpPr>
          <p:cNvPr id="109" name="Google Shape;109;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457200" lvl="0" indent="-342900" algn="l" rtl="0">
              <a:lnSpc>
                <a:spcPct val="90000"/>
              </a:lnSpc>
              <a:spcBef>
                <a:spcPts val="0"/>
              </a:spcBef>
              <a:spcAft>
                <a:spcPts val="0"/>
              </a:spcAft>
              <a:buSzPts val="1800"/>
              <a:buAutoNum type="arabicPeriod"/>
            </a:pPr>
            <a:r>
              <a:rPr lang="fi-FI"/>
              <a:t>SUOJAROOLIT</a:t>
            </a:r>
            <a:endParaRPr/>
          </a:p>
          <a:p>
            <a:pPr marL="457200" lvl="0" indent="0" algn="l" rtl="0">
              <a:lnSpc>
                <a:spcPct val="90000"/>
              </a:lnSpc>
              <a:spcBef>
                <a:spcPts val="0"/>
              </a:spcBef>
              <a:spcAft>
                <a:spcPts val="0"/>
              </a:spcAft>
              <a:buNone/>
            </a:pPr>
            <a:endParaRPr/>
          </a:p>
          <a:p>
            <a:pPr marL="457200" lvl="0" indent="-342900" algn="l" rtl="0">
              <a:lnSpc>
                <a:spcPct val="90000"/>
              </a:lnSpc>
              <a:spcBef>
                <a:spcPts val="0"/>
              </a:spcBef>
              <a:spcAft>
                <a:spcPts val="0"/>
              </a:spcAft>
              <a:buSzPts val="1800"/>
              <a:buChar char="-"/>
            </a:pPr>
            <a:r>
              <a:rPr lang="fi-FI"/>
              <a:t>Taloudellisen aseman epätasavertaisuus</a:t>
            </a:r>
            <a:endParaRPr/>
          </a:p>
          <a:p>
            <a:pPr marL="457200" lvl="0" indent="-342900" algn="l" rtl="0">
              <a:lnSpc>
                <a:spcPct val="90000"/>
              </a:lnSpc>
              <a:spcBef>
                <a:spcPts val="0"/>
              </a:spcBef>
              <a:spcAft>
                <a:spcPts val="0"/>
              </a:spcAft>
              <a:buSzPts val="1800"/>
              <a:buChar char="-"/>
            </a:pPr>
            <a:r>
              <a:rPr lang="fi-FI"/>
              <a:t>HVL: vuokranantaja-vuokralainen</a:t>
            </a:r>
            <a:endParaRPr/>
          </a:p>
          <a:p>
            <a:pPr marL="457200" lvl="0" indent="-342900" algn="l" rtl="0">
              <a:lnSpc>
                <a:spcPct val="90000"/>
              </a:lnSpc>
              <a:spcBef>
                <a:spcPts val="0"/>
              </a:spcBef>
              <a:spcAft>
                <a:spcPts val="0"/>
              </a:spcAft>
              <a:buSzPts val="1800"/>
              <a:buChar char="-"/>
            </a:pPr>
            <a:r>
              <a:rPr lang="fi-FI"/>
              <a:t>TSL: työnantaja - työntekijä</a:t>
            </a:r>
            <a:endParaRPr/>
          </a:p>
          <a:p>
            <a:pPr marL="457200" lvl="0" indent="-342900" algn="l" rtl="0">
              <a:lnSpc>
                <a:spcPct val="90000"/>
              </a:lnSpc>
              <a:spcBef>
                <a:spcPts val="0"/>
              </a:spcBef>
              <a:spcAft>
                <a:spcPts val="0"/>
              </a:spcAft>
              <a:buSzPts val="1800"/>
              <a:buChar char="-"/>
            </a:pPr>
            <a:r>
              <a:rPr lang="fi-FI"/>
              <a:t>KSL: elinkeinonharjoittaja - kuluttaja</a:t>
            </a:r>
            <a:endParaRPr/>
          </a:p>
          <a:p>
            <a:pPr marL="457200" lvl="0" indent="-342900" algn="l" rtl="0">
              <a:lnSpc>
                <a:spcPct val="90000"/>
              </a:lnSpc>
              <a:spcBef>
                <a:spcPts val="0"/>
              </a:spcBef>
              <a:spcAft>
                <a:spcPts val="0"/>
              </a:spcAft>
              <a:buSzPts val="1800"/>
              <a:buChar char="-"/>
            </a:pPr>
            <a:r>
              <a:rPr lang="fi-FI"/>
              <a:t>uusia suojarooleja: sopijapuolen henkilölliset olosuhteet</a:t>
            </a:r>
            <a:endParaRPr/>
          </a:p>
          <a:p>
            <a:pPr marL="0" lvl="0" indent="0" algn="l" rtl="0">
              <a:lnSpc>
                <a:spcPct val="90000"/>
              </a:lnSpc>
              <a:spcBef>
                <a:spcPts val="0"/>
              </a:spcBef>
              <a:spcAft>
                <a:spcPts val="0"/>
              </a:spcAft>
              <a:buNone/>
            </a:pPr>
            <a:endParaRPr/>
          </a:p>
          <a:p>
            <a:pPr marL="457200" lvl="0" indent="-342900" algn="l" rtl="0">
              <a:lnSpc>
                <a:spcPct val="90000"/>
              </a:lnSpc>
              <a:spcBef>
                <a:spcPts val="0"/>
              </a:spcBef>
              <a:spcAft>
                <a:spcPts val="0"/>
              </a:spcAft>
              <a:buSzPts val="1800"/>
              <a:buChar char="-"/>
            </a:pPr>
            <a:r>
              <a:rPr lang="fi-FI"/>
              <a:t>VahL 2:1 § sovittelusäännös! “vahingonkorvausta voidaan sovitella, jos korvausvelvollisuus harkitaan kohtuuttoman raskaaksi ottaen huomioon aiheuttajan + kärsijän varallisuusolot ja muut olosuht.”</a:t>
            </a:r>
            <a:endParaRPr/>
          </a:p>
          <a:p>
            <a:pPr marL="457200" lvl="0" indent="0" algn="l" rtl="0">
              <a:lnSpc>
                <a:spcPct val="90000"/>
              </a:lnSpc>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a:t>yhdenvertaisuus: 2) sovittelu</a:t>
            </a:r>
            <a:endParaRPr/>
          </a:p>
        </p:txBody>
      </p:sp>
      <p:sp>
        <p:nvSpPr>
          <p:cNvPr id="115" name="Google Shape;115;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457200" lvl="0" indent="-381000" algn="l" rtl="0">
              <a:lnSpc>
                <a:spcPct val="90000"/>
              </a:lnSpc>
              <a:spcBef>
                <a:spcPts val="0"/>
              </a:spcBef>
              <a:spcAft>
                <a:spcPts val="0"/>
              </a:spcAft>
              <a:buSzPts val="2400"/>
              <a:buChar char="-"/>
            </a:pPr>
            <a:r>
              <a:rPr lang="fi-FI" sz="3400"/>
              <a:t>yleinen sovittelusäännös OikTL 36 §</a:t>
            </a:r>
            <a:endParaRPr sz="3400"/>
          </a:p>
          <a:p>
            <a:pPr marL="457200" lvl="0" indent="0" algn="l" rtl="0">
              <a:lnSpc>
                <a:spcPct val="90000"/>
              </a:lnSpc>
              <a:spcBef>
                <a:spcPts val="0"/>
              </a:spcBef>
              <a:spcAft>
                <a:spcPts val="0"/>
              </a:spcAft>
              <a:buNone/>
            </a:pPr>
            <a:r>
              <a:rPr lang="fi-FI" sz="3400"/>
              <a:t>“Oikeustoimen ehtoa voidaan sovitella tai jättää se huomioon ottamatta jos se on kohtuuton tai soveltaminen johtaisi kohtuuttomuuteen”</a:t>
            </a:r>
            <a:endParaRPr sz="3400"/>
          </a:p>
          <a:p>
            <a:pPr marL="457200" lvl="0" indent="0" algn="l" rtl="0">
              <a:lnSpc>
                <a:spcPct val="90000"/>
              </a:lnSpc>
              <a:spcBef>
                <a:spcPts val="0"/>
              </a:spcBef>
              <a:spcAft>
                <a:spcPts val="0"/>
              </a:spcAft>
              <a:buNone/>
            </a:pPr>
            <a:endParaRPr sz="3400"/>
          </a:p>
          <a:p>
            <a:pPr marL="457200" lvl="0" indent="-381000" algn="l" rtl="0">
              <a:lnSpc>
                <a:spcPct val="90000"/>
              </a:lnSpc>
              <a:spcBef>
                <a:spcPts val="0"/>
              </a:spcBef>
              <a:spcAft>
                <a:spcPts val="0"/>
              </a:spcAft>
              <a:buSzPts val="2400"/>
              <a:buChar char="-"/>
            </a:pPr>
            <a:r>
              <a:rPr lang="fi-FI" sz="3400"/>
              <a:t>tasavertaiset osapuolet ottavat sopimusriskin</a:t>
            </a:r>
            <a:endParaRPr sz="3400"/>
          </a:p>
          <a:p>
            <a:pPr marL="914400" lvl="0" indent="0" algn="l" rtl="0">
              <a:lnSpc>
                <a:spcPct val="90000"/>
              </a:lnSpc>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a:t>yhdenvertaisuus: lojaliteettip.a.</a:t>
            </a:r>
            <a:endParaRPr/>
          </a:p>
        </p:txBody>
      </p:sp>
      <p:sp>
        <p:nvSpPr>
          <p:cNvPr id="121" name="Google Shape;121;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lvl="0" indent="-50800" algn="l" rtl="0">
              <a:lnSpc>
                <a:spcPct val="90000"/>
              </a:lnSpc>
              <a:spcBef>
                <a:spcPts val="0"/>
              </a:spcBef>
              <a:spcAft>
                <a:spcPts val="0"/>
              </a:spcAft>
              <a:buClr>
                <a:schemeClr val="dk1"/>
              </a:buClr>
              <a:buSzPts val="2800"/>
              <a:buNone/>
            </a:pPr>
            <a:r>
              <a:rPr lang="fi-FI" sz="3300"/>
              <a:t>periaatteen mukaan sopimuspuoli on velvollinen ottamaan huomioon vastapuolen perustellut odotukset</a:t>
            </a:r>
            <a:endParaRPr sz="3300"/>
          </a:p>
          <a:p>
            <a:pPr marL="228600" lvl="0" indent="-50800" algn="l" rtl="0">
              <a:lnSpc>
                <a:spcPct val="90000"/>
              </a:lnSpc>
              <a:spcBef>
                <a:spcPts val="0"/>
              </a:spcBef>
              <a:spcAft>
                <a:spcPts val="0"/>
              </a:spcAft>
              <a:buClr>
                <a:schemeClr val="dk1"/>
              </a:buClr>
              <a:buSzPts val="2800"/>
              <a:buNone/>
            </a:pPr>
            <a:endParaRPr sz="3300"/>
          </a:p>
          <a:p>
            <a:pPr marL="457200" lvl="0" indent="-374650" algn="l" rtl="0">
              <a:lnSpc>
                <a:spcPct val="90000"/>
              </a:lnSpc>
              <a:spcBef>
                <a:spcPts val="0"/>
              </a:spcBef>
              <a:spcAft>
                <a:spcPts val="0"/>
              </a:spcAft>
              <a:buSzPts val="2300"/>
              <a:buChar char="-"/>
            </a:pPr>
            <a:r>
              <a:rPr lang="fi-FI" sz="3300"/>
              <a:t>siihen kuuluu yhteinen päämäärä, luottamus ja yhteinen toiminta</a:t>
            </a:r>
            <a:endParaRPr sz="3300"/>
          </a:p>
          <a:p>
            <a:pPr marL="914400" lvl="1" indent="-374650" algn="l" rtl="0">
              <a:lnSpc>
                <a:spcPct val="90000"/>
              </a:lnSpc>
              <a:spcBef>
                <a:spcPts val="0"/>
              </a:spcBef>
              <a:spcAft>
                <a:spcPts val="0"/>
              </a:spcAft>
              <a:buSzPts val="2300"/>
              <a:buChar char="-"/>
            </a:pPr>
            <a:r>
              <a:rPr lang="fi-FI" sz="2900"/>
              <a:t>mitä pidempään yhteistö toimintaa, sitä perustellummin sopimusosapuoli voi odottaa vastapuolelta lojaalia käyttäytymistä</a:t>
            </a:r>
            <a:endParaRPr sz="2900"/>
          </a:p>
          <a:p>
            <a:pPr marL="914400" lvl="0" indent="0" algn="l" rtl="0">
              <a:lnSpc>
                <a:spcPct val="90000"/>
              </a:lnSpc>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fi-FI"/>
              <a:t>JULKISUUSPERIAATE 			s. 96</a:t>
            </a:r>
            <a:endParaRPr/>
          </a:p>
        </p:txBody>
      </p:sp>
      <p:sp>
        <p:nvSpPr>
          <p:cNvPr id="127" name="Google Shape;127;p20"/>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457200" lvl="0" indent="-342900" algn="l" rtl="0">
              <a:spcBef>
                <a:spcPts val="1000"/>
              </a:spcBef>
              <a:spcAft>
                <a:spcPts val="0"/>
              </a:spcAft>
              <a:buSzPts val="1800"/>
              <a:buChar char="-"/>
            </a:pPr>
            <a:r>
              <a:rPr lang="fi-FI"/>
              <a:t>tarkoituksena edistää ulkopuolisia sitovien varallisuusoikeuksien havaittavuutta</a:t>
            </a:r>
            <a:endParaRPr/>
          </a:p>
          <a:p>
            <a:pPr marL="914400" lvl="0" indent="0" algn="l" rtl="0">
              <a:spcBef>
                <a:spcPts val="1000"/>
              </a:spcBef>
              <a:spcAft>
                <a:spcPts val="0"/>
              </a:spcAft>
              <a:buNone/>
            </a:pPr>
            <a:r>
              <a:rPr lang="fi-FI"/>
              <a:t>= esim. kenellä on omistusoikeus autoon? Kuka voi laillisesti myydä tietyn henkilöauton? </a:t>
            </a:r>
            <a:endParaRPr/>
          </a:p>
          <a:p>
            <a:pPr marL="914400" lvl="0" indent="0" algn="l" rtl="0">
              <a:spcBef>
                <a:spcPts val="1000"/>
              </a:spcBef>
              <a:spcAft>
                <a:spcPts val="0"/>
              </a:spcAft>
              <a:buNone/>
            </a:pPr>
            <a:r>
              <a:rPr lang="fi-FI"/>
              <a:t>Missä tilanteessa ostaja voi vedota siihen, että maksettuaan kauppahinnan tietty auto tulee luovuttaa hänelle?</a:t>
            </a:r>
            <a:endParaRPr/>
          </a:p>
          <a:p>
            <a:pPr marL="914400" lvl="0" indent="0" algn="l" rtl="0">
              <a:spcBef>
                <a:spcPts val="1000"/>
              </a:spcBef>
              <a:spcAft>
                <a:spcPts val="0"/>
              </a:spcAft>
              <a:buNone/>
            </a:pPr>
            <a:endParaRPr/>
          </a:p>
          <a:p>
            <a:pPr marL="457200" lvl="0" indent="-342900" algn="l" rtl="0">
              <a:spcBef>
                <a:spcPts val="1000"/>
              </a:spcBef>
              <a:spcAft>
                <a:spcPts val="0"/>
              </a:spcAft>
              <a:buSzPts val="1800"/>
              <a:buChar char="-"/>
            </a:pPr>
            <a:r>
              <a:rPr lang="fi-FI"/>
              <a:t>mitä ulkoisesti havaittavia keinoja ostajalla on sen tueksi, että myyjä on auton oikea omistaja?</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1"/>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fi-FI"/>
              <a:t>JULKISUUSPERIAATE</a:t>
            </a:r>
            <a:endParaRPr/>
          </a:p>
        </p:txBody>
      </p:sp>
      <p:sp>
        <p:nvSpPr>
          <p:cNvPr id="133" name="Google Shape;133;p21"/>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fi-FI"/>
              <a:t>= OIKEUSPERUSTEEN SITOVUUS SIVULLISTAHOJA KOHTAAN, KUTEN VELKOJIA TAI MYÖHEMPIÄ OMISTAJIA KOHTAAN KYTKETÄÄN JOHONKIN JULKISUUTTA TUOTTAVAAN TOIMENPITEESEEN</a:t>
            </a:r>
            <a:endParaRPr/>
          </a:p>
          <a:p>
            <a:pPr marL="457200" lvl="0" indent="-342900" algn="l" rtl="0">
              <a:spcBef>
                <a:spcPts val="1000"/>
              </a:spcBef>
              <a:spcAft>
                <a:spcPts val="0"/>
              </a:spcAft>
              <a:buSzPts val="1800"/>
              <a:buChar char="-"/>
            </a:pPr>
            <a:r>
              <a:rPr lang="fi-FI"/>
              <a:t>myös sivulliset voivat luottaa siihen että todellinen oikeustila vastaa heille ulkoisten seikkojen nojalla syntynyttä kuvaa</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fi-FI"/>
              <a:t>esim. miten kiinteistön (tontin ja omakotitalon) ostaja voi varmistaa että myyjällä on varmasti oikeus myydä kohde? Tai pyörän ostaja? Tai auton?</a:t>
            </a:r>
            <a:endParaRPr/>
          </a:p>
        </p:txBody>
      </p:sp>
    </p:spTree>
  </p:cSld>
  <p:clrMapOvr>
    <a:masterClrMapping/>
  </p:clrMapOvr>
</p:sld>
</file>

<file path=ppt/theme/theme1.xml><?xml version="1.0" encoding="utf-8"?>
<a:theme xmlns:a="http://schemas.openxmlformats.org/drawingml/2006/main" name="Office-te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929</Words>
  <Application>Microsoft Office PowerPoint</Application>
  <PresentationFormat>Laajakuva</PresentationFormat>
  <Paragraphs>128</Paragraphs>
  <Slides>31</Slides>
  <Notes>31</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31</vt:i4>
      </vt:variant>
    </vt:vector>
  </HeadingPairs>
  <TitlesOfParts>
    <vt:vector size="34" baseType="lpstr">
      <vt:lpstr>Arial</vt:lpstr>
      <vt:lpstr>Calibri</vt:lpstr>
      <vt:lpstr>Office-teema</vt:lpstr>
      <vt:lpstr>VARALLISUUSOIKEUDET</vt:lpstr>
      <vt:lpstr>yleiset opit ja periaatteet</vt:lpstr>
      <vt:lpstr>SOPIMUSOIKEUDEN PERIAATTEITA</vt:lpstr>
      <vt:lpstr>YHDENVERTAISUUSPERIAATE   s. 92</vt:lpstr>
      <vt:lpstr>yhdenvertaisuus: 1) suojaroolit</vt:lpstr>
      <vt:lpstr>yhdenvertaisuus: 2) sovittelu</vt:lpstr>
      <vt:lpstr>yhdenvertaisuus: lojaliteettip.a.</vt:lpstr>
      <vt:lpstr>JULKISUUSPERIAATE    s. 96</vt:lpstr>
      <vt:lpstr>JULKISUUSPERIAATE</vt:lpstr>
      <vt:lpstr>PowerPoint-esitys</vt:lpstr>
      <vt:lpstr>PowerPoint-esitys</vt:lpstr>
      <vt:lpstr>HEIKOMMAN SUOJA</vt:lpstr>
      <vt:lpstr>HEIKOMMAN SUOJA</vt:lpstr>
      <vt:lpstr>PowerPoint-esitys</vt:lpstr>
      <vt:lpstr>SOVITTELU     s. 109</vt:lpstr>
      <vt:lpstr>sovittelu</vt:lpstr>
      <vt:lpstr>yllättävät ja ankarat ehdot      s. 118</vt:lpstr>
      <vt:lpstr>Vahingonkorvauksen sovittelu     s. 120</vt:lpstr>
      <vt:lpstr>PowerPoint-esitys</vt:lpstr>
      <vt:lpstr>Hyvän tavan vastaisuus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VARALLISUUSOIKEUDET</dc:title>
  <dc:creator>Sanna Luoma</dc:creator>
  <cp:lastModifiedBy>Sanna Luoma</cp:lastModifiedBy>
  <cp:revision>1</cp:revision>
  <dcterms:modified xsi:type="dcterms:W3CDTF">2020-10-22T09:38:38Z</dcterms:modified>
</cp:coreProperties>
</file>