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5"/>
  </p:notesMasterIdLst>
  <p:sldIdLst>
    <p:sldId id="256" r:id="rId2"/>
    <p:sldId id="257" r:id="rId3"/>
    <p:sldId id="258" r:id="rId4"/>
    <p:sldId id="259" r:id="rId5"/>
    <p:sldId id="260" r:id="rId6"/>
    <p:sldId id="261" r:id="rId7"/>
    <p:sldId id="262" r:id="rId8"/>
    <p:sldId id="263" r:id="rId9"/>
    <p:sldId id="298" r:id="rId10"/>
    <p:sldId id="264" r:id="rId11"/>
    <p:sldId id="265" r:id="rId12"/>
    <p:sldId id="266" r:id="rId13"/>
    <p:sldId id="267" r:id="rId14"/>
    <p:sldId id="268" r:id="rId15"/>
    <p:sldId id="269" r:id="rId16"/>
    <p:sldId id="271" r:id="rId17"/>
    <p:sldId id="272" r:id="rId18"/>
    <p:sldId id="273" r:id="rId19"/>
    <p:sldId id="274" r:id="rId20"/>
    <p:sldId id="270"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7" r:id="rId40"/>
    <p:sldId id="293" r:id="rId41"/>
    <p:sldId id="294" r:id="rId42"/>
    <p:sldId id="295" r:id="rId43"/>
    <p:sldId id="296" r:id="rId44"/>
  </p:sldIdLst>
  <p:sldSz cx="9144000" cy="6858000" type="screen4x3"/>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320" y="4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A8B4818-5680-4055-A710-460771D4E018}" type="datetimeFigureOut">
              <a:rPr lang="fi-FI" smtClean="0"/>
              <a:t>7.10.2020</a:t>
            </a:fld>
            <a:endParaRPr lang="fi-FI"/>
          </a:p>
        </p:txBody>
      </p:sp>
      <p:sp>
        <p:nvSpPr>
          <p:cNvPr id="4" name="Dian kuvan paikkamerkki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6" name="Alatunnisteen paikkamerkki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430F790-E605-41CA-819B-FDC9B6BFCBCE}" type="slidenum">
              <a:rPr lang="fi-FI" smtClean="0"/>
              <a:t>‹#›</a:t>
            </a:fld>
            <a:endParaRPr lang="fi-FI"/>
          </a:p>
        </p:txBody>
      </p:sp>
    </p:spTree>
    <p:extLst>
      <p:ext uri="{BB962C8B-B14F-4D97-AF65-F5344CB8AC3E}">
        <p14:creationId xmlns:p14="http://schemas.microsoft.com/office/powerpoint/2010/main" val="24778267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spTree>
      <p:nvGrpSpPr>
        <p:cNvPr id="1" name=""/>
        <p:cNvGrpSpPr/>
        <p:nvPr/>
      </p:nvGrpSpPr>
      <p:grpSpPr>
        <a:xfrm>
          <a:off x="0" y="0"/>
          <a:ext cx="0" cy="0"/>
          <a:chOff x="0" y="0"/>
          <a:chExt cx="0" cy="0"/>
        </a:xfrm>
      </p:grpSpPr>
      <p:sp>
        <p:nvSpPr>
          <p:cNvPr id="10" name="Suorakulmainen kolmio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Otsikko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fi-FI" smtClean="0"/>
              <a:t>Muokkaa perustyyl. napsautt.</a:t>
            </a:r>
            <a:endParaRPr kumimoji="0" lang="en-US"/>
          </a:p>
        </p:txBody>
      </p:sp>
      <p:sp>
        <p:nvSpPr>
          <p:cNvPr id="17" name="Alaotsikko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i-FI" smtClean="0"/>
              <a:t>Muokkaa alaotsikon perustyyliä napsautt.</a:t>
            </a:r>
            <a:endParaRPr kumimoji="0" lang="en-US"/>
          </a:p>
        </p:txBody>
      </p:sp>
      <p:grpSp>
        <p:nvGrpSpPr>
          <p:cNvPr id="2" name="Ryhmä 1"/>
          <p:cNvGrpSpPr/>
          <p:nvPr/>
        </p:nvGrpSpPr>
        <p:grpSpPr>
          <a:xfrm>
            <a:off x="-3765" y="4953000"/>
            <a:ext cx="9147765" cy="1912088"/>
            <a:chOff x="-3765" y="4832896"/>
            <a:chExt cx="9147765" cy="2032192"/>
          </a:xfrm>
        </p:grpSpPr>
        <p:sp>
          <p:nvSpPr>
            <p:cNvPr id="7" name="Puolivapaa piirto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Puolivapaa piirto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Puolivapaa piirto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uora yhdysviiva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Päivämäärän paikkamerkki 29"/>
          <p:cNvSpPr>
            <a:spLocks noGrp="1"/>
          </p:cNvSpPr>
          <p:nvPr>
            <p:ph type="dt" sz="half" idx="10"/>
          </p:nvPr>
        </p:nvSpPr>
        <p:spPr/>
        <p:txBody>
          <a:bodyPr/>
          <a:lstStyle>
            <a:lvl1pPr>
              <a:defRPr>
                <a:solidFill>
                  <a:srgbClr val="FFFFFF"/>
                </a:solidFill>
              </a:defRPr>
            </a:lvl1pPr>
            <a:extLst/>
          </a:lstStyle>
          <a:p>
            <a:fld id="{19C4A60D-B2A3-448D-BC86-B9B7340BCE28}" type="datetime1">
              <a:rPr lang="fi-FI" smtClean="0"/>
              <a:t>7.10.2020</a:t>
            </a:fld>
            <a:endParaRPr lang="fi-FI"/>
          </a:p>
        </p:txBody>
      </p:sp>
      <p:sp>
        <p:nvSpPr>
          <p:cNvPr id="19" name="Alatunnisteen paikkamerkki 18"/>
          <p:cNvSpPr>
            <a:spLocks noGrp="1"/>
          </p:cNvSpPr>
          <p:nvPr>
            <p:ph type="ftr" sz="quarter" idx="11"/>
          </p:nvPr>
        </p:nvSpPr>
        <p:spPr/>
        <p:txBody>
          <a:bodyPr/>
          <a:lstStyle>
            <a:lvl1pPr>
              <a:defRPr>
                <a:solidFill>
                  <a:schemeClr val="accent1">
                    <a:tint val="20000"/>
                  </a:schemeClr>
                </a:solidFill>
              </a:defRPr>
            </a:lvl1pPr>
            <a:extLst/>
          </a:lstStyle>
          <a:p>
            <a:endParaRPr lang="fi-FI"/>
          </a:p>
        </p:txBody>
      </p:sp>
      <p:sp>
        <p:nvSpPr>
          <p:cNvPr id="27" name="Dian numeron paikkamerkki 26"/>
          <p:cNvSpPr>
            <a:spLocks noGrp="1"/>
          </p:cNvSpPr>
          <p:nvPr>
            <p:ph type="sldNum" sz="quarter" idx="12"/>
          </p:nvPr>
        </p:nvSpPr>
        <p:spPr/>
        <p:txBody>
          <a:bodyPr/>
          <a:lstStyle>
            <a:lvl1pPr>
              <a:defRPr>
                <a:solidFill>
                  <a:srgbClr val="FFFFFF"/>
                </a:solidFill>
              </a:defRPr>
            </a:lvl1pPr>
            <a:extLst/>
          </a:lstStyle>
          <a:p>
            <a:fld id="{217F7409-D11E-4A34-AF23-4854E5C53E56}" type="slidenum">
              <a:rPr lang="fi-FI" smtClean="0"/>
              <a:t>‹#›</a:t>
            </a:fld>
            <a:endParaRPr lang="fi-FI"/>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kumimoji="0" lang="fi-FI" smtClean="0"/>
              <a:t>Muokkaa perustyyl. napsautt.</a:t>
            </a:r>
            <a:endParaRPr kumimoji="0" lang="en-US"/>
          </a:p>
        </p:txBody>
      </p:sp>
      <p:sp>
        <p:nvSpPr>
          <p:cNvPr id="3" name="Pystysuoran tekstin paikkamerkki 2"/>
          <p:cNvSpPr>
            <a:spLocks noGrp="1"/>
          </p:cNvSpPr>
          <p:nvPr>
            <p:ph type="body" orient="vert" idx="1"/>
          </p:nvPr>
        </p:nvSpPr>
        <p:spPr>
          <a:xfrm>
            <a:off x="457200" y="1481329"/>
            <a:ext cx="8229600" cy="4386071"/>
          </a:xfrm>
        </p:spPr>
        <p:txBody>
          <a:bodyPr vert="eaVert"/>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4" name="Päivämäärän paikkamerkki 3"/>
          <p:cNvSpPr>
            <a:spLocks noGrp="1"/>
          </p:cNvSpPr>
          <p:nvPr>
            <p:ph type="dt" sz="half" idx="10"/>
          </p:nvPr>
        </p:nvSpPr>
        <p:spPr/>
        <p:txBody>
          <a:bodyPr/>
          <a:lstStyle/>
          <a:p>
            <a:fld id="{37DD86B4-7AAF-485D-BED5-B29CB8837327}" type="datetime1">
              <a:rPr lang="fi-FI" smtClean="0"/>
              <a:t>7.10.2020</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217F7409-D11E-4A34-AF23-4854E5C53E56}" type="slidenum">
              <a:rPr lang="fi-FI" smtClean="0"/>
              <a:t>‹#›</a:t>
            </a:fld>
            <a:endParaRPr lang="fi-FI"/>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6844013" y="274640"/>
            <a:ext cx="1777470" cy="5592761"/>
          </a:xfrm>
        </p:spPr>
        <p:txBody>
          <a:bodyPr vert="eaVert"/>
          <a:lstStyle/>
          <a:p>
            <a:r>
              <a:rPr kumimoji="0" lang="fi-FI" smtClean="0"/>
              <a:t>Muokkaa perustyyl. napsautt.</a:t>
            </a:r>
            <a:endParaRPr kumimoji="0" lang="en-US"/>
          </a:p>
        </p:txBody>
      </p:sp>
      <p:sp>
        <p:nvSpPr>
          <p:cNvPr id="3" name="Pystysuoran tekstin paikkamerkki 2"/>
          <p:cNvSpPr>
            <a:spLocks noGrp="1"/>
          </p:cNvSpPr>
          <p:nvPr>
            <p:ph type="body" orient="vert" idx="1"/>
          </p:nvPr>
        </p:nvSpPr>
        <p:spPr>
          <a:xfrm>
            <a:off x="457200" y="274641"/>
            <a:ext cx="6324600" cy="5592760"/>
          </a:xfrm>
        </p:spPr>
        <p:txBody>
          <a:bodyPr vert="eaVert"/>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4" name="Päivämäärän paikkamerkki 3"/>
          <p:cNvSpPr>
            <a:spLocks noGrp="1"/>
          </p:cNvSpPr>
          <p:nvPr>
            <p:ph type="dt" sz="half" idx="10"/>
          </p:nvPr>
        </p:nvSpPr>
        <p:spPr/>
        <p:txBody>
          <a:bodyPr/>
          <a:lstStyle/>
          <a:p>
            <a:fld id="{13A11390-286D-4F7F-8E78-F0AB18D352B1}" type="datetime1">
              <a:rPr lang="fi-FI" smtClean="0"/>
              <a:t>7.10.2020</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217F7409-D11E-4A34-AF23-4854E5C53E56}" type="slidenum">
              <a:rPr lang="fi-FI" smtClean="0"/>
              <a:t>‹#›</a:t>
            </a:fld>
            <a:endParaRPr lang="fi-FI"/>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3" name="Sisällön paikkamerkki 2"/>
          <p:cNvSpPr>
            <a:spLocks noGrp="1"/>
          </p:cNvSpPr>
          <p:nvPr>
            <p:ph idx="1"/>
          </p:nvPr>
        </p:nvSpPr>
        <p:spPr/>
        <p:txBody>
          <a:bodyPr/>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4" name="Päivämäärän paikkamerkki 3"/>
          <p:cNvSpPr>
            <a:spLocks noGrp="1"/>
          </p:cNvSpPr>
          <p:nvPr>
            <p:ph type="dt" sz="half" idx="10"/>
          </p:nvPr>
        </p:nvSpPr>
        <p:spPr/>
        <p:txBody>
          <a:bodyPr/>
          <a:lstStyle/>
          <a:p>
            <a:fld id="{11129301-F084-4BA9-92C3-31DFC02FBF73}" type="datetime1">
              <a:rPr lang="fi-FI" smtClean="0"/>
              <a:t>7.10.2020</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217F7409-D11E-4A34-AF23-4854E5C53E56}" type="slidenum">
              <a:rPr lang="fi-FI" smtClean="0"/>
              <a:t>‹#›</a:t>
            </a:fld>
            <a:endParaRPr lang="fi-FI"/>
          </a:p>
        </p:txBody>
      </p:sp>
      <p:sp>
        <p:nvSpPr>
          <p:cNvPr id="7" name="Otsikko 6"/>
          <p:cNvSpPr>
            <a:spLocks noGrp="1"/>
          </p:cNvSpPr>
          <p:nvPr>
            <p:ph type="title"/>
          </p:nvPr>
        </p:nvSpPr>
        <p:spPr/>
        <p:txBody>
          <a:bodyPr rtlCol="0"/>
          <a:lstStyle/>
          <a:p>
            <a:r>
              <a:rPr kumimoji="0" lang="fi-FI" smtClean="0"/>
              <a:t>Muokkaa perustyyl. napsautt.</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bg>
      <p:bgRef idx="1002">
        <a:schemeClr val="bg1"/>
      </p:bgRef>
    </p:bg>
    <p:spTree>
      <p:nvGrpSpPr>
        <p:cNvPr id="1" name=""/>
        <p:cNvGrpSpPr/>
        <p:nvPr/>
      </p:nvGrpSpPr>
      <p:grpSpPr>
        <a:xfrm>
          <a:off x="0" y="0"/>
          <a:ext cx="0" cy="0"/>
          <a:chOff x="0" y="0"/>
          <a:chExt cx="0" cy="0"/>
        </a:xfrm>
      </p:grpSpPr>
      <p:sp>
        <p:nvSpPr>
          <p:cNvPr id="2" name="Otsikko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fi-FI" smtClean="0"/>
              <a:t>Muokkaa perustyyl. napsautt.</a:t>
            </a:r>
            <a:endParaRPr kumimoji="0" lang="en-US"/>
          </a:p>
        </p:txBody>
      </p:sp>
      <p:sp>
        <p:nvSpPr>
          <p:cNvPr id="3" name="Tekstin paikkamerkki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i-FI" smtClean="0"/>
              <a:t>Muokkaa tekstin perustyylejä napsauttamalla</a:t>
            </a:r>
          </a:p>
        </p:txBody>
      </p:sp>
      <p:sp>
        <p:nvSpPr>
          <p:cNvPr id="4" name="Päivämäärän paikkamerkki 3"/>
          <p:cNvSpPr>
            <a:spLocks noGrp="1"/>
          </p:cNvSpPr>
          <p:nvPr>
            <p:ph type="dt" sz="half" idx="10"/>
          </p:nvPr>
        </p:nvSpPr>
        <p:spPr/>
        <p:txBody>
          <a:bodyPr/>
          <a:lstStyle/>
          <a:p>
            <a:fld id="{35C0D670-BE2E-47BA-9779-26E20A477DE8}" type="datetime1">
              <a:rPr lang="fi-FI" smtClean="0"/>
              <a:t>7.10.2020</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217F7409-D11E-4A34-AF23-4854E5C53E56}" type="slidenum">
              <a:rPr lang="fi-FI" smtClean="0"/>
              <a:t>‹#›</a:t>
            </a:fld>
            <a:endParaRPr lang="fi-FI"/>
          </a:p>
        </p:txBody>
      </p:sp>
      <p:sp>
        <p:nvSpPr>
          <p:cNvPr id="7" name="Lovettu nuolenkärki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Lovettu nuolenkärki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bg>
      <p:bgRef idx="1002">
        <a:schemeClr val="bg1"/>
      </p:bgRef>
    </p:bg>
    <p:spTree>
      <p:nvGrpSpPr>
        <p:cNvPr id="1" name=""/>
        <p:cNvGrpSpPr/>
        <p:nvPr/>
      </p:nvGrpSpPr>
      <p:grpSpPr>
        <a:xfrm>
          <a:off x="0" y="0"/>
          <a:ext cx="0" cy="0"/>
          <a:chOff x="0" y="0"/>
          <a:chExt cx="0" cy="0"/>
        </a:xfrm>
      </p:grpSpPr>
      <p:sp>
        <p:nvSpPr>
          <p:cNvPr id="3" name="Sisällön paikkamerkki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4" name="Sisällön paikkamerkki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5" name="Päivämäärän paikkamerkki 4"/>
          <p:cNvSpPr>
            <a:spLocks noGrp="1"/>
          </p:cNvSpPr>
          <p:nvPr>
            <p:ph type="dt" sz="half" idx="10"/>
          </p:nvPr>
        </p:nvSpPr>
        <p:spPr/>
        <p:txBody>
          <a:bodyPr/>
          <a:lstStyle/>
          <a:p>
            <a:fld id="{E2FEE77F-FEFA-4582-A6B5-A67481B3ABEE}" type="datetime1">
              <a:rPr lang="fi-FI" smtClean="0"/>
              <a:t>7.10.2020</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217F7409-D11E-4A34-AF23-4854E5C53E56}" type="slidenum">
              <a:rPr lang="fi-FI" smtClean="0"/>
              <a:t>‹#›</a:t>
            </a:fld>
            <a:endParaRPr lang="fi-FI"/>
          </a:p>
        </p:txBody>
      </p:sp>
      <p:sp>
        <p:nvSpPr>
          <p:cNvPr id="8" name="Otsikko 7"/>
          <p:cNvSpPr>
            <a:spLocks noGrp="1"/>
          </p:cNvSpPr>
          <p:nvPr>
            <p:ph type="title"/>
          </p:nvPr>
        </p:nvSpPr>
        <p:spPr/>
        <p:txBody>
          <a:bodyPr rtlCol="0"/>
          <a:lstStyle/>
          <a:p>
            <a:r>
              <a:rPr kumimoji="0" lang="fi-FI" smtClean="0"/>
              <a:t>Muokkaa perustyyl. napsautt.</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tailu">
    <p:bg>
      <p:bgRef idx="1003">
        <a:schemeClr val="bg1"/>
      </p:bgRef>
    </p:bg>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3050"/>
            <a:ext cx="8229600" cy="1143000"/>
          </a:xfrm>
        </p:spPr>
        <p:txBody>
          <a:bodyPr anchor="ctr"/>
          <a:lstStyle>
            <a:lvl1pPr>
              <a:defRPr/>
            </a:lvl1pPr>
            <a:extLst/>
          </a:lstStyle>
          <a:p>
            <a:r>
              <a:rPr kumimoji="0" lang="fi-FI" smtClean="0"/>
              <a:t>Muokkaa perustyyl. napsautt.</a:t>
            </a:r>
            <a:endParaRPr kumimoji="0" lang="en-US"/>
          </a:p>
        </p:txBody>
      </p:sp>
      <p:sp>
        <p:nvSpPr>
          <p:cNvPr id="3" name="Tekstin paikkamerkki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i-FI" smtClean="0"/>
              <a:t>Muokkaa tekstin perustyylejä napsauttamalla</a:t>
            </a:r>
          </a:p>
        </p:txBody>
      </p:sp>
      <p:sp>
        <p:nvSpPr>
          <p:cNvPr id="4" name="Tekstin paikkamerkki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i-FI" smtClean="0"/>
              <a:t>Muokkaa tekstin perustyylejä napsauttamalla</a:t>
            </a:r>
          </a:p>
        </p:txBody>
      </p:sp>
      <p:sp>
        <p:nvSpPr>
          <p:cNvPr id="5" name="Sisällön paikkamerkki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6" name="Sisällön paikkamerkki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7" name="Päivämäärän paikkamerkki 6"/>
          <p:cNvSpPr>
            <a:spLocks noGrp="1"/>
          </p:cNvSpPr>
          <p:nvPr>
            <p:ph type="dt" sz="half" idx="10"/>
          </p:nvPr>
        </p:nvSpPr>
        <p:spPr/>
        <p:txBody>
          <a:bodyPr/>
          <a:lstStyle/>
          <a:p>
            <a:fld id="{695F5124-CC80-497B-B42D-BC9A8C4B58A4}" type="datetime1">
              <a:rPr lang="fi-FI" smtClean="0"/>
              <a:t>7.10.2020</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217F7409-D11E-4A34-AF23-4854E5C53E56}" type="slidenum">
              <a:rPr lang="fi-FI" smtClean="0"/>
              <a:t>‹#›</a:t>
            </a:fld>
            <a:endParaRPr lang="fi-FI"/>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bg>
      <p:bgRef idx="1002">
        <a:schemeClr val="bg1"/>
      </p:bgRef>
    </p:bg>
    <p:spTree>
      <p:nvGrpSpPr>
        <p:cNvPr id="1" name=""/>
        <p:cNvGrpSpPr/>
        <p:nvPr/>
      </p:nvGrpSpPr>
      <p:grpSpPr>
        <a:xfrm>
          <a:off x="0" y="0"/>
          <a:ext cx="0" cy="0"/>
          <a:chOff x="0" y="0"/>
          <a:chExt cx="0" cy="0"/>
        </a:xfrm>
      </p:grpSpPr>
      <p:sp>
        <p:nvSpPr>
          <p:cNvPr id="3" name="Päivämäärän paikkamerkki 2"/>
          <p:cNvSpPr>
            <a:spLocks noGrp="1"/>
          </p:cNvSpPr>
          <p:nvPr>
            <p:ph type="dt" sz="half" idx="10"/>
          </p:nvPr>
        </p:nvSpPr>
        <p:spPr/>
        <p:txBody>
          <a:bodyPr/>
          <a:lstStyle/>
          <a:p>
            <a:fld id="{293229F9-4147-47CD-9275-1D4051DBCBB1}" type="datetime1">
              <a:rPr lang="fi-FI" smtClean="0"/>
              <a:t>7.10.2020</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217F7409-D11E-4A34-AF23-4854E5C53E56}" type="slidenum">
              <a:rPr lang="fi-FI" smtClean="0"/>
              <a:t>‹#›</a:t>
            </a:fld>
            <a:endParaRPr lang="fi-FI"/>
          </a:p>
        </p:txBody>
      </p:sp>
      <p:sp>
        <p:nvSpPr>
          <p:cNvPr id="6" name="Otsikko 5"/>
          <p:cNvSpPr>
            <a:spLocks noGrp="1"/>
          </p:cNvSpPr>
          <p:nvPr>
            <p:ph type="title"/>
          </p:nvPr>
        </p:nvSpPr>
        <p:spPr/>
        <p:txBody>
          <a:bodyPr rtlCol="0"/>
          <a:lstStyle/>
          <a:p>
            <a:r>
              <a:rPr kumimoji="0" lang="fi-FI" smtClean="0"/>
              <a:t>Muokkaa perustyyl. napsautt.</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C7402FCA-42D0-443E-8F74-8BEBBB918011}" type="datetime1">
              <a:rPr lang="fi-FI" smtClean="0"/>
              <a:t>7.10.2020</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217F7409-D11E-4A34-AF23-4854E5C53E56}" type="slidenum">
              <a:rPr lang="fi-FI" smtClean="0"/>
              <a:t>‹#›</a:t>
            </a:fld>
            <a:endParaRPr lang="fi-FI"/>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tsikollinen sisältö">
    <p:bg>
      <p:bgRef idx="1003">
        <a:schemeClr val="bg1"/>
      </p:bgRef>
    </p:bg>
    <p:spTree>
      <p:nvGrpSpPr>
        <p:cNvPr id="1" name=""/>
        <p:cNvGrpSpPr/>
        <p:nvPr/>
      </p:nvGrpSpPr>
      <p:grpSpPr>
        <a:xfrm>
          <a:off x="0" y="0"/>
          <a:ext cx="0" cy="0"/>
          <a:chOff x="0" y="0"/>
          <a:chExt cx="0" cy="0"/>
        </a:xfrm>
      </p:grpSpPr>
      <p:sp>
        <p:nvSpPr>
          <p:cNvPr id="2" name="Otsikko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fi-FI" smtClean="0"/>
              <a:t>Muokkaa perustyyl. napsautt.</a:t>
            </a:r>
            <a:endParaRPr kumimoji="0" lang="en-US"/>
          </a:p>
        </p:txBody>
      </p:sp>
      <p:sp>
        <p:nvSpPr>
          <p:cNvPr id="3" name="Tekstin paikkamerkki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fi-FI" smtClean="0"/>
              <a:t>Muokkaa tekstin perustyylejä napsauttamalla</a:t>
            </a:r>
          </a:p>
        </p:txBody>
      </p:sp>
      <p:sp>
        <p:nvSpPr>
          <p:cNvPr id="4" name="Sisällön paikkamerkki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5" name="Päivämäärän paikkamerkki 4"/>
          <p:cNvSpPr>
            <a:spLocks noGrp="1"/>
          </p:cNvSpPr>
          <p:nvPr>
            <p:ph type="dt" sz="half" idx="10"/>
          </p:nvPr>
        </p:nvSpPr>
        <p:spPr>
          <a:xfrm>
            <a:off x="6727032" y="6407944"/>
            <a:ext cx="1920240" cy="365760"/>
          </a:xfrm>
        </p:spPr>
        <p:txBody>
          <a:bodyPr/>
          <a:lstStyle/>
          <a:p>
            <a:fld id="{A0C5C699-4A22-493E-8254-4516992A54F2}" type="datetime1">
              <a:rPr lang="fi-FI" smtClean="0"/>
              <a:t>7.10.2020</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217F7409-D11E-4A34-AF23-4854E5C53E56}" type="slidenum">
              <a:rPr lang="fi-FI" smtClean="0"/>
              <a:t>‹#›</a:t>
            </a:fld>
            <a:endParaRPr lang="fi-FI"/>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tsikollinen kuva">
    <p:bg>
      <p:bgRef idx="1002">
        <a:schemeClr val="bg1"/>
      </p:bgRef>
    </p:bg>
    <p:spTree>
      <p:nvGrpSpPr>
        <p:cNvPr id="1" name=""/>
        <p:cNvGrpSpPr/>
        <p:nvPr/>
      </p:nvGrpSpPr>
      <p:grpSpPr>
        <a:xfrm>
          <a:off x="0" y="0"/>
          <a:ext cx="0" cy="0"/>
          <a:chOff x="0" y="0"/>
          <a:chExt cx="0" cy="0"/>
        </a:xfrm>
      </p:grpSpPr>
      <p:sp>
        <p:nvSpPr>
          <p:cNvPr id="4" name="Tekstin paikkamerkki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fi-FI" smtClean="0"/>
              <a:t>Muokkaa tekstin perustyylejä napsauttamalla</a:t>
            </a:r>
          </a:p>
        </p:txBody>
      </p:sp>
      <p:sp>
        <p:nvSpPr>
          <p:cNvPr id="3" name="Kuvan paikkamerkki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fi-FI" smtClean="0"/>
              <a:t>Lisää kuva napsauttamalla kuvaketta</a:t>
            </a:r>
            <a:endParaRPr kumimoji="0" lang="en-US" dirty="0"/>
          </a:p>
        </p:txBody>
      </p:sp>
      <p:sp>
        <p:nvSpPr>
          <p:cNvPr id="5" name="Päivämäärän paikkamerkki 4"/>
          <p:cNvSpPr>
            <a:spLocks noGrp="1"/>
          </p:cNvSpPr>
          <p:nvPr>
            <p:ph type="dt" sz="half" idx="10"/>
          </p:nvPr>
        </p:nvSpPr>
        <p:spPr/>
        <p:txBody>
          <a:bodyPr/>
          <a:lstStyle>
            <a:lvl1pPr>
              <a:defRPr>
                <a:solidFill>
                  <a:schemeClr val="tx1"/>
                </a:solidFill>
              </a:defRPr>
            </a:lvl1pPr>
            <a:extLst/>
          </a:lstStyle>
          <a:p>
            <a:fld id="{9C8C755A-BA45-45E5-9B77-67DEE362866F}" type="datetime1">
              <a:rPr lang="fi-FI" smtClean="0"/>
              <a:t>7.10.2020</a:t>
            </a:fld>
            <a:endParaRPr lang="fi-FI"/>
          </a:p>
        </p:txBody>
      </p:sp>
      <p:sp>
        <p:nvSpPr>
          <p:cNvPr id="6" name="Alatunnisteen paikkamerkki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fi-FI"/>
          </a:p>
        </p:txBody>
      </p:sp>
      <p:sp>
        <p:nvSpPr>
          <p:cNvPr id="7" name="Dian numeron paikkamerkki 6"/>
          <p:cNvSpPr>
            <a:spLocks noGrp="1"/>
          </p:cNvSpPr>
          <p:nvPr>
            <p:ph type="sldNum" sz="quarter" idx="12"/>
          </p:nvPr>
        </p:nvSpPr>
        <p:spPr/>
        <p:txBody>
          <a:bodyPr/>
          <a:lstStyle>
            <a:lvl1pPr>
              <a:defRPr>
                <a:solidFill>
                  <a:schemeClr val="tx1"/>
                </a:solidFill>
              </a:defRPr>
            </a:lvl1pPr>
            <a:extLst/>
          </a:lstStyle>
          <a:p>
            <a:fld id="{217F7409-D11E-4A34-AF23-4854E5C53E56}" type="slidenum">
              <a:rPr lang="fi-FI" smtClean="0"/>
              <a:t>‹#›</a:t>
            </a:fld>
            <a:endParaRPr lang="fi-FI"/>
          </a:p>
        </p:txBody>
      </p:sp>
      <p:sp>
        <p:nvSpPr>
          <p:cNvPr id="2" name="Otsikko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fi-FI" smtClean="0"/>
              <a:t>Muokkaa perustyyl. napsautt.</a:t>
            </a:r>
            <a:endParaRPr kumimoji="0" lang="en-US"/>
          </a:p>
        </p:txBody>
      </p:sp>
      <p:sp>
        <p:nvSpPr>
          <p:cNvPr id="8" name="Puolivapaa piirto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Puolivapaa piirto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Suorakulmainen kolmio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uora yhdysviiva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Lovettu nuolenkärki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Lovettu nuolenkärki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Puolivapaa piirto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Puolivapaa piirto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uorakulmainen kolmio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uora yhdysviiva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Otsikon paikkamerkki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fi-FI" smtClean="0"/>
              <a:t>Muokkaa perustyyl. napsautt.</a:t>
            </a:r>
            <a:endParaRPr kumimoji="0" lang="en-US"/>
          </a:p>
        </p:txBody>
      </p:sp>
      <p:sp>
        <p:nvSpPr>
          <p:cNvPr id="30" name="Tekstin paikkamerkki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fi-FI" smtClean="0"/>
              <a:t>Muokkaa tekstin perustyylejä napsauttamalla</a:t>
            </a:r>
          </a:p>
          <a:p>
            <a:pPr lvl="1" eaLnBrk="1" latinLnBrk="0" hangingPunct="1"/>
            <a:r>
              <a:rPr kumimoji="0" lang="fi-FI" smtClean="0"/>
              <a:t>toinen taso</a:t>
            </a:r>
          </a:p>
          <a:p>
            <a:pPr lvl="2" eaLnBrk="1" latinLnBrk="0" hangingPunct="1"/>
            <a:r>
              <a:rPr kumimoji="0" lang="fi-FI" smtClean="0"/>
              <a:t>kolmas taso</a:t>
            </a:r>
          </a:p>
          <a:p>
            <a:pPr lvl="3" eaLnBrk="1" latinLnBrk="0" hangingPunct="1"/>
            <a:r>
              <a:rPr kumimoji="0" lang="fi-FI" smtClean="0"/>
              <a:t>neljäs taso</a:t>
            </a:r>
          </a:p>
          <a:p>
            <a:pPr lvl="4" eaLnBrk="1" latinLnBrk="0" hangingPunct="1"/>
            <a:r>
              <a:rPr kumimoji="0" lang="fi-FI" smtClean="0"/>
              <a:t>viides taso</a:t>
            </a:r>
            <a:endParaRPr kumimoji="0" lang="en-US"/>
          </a:p>
        </p:txBody>
      </p:sp>
      <p:sp>
        <p:nvSpPr>
          <p:cNvPr id="10" name="Päivämäärän paikkamerkki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ABB6D7EF-B128-45E7-B17A-49132D58B6CD}" type="datetime1">
              <a:rPr lang="fi-FI" smtClean="0"/>
              <a:t>7.10.2020</a:t>
            </a:fld>
            <a:endParaRPr lang="fi-FI"/>
          </a:p>
        </p:txBody>
      </p:sp>
      <p:sp>
        <p:nvSpPr>
          <p:cNvPr id="22" name="Alatunnisteen paikkamerkki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fi-FI"/>
          </a:p>
        </p:txBody>
      </p:sp>
      <p:sp>
        <p:nvSpPr>
          <p:cNvPr id="18" name="Dian numeron paikkamerkki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217F7409-D11E-4A34-AF23-4854E5C53E56}" type="slidenum">
              <a:rPr lang="fi-FI" smtClean="0"/>
              <a:t>‹#›</a:t>
            </a:fld>
            <a:endParaRPr lang="fi-FI"/>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dirty="0" smtClean="0"/>
              <a:t>SOPIMUSOIKEUDEN PERUSTEET</a:t>
            </a:r>
            <a:endParaRPr lang="fi-FI" dirty="0"/>
          </a:p>
        </p:txBody>
      </p:sp>
      <p:sp>
        <p:nvSpPr>
          <p:cNvPr id="3" name="Alaotsikko 2"/>
          <p:cNvSpPr>
            <a:spLocks noGrp="1"/>
          </p:cNvSpPr>
          <p:nvPr>
            <p:ph type="subTitle" idx="1"/>
          </p:nvPr>
        </p:nvSpPr>
        <p:spPr/>
        <p:txBody>
          <a:bodyPr/>
          <a:lstStyle/>
          <a:p>
            <a:endParaRPr lang="fi-FI" dirty="0"/>
          </a:p>
        </p:txBody>
      </p:sp>
      <p:sp>
        <p:nvSpPr>
          <p:cNvPr id="4" name="Dian numeron paikkamerkki 3"/>
          <p:cNvSpPr>
            <a:spLocks noGrp="1"/>
          </p:cNvSpPr>
          <p:nvPr>
            <p:ph type="sldNum" sz="quarter" idx="12"/>
          </p:nvPr>
        </p:nvSpPr>
        <p:spPr/>
        <p:txBody>
          <a:bodyPr/>
          <a:lstStyle/>
          <a:p>
            <a:fld id="{217F7409-D11E-4A34-AF23-4854E5C53E56}" type="slidenum">
              <a:rPr lang="fi-FI" smtClean="0"/>
              <a:t>1</a:t>
            </a:fld>
            <a:endParaRPr lang="fi-FI"/>
          </a:p>
        </p:txBody>
      </p:sp>
    </p:spTree>
    <p:extLst>
      <p:ext uri="{BB962C8B-B14F-4D97-AF65-F5344CB8AC3E}">
        <p14:creationId xmlns:p14="http://schemas.microsoft.com/office/powerpoint/2010/main" val="12240744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57200" y="908720"/>
            <a:ext cx="8229600" cy="5217443"/>
          </a:xfrm>
        </p:spPr>
        <p:txBody>
          <a:bodyPr/>
          <a:lstStyle/>
          <a:p>
            <a:r>
              <a:rPr lang="fi-FI" dirty="0" err="1" smtClean="0"/>
              <a:t>Pacta</a:t>
            </a:r>
            <a:r>
              <a:rPr lang="fi-FI" dirty="0" smtClean="0"/>
              <a:t> </a:t>
            </a:r>
            <a:r>
              <a:rPr lang="fi-FI" dirty="0" err="1" smtClean="0"/>
              <a:t>sunt</a:t>
            </a:r>
            <a:r>
              <a:rPr lang="fi-FI" dirty="0" smtClean="0"/>
              <a:t> </a:t>
            </a:r>
            <a:r>
              <a:rPr lang="fi-FI" dirty="0" err="1" smtClean="0"/>
              <a:t>servanda</a:t>
            </a:r>
            <a:r>
              <a:rPr lang="fi-FI" dirty="0" smtClean="0"/>
              <a:t> = sopimuksen sitovuus</a:t>
            </a:r>
          </a:p>
          <a:p>
            <a:r>
              <a:rPr lang="fi-FI" dirty="0" smtClean="0"/>
              <a:t>Sopimusoikeuden lähtökohta!</a:t>
            </a:r>
          </a:p>
          <a:p>
            <a:pPr marL="0" indent="0">
              <a:buNone/>
            </a:pPr>
            <a:r>
              <a:rPr lang="fi-FI" dirty="0" smtClean="0"/>
              <a:t>= toimijat voivat keskinäisellä päätöksellään </a:t>
            </a:r>
            <a:r>
              <a:rPr lang="fi-FI" dirty="0" err="1" smtClean="0"/>
              <a:t>velvottautua</a:t>
            </a:r>
            <a:r>
              <a:rPr lang="fi-FI" dirty="0" smtClean="0"/>
              <a:t> toisiaan kohtaan siten että sopimus voidaan saattaa täytäntöön vaikka tuomioistuimessa</a:t>
            </a:r>
          </a:p>
          <a:p>
            <a:pPr>
              <a:buFontTx/>
              <a:buChar char="-"/>
            </a:pPr>
            <a:r>
              <a:rPr lang="fi-FI" dirty="0" err="1" smtClean="0"/>
              <a:t>huom</a:t>
            </a:r>
            <a:r>
              <a:rPr lang="fi-FI" dirty="0" smtClean="0"/>
              <a:t>: pakottava lainsäädäntö, suojaa heikompaa ja ei voi sivuuttaa</a:t>
            </a:r>
          </a:p>
          <a:p>
            <a:pPr marL="0" indent="0">
              <a:buNone/>
            </a:pPr>
            <a:endParaRPr lang="fi-FI" dirty="0"/>
          </a:p>
        </p:txBody>
      </p:sp>
      <p:sp>
        <p:nvSpPr>
          <p:cNvPr id="4" name="Dian numeron paikkamerkki 3"/>
          <p:cNvSpPr>
            <a:spLocks noGrp="1"/>
          </p:cNvSpPr>
          <p:nvPr>
            <p:ph type="sldNum" sz="quarter" idx="12"/>
          </p:nvPr>
        </p:nvSpPr>
        <p:spPr/>
        <p:txBody>
          <a:bodyPr/>
          <a:lstStyle/>
          <a:p>
            <a:fld id="{217F7409-D11E-4A34-AF23-4854E5C53E56}" type="slidenum">
              <a:rPr lang="fi-FI" smtClean="0"/>
              <a:t>10</a:t>
            </a:fld>
            <a:endParaRPr lang="fi-FI"/>
          </a:p>
        </p:txBody>
      </p:sp>
      <p:sp>
        <p:nvSpPr>
          <p:cNvPr id="2" name="Otsikko 1"/>
          <p:cNvSpPr>
            <a:spLocks noGrp="1"/>
          </p:cNvSpPr>
          <p:nvPr>
            <p:ph type="title"/>
          </p:nvPr>
        </p:nvSpPr>
        <p:spPr>
          <a:xfrm>
            <a:off x="457200" y="274638"/>
            <a:ext cx="8229600" cy="418058"/>
          </a:xfrm>
        </p:spPr>
        <p:txBody>
          <a:bodyPr>
            <a:noAutofit/>
          </a:bodyPr>
          <a:lstStyle/>
          <a:p>
            <a:r>
              <a:rPr lang="fi-FI" sz="2000" dirty="0" err="1" smtClean="0"/>
              <a:t>Pacta</a:t>
            </a:r>
            <a:r>
              <a:rPr lang="fi-FI" sz="2000" dirty="0" smtClean="0"/>
              <a:t> </a:t>
            </a:r>
            <a:r>
              <a:rPr lang="fi-FI" sz="2000" dirty="0" err="1" smtClean="0"/>
              <a:t>sunt</a:t>
            </a:r>
            <a:r>
              <a:rPr lang="fi-FI" sz="2000" dirty="0" smtClean="0"/>
              <a:t> </a:t>
            </a:r>
            <a:r>
              <a:rPr lang="fi-FI" sz="2000" dirty="0" err="1" smtClean="0"/>
              <a:t>servanda</a:t>
            </a:r>
            <a:endParaRPr lang="fi-FI" sz="2000" dirty="0"/>
          </a:p>
        </p:txBody>
      </p:sp>
    </p:spTree>
    <p:extLst>
      <p:ext uri="{BB962C8B-B14F-4D97-AF65-F5344CB8AC3E}">
        <p14:creationId xmlns:p14="http://schemas.microsoft.com/office/powerpoint/2010/main" val="226197848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57200" y="836712"/>
            <a:ext cx="8229600" cy="5289451"/>
          </a:xfrm>
        </p:spPr>
        <p:txBody>
          <a:bodyPr>
            <a:normAutofit/>
          </a:bodyPr>
          <a:lstStyle/>
          <a:p>
            <a:r>
              <a:rPr lang="fi-FI" sz="2800" dirty="0" smtClean="0"/>
              <a:t>Lähtökohtana sopimusvapaus: saamme solmia haluamiamme sopimuksia ja haluamillamme ehdoilla</a:t>
            </a:r>
          </a:p>
          <a:p>
            <a:r>
              <a:rPr lang="fi-FI" sz="2800" dirty="0" smtClean="0"/>
              <a:t>Poikkeuksena heikomman suojan periaate, jonka vuoksi on sopimusvapautta rajoittavat säännökset sekä pakottavat säännökset</a:t>
            </a:r>
          </a:p>
          <a:p>
            <a:pPr lvl="1"/>
            <a:r>
              <a:rPr lang="fi-FI" sz="2400" dirty="0" smtClean="0"/>
              <a:t>Erityisesti työsopimus, kuluttajasopimukset, …</a:t>
            </a:r>
          </a:p>
          <a:p>
            <a:pPr marL="457200" lvl="1" indent="0">
              <a:buNone/>
            </a:pPr>
            <a:endParaRPr lang="fi-FI" sz="2400" dirty="0"/>
          </a:p>
          <a:p>
            <a:pPr lvl="1">
              <a:buFont typeface="Arial" charset="0"/>
              <a:buChar char="•"/>
            </a:pPr>
            <a:r>
              <a:rPr lang="fi-FI" dirty="0" smtClean="0"/>
              <a:t>Sopimusvapauteen kuuluu: päätäntävapaus, sopimuskumppanin valinnanvapaus, tyyppivapaus, sisältövapaus, muotovapaus, purkuvapaus</a:t>
            </a:r>
          </a:p>
          <a:p>
            <a:pPr marL="457200" lvl="1" indent="0">
              <a:buNone/>
            </a:pPr>
            <a:endParaRPr lang="fi-FI" sz="2400" dirty="0" smtClean="0"/>
          </a:p>
          <a:p>
            <a:pPr marL="457200" lvl="1" indent="0">
              <a:buNone/>
            </a:pPr>
            <a:endParaRPr lang="fi-FI" sz="2400" dirty="0" smtClean="0"/>
          </a:p>
        </p:txBody>
      </p:sp>
      <p:sp>
        <p:nvSpPr>
          <p:cNvPr id="4" name="Dian numeron paikkamerkki 3"/>
          <p:cNvSpPr>
            <a:spLocks noGrp="1"/>
          </p:cNvSpPr>
          <p:nvPr>
            <p:ph type="sldNum" sz="quarter" idx="12"/>
          </p:nvPr>
        </p:nvSpPr>
        <p:spPr/>
        <p:txBody>
          <a:bodyPr/>
          <a:lstStyle/>
          <a:p>
            <a:fld id="{217F7409-D11E-4A34-AF23-4854E5C53E56}" type="slidenum">
              <a:rPr lang="fi-FI" smtClean="0"/>
              <a:t>11</a:t>
            </a:fld>
            <a:endParaRPr lang="fi-FI"/>
          </a:p>
        </p:txBody>
      </p:sp>
      <p:sp>
        <p:nvSpPr>
          <p:cNvPr id="2" name="Otsikko 1"/>
          <p:cNvSpPr>
            <a:spLocks noGrp="1"/>
          </p:cNvSpPr>
          <p:nvPr>
            <p:ph type="title"/>
          </p:nvPr>
        </p:nvSpPr>
        <p:spPr>
          <a:xfrm>
            <a:off x="457200" y="274638"/>
            <a:ext cx="8229600" cy="346050"/>
          </a:xfrm>
        </p:spPr>
        <p:txBody>
          <a:bodyPr>
            <a:noAutofit/>
          </a:bodyPr>
          <a:lstStyle/>
          <a:p>
            <a:r>
              <a:rPr lang="fi-FI" sz="2000" dirty="0" smtClean="0"/>
              <a:t>SOPIMUSVAPAUS</a:t>
            </a:r>
            <a:endParaRPr lang="fi-FI" sz="2000" dirty="0"/>
          </a:p>
        </p:txBody>
      </p:sp>
    </p:spTree>
    <p:extLst>
      <p:ext uri="{BB962C8B-B14F-4D97-AF65-F5344CB8AC3E}">
        <p14:creationId xmlns:p14="http://schemas.microsoft.com/office/powerpoint/2010/main" val="75490871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57200" y="908720"/>
            <a:ext cx="8229600" cy="5217443"/>
          </a:xfrm>
        </p:spPr>
        <p:txBody>
          <a:bodyPr/>
          <a:lstStyle/>
          <a:p>
            <a:r>
              <a:rPr lang="fi-FI" dirty="0" err="1" smtClean="0"/>
              <a:t>OikTL</a:t>
            </a:r>
            <a:r>
              <a:rPr lang="fi-FI" dirty="0" smtClean="0"/>
              <a:t> 1 luvussa säännökset sopimuksen tekemisestä</a:t>
            </a:r>
          </a:p>
          <a:p>
            <a:pPr marL="0" indent="0">
              <a:buNone/>
            </a:pPr>
            <a:r>
              <a:rPr lang="fi-FI" dirty="0" smtClean="0"/>
              <a:t>= tarjous ja siihen vastaus</a:t>
            </a:r>
          </a:p>
          <a:p>
            <a:pPr marL="0" indent="0">
              <a:buNone/>
            </a:pPr>
            <a:endParaRPr lang="fi-FI" dirty="0" smtClean="0"/>
          </a:p>
          <a:p>
            <a:pPr marL="0" indent="0">
              <a:buNone/>
            </a:pPr>
            <a:r>
              <a:rPr lang="fi-FI" dirty="0" smtClean="0"/>
              <a:t>- Sopimusperusteisten velvoitteiden synty ei aina edellytä tahdonilmaisuja, kuten julkinen liikenne (lipun ostaminen ja myyminen, tiedossa oleva hinta ja lippua vastaan tarjottu kuljetuspalvelu)</a:t>
            </a:r>
          </a:p>
          <a:p>
            <a:endParaRPr lang="fi-FI" dirty="0"/>
          </a:p>
        </p:txBody>
      </p:sp>
      <p:sp>
        <p:nvSpPr>
          <p:cNvPr id="4" name="Dian numeron paikkamerkki 3"/>
          <p:cNvSpPr>
            <a:spLocks noGrp="1"/>
          </p:cNvSpPr>
          <p:nvPr>
            <p:ph type="sldNum" sz="quarter" idx="12"/>
          </p:nvPr>
        </p:nvSpPr>
        <p:spPr/>
        <p:txBody>
          <a:bodyPr/>
          <a:lstStyle/>
          <a:p>
            <a:fld id="{217F7409-D11E-4A34-AF23-4854E5C53E56}" type="slidenum">
              <a:rPr lang="fi-FI" smtClean="0"/>
              <a:t>12</a:t>
            </a:fld>
            <a:endParaRPr lang="fi-FI"/>
          </a:p>
        </p:txBody>
      </p:sp>
      <p:sp>
        <p:nvSpPr>
          <p:cNvPr id="2" name="Otsikko 1"/>
          <p:cNvSpPr>
            <a:spLocks noGrp="1"/>
          </p:cNvSpPr>
          <p:nvPr>
            <p:ph type="title"/>
          </p:nvPr>
        </p:nvSpPr>
        <p:spPr>
          <a:xfrm>
            <a:off x="457200" y="274638"/>
            <a:ext cx="8229600" cy="346050"/>
          </a:xfrm>
        </p:spPr>
        <p:txBody>
          <a:bodyPr>
            <a:noAutofit/>
          </a:bodyPr>
          <a:lstStyle/>
          <a:p>
            <a:r>
              <a:rPr lang="fi-FI" sz="2400" dirty="0" smtClean="0"/>
              <a:t>SOPIMUKSEN SYNTY</a:t>
            </a:r>
            <a:endParaRPr lang="fi-FI" sz="2400" dirty="0"/>
          </a:p>
        </p:txBody>
      </p:sp>
    </p:spTree>
    <p:extLst>
      <p:ext uri="{BB962C8B-B14F-4D97-AF65-F5344CB8AC3E}">
        <p14:creationId xmlns:p14="http://schemas.microsoft.com/office/powerpoint/2010/main" val="21419228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57200" y="764704"/>
            <a:ext cx="8229600" cy="5361459"/>
          </a:xfrm>
        </p:spPr>
        <p:txBody>
          <a:bodyPr>
            <a:normAutofit/>
          </a:bodyPr>
          <a:lstStyle/>
          <a:p>
            <a:r>
              <a:rPr lang="fi-FI" dirty="0" err="1" smtClean="0"/>
              <a:t>OikTL</a:t>
            </a:r>
            <a:r>
              <a:rPr lang="fi-FI" dirty="0" smtClean="0"/>
              <a:t> 1 luvun sopimuksen syntyyn liittyy 1.2 § rajoitus: tarjous-vastaus –pääsääntö ei koske määrämuotoisia sopimuksia</a:t>
            </a:r>
          </a:p>
          <a:p>
            <a:r>
              <a:rPr lang="fi-FI" dirty="0" smtClean="0"/>
              <a:t>Kiinteistön kauppa, testamentti…</a:t>
            </a:r>
          </a:p>
          <a:p>
            <a:r>
              <a:rPr lang="fi-FI" dirty="0" err="1" smtClean="0"/>
              <a:t>OikTL:n</a:t>
            </a:r>
            <a:r>
              <a:rPr lang="fi-FI" dirty="0" smtClean="0"/>
              <a:t> </a:t>
            </a:r>
            <a:r>
              <a:rPr lang="fi-FI" dirty="0" err="1" smtClean="0"/>
              <a:t>dispositiivisuus</a:t>
            </a:r>
            <a:endParaRPr lang="fi-FI" dirty="0"/>
          </a:p>
          <a:p>
            <a:pPr marL="0" indent="0">
              <a:buNone/>
            </a:pPr>
            <a:endParaRPr lang="fi-FI" dirty="0" smtClean="0"/>
          </a:p>
          <a:p>
            <a:pPr marL="0" indent="0">
              <a:buNone/>
            </a:pPr>
            <a:r>
              <a:rPr lang="fi-FI" dirty="0" smtClean="0"/>
              <a:t>Tarjouksen sitovuus: tarjous sitoo tekijäänsä! </a:t>
            </a:r>
            <a:endParaRPr lang="fi-FI" dirty="0"/>
          </a:p>
          <a:p>
            <a:pPr marL="0" indent="0">
              <a:buNone/>
            </a:pPr>
            <a:r>
              <a:rPr lang="fi-FI" dirty="0" err="1" smtClean="0"/>
              <a:t>OikTL</a:t>
            </a:r>
            <a:r>
              <a:rPr lang="fi-FI" dirty="0" smtClean="0"/>
              <a:t> 7 §</a:t>
            </a:r>
          </a:p>
          <a:p>
            <a:pPr marL="0" indent="0">
              <a:buNone/>
            </a:pPr>
            <a:r>
              <a:rPr lang="fi-FI" dirty="0" smtClean="0"/>
              <a:t>- Jos tarjouksen tekijä peruuttaa tarjouksen, se on tehoton</a:t>
            </a:r>
            <a:endParaRPr lang="fi-FI" dirty="0"/>
          </a:p>
        </p:txBody>
      </p:sp>
      <p:sp>
        <p:nvSpPr>
          <p:cNvPr id="4" name="Dian numeron paikkamerkki 3"/>
          <p:cNvSpPr>
            <a:spLocks noGrp="1"/>
          </p:cNvSpPr>
          <p:nvPr>
            <p:ph type="sldNum" sz="quarter" idx="12"/>
          </p:nvPr>
        </p:nvSpPr>
        <p:spPr/>
        <p:txBody>
          <a:bodyPr/>
          <a:lstStyle/>
          <a:p>
            <a:fld id="{217F7409-D11E-4A34-AF23-4854E5C53E56}" type="slidenum">
              <a:rPr lang="fi-FI" smtClean="0"/>
              <a:t>13</a:t>
            </a:fld>
            <a:endParaRPr lang="fi-FI"/>
          </a:p>
        </p:txBody>
      </p:sp>
      <p:sp>
        <p:nvSpPr>
          <p:cNvPr id="2" name="Otsikko 1"/>
          <p:cNvSpPr>
            <a:spLocks noGrp="1"/>
          </p:cNvSpPr>
          <p:nvPr>
            <p:ph type="title"/>
          </p:nvPr>
        </p:nvSpPr>
        <p:spPr>
          <a:xfrm>
            <a:off x="457200" y="274638"/>
            <a:ext cx="8229600" cy="346050"/>
          </a:xfrm>
        </p:spPr>
        <p:txBody>
          <a:bodyPr>
            <a:noAutofit/>
          </a:bodyPr>
          <a:lstStyle/>
          <a:p>
            <a:r>
              <a:rPr lang="fi-FI" sz="1800" dirty="0" smtClean="0"/>
              <a:t>TARJOUS-VASTAUS = SOPIMUKSEN SYNTY</a:t>
            </a:r>
            <a:endParaRPr lang="fi-FI" sz="1800" dirty="0"/>
          </a:p>
        </p:txBody>
      </p:sp>
    </p:spTree>
    <p:extLst>
      <p:ext uri="{BB962C8B-B14F-4D97-AF65-F5344CB8AC3E}">
        <p14:creationId xmlns:p14="http://schemas.microsoft.com/office/powerpoint/2010/main" val="288747452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57200" y="692696"/>
            <a:ext cx="8229600" cy="5433467"/>
          </a:xfrm>
        </p:spPr>
        <p:txBody>
          <a:bodyPr>
            <a:normAutofit/>
          </a:bodyPr>
          <a:lstStyle/>
          <a:p>
            <a:r>
              <a:rPr lang="fi-FI" dirty="0" smtClean="0"/>
              <a:t>Sopimus syntyy kun tarjoukseen vastataan hyväksyvästi</a:t>
            </a:r>
          </a:p>
          <a:p>
            <a:r>
              <a:rPr lang="fi-FI" dirty="0" smtClean="0"/>
              <a:t>Ratkaiseva hetki tarjouksen vastaanottaminen ja tiedoksisaanti: tätä ennen vapaa peruuttamisoikeus</a:t>
            </a:r>
          </a:p>
          <a:p>
            <a:r>
              <a:rPr lang="fi-FI" dirty="0" smtClean="0"/>
              <a:t>Tarjouksen voimassaolo </a:t>
            </a:r>
            <a:r>
              <a:rPr lang="fi-FI" dirty="0" err="1" smtClean="0"/>
              <a:t>OikTL:ssa</a:t>
            </a:r>
            <a:endParaRPr lang="fi-FI" dirty="0" smtClean="0"/>
          </a:p>
          <a:p>
            <a:r>
              <a:rPr lang="fi-FI" dirty="0" err="1" smtClean="0"/>
              <a:t>OikTL:n</a:t>
            </a:r>
            <a:r>
              <a:rPr lang="fi-FI" dirty="0" smtClean="0"/>
              <a:t> ulkopuolisia sopimuksia: </a:t>
            </a:r>
            <a:r>
              <a:rPr lang="fi-FI" dirty="0" err="1" smtClean="0"/>
              <a:t>sop.neuvottelujen</a:t>
            </a:r>
            <a:r>
              <a:rPr lang="fi-FI" dirty="0" smtClean="0"/>
              <a:t> tuloksena syntyneet, </a:t>
            </a:r>
            <a:r>
              <a:rPr lang="fi-FI" dirty="0" err="1" smtClean="0"/>
              <a:t>konkludenttiset</a:t>
            </a:r>
            <a:r>
              <a:rPr lang="fi-FI" dirty="0" smtClean="0"/>
              <a:t>, vakioehdot ja tosiseikat (</a:t>
            </a:r>
            <a:r>
              <a:rPr lang="fi-FI" dirty="0" err="1" smtClean="0"/>
              <a:t>sop.synty</a:t>
            </a:r>
            <a:r>
              <a:rPr lang="fi-FI" dirty="0" smtClean="0"/>
              <a:t> ei edellytä tarjousta, kuten parkkimaksut </a:t>
            </a:r>
            <a:r>
              <a:rPr lang="fi-FI" dirty="0" err="1" smtClean="0"/>
              <a:t>ym</a:t>
            </a:r>
            <a:r>
              <a:rPr lang="fi-FI" dirty="0" smtClean="0"/>
              <a:t>)</a:t>
            </a:r>
          </a:p>
        </p:txBody>
      </p:sp>
      <p:sp>
        <p:nvSpPr>
          <p:cNvPr id="4" name="Dian numeron paikkamerkki 3"/>
          <p:cNvSpPr>
            <a:spLocks noGrp="1"/>
          </p:cNvSpPr>
          <p:nvPr>
            <p:ph type="sldNum" sz="quarter" idx="12"/>
          </p:nvPr>
        </p:nvSpPr>
        <p:spPr/>
        <p:txBody>
          <a:bodyPr/>
          <a:lstStyle/>
          <a:p>
            <a:fld id="{217F7409-D11E-4A34-AF23-4854E5C53E56}" type="slidenum">
              <a:rPr lang="fi-FI" smtClean="0"/>
              <a:t>14</a:t>
            </a:fld>
            <a:endParaRPr lang="fi-FI"/>
          </a:p>
        </p:txBody>
      </p:sp>
      <p:sp>
        <p:nvSpPr>
          <p:cNvPr id="2" name="Otsikko 1"/>
          <p:cNvSpPr>
            <a:spLocks noGrp="1"/>
          </p:cNvSpPr>
          <p:nvPr>
            <p:ph type="title"/>
          </p:nvPr>
        </p:nvSpPr>
        <p:spPr>
          <a:xfrm>
            <a:off x="457200" y="274638"/>
            <a:ext cx="8229600" cy="274042"/>
          </a:xfrm>
        </p:spPr>
        <p:txBody>
          <a:bodyPr>
            <a:normAutofit fontScale="90000"/>
          </a:bodyPr>
          <a:lstStyle/>
          <a:p>
            <a:endParaRPr lang="fi-FI" sz="2000" dirty="0"/>
          </a:p>
        </p:txBody>
      </p:sp>
    </p:spTree>
    <p:extLst>
      <p:ext uri="{BB962C8B-B14F-4D97-AF65-F5344CB8AC3E}">
        <p14:creationId xmlns:p14="http://schemas.microsoft.com/office/powerpoint/2010/main" val="341427819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57200" y="764704"/>
            <a:ext cx="8229600" cy="5361459"/>
          </a:xfrm>
        </p:spPr>
        <p:txBody>
          <a:bodyPr/>
          <a:lstStyle/>
          <a:p>
            <a:r>
              <a:rPr lang="fi-FI" dirty="0" smtClean="0"/>
              <a:t>Vaikuttaako pätemättömyys itsestään vai onko siihen vedottava?</a:t>
            </a:r>
          </a:p>
          <a:p>
            <a:r>
              <a:rPr lang="fi-FI" dirty="0" smtClean="0"/>
              <a:t>Pakottava lainsäännös syrjäyttää sopimuksenvaraisen säännöksen</a:t>
            </a:r>
          </a:p>
          <a:p>
            <a:r>
              <a:rPr lang="fi-FI" dirty="0" smtClean="0"/>
              <a:t>Pakottavan sopimuslainsäädännön soveltaminen ex </a:t>
            </a:r>
            <a:r>
              <a:rPr lang="fi-FI" dirty="0" err="1" smtClean="0"/>
              <a:t>officio</a:t>
            </a:r>
            <a:r>
              <a:rPr lang="fi-FI" dirty="0" smtClean="0"/>
              <a:t> –viran puolesta ja automaattisesti</a:t>
            </a:r>
          </a:p>
          <a:p>
            <a:r>
              <a:rPr lang="fi-FI" dirty="0" smtClean="0"/>
              <a:t>Ei tee koko sopimusta </a:t>
            </a:r>
            <a:r>
              <a:rPr lang="fi-FI" dirty="0" err="1" smtClean="0"/>
              <a:t>pätemöttömäksi</a:t>
            </a:r>
            <a:r>
              <a:rPr lang="fi-FI" dirty="0" smtClean="0"/>
              <a:t>, vain lainvastaisen yksittäisen ehdon</a:t>
            </a:r>
          </a:p>
          <a:p>
            <a:endParaRPr lang="fi-FI" dirty="0"/>
          </a:p>
        </p:txBody>
      </p:sp>
      <p:sp>
        <p:nvSpPr>
          <p:cNvPr id="4" name="Dian numeron paikkamerkki 3"/>
          <p:cNvSpPr>
            <a:spLocks noGrp="1"/>
          </p:cNvSpPr>
          <p:nvPr>
            <p:ph type="sldNum" sz="quarter" idx="12"/>
          </p:nvPr>
        </p:nvSpPr>
        <p:spPr/>
        <p:txBody>
          <a:bodyPr/>
          <a:lstStyle/>
          <a:p>
            <a:fld id="{217F7409-D11E-4A34-AF23-4854E5C53E56}" type="slidenum">
              <a:rPr lang="fi-FI" smtClean="0"/>
              <a:t>15</a:t>
            </a:fld>
            <a:endParaRPr lang="fi-FI"/>
          </a:p>
        </p:txBody>
      </p:sp>
      <p:sp>
        <p:nvSpPr>
          <p:cNvPr id="2" name="Otsikko 1"/>
          <p:cNvSpPr>
            <a:spLocks noGrp="1"/>
          </p:cNvSpPr>
          <p:nvPr>
            <p:ph type="title"/>
          </p:nvPr>
        </p:nvSpPr>
        <p:spPr>
          <a:xfrm>
            <a:off x="457200" y="274638"/>
            <a:ext cx="8229600" cy="490066"/>
          </a:xfrm>
        </p:spPr>
        <p:txBody>
          <a:bodyPr>
            <a:normAutofit/>
          </a:bodyPr>
          <a:lstStyle/>
          <a:p>
            <a:r>
              <a:rPr lang="fi-FI" sz="2400" dirty="0" smtClean="0"/>
              <a:t>Sopimuksen pätemättömyys</a:t>
            </a:r>
            <a:endParaRPr lang="fi-FI" sz="2400" dirty="0"/>
          </a:p>
        </p:txBody>
      </p:sp>
    </p:spTree>
    <p:extLst>
      <p:ext uri="{BB962C8B-B14F-4D97-AF65-F5344CB8AC3E}">
        <p14:creationId xmlns:p14="http://schemas.microsoft.com/office/powerpoint/2010/main" val="70086555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57200" y="764704"/>
            <a:ext cx="8229600" cy="5361459"/>
          </a:xfrm>
        </p:spPr>
        <p:txBody>
          <a:bodyPr/>
          <a:lstStyle/>
          <a:p>
            <a:r>
              <a:rPr lang="fi-FI" dirty="0" smtClean="0"/>
              <a:t>KLASSISET PÄTEMÄTTÖMYYSPERUSTEET:</a:t>
            </a:r>
          </a:p>
          <a:p>
            <a:pPr marL="0" indent="0">
              <a:buNone/>
            </a:pPr>
            <a:r>
              <a:rPr lang="fi-FI" dirty="0" err="1" smtClean="0"/>
              <a:t>OikTL</a:t>
            </a:r>
            <a:r>
              <a:rPr lang="fi-FI" dirty="0" smtClean="0"/>
              <a:t> 28-33 §</a:t>
            </a:r>
          </a:p>
          <a:p>
            <a:pPr marL="0" indent="0">
              <a:buNone/>
            </a:pPr>
            <a:r>
              <a:rPr lang="fi-FI" dirty="0" smtClean="0"/>
              <a:t>Edellyttää että sopimusosapuoli vetoaa niihin</a:t>
            </a:r>
          </a:p>
          <a:p>
            <a:pPr marL="0" indent="0">
              <a:buNone/>
            </a:pPr>
            <a:endParaRPr lang="fi-FI" dirty="0"/>
          </a:p>
          <a:p>
            <a:pPr marL="0" indent="0">
              <a:buNone/>
            </a:pPr>
            <a:r>
              <a:rPr lang="fi-FI" dirty="0" smtClean="0"/>
              <a:t>Voiko pätemättömyys korjaantua?</a:t>
            </a:r>
          </a:p>
          <a:p>
            <a:pPr marL="0" indent="0">
              <a:buNone/>
            </a:pPr>
            <a:r>
              <a:rPr lang="fi-FI" dirty="0" smtClean="0"/>
              <a:t>Jos loukattu hyväksyy ja suostuu siihen?</a:t>
            </a:r>
          </a:p>
          <a:p>
            <a:pPr marL="0" indent="0">
              <a:buNone/>
            </a:pPr>
            <a:r>
              <a:rPr lang="fi-FI" dirty="0" smtClean="0"/>
              <a:t>Jos pätemättömyys on lopullista, on tehtävä uusi sopimus</a:t>
            </a:r>
            <a:endParaRPr lang="fi-FI" dirty="0"/>
          </a:p>
        </p:txBody>
      </p:sp>
      <p:sp>
        <p:nvSpPr>
          <p:cNvPr id="4" name="Dian numeron paikkamerkki 3"/>
          <p:cNvSpPr>
            <a:spLocks noGrp="1"/>
          </p:cNvSpPr>
          <p:nvPr>
            <p:ph type="sldNum" sz="quarter" idx="12"/>
          </p:nvPr>
        </p:nvSpPr>
        <p:spPr/>
        <p:txBody>
          <a:bodyPr/>
          <a:lstStyle/>
          <a:p>
            <a:fld id="{217F7409-D11E-4A34-AF23-4854E5C53E56}" type="slidenum">
              <a:rPr lang="fi-FI" smtClean="0"/>
              <a:t>16</a:t>
            </a:fld>
            <a:endParaRPr lang="fi-FI"/>
          </a:p>
        </p:txBody>
      </p:sp>
      <p:sp>
        <p:nvSpPr>
          <p:cNvPr id="2" name="Otsikko 1"/>
          <p:cNvSpPr>
            <a:spLocks noGrp="1"/>
          </p:cNvSpPr>
          <p:nvPr>
            <p:ph type="title"/>
          </p:nvPr>
        </p:nvSpPr>
        <p:spPr>
          <a:xfrm>
            <a:off x="457200" y="274638"/>
            <a:ext cx="8229600" cy="346050"/>
          </a:xfrm>
        </p:spPr>
        <p:txBody>
          <a:bodyPr>
            <a:normAutofit fontScale="90000"/>
          </a:bodyPr>
          <a:lstStyle/>
          <a:p>
            <a:endParaRPr lang="fi-FI" sz="2400" dirty="0"/>
          </a:p>
        </p:txBody>
      </p:sp>
    </p:spTree>
    <p:extLst>
      <p:ext uri="{BB962C8B-B14F-4D97-AF65-F5344CB8AC3E}">
        <p14:creationId xmlns:p14="http://schemas.microsoft.com/office/powerpoint/2010/main" val="373405690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57200" y="836712"/>
            <a:ext cx="8229600" cy="5289451"/>
          </a:xfrm>
        </p:spPr>
        <p:txBody>
          <a:bodyPr/>
          <a:lstStyle/>
          <a:p>
            <a:r>
              <a:rPr lang="fi-FI" dirty="0" smtClean="0"/>
              <a:t>Korjaantumattomia pätemättömyysperusteita ovat lakisääteisistä muotovaatimuksista johtuvat muotovirheet: </a:t>
            </a:r>
          </a:p>
          <a:p>
            <a:pPr marL="0" indent="0">
              <a:buNone/>
            </a:pPr>
            <a:endParaRPr lang="fi-FI" dirty="0" smtClean="0"/>
          </a:p>
          <a:p>
            <a:pPr marL="0" indent="0">
              <a:buNone/>
            </a:pPr>
            <a:r>
              <a:rPr lang="fi-FI" dirty="0" smtClean="0"/>
              <a:t>oikeustoimen hyvän tavan tai lainvastaisuus, valeoikeustoimi ja erityissäännösten vastaisuus</a:t>
            </a:r>
          </a:p>
          <a:p>
            <a:pPr marL="0" indent="0">
              <a:buNone/>
            </a:pPr>
            <a:r>
              <a:rPr lang="fi-FI" dirty="0"/>
              <a:t>(</a:t>
            </a:r>
            <a:r>
              <a:rPr lang="fi-FI" dirty="0" smtClean="0"/>
              <a:t>esim. kilpailunrajoitussäännökset)</a:t>
            </a:r>
          </a:p>
          <a:p>
            <a:pPr marL="0" indent="0">
              <a:buNone/>
            </a:pPr>
            <a:endParaRPr lang="fi-FI" dirty="0"/>
          </a:p>
        </p:txBody>
      </p:sp>
      <p:sp>
        <p:nvSpPr>
          <p:cNvPr id="4" name="Dian numeron paikkamerkki 3"/>
          <p:cNvSpPr>
            <a:spLocks noGrp="1"/>
          </p:cNvSpPr>
          <p:nvPr>
            <p:ph type="sldNum" sz="quarter" idx="12"/>
          </p:nvPr>
        </p:nvSpPr>
        <p:spPr/>
        <p:txBody>
          <a:bodyPr/>
          <a:lstStyle/>
          <a:p>
            <a:fld id="{217F7409-D11E-4A34-AF23-4854E5C53E56}" type="slidenum">
              <a:rPr lang="fi-FI" smtClean="0"/>
              <a:t>17</a:t>
            </a:fld>
            <a:endParaRPr lang="fi-FI"/>
          </a:p>
        </p:txBody>
      </p:sp>
      <p:sp>
        <p:nvSpPr>
          <p:cNvPr id="2" name="Otsikko 1"/>
          <p:cNvSpPr>
            <a:spLocks noGrp="1"/>
          </p:cNvSpPr>
          <p:nvPr>
            <p:ph type="title"/>
          </p:nvPr>
        </p:nvSpPr>
        <p:spPr>
          <a:xfrm>
            <a:off x="457200" y="274638"/>
            <a:ext cx="8229600" cy="418058"/>
          </a:xfrm>
        </p:spPr>
        <p:txBody>
          <a:bodyPr>
            <a:normAutofit/>
          </a:bodyPr>
          <a:lstStyle/>
          <a:p>
            <a:endParaRPr lang="fi-FI" sz="2000" dirty="0"/>
          </a:p>
        </p:txBody>
      </p:sp>
    </p:spTree>
    <p:extLst>
      <p:ext uri="{BB962C8B-B14F-4D97-AF65-F5344CB8AC3E}">
        <p14:creationId xmlns:p14="http://schemas.microsoft.com/office/powerpoint/2010/main" val="1739583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57200" y="548680"/>
            <a:ext cx="8229600" cy="5577483"/>
          </a:xfrm>
        </p:spPr>
        <p:txBody>
          <a:bodyPr/>
          <a:lstStyle/>
          <a:p>
            <a:r>
              <a:rPr lang="fi-FI" dirty="0" smtClean="0"/>
              <a:t>pätemättömyysperusteet jotka voi korjaantua:</a:t>
            </a:r>
          </a:p>
          <a:p>
            <a:pPr marL="0" indent="0">
              <a:buNone/>
            </a:pPr>
            <a:r>
              <a:rPr lang="fi-FI" dirty="0" smtClean="0"/>
              <a:t>oikeustoimikelvottomuus, </a:t>
            </a:r>
            <a:r>
              <a:rPr lang="fi-FI" dirty="0" err="1" smtClean="0"/>
              <a:t>OikTL</a:t>
            </a:r>
            <a:r>
              <a:rPr lang="fi-FI" dirty="0" smtClean="0"/>
              <a:t> 3 luvun väärinkäytökset (kiskonta,  pakko, </a:t>
            </a:r>
            <a:r>
              <a:rPr lang="fi-FI" dirty="0" err="1" smtClean="0"/>
              <a:t>ym</a:t>
            </a:r>
            <a:r>
              <a:rPr lang="fi-FI" dirty="0" smtClean="0"/>
              <a:t>), erehdys, edustusvallan puuttuminen</a:t>
            </a:r>
          </a:p>
          <a:p>
            <a:pPr>
              <a:buFontTx/>
              <a:buChar char="-"/>
            </a:pPr>
            <a:r>
              <a:rPr lang="fi-FI" dirty="0" smtClean="0"/>
              <a:t>voi korjaantua passiivisuuden perusteella </a:t>
            </a:r>
          </a:p>
          <a:p>
            <a:pPr>
              <a:buFontTx/>
              <a:buChar char="-"/>
            </a:pPr>
            <a:endParaRPr lang="fi-FI" dirty="0"/>
          </a:p>
          <a:p>
            <a:pPr>
              <a:buFontTx/>
              <a:buChar char="-"/>
            </a:pPr>
            <a:r>
              <a:rPr lang="fi-FI" dirty="0" smtClean="0"/>
              <a:t>pätemättömyysperusteet on pakottavia, niistä ei voida sopia</a:t>
            </a:r>
          </a:p>
        </p:txBody>
      </p:sp>
      <p:sp>
        <p:nvSpPr>
          <p:cNvPr id="4" name="Dian numeron paikkamerkki 3"/>
          <p:cNvSpPr>
            <a:spLocks noGrp="1"/>
          </p:cNvSpPr>
          <p:nvPr>
            <p:ph type="sldNum" sz="quarter" idx="12"/>
          </p:nvPr>
        </p:nvSpPr>
        <p:spPr/>
        <p:txBody>
          <a:bodyPr/>
          <a:lstStyle/>
          <a:p>
            <a:fld id="{217F7409-D11E-4A34-AF23-4854E5C53E56}" type="slidenum">
              <a:rPr lang="fi-FI" smtClean="0"/>
              <a:t>18</a:t>
            </a:fld>
            <a:endParaRPr lang="fi-FI"/>
          </a:p>
        </p:txBody>
      </p:sp>
      <p:sp>
        <p:nvSpPr>
          <p:cNvPr id="2" name="Otsikko 1"/>
          <p:cNvSpPr>
            <a:spLocks noGrp="1"/>
          </p:cNvSpPr>
          <p:nvPr>
            <p:ph type="title"/>
          </p:nvPr>
        </p:nvSpPr>
        <p:spPr>
          <a:xfrm>
            <a:off x="457200" y="274638"/>
            <a:ext cx="8229600" cy="130026"/>
          </a:xfrm>
        </p:spPr>
        <p:txBody>
          <a:bodyPr>
            <a:normAutofit fontScale="90000"/>
          </a:bodyPr>
          <a:lstStyle/>
          <a:p>
            <a:endParaRPr lang="fi-FI" dirty="0"/>
          </a:p>
        </p:txBody>
      </p:sp>
    </p:spTree>
    <p:extLst>
      <p:ext uri="{BB962C8B-B14F-4D97-AF65-F5344CB8AC3E}">
        <p14:creationId xmlns:p14="http://schemas.microsoft.com/office/powerpoint/2010/main" val="369905699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57200" y="980728"/>
            <a:ext cx="8229600" cy="5145435"/>
          </a:xfrm>
        </p:spPr>
        <p:txBody>
          <a:bodyPr/>
          <a:lstStyle/>
          <a:p>
            <a:r>
              <a:rPr lang="fi-FI" dirty="0" smtClean="0"/>
              <a:t>Sopimuksen sitovuus voi riippua siitä, onko sopimuksen pätevyyteen vetoava osapuoli ollut sopimusta tehtäessä vilpittömässä mielessä pätemättömyysperusteen suhteen</a:t>
            </a:r>
          </a:p>
          <a:p>
            <a:r>
              <a:rPr lang="fi-FI" dirty="0" smtClean="0"/>
              <a:t>heikot ja vahvat pätemättömyysperusteet</a:t>
            </a:r>
          </a:p>
          <a:p>
            <a:pPr marL="0" indent="0">
              <a:buNone/>
            </a:pPr>
            <a:r>
              <a:rPr lang="fi-FI" dirty="0"/>
              <a:t>	</a:t>
            </a:r>
            <a:r>
              <a:rPr lang="fi-FI" dirty="0" smtClean="0"/>
              <a:t>- heikkoihin voi vedota vain jos toinen tiesi 	tai hänen olisi pitänyt tietää 	pätemättömyyden aiheuttavasta seikasta</a:t>
            </a:r>
          </a:p>
          <a:p>
            <a:pPr marL="0" indent="0">
              <a:buNone/>
            </a:pPr>
            <a:r>
              <a:rPr lang="fi-FI" dirty="0"/>
              <a:t>	</a:t>
            </a:r>
            <a:r>
              <a:rPr lang="fi-FI" dirty="0" smtClean="0"/>
              <a:t>- vahvoihin voi vedota koska tahansa</a:t>
            </a:r>
            <a:endParaRPr lang="fi-FI" dirty="0"/>
          </a:p>
        </p:txBody>
      </p:sp>
      <p:sp>
        <p:nvSpPr>
          <p:cNvPr id="4" name="Dian numeron paikkamerkki 3"/>
          <p:cNvSpPr>
            <a:spLocks noGrp="1"/>
          </p:cNvSpPr>
          <p:nvPr>
            <p:ph type="sldNum" sz="quarter" idx="12"/>
          </p:nvPr>
        </p:nvSpPr>
        <p:spPr/>
        <p:txBody>
          <a:bodyPr/>
          <a:lstStyle/>
          <a:p>
            <a:fld id="{217F7409-D11E-4A34-AF23-4854E5C53E56}" type="slidenum">
              <a:rPr lang="fi-FI" smtClean="0"/>
              <a:t>19</a:t>
            </a:fld>
            <a:endParaRPr lang="fi-FI"/>
          </a:p>
        </p:txBody>
      </p:sp>
      <p:sp>
        <p:nvSpPr>
          <p:cNvPr id="2" name="Otsikko 1"/>
          <p:cNvSpPr>
            <a:spLocks noGrp="1"/>
          </p:cNvSpPr>
          <p:nvPr>
            <p:ph type="title"/>
          </p:nvPr>
        </p:nvSpPr>
        <p:spPr>
          <a:xfrm>
            <a:off x="457200" y="274638"/>
            <a:ext cx="8229600" cy="490066"/>
          </a:xfrm>
        </p:spPr>
        <p:txBody>
          <a:bodyPr>
            <a:noAutofit/>
          </a:bodyPr>
          <a:lstStyle/>
          <a:p>
            <a:r>
              <a:rPr lang="fi-FI" sz="1800" dirty="0" smtClean="0"/>
              <a:t>SOPIMUKSEN PÄTEMÄTTÖMYYS JA VILPITÖN MIELI (BONA FIDE)</a:t>
            </a:r>
            <a:endParaRPr lang="fi-FI" sz="1800" dirty="0"/>
          </a:p>
        </p:txBody>
      </p:sp>
    </p:spTree>
    <p:extLst>
      <p:ext uri="{BB962C8B-B14F-4D97-AF65-F5344CB8AC3E}">
        <p14:creationId xmlns:p14="http://schemas.microsoft.com/office/powerpoint/2010/main" val="18943818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57200" y="908720"/>
            <a:ext cx="8229600" cy="5217443"/>
          </a:xfrm>
        </p:spPr>
        <p:txBody>
          <a:bodyPr/>
          <a:lstStyle/>
          <a:p>
            <a:r>
              <a:rPr lang="fi-FI" dirty="0" smtClean="0"/>
              <a:t>Oikeustoimikelpoisuus ja sen rajoitukset</a:t>
            </a:r>
          </a:p>
          <a:p>
            <a:pPr marL="0" indent="0">
              <a:buNone/>
            </a:pPr>
            <a:endParaRPr lang="fi-FI" dirty="0" smtClean="0"/>
          </a:p>
          <a:p>
            <a:r>
              <a:rPr lang="fi-FI" dirty="0" smtClean="0"/>
              <a:t>Sopimusoikeusasiat:</a:t>
            </a:r>
          </a:p>
          <a:p>
            <a:pPr lvl="1"/>
            <a:r>
              <a:rPr lang="fi-FI" dirty="0" smtClean="0"/>
              <a:t>Sopimusvapaus, </a:t>
            </a:r>
            <a:r>
              <a:rPr lang="fi-FI" dirty="0" err="1" smtClean="0"/>
              <a:t>pacta</a:t>
            </a:r>
            <a:r>
              <a:rPr lang="fi-FI" dirty="0" smtClean="0"/>
              <a:t> </a:t>
            </a:r>
            <a:r>
              <a:rPr lang="fi-FI" dirty="0" err="1" smtClean="0"/>
              <a:t>sunt</a:t>
            </a:r>
            <a:r>
              <a:rPr lang="fi-FI" dirty="0" smtClean="0"/>
              <a:t> </a:t>
            </a:r>
            <a:r>
              <a:rPr lang="fi-FI" dirty="0" err="1" smtClean="0"/>
              <a:t>servanda</a:t>
            </a:r>
            <a:endParaRPr lang="fi-FI" dirty="0" smtClean="0"/>
          </a:p>
          <a:p>
            <a:pPr lvl="1"/>
            <a:r>
              <a:rPr lang="fi-FI" dirty="0" smtClean="0"/>
              <a:t>Sopimuksen syntyminen</a:t>
            </a:r>
          </a:p>
          <a:p>
            <a:pPr lvl="1"/>
            <a:r>
              <a:rPr lang="fi-FI" dirty="0" smtClean="0"/>
              <a:t>Pätemättömyys &gt;&lt; Mitättömyys</a:t>
            </a:r>
          </a:p>
          <a:p>
            <a:pPr lvl="1"/>
            <a:r>
              <a:rPr lang="fi-FI" dirty="0" smtClean="0"/>
              <a:t>Kohtuuton sopimusehto</a:t>
            </a:r>
          </a:p>
          <a:p>
            <a:pPr lvl="1"/>
            <a:r>
              <a:rPr lang="fi-FI" dirty="0" smtClean="0"/>
              <a:t>Sopimuksen sovittelu</a:t>
            </a:r>
          </a:p>
          <a:p>
            <a:pPr lvl="1"/>
            <a:r>
              <a:rPr lang="fi-FI" dirty="0" smtClean="0"/>
              <a:t>Vahingonkorvausvastuu</a:t>
            </a:r>
          </a:p>
          <a:p>
            <a:pPr lvl="1"/>
            <a:r>
              <a:rPr lang="fi-FI" dirty="0" smtClean="0"/>
              <a:t>Sopimuksen tulkinta !</a:t>
            </a:r>
          </a:p>
          <a:p>
            <a:pPr lvl="1"/>
            <a:r>
              <a:rPr lang="fi-FI" dirty="0" smtClean="0"/>
              <a:t>vakioehdot</a:t>
            </a:r>
            <a:endParaRPr lang="fi-FI" dirty="0"/>
          </a:p>
        </p:txBody>
      </p:sp>
      <p:sp>
        <p:nvSpPr>
          <p:cNvPr id="4" name="Dian numeron paikkamerkki 3"/>
          <p:cNvSpPr>
            <a:spLocks noGrp="1"/>
          </p:cNvSpPr>
          <p:nvPr>
            <p:ph type="sldNum" sz="quarter" idx="12"/>
          </p:nvPr>
        </p:nvSpPr>
        <p:spPr/>
        <p:txBody>
          <a:bodyPr/>
          <a:lstStyle/>
          <a:p>
            <a:fld id="{217F7409-D11E-4A34-AF23-4854E5C53E56}" type="slidenum">
              <a:rPr lang="fi-FI" smtClean="0"/>
              <a:t>2</a:t>
            </a:fld>
            <a:endParaRPr lang="fi-FI"/>
          </a:p>
        </p:txBody>
      </p:sp>
      <p:sp>
        <p:nvSpPr>
          <p:cNvPr id="2" name="Otsikko 1"/>
          <p:cNvSpPr>
            <a:spLocks noGrp="1"/>
          </p:cNvSpPr>
          <p:nvPr>
            <p:ph type="title"/>
          </p:nvPr>
        </p:nvSpPr>
        <p:spPr>
          <a:xfrm>
            <a:off x="457200" y="274638"/>
            <a:ext cx="8229600" cy="490066"/>
          </a:xfrm>
        </p:spPr>
        <p:txBody>
          <a:bodyPr>
            <a:normAutofit/>
          </a:bodyPr>
          <a:lstStyle/>
          <a:p>
            <a:r>
              <a:rPr lang="fi-FI" sz="2000" dirty="0" smtClean="0"/>
              <a:t>ENNEN LUENTOJA OSATTAVIA ASIOITA….</a:t>
            </a:r>
            <a:endParaRPr lang="fi-FI" sz="2000" dirty="0"/>
          </a:p>
        </p:txBody>
      </p:sp>
    </p:spTree>
    <p:extLst>
      <p:ext uri="{BB962C8B-B14F-4D97-AF65-F5344CB8AC3E}">
        <p14:creationId xmlns:p14="http://schemas.microsoft.com/office/powerpoint/2010/main" val="88056428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57200" y="1052736"/>
            <a:ext cx="8229600" cy="5073427"/>
          </a:xfrm>
        </p:spPr>
        <p:txBody>
          <a:bodyPr/>
          <a:lstStyle/>
          <a:p>
            <a:r>
              <a:rPr lang="fi-FI" dirty="0" err="1" smtClean="0"/>
              <a:t>OikTL</a:t>
            </a:r>
            <a:r>
              <a:rPr lang="fi-FI" dirty="0" smtClean="0"/>
              <a:t> :n heikot pätemättömyysperusteet ovat </a:t>
            </a:r>
          </a:p>
          <a:p>
            <a:pPr marL="0" indent="0">
              <a:buNone/>
            </a:pPr>
            <a:r>
              <a:rPr lang="fi-FI" dirty="0" smtClean="0"/>
              <a:t>lievä pakko, petollinen viettely, kiskonta, ilmaisuerehdys, ja kunnianvastainen ja arvoton menettely, valeasiakirjaluonne ja asiakirjan joutuminen pois omistajalta vastoin tahtoa</a:t>
            </a:r>
          </a:p>
          <a:p>
            <a:endParaRPr lang="fi-FI" dirty="0"/>
          </a:p>
        </p:txBody>
      </p:sp>
      <p:sp>
        <p:nvSpPr>
          <p:cNvPr id="4" name="Dian numeron paikkamerkki 3"/>
          <p:cNvSpPr>
            <a:spLocks noGrp="1"/>
          </p:cNvSpPr>
          <p:nvPr>
            <p:ph type="sldNum" sz="quarter" idx="12"/>
          </p:nvPr>
        </p:nvSpPr>
        <p:spPr/>
        <p:txBody>
          <a:bodyPr/>
          <a:lstStyle/>
          <a:p>
            <a:fld id="{217F7409-D11E-4A34-AF23-4854E5C53E56}" type="slidenum">
              <a:rPr lang="fi-FI" smtClean="0"/>
              <a:t>20</a:t>
            </a:fld>
            <a:endParaRPr lang="fi-FI"/>
          </a:p>
        </p:txBody>
      </p:sp>
      <p:sp>
        <p:nvSpPr>
          <p:cNvPr id="2" name="Otsikko 1"/>
          <p:cNvSpPr>
            <a:spLocks noGrp="1"/>
          </p:cNvSpPr>
          <p:nvPr>
            <p:ph type="title"/>
          </p:nvPr>
        </p:nvSpPr>
        <p:spPr>
          <a:xfrm>
            <a:off x="457200" y="274638"/>
            <a:ext cx="8229600" cy="562074"/>
          </a:xfrm>
        </p:spPr>
        <p:txBody>
          <a:bodyPr>
            <a:noAutofit/>
          </a:bodyPr>
          <a:lstStyle/>
          <a:p>
            <a:r>
              <a:rPr lang="fi-FI" sz="2000" dirty="0" smtClean="0"/>
              <a:t>HEIKOT PÄTEMÄTTÖMYYSPERUSTEET  </a:t>
            </a:r>
            <a:endParaRPr lang="fi-FI" sz="2000" dirty="0"/>
          </a:p>
        </p:txBody>
      </p:sp>
    </p:spTree>
    <p:extLst>
      <p:ext uri="{BB962C8B-B14F-4D97-AF65-F5344CB8AC3E}">
        <p14:creationId xmlns:p14="http://schemas.microsoft.com/office/powerpoint/2010/main" val="239465165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57200" y="836712"/>
            <a:ext cx="8229600" cy="5289451"/>
          </a:xfrm>
        </p:spPr>
        <p:txBody>
          <a:bodyPr/>
          <a:lstStyle/>
          <a:p>
            <a:r>
              <a:rPr lang="fi-FI" dirty="0" err="1" smtClean="0"/>
              <a:t>OikTL</a:t>
            </a:r>
            <a:r>
              <a:rPr lang="fi-FI" dirty="0" smtClean="0"/>
              <a:t> :n vahvat </a:t>
            </a:r>
            <a:r>
              <a:rPr lang="fi-FI" dirty="0" err="1" smtClean="0"/>
              <a:t>pätem.perusteet</a:t>
            </a:r>
            <a:r>
              <a:rPr lang="fi-FI" dirty="0" smtClean="0"/>
              <a:t> ovat</a:t>
            </a:r>
            <a:br>
              <a:rPr lang="fi-FI" dirty="0" smtClean="0"/>
            </a:br>
            <a:r>
              <a:rPr lang="fi-FI" dirty="0" smtClean="0"/>
              <a:t>törkeä pakko, </a:t>
            </a:r>
            <a:r>
              <a:rPr lang="fi-FI" dirty="0" err="1" smtClean="0"/>
              <a:t>OikTL</a:t>
            </a:r>
            <a:r>
              <a:rPr lang="fi-FI" dirty="0" smtClean="0"/>
              <a:t> 32.2 § tahdonilmaisun muuttuminen, väärennys</a:t>
            </a:r>
          </a:p>
          <a:p>
            <a:r>
              <a:rPr lang="fi-FI" dirty="0" err="1" smtClean="0"/>
              <a:t>OikTL:n</a:t>
            </a:r>
            <a:r>
              <a:rPr lang="fi-FI" dirty="0" smtClean="0"/>
              <a:t> ulkopuolisia vahvoja </a:t>
            </a:r>
            <a:r>
              <a:rPr lang="fi-FI" dirty="0" err="1" smtClean="0"/>
              <a:t>pätem.perusteita</a:t>
            </a:r>
            <a:r>
              <a:rPr lang="fi-FI" dirty="0" smtClean="0"/>
              <a:t> ovat oikeustoimikelvottomuus ja muotovirhe</a:t>
            </a:r>
          </a:p>
          <a:p>
            <a:endParaRPr lang="fi-FI" dirty="0"/>
          </a:p>
          <a:p>
            <a:pPr marL="0" indent="0">
              <a:buNone/>
            </a:pPr>
            <a:endParaRPr lang="fi-FI" dirty="0"/>
          </a:p>
        </p:txBody>
      </p:sp>
      <p:sp>
        <p:nvSpPr>
          <p:cNvPr id="4" name="Dian numeron paikkamerkki 3"/>
          <p:cNvSpPr>
            <a:spLocks noGrp="1"/>
          </p:cNvSpPr>
          <p:nvPr>
            <p:ph type="sldNum" sz="quarter" idx="12"/>
          </p:nvPr>
        </p:nvSpPr>
        <p:spPr/>
        <p:txBody>
          <a:bodyPr/>
          <a:lstStyle/>
          <a:p>
            <a:fld id="{217F7409-D11E-4A34-AF23-4854E5C53E56}" type="slidenum">
              <a:rPr lang="fi-FI" smtClean="0"/>
              <a:t>21</a:t>
            </a:fld>
            <a:endParaRPr lang="fi-FI"/>
          </a:p>
        </p:txBody>
      </p:sp>
      <p:sp>
        <p:nvSpPr>
          <p:cNvPr id="2" name="Otsikko 1"/>
          <p:cNvSpPr>
            <a:spLocks noGrp="1"/>
          </p:cNvSpPr>
          <p:nvPr>
            <p:ph type="title"/>
          </p:nvPr>
        </p:nvSpPr>
        <p:spPr>
          <a:xfrm>
            <a:off x="457200" y="274638"/>
            <a:ext cx="8229600" cy="490066"/>
          </a:xfrm>
        </p:spPr>
        <p:txBody>
          <a:bodyPr>
            <a:noAutofit/>
          </a:bodyPr>
          <a:lstStyle/>
          <a:p>
            <a:r>
              <a:rPr lang="fi-FI" sz="2000" dirty="0" smtClean="0"/>
              <a:t>VAHVAT PÄTEMÄTTÖMYYSPERUSTEET</a:t>
            </a:r>
            <a:endParaRPr lang="fi-FI" sz="2000" dirty="0"/>
          </a:p>
        </p:txBody>
      </p:sp>
    </p:spTree>
    <p:extLst>
      <p:ext uri="{BB962C8B-B14F-4D97-AF65-F5344CB8AC3E}">
        <p14:creationId xmlns:p14="http://schemas.microsoft.com/office/powerpoint/2010/main" val="6257235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57200" y="764704"/>
            <a:ext cx="8229600" cy="5361459"/>
          </a:xfrm>
        </p:spPr>
        <p:txBody>
          <a:bodyPr/>
          <a:lstStyle/>
          <a:p>
            <a:r>
              <a:rPr lang="fi-FI" dirty="0" smtClean="0"/>
              <a:t>pätemättömyydestä seuraa suoritusvelvollisuuden </a:t>
            </a:r>
            <a:r>
              <a:rPr lang="fi-FI" dirty="0" err="1" smtClean="0"/>
              <a:t>syntymättäjääminen</a:t>
            </a:r>
            <a:r>
              <a:rPr lang="fi-FI" dirty="0" smtClean="0"/>
              <a:t> ja sitä seuraavan korvausvelvollisuuden estyminen</a:t>
            </a:r>
          </a:p>
          <a:p>
            <a:r>
              <a:rPr lang="fi-FI" dirty="0" smtClean="0"/>
              <a:t>pätemätön sopimus ei saa oikeusvaikutuksia</a:t>
            </a:r>
          </a:p>
          <a:p>
            <a:r>
              <a:rPr lang="fi-FI" dirty="0" smtClean="0"/>
              <a:t>suoritusvelvoitteeseen ei voida vedota, tai jos suoritus on jo tehty, palautusvelvollisuus</a:t>
            </a:r>
          </a:p>
          <a:p>
            <a:endParaRPr lang="fi-FI" dirty="0"/>
          </a:p>
          <a:p>
            <a:r>
              <a:rPr lang="fi-FI" dirty="0" smtClean="0"/>
              <a:t>positiivinen tai negatiivinen korvausvastuu</a:t>
            </a:r>
          </a:p>
          <a:p>
            <a:pPr marL="0" indent="0">
              <a:buNone/>
            </a:pPr>
            <a:endParaRPr lang="fi-FI" dirty="0"/>
          </a:p>
          <a:p>
            <a:endParaRPr lang="fi-FI" dirty="0"/>
          </a:p>
        </p:txBody>
      </p:sp>
      <p:sp>
        <p:nvSpPr>
          <p:cNvPr id="4" name="Dian numeron paikkamerkki 3"/>
          <p:cNvSpPr>
            <a:spLocks noGrp="1"/>
          </p:cNvSpPr>
          <p:nvPr>
            <p:ph type="sldNum" sz="quarter" idx="12"/>
          </p:nvPr>
        </p:nvSpPr>
        <p:spPr/>
        <p:txBody>
          <a:bodyPr/>
          <a:lstStyle/>
          <a:p>
            <a:fld id="{217F7409-D11E-4A34-AF23-4854E5C53E56}" type="slidenum">
              <a:rPr lang="fi-FI" smtClean="0"/>
              <a:t>22</a:t>
            </a:fld>
            <a:endParaRPr lang="fi-FI"/>
          </a:p>
        </p:txBody>
      </p:sp>
      <p:sp>
        <p:nvSpPr>
          <p:cNvPr id="2" name="Otsikko 1"/>
          <p:cNvSpPr>
            <a:spLocks noGrp="1"/>
          </p:cNvSpPr>
          <p:nvPr>
            <p:ph type="title"/>
          </p:nvPr>
        </p:nvSpPr>
        <p:spPr>
          <a:xfrm>
            <a:off x="457200" y="274638"/>
            <a:ext cx="8229600" cy="346050"/>
          </a:xfrm>
        </p:spPr>
        <p:txBody>
          <a:bodyPr>
            <a:normAutofit fontScale="90000"/>
          </a:bodyPr>
          <a:lstStyle/>
          <a:p>
            <a:endParaRPr lang="fi-FI" sz="2000" dirty="0"/>
          </a:p>
        </p:txBody>
      </p:sp>
    </p:spTree>
    <p:extLst>
      <p:ext uri="{BB962C8B-B14F-4D97-AF65-F5344CB8AC3E}">
        <p14:creationId xmlns:p14="http://schemas.microsoft.com/office/powerpoint/2010/main" val="180778554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57200" y="836712"/>
            <a:ext cx="8229600" cy="5289451"/>
          </a:xfrm>
        </p:spPr>
        <p:txBody>
          <a:bodyPr>
            <a:normAutofit lnSpcReduction="10000"/>
          </a:bodyPr>
          <a:lstStyle/>
          <a:p>
            <a:r>
              <a:rPr lang="fi-FI" sz="2400" dirty="0" smtClean="0"/>
              <a:t>JOS OIKEUSTOIMIKELPOISUUS PUUTTUU, PÄTEVÄÄ SOIMUSTA EI VOI TEHDÄ </a:t>
            </a:r>
          </a:p>
          <a:p>
            <a:r>
              <a:rPr lang="fi-FI" sz="2400" dirty="0" smtClean="0"/>
              <a:t>voi johtua: </a:t>
            </a:r>
          </a:p>
          <a:p>
            <a:pPr marL="0" indent="0">
              <a:buNone/>
            </a:pPr>
            <a:r>
              <a:rPr lang="fi-FI" sz="2400" dirty="0" smtClean="0"/>
              <a:t>1. vajaavaltaisuudesta </a:t>
            </a:r>
          </a:p>
          <a:p>
            <a:pPr marL="0" indent="0">
              <a:buNone/>
            </a:pPr>
            <a:r>
              <a:rPr lang="fi-FI" sz="2400" dirty="0"/>
              <a:t>	</a:t>
            </a:r>
            <a:r>
              <a:rPr lang="fi-FI" sz="2400" dirty="0" smtClean="0"/>
              <a:t>- alle 18 v. ja jotka on julistettu vajaavaltaisiksi</a:t>
            </a:r>
          </a:p>
          <a:p>
            <a:pPr marL="0" indent="0">
              <a:buNone/>
            </a:pPr>
            <a:endParaRPr lang="fi-FI" sz="2400" dirty="0" smtClean="0"/>
          </a:p>
          <a:p>
            <a:pPr marL="0" indent="0">
              <a:buNone/>
            </a:pPr>
            <a:r>
              <a:rPr lang="fi-FI" sz="2400" dirty="0" smtClean="0"/>
              <a:t>2. tuomioistuimen vahvistamasta </a:t>
            </a:r>
            <a:r>
              <a:rPr lang="fi-FI" sz="2400" dirty="0" err="1" smtClean="0"/>
              <a:t>oik.toimikelvottomuudesta</a:t>
            </a:r>
            <a:r>
              <a:rPr lang="fi-FI" sz="2400" dirty="0" smtClean="0"/>
              <a:t> </a:t>
            </a:r>
          </a:p>
          <a:p>
            <a:pPr marL="0" indent="0">
              <a:buNone/>
            </a:pPr>
            <a:r>
              <a:rPr lang="fi-FI" sz="2400" dirty="0"/>
              <a:t>	</a:t>
            </a:r>
            <a:r>
              <a:rPr lang="fi-FI" sz="2400" dirty="0" smtClean="0"/>
              <a:t>- kolmiasteinen: </a:t>
            </a:r>
            <a:r>
              <a:rPr lang="fi-FI" sz="2400" dirty="0" err="1" smtClean="0"/>
              <a:t>hlö</a:t>
            </a:r>
            <a:r>
              <a:rPr lang="fi-FI" sz="2400" dirty="0" smtClean="0"/>
              <a:t> voi tehdä jotain 	oikeustoimia, tai 	</a:t>
            </a:r>
            <a:r>
              <a:rPr lang="fi-FI" sz="2400" dirty="0" err="1" smtClean="0"/>
              <a:t>hlöllä</a:t>
            </a:r>
            <a:r>
              <a:rPr lang="fi-FI" sz="2400" dirty="0" smtClean="0"/>
              <a:t> ei ole kelpoisuutta 	tehdä tiettyjä oikeustoimia, tai </a:t>
            </a:r>
            <a:r>
              <a:rPr lang="fi-FI" sz="2400" dirty="0" err="1" smtClean="0"/>
              <a:t>hlö</a:t>
            </a:r>
            <a:r>
              <a:rPr lang="fi-FI" sz="2400" dirty="0" smtClean="0"/>
              <a:t> on 	julistettu vajaavaltaiseksi</a:t>
            </a:r>
          </a:p>
          <a:p>
            <a:pPr marL="0" indent="0">
              <a:buNone/>
            </a:pPr>
            <a:endParaRPr lang="fi-FI" sz="2400" dirty="0" smtClean="0"/>
          </a:p>
          <a:p>
            <a:pPr marL="0" indent="0">
              <a:buNone/>
            </a:pPr>
            <a:r>
              <a:rPr lang="fi-FI" sz="2400" dirty="0" smtClean="0"/>
              <a:t>3. täysi-ikäisen heikosta ymmärryskyvystä</a:t>
            </a:r>
          </a:p>
          <a:p>
            <a:pPr marL="457200" indent="-457200">
              <a:buAutoNum type="arabicPeriod"/>
            </a:pPr>
            <a:endParaRPr lang="fi-FI" sz="2400" dirty="0"/>
          </a:p>
          <a:p>
            <a:pPr marL="0" indent="0">
              <a:buNone/>
            </a:pPr>
            <a:endParaRPr lang="fi-FI" sz="2400" dirty="0"/>
          </a:p>
        </p:txBody>
      </p:sp>
      <p:sp>
        <p:nvSpPr>
          <p:cNvPr id="4" name="Dian numeron paikkamerkki 3"/>
          <p:cNvSpPr>
            <a:spLocks noGrp="1"/>
          </p:cNvSpPr>
          <p:nvPr>
            <p:ph type="sldNum" sz="quarter" idx="12"/>
          </p:nvPr>
        </p:nvSpPr>
        <p:spPr/>
        <p:txBody>
          <a:bodyPr/>
          <a:lstStyle/>
          <a:p>
            <a:fld id="{217F7409-D11E-4A34-AF23-4854E5C53E56}" type="slidenum">
              <a:rPr lang="fi-FI" smtClean="0"/>
              <a:t>23</a:t>
            </a:fld>
            <a:endParaRPr lang="fi-FI"/>
          </a:p>
        </p:txBody>
      </p:sp>
      <p:sp>
        <p:nvSpPr>
          <p:cNvPr id="2" name="Otsikko 1"/>
          <p:cNvSpPr>
            <a:spLocks noGrp="1"/>
          </p:cNvSpPr>
          <p:nvPr>
            <p:ph type="title"/>
          </p:nvPr>
        </p:nvSpPr>
        <p:spPr>
          <a:xfrm>
            <a:off x="457200" y="274638"/>
            <a:ext cx="8229600" cy="418058"/>
          </a:xfrm>
        </p:spPr>
        <p:txBody>
          <a:bodyPr>
            <a:noAutofit/>
          </a:bodyPr>
          <a:lstStyle/>
          <a:p>
            <a:r>
              <a:rPr lang="fi-FI" sz="1800" dirty="0" smtClean="0"/>
              <a:t>OIKEUSTOIMIKELVOTTOMUUS </a:t>
            </a:r>
            <a:endParaRPr lang="fi-FI" sz="1800" dirty="0"/>
          </a:p>
        </p:txBody>
      </p:sp>
    </p:spTree>
    <p:extLst>
      <p:ext uri="{BB962C8B-B14F-4D97-AF65-F5344CB8AC3E}">
        <p14:creationId xmlns:p14="http://schemas.microsoft.com/office/powerpoint/2010/main" val="64921049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57200" y="692696"/>
            <a:ext cx="8229600" cy="5433467"/>
          </a:xfrm>
        </p:spPr>
        <p:txBody>
          <a:bodyPr/>
          <a:lstStyle/>
          <a:p>
            <a:r>
              <a:rPr lang="fi-FI" dirty="0" smtClean="0"/>
              <a:t>Holhoustoimilaki (</a:t>
            </a:r>
            <a:r>
              <a:rPr lang="fi-FI" dirty="0" err="1" smtClean="0"/>
              <a:t>HolhTL</a:t>
            </a:r>
            <a:r>
              <a:rPr lang="fi-FI" dirty="0" smtClean="0"/>
              <a:t>)</a:t>
            </a:r>
          </a:p>
          <a:p>
            <a:r>
              <a:rPr lang="fi-FI" dirty="0" smtClean="0"/>
              <a:t>oikeustoimikelvottoman tekemä sopimus = pätemätön, ellei edunvalvoja </a:t>
            </a:r>
            <a:r>
              <a:rPr lang="fi-FI" dirty="0" err="1" smtClean="0"/>
              <a:t>yms</a:t>
            </a:r>
            <a:r>
              <a:rPr lang="fi-FI" dirty="0" smtClean="0"/>
              <a:t> korjaa sitä hyväksymisellä </a:t>
            </a:r>
          </a:p>
          <a:p>
            <a:r>
              <a:rPr lang="fi-FI" dirty="0" smtClean="0"/>
              <a:t>oikeustoimikelvottomuudesta johtuva pätemättömyys ei korjaannu sopimuskumppanin vilpittömästä mielestä</a:t>
            </a:r>
          </a:p>
          <a:p>
            <a:pPr lvl="1"/>
            <a:r>
              <a:rPr lang="fi-FI" dirty="0" smtClean="0"/>
              <a:t>suoritukset on palautettava</a:t>
            </a:r>
            <a:endParaRPr lang="fi-FI" dirty="0"/>
          </a:p>
        </p:txBody>
      </p:sp>
      <p:sp>
        <p:nvSpPr>
          <p:cNvPr id="4" name="Dian numeron paikkamerkki 3"/>
          <p:cNvSpPr>
            <a:spLocks noGrp="1"/>
          </p:cNvSpPr>
          <p:nvPr>
            <p:ph type="sldNum" sz="quarter" idx="12"/>
          </p:nvPr>
        </p:nvSpPr>
        <p:spPr/>
        <p:txBody>
          <a:bodyPr/>
          <a:lstStyle/>
          <a:p>
            <a:fld id="{217F7409-D11E-4A34-AF23-4854E5C53E56}" type="slidenum">
              <a:rPr lang="fi-FI" smtClean="0"/>
              <a:t>24</a:t>
            </a:fld>
            <a:endParaRPr lang="fi-FI"/>
          </a:p>
        </p:txBody>
      </p:sp>
      <p:sp>
        <p:nvSpPr>
          <p:cNvPr id="2" name="Otsikko 1"/>
          <p:cNvSpPr>
            <a:spLocks noGrp="1"/>
          </p:cNvSpPr>
          <p:nvPr>
            <p:ph type="title"/>
          </p:nvPr>
        </p:nvSpPr>
        <p:spPr>
          <a:xfrm>
            <a:off x="457200" y="274638"/>
            <a:ext cx="8229600" cy="418058"/>
          </a:xfrm>
        </p:spPr>
        <p:txBody>
          <a:bodyPr>
            <a:normAutofit fontScale="90000"/>
          </a:bodyPr>
          <a:lstStyle/>
          <a:p>
            <a:endParaRPr lang="fi-FI" sz="2400" dirty="0"/>
          </a:p>
        </p:txBody>
      </p:sp>
    </p:spTree>
    <p:extLst>
      <p:ext uri="{BB962C8B-B14F-4D97-AF65-F5344CB8AC3E}">
        <p14:creationId xmlns:p14="http://schemas.microsoft.com/office/powerpoint/2010/main" val="230716369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57200" y="764704"/>
            <a:ext cx="8229600" cy="5361459"/>
          </a:xfrm>
        </p:spPr>
        <p:txBody>
          <a:bodyPr>
            <a:normAutofit/>
          </a:bodyPr>
          <a:lstStyle/>
          <a:p>
            <a:r>
              <a:rPr lang="fi-FI" dirty="0" err="1" smtClean="0"/>
              <a:t>OikTL</a:t>
            </a:r>
            <a:r>
              <a:rPr lang="fi-FI" dirty="0" smtClean="0"/>
              <a:t> 36 §: koskee kaikkia sopimuksia osapuolista ja tyypistä riippumatta</a:t>
            </a:r>
          </a:p>
          <a:p>
            <a:pPr marL="0" indent="0">
              <a:buNone/>
            </a:pPr>
            <a:r>
              <a:rPr lang="fi-FI" dirty="0" smtClean="0"/>
              <a:t>	- ”oikeustoimen ehto, joka on kohtuuton 	tai jonka soveltaminen johtaisi 	kohtuuttomuuteen, voidaan sovitella tai se 	voidaan jättää huomioimatta”</a:t>
            </a:r>
          </a:p>
          <a:p>
            <a:pPr marL="0" indent="0">
              <a:buNone/>
            </a:pPr>
            <a:endParaRPr lang="fi-FI" dirty="0"/>
          </a:p>
          <a:p>
            <a:pPr marL="0" indent="0">
              <a:buNone/>
            </a:pPr>
            <a:r>
              <a:rPr lang="fi-FI" dirty="0"/>
              <a:t>	</a:t>
            </a:r>
            <a:r>
              <a:rPr lang="fi-FI" dirty="0" smtClean="0"/>
              <a:t>- kohtuusharkinnassa huomioidaan: 	oikeustoimen koko sisältö, osapuolten 	asema, sopimushetkellä vallinneet 	olosuhteet ja myöhemmät olosuhteet</a:t>
            </a:r>
            <a:endParaRPr lang="fi-FI" dirty="0"/>
          </a:p>
          <a:p>
            <a:pPr marL="0" indent="0">
              <a:buNone/>
            </a:pPr>
            <a:endParaRPr lang="fi-FI" dirty="0" smtClean="0"/>
          </a:p>
          <a:p>
            <a:endParaRPr lang="fi-FI" dirty="0"/>
          </a:p>
        </p:txBody>
      </p:sp>
      <p:sp>
        <p:nvSpPr>
          <p:cNvPr id="4" name="Dian numeron paikkamerkki 3"/>
          <p:cNvSpPr>
            <a:spLocks noGrp="1"/>
          </p:cNvSpPr>
          <p:nvPr>
            <p:ph type="sldNum" sz="quarter" idx="12"/>
          </p:nvPr>
        </p:nvSpPr>
        <p:spPr/>
        <p:txBody>
          <a:bodyPr/>
          <a:lstStyle/>
          <a:p>
            <a:fld id="{217F7409-D11E-4A34-AF23-4854E5C53E56}" type="slidenum">
              <a:rPr lang="fi-FI" smtClean="0"/>
              <a:t>25</a:t>
            </a:fld>
            <a:endParaRPr lang="fi-FI"/>
          </a:p>
        </p:txBody>
      </p:sp>
      <p:sp>
        <p:nvSpPr>
          <p:cNvPr id="2" name="Otsikko 1"/>
          <p:cNvSpPr>
            <a:spLocks noGrp="1"/>
          </p:cNvSpPr>
          <p:nvPr>
            <p:ph type="title"/>
          </p:nvPr>
        </p:nvSpPr>
        <p:spPr>
          <a:xfrm>
            <a:off x="457200" y="274638"/>
            <a:ext cx="8229600" cy="346050"/>
          </a:xfrm>
        </p:spPr>
        <p:txBody>
          <a:bodyPr>
            <a:normAutofit fontScale="90000"/>
          </a:bodyPr>
          <a:lstStyle/>
          <a:p>
            <a:r>
              <a:rPr lang="fi-FI" sz="2400" dirty="0" smtClean="0"/>
              <a:t>SOPIMUKSEN SOVITTELU JA KOHTUUTON SOPIMUSEHTO</a:t>
            </a:r>
            <a:endParaRPr lang="fi-FI" sz="2400" dirty="0"/>
          </a:p>
        </p:txBody>
      </p:sp>
    </p:spTree>
    <p:extLst>
      <p:ext uri="{BB962C8B-B14F-4D97-AF65-F5344CB8AC3E}">
        <p14:creationId xmlns:p14="http://schemas.microsoft.com/office/powerpoint/2010/main" val="328854837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57200" y="692696"/>
            <a:ext cx="8229600" cy="5433467"/>
          </a:xfrm>
        </p:spPr>
        <p:txBody>
          <a:bodyPr/>
          <a:lstStyle/>
          <a:p>
            <a:r>
              <a:rPr lang="fi-FI" dirty="0"/>
              <a:t>myös KSL 4 luku kuluttajan suojaksi</a:t>
            </a:r>
          </a:p>
          <a:p>
            <a:pPr marL="0" indent="0">
              <a:buNone/>
            </a:pPr>
            <a:r>
              <a:rPr lang="fi-FI" dirty="0" smtClean="0"/>
              <a:t>	- ”jos kyseessä oli vakioehto tai ehto oli 	laadittu ilman että kuluttaja on voinut 	vaikuttaa sen sisältöön, 	sovitteluharkinnassa ei voida kuluttajan 	vahingoksi ottaa huomioon muuttuneita 	olosuhteita”</a:t>
            </a:r>
          </a:p>
          <a:p>
            <a:pPr marL="0" indent="0">
              <a:buNone/>
            </a:pPr>
            <a:r>
              <a:rPr lang="fi-FI" dirty="0" smtClean="0"/>
              <a:t>- alkuperäinen tai jälkiperäinen kohtuuttomuus (</a:t>
            </a:r>
            <a:r>
              <a:rPr lang="fi-FI" dirty="0" err="1" smtClean="0"/>
              <a:t>sop</a:t>
            </a:r>
            <a:r>
              <a:rPr lang="fi-FI" dirty="0" smtClean="0"/>
              <a:t>. tekohetkellä tai sen jälkeen tapahtunut muutos)</a:t>
            </a:r>
            <a:endParaRPr lang="fi-FI" dirty="0"/>
          </a:p>
        </p:txBody>
      </p:sp>
      <p:sp>
        <p:nvSpPr>
          <p:cNvPr id="4" name="Dian numeron paikkamerkki 3"/>
          <p:cNvSpPr>
            <a:spLocks noGrp="1"/>
          </p:cNvSpPr>
          <p:nvPr>
            <p:ph type="sldNum" sz="quarter" idx="12"/>
          </p:nvPr>
        </p:nvSpPr>
        <p:spPr/>
        <p:txBody>
          <a:bodyPr/>
          <a:lstStyle/>
          <a:p>
            <a:fld id="{217F7409-D11E-4A34-AF23-4854E5C53E56}" type="slidenum">
              <a:rPr lang="fi-FI" smtClean="0"/>
              <a:t>26</a:t>
            </a:fld>
            <a:endParaRPr lang="fi-FI"/>
          </a:p>
        </p:txBody>
      </p:sp>
      <p:sp>
        <p:nvSpPr>
          <p:cNvPr id="2" name="Otsikko 1"/>
          <p:cNvSpPr>
            <a:spLocks noGrp="1"/>
          </p:cNvSpPr>
          <p:nvPr>
            <p:ph type="title"/>
          </p:nvPr>
        </p:nvSpPr>
        <p:spPr>
          <a:xfrm>
            <a:off x="457200" y="274638"/>
            <a:ext cx="8229600" cy="562074"/>
          </a:xfrm>
        </p:spPr>
        <p:txBody>
          <a:bodyPr>
            <a:noAutofit/>
          </a:bodyPr>
          <a:lstStyle/>
          <a:p>
            <a:r>
              <a:rPr lang="fi-FI" sz="2400" dirty="0" smtClean="0"/>
              <a:t>Sopimuksen sovittelu</a:t>
            </a:r>
            <a:endParaRPr lang="fi-FI" sz="2400" dirty="0"/>
          </a:p>
        </p:txBody>
      </p:sp>
    </p:spTree>
    <p:extLst>
      <p:ext uri="{BB962C8B-B14F-4D97-AF65-F5344CB8AC3E}">
        <p14:creationId xmlns:p14="http://schemas.microsoft.com/office/powerpoint/2010/main" val="253003460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57200" y="908720"/>
            <a:ext cx="8229600" cy="5217443"/>
          </a:xfrm>
        </p:spPr>
        <p:txBody>
          <a:bodyPr/>
          <a:lstStyle/>
          <a:p>
            <a:r>
              <a:rPr lang="fi-FI" dirty="0" smtClean="0"/>
              <a:t>sovittelu edellyttää velvoitteiden epätasapainoa</a:t>
            </a:r>
          </a:p>
          <a:p>
            <a:pPr marL="0" indent="0">
              <a:buNone/>
            </a:pPr>
            <a:endParaRPr lang="fi-FI" dirty="0" smtClean="0"/>
          </a:p>
          <a:p>
            <a:r>
              <a:rPr lang="fi-FI" dirty="0" smtClean="0"/>
              <a:t>Kun sovitteluedellytykset täyttyy:</a:t>
            </a:r>
          </a:p>
          <a:p>
            <a:pPr marL="0" indent="0">
              <a:buNone/>
            </a:pPr>
            <a:r>
              <a:rPr lang="fi-FI" smtClean="0"/>
              <a:t>1. sopimusehdon </a:t>
            </a:r>
            <a:r>
              <a:rPr lang="fi-FI" dirty="0" smtClean="0"/>
              <a:t>sisältöä voidaan muuttaa </a:t>
            </a:r>
          </a:p>
          <a:p>
            <a:pPr marL="0" indent="0">
              <a:buNone/>
            </a:pPr>
            <a:r>
              <a:rPr lang="fi-FI" dirty="0" smtClean="0"/>
              <a:t>2. ehto voidaan jättää huomioimatta </a:t>
            </a:r>
          </a:p>
          <a:p>
            <a:pPr marL="0" indent="0">
              <a:buNone/>
            </a:pPr>
            <a:r>
              <a:rPr lang="fi-FI" dirty="0" smtClean="0"/>
              <a:t>3. sopimus voidaan määrätä raukeamaan</a:t>
            </a:r>
            <a:endParaRPr lang="fi-FI" dirty="0"/>
          </a:p>
        </p:txBody>
      </p:sp>
      <p:sp>
        <p:nvSpPr>
          <p:cNvPr id="4" name="Dian numeron paikkamerkki 3"/>
          <p:cNvSpPr>
            <a:spLocks noGrp="1"/>
          </p:cNvSpPr>
          <p:nvPr>
            <p:ph type="sldNum" sz="quarter" idx="12"/>
          </p:nvPr>
        </p:nvSpPr>
        <p:spPr/>
        <p:txBody>
          <a:bodyPr/>
          <a:lstStyle/>
          <a:p>
            <a:fld id="{217F7409-D11E-4A34-AF23-4854E5C53E56}" type="slidenum">
              <a:rPr lang="fi-FI" smtClean="0"/>
              <a:t>27</a:t>
            </a:fld>
            <a:endParaRPr lang="fi-FI"/>
          </a:p>
        </p:txBody>
      </p:sp>
      <p:sp>
        <p:nvSpPr>
          <p:cNvPr id="2" name="Otsikko 1"/>
          <p:cNvSpPr>
            <a:spLocks noGrp="1"/>
          </p:cNvSpPr>
          <p:nvPr>
            <p:ph type="title"/>
          </p:nvPr>
        </p:nvSpPr>
        <p:spPr>
          <a:xfrm>
            <a:off x="457200" y="274638"/>
            <a:ext cx="8229600" cy="418058"/>
          </a:xfrm>
        </p:spPr>
        <p:txBody>
          <a:bodyPr>
            <a:normAutofit fontScale="90000"/>
          </a:bodyPr>
          <a:lstStyle/>
          <a:p>
            <a:endParaRPr lang="fi-FI" sz="2800" dirty="0"/>
          </a:p>
        </p:txBody>
      </p:sp>
    </p:spTree>
    <p:extLst>
      <p:ext uri="{BB962C8B-B14F-4D97-AF65-F5344CB8AC3E}">
        <p14:creationId xmlns:p14="http://schemas.microsoft.com/office/powerpoint/2010/main" val="218341341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57200" y="908720"/>
            <a:ext cx="8229600" cy="5217443"/>
          </a:xfrm>
        </p:spPr>
        <p:txBody>
          <a:bodyPr>
            <a:normAutofit/>
          </a:bodyPr>
          <a:lstStyle/>
          <a:p>
            <a:r>
              <a:rPr lang="fi-FI" dirty="0" smtClean="0"/>
              <a:t>mm. sopimusrikkomuksen aiheuttamat reklamaatio- ja selvittelykulut, hinnanero, tulon menetys ja muu välillinen vahinko, henkilö- ja esinevahinko…</a:t>
            </a:r>
          </a:p>
          <a:p>
            <a:r>
              <a:rPr lang="fi-FI" dirty="0" smtClean="0"/>
              <a:t>sopimussakko</a:t>
            </a:r>
          </a:p>
          <a:p>
            <a:pPr marL="0" indent="0">
              <a:buNone/>
            </a:pPr>
            <a:endParaRPr lang="fi-FI" dirty="0"/>
          </a:p>
          <a:p>
            <a:r>
              <a:rPr lang="fi-FI" dirty="0" smtClean="0"/>
              <a:t>esim. myyjä, palveluksien tuottaja </a:t>
            </a:r>
            <a:r>
              <a:rPr lang="fi-FI" dirty="0" err="1" smtClean="0"/>
              <a:t>ym</a:t>
            </a:r>
            <a:r>
              <a:rPr lang="fi-FI" dirty="0" smtClean="0"/>
              <a:t> on aina velvollinen korvaamaan suorituksessa olevan virheen aiheuttamat välittömät vahingot</a:t>
            </a:r>
            <a:endParaRPr lang="fi-FI" dirty="0"/>
          </a:p>
        </p:txBody>
      </p:sp>
      <p:sp>
        <p:nvSpPr>
          <p:cNvPr id="4" name="Dian numeron paikkamerkki 3"/>
          <p:cNvSpPr>
            <a:spLocks noGrp="1"/>
          </p:cNvSpPr>
          <p:nvPr>
            <p:ph type="sldNum" sz="quarter" idx="12"/>
          </p:nvPr>
        </p:nvSpPr>
        <p:spPr/>
        <p:txBody>
          <a:bodyPr/>
          <a:lstStyle/>
          <a:p>
            <a:fld id="{217F7409-D11E-4A34-AF23-4854E5C53E56}" type="slidenum">
              <a:rPr lang="fi-FI" smtClean="0"/>
              <a:t>28</a:t>
            </a:fld>
            <a:endParaRPr lang="fi-FI"/>
          </a:p>
        </p:txBody>
      </p:sp>
      <p:sp>
        <p:nvSpPr>
          <p:cNvPr id="2" name="Otsikko 1"/>
          <p:cNvSpPr>
            <a:spLocks noGrp="1"/>
          </p:cNvSpPr>
          <p:nvPr>
            <p:ph type="title"/>
          </p:nvPr>
        </p:nvSpPr>
        <p:spPr>
          <a:xfrm>
            <a:off x="457200" y="274638"/>
            <a:ext cx="8229600" cy="562074"/>
          </a:xfrm>
        </p:spPr>
        <p:txBody>
          <a:bodyPr>
            <a:normAutofit/>
          </a:bodyPr>
          <a:lstStyle/>
          <a:p>
            <a:r>
              <a:rPr lang="fi-FI" sz="2800" dirty="0" smtClean="0"/>
              <a:t>VAHINGONKORVAUS</a:t>
            </a:r>
            <a:endParaRPr lang="fi-FI" sz="2800" dirty="0"/>
          </a:p>
        </p:txBody>
      </p:sp>
    </p:spTree>
    <p:extLst>
      <p:ext uri="{BB962C8B-B14F-4D97-AF65-F5344CB8AC3E}">
        <p14:creationId xmlns:p14="http://schemas.microsoft.com/office/powerpoint/2010/main" val="140526660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57200" y="836712"/>
            <a:ext cx="8229600" cy="5289451"/>
          </a:xfrm>
        </p:spPr>
        <p:txBody>
          <a:bodyPr>
            <a:normAutofit lnSpcReduction="10000"/>
          </a:bodyPr>
          <a:lstStyle/>
          <a:p>
            <a:r>
              <a:rPr lang="fi-FI" dirty="0" smtClean="0"/>
              <a:t>henkilö-, esine- ja varallisuusvahinkoja korvataan sopimussuhteissa</a:t>
            </a:r>
          </a:p>
          <a:p>
            <a:r>
              <a:rPr lang="fi-FI" dirty="0" smtClean="0"/>
              <a:t>sopimuksen ulkoisissa suhteissa vain varallisuusvahingot korvataan</a:t>
            </a:r>
          </a:p>
          <a:p>
            <a:pPr marL="0" indent="0">
              <a:buNone/>
            </a:pPr>
            <a:endParaRPr lang="fi-FI" dirty="0" smtClean="0"/>
          </a:p>
          <a:p>
            <a:r>
              <a:rPr lang="fi-FI" dirty="0" smtClean="0"/>
              <a:t>välittömät ja välilliset vahingot: </a:t>
            </a:r>
          </a:p>
          <a:p>
            <a:pPr marL="0" indent="0">
              <a:buNone/>
            </a:pPr>
            <a:r>
              <a:rPr lang="fi-FI" dirty="0" smtClean="0"/>
              <a:t>Välittömästi saamatta jäänyt suoritus, tulo yms. Välillistä vahinkoa on kolmannelle maksettava vahingonkorvaus, viivästyskorot yms.</a:t>
            </a:r>
            <a:endParaRPr lang="fi-FI" dirty="0"/>
          </a:p>
          <a:p>
            <a:endParaRPr lang="fi-FI" dirty="0" smtClean="0"/>
          </a:p>
          <a:p>
            <a:r>
              <a:rPr lang="fi-FI" dirty="0" smtClean="0"/>
              <a:t>täyden korvauksen periaate, rikastumisenkielto</a:t>
            </a:r>
          </a:p>
        </p:txBody>
      </p:sp>
      <p:sp>
        <p:nvSpPr>
          <p:cNvPr id="4" name="Dian numeron paikkamerkki 3"/>
          <p:cNvSpPr>
            <a:spLocks noGrp="1"/>
          </p:cNvSpPr>
          <p:nvPr>
            <p:ph type="sldNum" sz="quarter" idx="12"/>
          </p:nvPr>
        </p:nvSpPr>
        <p:spPr/>
        <p:txBody>
          <a:bodyPr/>
          <a:lstStyle/>
          <a:p>
            <a:fld id="{217F7409-D11E-4A34-AF23-4854E5C53E56}" type="slidenum">
              <a:rPr lang="fi-FI" smtClean="0"/>
              <a:t>29</a:t>
            </a:fld>
            <a:endParaRPr lang="fi-FI"/>
          </a:p>
        </p:txBody>
      </p:sp>
      <p:sp>
        <p:nvSpPr>
          <p:cNvPr id="2" name="Otsikko 1"/>
          <p:cNvSpPr>
            <a:spLocks noGrp="1"/>
          </p:cNvSpPr>
          <p:nvPr>
            <p:ph type="title"/>
          </p:nvPr>
        </p:nvSpPr>
        <p:spPr>
          <a:xfrm>
            <a:off x="457200" y="274638"/>
            <a:ext cx="8229600" cy="490066"/>
          </a:xfrm>
        </p:spPr>
        <p:txBody>
          <a:bodyPr>
            <a:normAutofit/>
          </a:bodyPr>
          <a:lstStyle/>
          <a:p>
            <a:r>
              <a:rPr lang="fi-FI" sz="2000" dirty="0" smtClean="0"/>
              <a:t>VAHINKOLAJIT</a:t>
            </a:r>
            <a:endParaRPr lang="fi-FI" sz="2000" dirty="0"/>
          </a:p>
        </p:txBody>
      </p:sp>
    </p:spTree>
    <p:extLst>
      <p:ext uri="{BB962C8B-B14F-4D97-AF65-F5344CB8AC3E}">
        <p14:creationId xmlns:p14="http://schemas.microsoft.com/office/powerpoint/2010/main" val="4494157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57200" y="980728"/>
            <a:ext cx="8229600" cy="5145435"/>
          </a:xfrm>
        </p:spPr>
        <p:txBody>
          <a:bodyPr/>
          <a:lstStyle/>
          <a:p>
            <a:r>
              <a:rPr lang="fi-FI" dirty="0" smtClean="0"/>
              <a:t>Sopimuksien jaottelu: </a:t>
            </a:r>
          </a:p>
          <a:p>
            <a:pPr marL="0" indent="0">
              <a:buNone/>
            </a:pPr>
            <a:r>
              <a:rPr lang="fi-FI" dirty="0" smtClean="0"/>
              <a:t>1. yksilölliset sopimuksen ja vakiosopimukset</a:t>
            </a:r>
          </a:p>
          <a:p>
            <a:pPr marL="0" indent="0">
              <a:buNone/>
            </a:pPr>
            <a:r>
              <a:rPr lang="fi-FI" dirty="0" smtClean="0"/>
              <a:t>2. Kuluttajasopimuksen ja liikesopimukset</a:t>
            </a:r>
          </a:p>
          <a:p>
            <a:pPr marL="0" indent="0">
              <a:buNone/>
            </a:pPr>
            <a:r>
              <a:rPr lang="fi-FI" dirty="0" smtClean="0"/>
              <a:t>3. kerta- ja kestosopimukset</a:t>
            </a:r>
          </a:p>
          <a:p>
            <a:pPr marL="0" indent="0">
              <a:buNone/>
            </a:pPr>
            <a:endParaRPr lang="fi-FI" dirty="0"/>
          </a:p>
          <a:p>
            <a:pPr marL="0" indent="0">
              <a:buNone/>
            </a:pPr>
            <a:r>
              <a:rPr lang="fi-FI" dirty="0" smtClean="0"/>
              <a:t>- Jaottelu vaikuttaa siihen, mikä laki sopimukseen soveltuu? </a:t>
            </a:r>
            <a:endParaRPr lang="fi-FI" dirty="0"/>
          </a:p>
        </p:txBody>
      </p:sp>
      <p:sp>
        <p:nvSpPr>
          <p:cNvPr id="4" name="Dian numeron paikkamerkki 3"/>
          <p:cNvSpPr>
            <a:spLocks noGrp="1"/>
          </p:cNvSpPr>
          <p:nvPr>
            <p:ph type="sldNum" sz="quarter" idx="12"/>
          </p:nvPr>
        </p:nvSpPr>
        <p:spPr/>
        <p:txBody>
          <a:bodyPr/>
          <a:lstStyle/>
          <a:p>
            <a:fld id="{217F7409-D11E-4A34-AF23-4854E5C53E56}" type="slidenum">
              <a:rPr lang="fi-FI" smtClean="0"/>
              <a:t>3</a:t>
            </a:fld>
            <a:endParaRPr lang="fi-FI"/>
          </a:p>
        </p:txBody>
      </p:sp>
      <p:sp>
        <p:nvSpPr>
          <p:cNvPr id="2" name="Otsikko 1"/>
          <p:cNvSpPr>
            <a:spLocks noGrp="1"/>
          </p:cNvSpPr>
          <p:nvPr>
            <p:ph type="title"/>
          </p:nvPr>
        </p:nvSpPr>
        <p:spPr>
          <a:xfrm>
            <a:off x="457200" y="274638"/>
            <a:ext cx="8229600" cy="490066"/>
          </a:xfrm>
        </p:spPr>
        <p:txBody>
          <a:bodyPr>
            <a:noAutofit/>
          </a:bodyPr>
          <a:lstStyle/>
          <a:p>
            <a:r>
              <a:rPr lang="fi-FI" sz="2800" dirty="0" smtClean="0"/>
              <a:t>Sopimusoikeuden perusteet</a:t>
            </a:r>
            <a:endParaRPr lang="fi-FI" sz="2800" dirty="0"/>
          </a:p>
        </p:txBody>
      </p:sp>
    </p:spTree>
    <p:extLst>
      <p:ext uri="{BB962C8B-B14F-4D97-AF65-F5344CB8AC3E}">
        <p14:creationId xmlns:p14="http://schemas.microsoft.com/office/powerpoint/2010/main" val="161249329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p:txBody>
          <a:bodyPr>
            <a:normAutofit/>
          </a:bodyPr>
          <a:lstStyle/>
          <a:p>
            <a:r>
              <a:rPr lang="fi-FI" dirty="0"/>
              <a:t>positiivinen ja negatiivinen sopimusetu: </a:t>
            </a:r>
            <a:endParaRPr lang="fi-FI" dirty="0" smtClean="0"/>
          </a:p>
          <a:p>
            <a:pPr marL="0" indent="0">
              <a:buNone/>
            </a:pPr>
            <a:r>
              <a:rPr lang="fi-FI" dirty="0" smtClean="0"/>
              <a:t>millaiseen taloudelliseen asemaan vahinkoa kärsinyt olisi päässyt jos sopimus olisi pitänyt (=positiivinen </a:t>
            </a:r>
            <a:r>
              <a:rPr lang="fi-FI" dirty="0" err="1" smtClean="0"/>
              <a:t>sop.etu</a:t>
            </a:r>
            <a:r>
              <a:rPr lang="fi-FI" dirty="0" smtClean="0"/>
              <a:t>) tai vain sopimuksen valmistelukulut korvataan (=negatiivinen </a:t>
            </a:r>
            <a:r>
              <a:rPr lang="fi-FI" dirty="0" err="1" smtClean="0"/>
              <a:t>sop.etu</a:t>
            </a:r>
            <a:r>
              <a:rPr lang="fi-FI" dirty="0" smtClean="0"/>
              <a:t>)</a:t>
            </a:r>
            <a:endParaRPr lang="fi-FI" dirty="0"/>
          </a:p>
          <a:p>
            <a:r>
              <a:rPr lang="fi-FI" dirty="0" smtClean="0"/>
              <a:t>vastuunrajoitusehdot</a:t>
            </a:r>
          </a:p>
        </p:txBody>
      </p:sp>
      <p:sp>
        <p:nvSpPr>
          <p:cNvPr id="4" name="Dian numeron paikkamerkki 3"/>
          <p:cNvSpPr>
            <a:spLocks noGrp="1"/>
          </p:cNvSpPr>
          <p:nvPr>
            <p:ph type="sldNum" sz="quarter" idx="12"/>
          </p:nvPr>
        </p:nvSpPr>
        <p:spPr/>
        <p:txBody>
          <a:bodyPr/>
          <a:lstStyle/>
          <a:p>
            <a:fld id="{217F7409-D11E-4A34-AF23-4854E5C53E56}" type="slidenum">
              <a:rPr lang="fi-FI" smtClean="0"/>
              <a:t>30</a:t>
            </a:fld>
            <a:endParaRPr lang="fi-FI"/>
          </a:p>
        </p:txBody>
      </p:sp>
      <p:sp>
        <p:nvSpPr>
          <p:cNvPr id="2" name="Otsikko 1"/>
          <p:cNvSpPr>
            <a:spLocks noGrp="1"/>
          </p:cNvSpPr>
          <p:nvPr>
            <p:ph type="title"/>
          </p:nvPr>
        </p:nvSpPr>
        <p:spPr/>
        <p:txBody>
          <a:bodyPr/>
          <a:lstStyle/>
          <a:p>
            <a:endParaRPr lang="fi-FI"/>
          </a:p>
        </p:txBody>
      </p:sp>
    </p:spTree>
    <p:extLst>
      <p:ext uri="{BB962C8B-B14F-4D97-AF65-F5344CB8AC3E}">
        <p14:creationId xmlns:p14="http://schemas.microsoft.com/office/powerpoint/2010/main" val="93725015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p:txBody>
          <a:bodyPr/>
          <a:lstStyle/>
          <a:p>
            <a:r>
              <a:rPr lang="fi-FI" dirty="0"/>
              <a:t>Syy-yhteyden vaatimus: syy-yhteys rikkomuksen ja vahingonvälillä!! </a:t>
            </a:r>
            <a:endParaRPr lang="fi-FI" dirty="0" smtClean="0"/>
          </a:p>
          <a:p>
            <a:pPr marL="0" indent="0">
              <a:buNone/>
            </a:pPr>
            <a:r>
              <a:rPr lang="fi-FI" dirty="0"/>
              <a:t>	</a:t>
            </a:r>
            <a:r>
              <a:rPr lang="fi-FI" dirty="0" smtClean="0"/>
              <a:t>- hypoteettinen tapahtumainkulku</a:t>
            </a:r>
          </a:p>
          <a:p>
            <a:pPr marL="0" indent="0">
              <a:buNone/>
            </a:pPr>
            <a:r>
              <a:rPr lang="fi-FI" dirty="0"/>
              <a:t>	</a:t>
            </a:r>
            <a:r>
              <a:rPr lang="fi-FI" dirty="0" smtClean="0"/>
              <a:t>- </a:t>
            </a:r>
            <a:r>
              <a:rPr lang="fi-FI" dirty="0" err="1" smtClean="0"/>
              <a:t>conditio</a:t>
            </a:r>
            <a:r>
              <a:rPr lang="fi-FI" dirty="0" smtClean="0"/>
              <a:t> </a:t>
            </a:r>
            <a:r>
              <a:rPr lang="fi-FI" dirty="0" err="1" smtClean="0"/>
              <a:t>sine</a:t>
            </a:r>
            <a:r>
              <a:rPr lang="fi-FI" dirty="0" smtClean="0"/>
              <a:t> </a:t>
            </a:r>
            <a:r>
              <a:rPr lang="fi-FI" dirty="0" err="1" smtClean="0"/>
              <a:t>qua</a:t>
            </a:r>
            <a:r>
              <a:rPr lang="fi-FI" dirty="0" smtClean="0"/>
              <a:t> </a:t>
            </a:r>
            <a:r>
              <a:rPr lang="fi-FI" dirty="0" err="1" smtClean="0"/>
              <a:t>non</a:t>
            </a:r>
            <a:r>
              <a:rPr lang="fi-FI" dirty="0" smtClean="0"/>
              <a:t> –kaava:</a:t>
            </a:r>
          </a:p>
          <a:p>
            <a:pPr marL="0" indent="0">
              <a:buNone/>
            </a:pPr>
            <a:r>
              <a:rPr lang="fi-FI" dirty="0"/>
              <a:t>		olisiko vahinko aiheutunut, jos </a:t>
            </a:r>
            <a:r>
              <a:rPr lang="fi-FI" dirty="0" smtClean="0"/>
              <a:t>			vahingon </a:t>
            </a:r>
            <a:r>
              <a:rPr lang="fi-FI" dirty="0"/>
              <a:t>syyksi epäiltävä teko olisi </a:t>
            </a:r>
            <a:r>
              <a:rPr lang="fi-FI" dirty="0" smtClean="0"/>
              <a:t>		jäänyt tekemättä?</a:t>
            </a:r>
            <a:endParaRPr lang="fi-FI" dirty="0"/>
          </a:p>
          <a:p>
            <a:endParaRPr lang="fi-FI" dirty="0"/>
          </a:p>
        </p:txBody>
      </p:sp>
      <p:sp>
        <p:nvSpPr>
          <p:cNvPr id="4" name="Dian numeron paikkamerkki 3"/>
          <p:cNvSpPr>
            <a:spLocks noGrp="1"/>
          </p:cNvSpPr>
          <p:nvPr>
            <p:ph type="sldNum" sz="quarter" idx="12"/>
          </p:nvPr>
        </p:nvSpPr>
        <p:spPr/>
        <p:txBody>
          <a:bodyPr/>
          <a:lstStyle/>
          <a:p>
            <a:fld id="{217F7409-D11E-4A34-AF23-4854E5C53E56}" type="slidenum">
              <a:rPr lang="fi-FI" smtClean="0"/>
              <a:t>31</a:t>
            </a:fld>
            <a:endParaRPr lang="fi-FI"/>
          </a:p>
        </p:txBody>
      </p:sp>
      <p:sp>
        <p:nvSpPr>
          <p:cNvPr id="2" name="Otsikko 1"/>
          <p:cNvSpPr>
            <a:spLocks noGrp="1"/>
          </p:cNvSpPr>
          <p:nvPr>
            <p:ph type="title"/>
          </p:nvPr>
        </p:nvSpPr>
        <p:spPr/>
        <p:txBody>
          <a:bodyPr/>
          <a:lstStyle/>
          <a:p>
            <a:endParaRPr lang="fi-FI"/>
          </a:p>
        </p:txBody>
      </p:sp>
    </p:spTree>
    <p:extLst>
      <p:ext uri="{BB962C8B-B14F-4D97-AF65-F5344CB8AC3E}">
        <p14:creationId xmlns:p14="http://schemas.microsoft.com/office/powerpoint/2010/main" val="265423184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p:txBody>
          <a:bodyPr>
            <a:normAutofit lnSpcReduction="10000"/>
          </a:bodyPr>
          <a:lstStyle/>
          <a:p>
            <a:r>
              <a:rPr lang="fi-FI" dirty="0" smtClean="0"/>
              <a:t>Sopimuksen ULKOISIA suhteita koskee </a:t>
            </a:r>
            <a:r>
              <a:rPr lang="fi-FI" dirty="0" err="1" smtClean="0"/>
              <a:t>eritysilait</a:t>
            </a:r>
            <a:endParaRPr lang="fi-FI" dirty="0" smtClean="0"/>
          </a:p>
          <a:p>
            <a:pPr marL="0" indent="0">
              <a:buNone/>
            </a:pPr>
            <a:r>
              <a:rPr lang="fi-FI" dirty="0" smtClean="0"/>
              <a:t>	= rikosvahinkolaki</a:t>
            </a:r>
            <a:r>
              <a:rPr lang="fi-FI" dirty="0"/>
              <a:t>, liikennevakuutuslaki, </a:t>
            </a:r>
            <a:r>
              <a:rPr lang="fi-FI" dirty="0" smtClean="0"/>
              <a:t>	ydinvastuulaki </a:t>
            </a:r>
            <a:r>
              <a:rPr lang="fi-FI" dirty="0" err="1" smtClean="0"/>
              <a:t>jne</a:t>
            </a:r>
            <a:endParaRPr lang="fi-FI" dirty="0" smtClean="0"/>
          </a:p>
          <a:p>
            <a:pPr marL="0" indent="0">
              <a:buNone/>
            </a:pPr>
            <a:endParaRPr lang="fi-FI" dirty="0" smtClean="0"/>
          </a:p>
          <a:p>
            <a:pPr marL="0" indent="0">
              <a:buNone/>
            </a:pPr>
            <a:r>
              <a:rPr lang="fi-FI" dirty="0" smtClean="0"/>
              <a:t>Vahingonkorvauslaki 2:1 § </a:t>
            </a:r>
            <a:r>
              <a:rPr lang="fi-FI" i="1" dirty="0" smtClean="0"/>
              <a:t>"Joka </a:t>
            </a:r>
            <a:r>
              <a:rPr lang="fi-FI" i="1" dirty="0"/>
              <a:t>tahallisesti tai tuottamuksesta aiheuttaa toiselle vahingon, on velvollinen korvaamaan sen, jollei siitä, mitä tässä laissa säädetään, muuta johdu."</a:t>
            </a:r>
            <a:r>
              <a:rPr lang="fi-FI" dirty="0"/>
              <a:t> </a:t>
            </a:r>
            <a:endParaRPr lang="fi-FI" dirty="0" smtClean="0"/>
          </a:p>
          <a:p>
            <a:pPr marL="0" indent="0">
              <a:buNone/>
            </a:pPr>
            <a:r>
              <a:rPr lang="fi-FI" dirty="0" smtClean="0"/>
              <a:t>- Vahingon </a:t>
            </a:r>
            <a:r>
              <a:rPr lang="fi-FI" dirty="0"/>
              <a:t>korvattavuus </a:t>
            </a:r>
            <a:r>
              <a:rPr lang="fi-FI" dirty="0" err="1" smtClean="0"/>
              <a:t>VahL:n</a:t>
            </a:r>
            <a:r>
              <a:rPr lang="fi-FI" dirty="0" smtClean="0"/>
              <a:t> nojalla edellyttää </a:t>
            </a:r>
            <a:r>
              <a:rPr lang="fi-FI" dirty="0"/>
              <a:t>siis tuottamusta tai tahallisuutta</a:t>
            </a:r>
          </a:p>
        </p:txBody>
      </p:sp>
      <p:sp>
        <p:nvSpPr>
          <p:cNvPr id="4" name="Dian numeron paikkamerkki 3"/>
          <p:cNvSpPr>
            <a:spLocks noGrp="1"/>
          </p:cNvSpPr>
          <p:nvPr>
            <p:ph type="sldNum" sz="quarter" idx="12"/>
          </p:nvPr>
        </p:nvSpPr>
        <p:spPr/>
        <p:txBody>
          <a:bodyPr/>
          <a:lstStyle/>
          <a:p>
            <a:fld id="{217F7409-D11E-4A34-AF23-4854E5C53E56}" type="slidenum">
              <a:rPr lang="fi-FI" smtClean="0"/>
              <a:t>32</a:t>
            </a:fld>
            <a:endParaRPr lang="fi-FI"/>
          </a:p>
        </p:txBody>
      </p:sp>
      <p:sp>
        <p:nvSpPr>
          <p:cNvPr id="2" name="Otsikko 1"/>
          <p:cNvSpPr>
            <a:spLocks noGrp="1"/>
          </p:cNvSpPr>
          <p:nvPr>
            <p:ph type="title"/>
          </p:nvPr>
        </p:nvSpPr>
        <p:spPr/>
        <p:txBody>
          <a:bodyPr/>
          <a:lstStyle/>
          <a:p>
            <a:endParaRPr lang="fi-FI"/>
          </a:p>
        </p:txBody>
      </p:sp>
    </p:spTree>
    <p:extLst>
      <p:ext uri="{BB962C8B-B14F-4D97-AF65-F5344CB8AC3E}">
        <p14:creationId xmlns:p14="http://schemas.microsoft.com/office/powerpoint/2010/main" val="418153713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57200" y="980728"/>
            <a:ext cx="8229600" cy="5145435"/>
          </a:xfrm>
        </p:spPr>
        <p:txBody>
          <a:bodyPr/>
          <a:lstStyle/>
          <a:p>
            <a:r>
              <a:rPr lang="fi-FI" dirty="0" smtClean="0"/>
              <a:t>kaupungin työmies kuljettaa lumiauraa ja naarmuttaa vahingossa autoa. Sopimuksen ulkoista vastuu ja korvaus</a:t>
            </a:r>
          </a:p>
          <a:p>
            <a:r>
              <a:rPr lang="fi-FI" dirty="0" smtClean="0"/>
              <a:t>Kiinteistön kauppa: pieniä laatuvirheitä, sovittu sopimuksella korvaus 15 000e jonka jälkeen osapuolilla ei ole muita vaatimuksia. Vuoden päästä löytyy lisää, merkittäviä virheitä = kohtuuttoman sopimusehdon sovittelu (KKO 2014:70)</a:t>
            </a:r>
          </a:p>
          <a:p>
            <a:endParaRPr lang="fi-FI" dirty="0"/>
          </a:p>
        </p:txBody>
      </p:sp>
      <p:sp>
        <p:nvSpPr>
          <p:cNvPr id="4" name="Dian numeron paikkamerkki 3"/>
          <p:cNvSpPr>
            <a:spLocks noGrp="1"/>
          </p:cNvSpPr>
          <p:nvPr>
            <p:ph type="sldNum" sz="quarter" idx="12"/>
          </p:nvPr>
        </p:nvSpPr>
        <p:spPr/>
        <p:txBody>
          <a:bodyPr/>
          <a:lstStyle/>
          <a:p>
            <a:fld id="{217F7409-D11E-4A34-AF23-4854E5C53E56}" type="slidenum">
              <a:rPr lang="fi-FI" smtClean="0"/>
              <a:t>33</a:t>
            </a:fld>
            <a:endParaRPr lang="fi-FI"/>
          </a:p>
        </p:txBody>
      </p:sp>
      <p:sp>
        <p:nvSpPr>
          <p:cNvPr id="2" name="Otsikko 1"/>
          <p:cNvSpPr>
            <a:spLocks noGrp="1"/>
          </p:cNvSpPr>
          <p:nvPr>
            <p:ph type="title"/>
          </p:nvPr>
        </p:nvSpPr>
        <p:spPr>
          <a:xfrm>
            <a:off x="457200" y="274638"/>
            <a:ext cx="8229600" cy="562074"/>
          </a:xfrm>
        </p:spPr>
        <p:txBody>
          <a:bodyPr>
            <a:noAutofit/>
          </a:bodyPr>
          <a:lstStyle/>
          <a:p>
            <a:r>
              <a:rPr lang="fi-FI" sz="2400" dirty="0" smtClean="0"/>
              <a:t>esimerkkejä</a:t>
            </a:r>
            <a:endParaRPr lang="fi-FI" sz="2400" dirty="0"/>
          </a:p>
        </p:txBody>
      </p:sp>
    </p:spTree>
    <p:extLst>
      <p:ext uri="{BB962C8B-B14F-4D97-AF65-F5344CB8AC3E}">
        <p14:creationId xmlns:p14="http://schemas.microsoft.com/office/powerpoint/2010/main" val="422656955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57200" y="764704"/>
            <a:ext cx="8229600" cy="5361459"/>
          </a:xfrm>
        </p:spPr>
        <p:txBody>
          <a:bodyPr>
            <a:normAutofit/>
          </a:bodyPr>
          <a:lstStyle/>
          <a:p>
            <a:pPr marL="0" indent="0">
              <a:buNone/>
            </a:pPr>
            <a:r>
              <a:rPr lang="fi-FI" dirty="0" smtClean="0"/>
              <a:t>- iäkäs henkilö A on omistanut vanhan maatilan. C on tarjoillut A:lle alkoholia ja painostanut A:n allekirjoittamaan kauppakirja jolla A myy kiinteistön C:lle 10 000 eurolla. </a:t>
            </a:r>
          </a:p>
          <a:p>
            <a:pPr marL="0" indent="0">
              <a:buNone/>
            </a:pPr>
            <a:r>
              <a:rPr lang="fi-FI" dirty="0" smtClean="0"/>
              <a:t>= oikeustoimilain pätemättömyysperuste</a:t>
            </a:r>
          </a:p>
          <a:p>
            <a:pPr marL="0" indent="0">
              <a:buNone/>
            </a:pPr>
            <a:endParaRPr lang="fi-FI" dirty="0"/>
          </a:p>
          <a:p>
            <a:pPr marL="0" indent="0">
              <a:buNone/>
            </a:pPr>
            <a:r>
              <a:rPr lang="fi-FI" dirty="0" smtClean="0"/>
              <a:t>- kehitysvammainen H on myynyt omistamansa uuden auton V:lle 15 eurolla, vaikka V tiesi H:n olevan oikeustoimikelvoton. V on äkkiä myynyt auton eteenpäin S:lle 25 000 eurolla. </a:t>
            </a:r>
          </a:p>
          <a:p>
            <a:pPr marL="0" indent="0">
              <a:buNone/>
            </a:pPr>
            <a:r>
              <a:rPr lang="fi-FI" dirty="0" smtClean="0"/>
              <a:t>= </a:t>
            </a:r>
            <a:r>
              <a:rPr lang="fi-FI" dirty="0" err="1" smtClean="0"/>
              <a:t>OikTL:n</a:t>
            </a:r>
            <a:r>
              <a:rPr lang="fi-FI" dirty="0" smtClean="0"/>
              <a:t> pätemättömyysperuste</a:t>
            </a:r>
          </a:p>
        </p:txBody>
      </p:sp>
      <p:sp>
        <p:nvSpPr>
          <p:cNvPr id="4" name="Dian numeron paikkamerkki 3"/>
          <p:cNvSpPr>
            <a:spLocks noGrp="1"/>
          </p:cNvSpPr>
          <p:nvPr>
            <p:ph type="sldNum" sz="quarter" idx="12"/>
          </p:nvPr>
        </p:nvSpPr>
        <p:spPr/>
        <p:txBody>
          <a:bodyPr/>
          <a:lstStyle/>
          <a:p>
            <a:fld id="{217F7409-D11E-4A34-AF23-4854E5C53E56}" type="slidenum">
              <a:rPr lang="fi-FI" smtClean="0"/>
              <a:t>34</a:t>
            </a:fld>
            <a:endParaRPr lang="fi-FI"/>
          </a:p>
        </p:txBody>
      </p:sp>
      <p:sp>
        <p:nvSpPr>
          <p:cNvPr id="2" name="Otsikko 1"/>
          <p:cNvSpPr>
            <a:spLocks noGrp="1"/>
          </p:cNvSpPr>
          <p:nvPr>
            <p:ph type="title"/>
          </p:nvPr>
        </p:nvSpPr>
        <p:spPr>
          <a:xfrm>
            <a:off x="395536" y="116632"/>
            <a:ext cx="8229600" cy="360040"/>
          </a:xfrm>
        </p:spPr>
        <p:txBody>
          <a:bodyPr>
            <a:normAutofit fontScale="90000"/>
          </a:bodyPr>
          <a:lstStyle/>
          <a:p>
            <a:endParaRPr lang="fi-FI" dirty="0"/>
          </a:p>
        </p:txBody>
      </p:sp>
    </p:spTree>
    <p:extLst>
      <p:ext uri="{BB962C8B-B14F-4D97-AF65-F5344CB8AC3E}">
        <p14:creationId xmlns:p14="http://schemas.microsoft.com/office/powerpoint/2010/main" val="258658417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sällön paikkamerkki 1"/>
          <p:cNvSpPr>
            <a:spLocks noGrp="1"/>
          </p:cNvSpPr>
          <p:nvPr>
            <p:ph idx="1"/>
          </p:nvPr>
        </p:nvSpPr>
        <p:spPr/>
        <p:txBody>
          <a:bodyPr/>
          <a:lstStyle/>
          <a:p>
            <a:r>
              <a:rPr lang="fi-FI" b="1" dirty="0"/>
              <a:t>Vakiosopimus</a:t>
            </a:r>
            <a:r>
              <a:rPr lang="fi-FI" dirty="0"/>
              <a:t> on sopimus, jonka ehdot on laadittu sellaisiksi, että ne soveltuvat käytettäviksi monien eri sopimuskumppanien kanssa. Vakiosopimuksissa käytetään vakioehtoja eli yleisiä sopimusehtoja, jotka on usein painettu sopimuslomakkeeseen.</a:t>
            </a:r>
          </a:p>
        </p:txBody>
      </p:sp>
      <p:sp>
        <p:nvSpPr>
          <p:cNvPr id="3" name="Dian numeron paikkamerkki 2"/>
          <p:cNvSpPr>
            <a:spLocks noGrp="1"/>
          </p:cNvSpPr>
          <p:nvPr>
            <p:ph type="sldNum" sz="quarter" idx="12"/>
          </p:nvPr>
        </p:nvSpPr>
        <p:spPr/>
        <p:txBody>
          <a:bodyPr/>
          <a:lstStyle/>
          <a:p>
            <a:fld id="{217F7409-D11E-4A34-AF23-4854E5C53E56}" type="slidenum">
              <a:rPr lang="fi-FI" smtClean="0"/>
              <a:t>35</a:t>
            </a:fld>
            <a:endParaRPr lang="fi-FI"/>
          </a:p>
        </p:txBody>
      </p:sp>
      <p:sp>
        <p:nvSpPr>
          <p:cNvPr id="4" name="Otsikko 3"/>
          <p:cNvSpPr>
            <a:spLocks noGrp="1"/>
          </p:cNvSpPr>
          <p:nvPr>
            <p:ph type="title"/>
          </p:nvPr>
        </p:nvSpPr>
        <p:spPr/>
        <p:txBody>
          <a:bodyPr/>
          <a:lstStyle/>
          <a:p>
            <a:r>
              <a:rPr lang="fi-FI" dirty="0" smtClean="0"/>
              <a:t>vakiosopimus</a:t>
            </a:r>
            <a:endParaRPr lang="fi-FI" dirty="0"/>
          </a:p>
        </p:txBody>
      </p:sp>
    </p:spTree>
    <p:extLst>
      <p:ext uri="{BB962C8B-B14F-4D97-AF65-F5344CB8AC3E}">
        <p14:creationId xmlns:p14="http://schemas.microsoft.com/office/powerpoint/2010/main" val="292096511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sällön paikkamerkki 1"/>
          <p:cNvSpPr>
            <a:spLocks noGrp="1"/>
          </p:cNvSpPr>
          <p:nvPr>
            <p:ph idx="1"/>
          </p:nvPr>
        </p:nvSpPr>
        <p:spPr/>
        <p:txBody>
          <a:bodyPr>
            <a:normAutofit/>
          </a:bodyPr>
          <a:lstStyle/>
          <a:p>
            <a:r>
              <a:rPr lang="fi-FI" dirty="0"/>
              <a:t>Osapuolten välisellä sopimuksella ja vakioehdoilla täytyy olla riittävän vahva liityntä, jotta vakioehdot tulisivat sopimuksen osaksi. Tällaista nk. liityntä-ongelmaa ei ole silloin, kun vakioehdot ovat fyysisesti samassa sopimuslomakkeessa kuin sopimuksen yksilöllisesti (esim. sopimusosapuolen nimi, yhteystiedot jne.) täytettävä osiokin on. </a:t>
            </a:r>
          </a:p>
        </p:txBody>
      </p:sp>
      <p:sp>
        <p:nvSpPr>
          <p:cNvPr id="3" name="Dian numeron paikkamerkki 2"/>
          <p:cNvSpPr>
            <a:spLocks noGrp="1"/>
          </p:cNvSpPr>
          <p:nvPr>
            <p:ph type="sldNum" sz="quarter" idx="12"/>
          </p:nvPr>
        </p:nvSpPr>
        <p:spPr/>
        <p:txBody>
          <a:bodyPr/>
          <a:lstStyle/>
          <a:p>
            <a:fld id="{217F7409-D11E-4A34-AF23-4854E5C53E56}" type="slidenum">
              <a:rPr lang="fi-FI" smtClean="0"/>
              <a:t>36</a:t>
            </a:fld>
            <a:endParaRPr lang="fi-FI"/>
          </a:p>
        </p:txBody>
      </p:sp>
      <p:sp>
        <p:nvSpPr>
          <p:cNvPr id="4" name="Otsikko 3"/>
          <p:cNvSpPr>
            <a:spLocks noGrp="1"/>
          </p:cNvSpPr>
          <p:nvPr>
            <p:ph type="title"/>
          </p:nvPr>
        </p:nvSpPr>
        <p:spPr/>
        <p:txBody>
          <a:bodyPr/>
          <a:lstStyle/>
          <a:p>
            <a:r>
              <a:rPr lang="fi-FI" dirty="0" smtClean="0"/>
              <a:t>Vakioehto ja liityntäongelma</a:t>
            </a:r>
            <a:endParaRPr lang="fi-FI" dirty="0"/>
          </a:p>
        </p:txBody>
      </p:sp>
    </p:spTree>
    <p:extLst>
      <p:ext uri="{BB962C8B-B14F-4D97-AF65-F5344CB8AC3E}">
        <p14:creationId xmlns:p14="http://schemas.microsoft.com/office/powerpoint/2010/main" val="249936091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sällön paikkamerkki 1"/>
          <p:cNvSpPr>
            <a:spLocks noGrp="1"/>
          </p:cNvSpPr>
          <p:nvPr>
            <p:ph idx="1"/>
          </p:nvPr>
        </p:nvSpPr>
        <p:spPr/>
        <p:txBody>
          <a:bodyPr/>
          <a:lstStyle/>
          <a:p>
            <a:r>
              <a:rPr lang="fi-FI" dirty="0"/>
              <a:t>Jos taas vakioehdot ovat sopimusdokumentista erillinen kokoelmansa, saattaa ongelmia esiintyä. Tällaisessa tilanteessa edellytetään varsinaisessa sopimusasiakirjassa tai sitten suullisen sopimisen yhteydessä selkeää viittaamista vakioehtoihin. </a:t>
            </a:r>
          </a:p>
          <a:p>
            <a:endParaRPr lang="fi-FI" dirty="0"/>
          </a:p>
        </p:txBody>
      </p:sp>
      <p:sp>
        <p:nvSpPr>
          <p:cNvPr id="3" name="Dian numeron paikkamerkki 2"/>
          <p:cNvSpPr>
            <a:spLocks noGrp="1"/>
          </p:cNvSpPr>
          <p:nvPr>
            <p:ph type="sldNum" sz="quarter" idx="12"/>
          </p:nvPr>
        </p:nvSpPr>
        <p:spPr/>
        <p:txBody>
          <a:bodyPr/>
          <a:lstStyle/>
          <a:p>
            <a:fld id="{217F7409-D11E-4A34-AF23-4854E5C53E56}" type="slidenum">
              <a:rPr lang="fi-FI" smtClean="0"/>
              <a:t>37</a:t>
            </a:fld>
            <a:endParaRPr lang="fi-FI"/>
          </a:p>
        </p:txBody>
      </p:sp>
      <p:sp>
        <p:nvSpPr>
          <p:cNvPr id="4" name="Otsikko 3"/>
          <p:cNvSpPr>
            <a:spLocks noGrp="1"/>
          </p:cNvSpPr>
          <p:nvPr>
            <p:ph type="title"/>
          </p:nvPr>
        </p:nvSpPr>
        <p:spPr/>
        <p:txBody>
          <a:bodyPr/>
          <a:lstStyle/>
          <a:p>
            <a:endParaRPr lang="fi-FI" dirty="0"/>
          </a:p>
        </p:txBody>
      </p:sp>
    </p:spTree>
    <p:extLst>
      <p:ext uri="{BB962C8B-B14F-4D97-AF65-F5344CB8AC3E}">
        <p14:creationId xmlns:p14="http://schemas.microsoft.com/office/powerpoint/2010/main" val="372310872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sällön paikkamerkki 1"/>
          <p:cNvSpPr>
            <a:spLocks noGrp="1"/>
          </p:cNvSpPr>
          <p:nvPr>
            <p:ph idx="1"/>
          </p:nvPr>
        </p:nvSpPr>
        <p:spPr/>
        <p:txBody>
          <a:bodyPr/>
          <a:lstStyle/>
          <a:p>
            <a:r>
              <a:rPr lang="fi-FI" dirty="0"/>
              <a:t>Tämän lisäksi sopimusosapuolella tulee olla tosiasiallinen mahdollisuus tutustua vakioehtoihin sopimusta solmittaessa. Pelkkä viittaaminen vakioehtoihin ei siis yksistään riitä saamaan varsinaisesta sopimuksesta ”irrallisia” vakioehtoja sopimuksen osaksi.</a:t>
            </a:r>
          </a:p>
        </p:txBody>
      </p:sp>
      <p:sp>
        <p:nvSpPr>
          <p:cNvPr id="3" name="Dian numeron paikkamerkki 2"/>
          <p:cNvSpPr>
            <a:spLocks noGrp="1"/>
          </p:cNvSpPr>
          <p:nvPr>
            <p:ph type="sldNum" sz="quarter" idx="12"/>
          </p:nvPr>
        </p:nvSpPr>
        <p:spPr/>
        <p:txBody>
          <a:bodyPr/>
          <a:lstStyle/>
          <a:p>
            <a:fld id="{217F7409-D11E-4A34-AF23-4854E5C53E56}" type="slidenum">
              <a:rPr lang="fi-FI" smtClean="0"/>
              <a:t>38</a:t>
            </a:fld>
            <a:endParaRPr lang="fi-FI"/>
          </a:p>
        </p:txBody>
      </p:sp>
      <p:sp>
        <p:nvSpPr>
          <p:cNvPr id="4" name="Otsikko 3"/>
          <p:cNvSpPr>
            <a:spLocks noGrp="1"/>
          </p:cNvSpPr>
          <p:nvPr>
            <p:ph type="title"/>
          </p:nvPr>
        </p:nvSpPr>
        <p:spPr/>
        <p:txBody>
          <a:bodyPr/>
          <a:lstStyle/>
          <a:p>
            <a:endParaRPr lang="fi-FI"/>
          </a:p>
        </p:txBody>
      </p:sp>
    </p:spTree>
    <p:extLst>
      <p:ext uri="{BB962C8B-B14F-4D97-AF65-F5344CB8AC3E}">
        <p14:creationId xmlns:p14="http://schemas.microsoft.com/office/powerpoint/2010/main" val="345422674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sällön paikkamerkki 1"/>
          <p:cNvSpPr>
            <a:spLocks noGrp="1"/>
          </p:cNvSpPr>
          <p:nvPr>
            <p:ph idx="1"/>
          </p:nvPr>
        </p:nvSpPr>
        <p:spPr/>
        <p:txBody>
          <a:bodyPr/>
          <a:lstStyle/>
          <a:p>
            <a:r>
              <a:rPr lang="fi-FI" dirty="0" smtClean="0"/>
              <a:t>SANAMUOTO</a:t>
            </a:r>
          </a:p>
          <a:p>
            <a:r>
              <a:rPr lang="fi-FI" dirty="0" smtClean="0"/>
              <a:t>OSAPUOLTEN YHTEINEN TARKOITUS</a:t>
            </a:r>
          </a:p>
          <a:p>
            <a:r>
              <a:rPr lang="fi-FI" dirty="0" smtClean="0"/>
              <a:t>SOVELTAMISKÄYTÄNTÖ + TAPAOIKEUS</a:t>
            </a:r>
          </a:p>
          <a:p>
            <a:r>
              <a:rPr lang="fi-FI" dirty="0" smtClean="0"/>
              <a:t>EPÄSELVYYSSÄÄNTÖ</a:t>
            </a:r>
          </a:p>
          <a:p>
            <a:r>
              <a:rPr lang="fi-FI" dirty="0" smtClean="0"/>
              <a:t>LAINSÄÄDÄNTÖ</a:t>
            </a:r>
          </a:p>
          <a:p>
            <a:pPr marL="109728" indent="0">
              <a:buNone/>
            </a:pPr>
            <a:endParaRPr lang="fi-FI" dirty="0"/>
          </a:p>
        </p:txBody>
      </p:sp>
      <p:sp>
        <p:nvSpPr>
          <p:cNvPr id="3" name="Dian numeron paikkamerkki 2"/>
          <p:cNvSpPr>
            <a:spLocks noGrp="1"/>
          </p:cNvSpPr>
          <p:nvPr>
            <p:ph type="sldNum" sz="quarter" idx="12"/>
          </p:nvPr>
        </p:nvSpPr>
        <p:spPr/>
        <p:txBody>
          <a:bodyPr/>
          <a:lstStyle/>
          <a:p>
            <a:fld id="{217F7409-D11E-4A34-AF23-4854E5C53E56}" type="slidenum">
              <a:rPr lang="fi-FI" smtClean="0"/>
              <a:t>39</a:t>
            </a:fld>
            <a:endParaRPr lang="fi-FI"/>
          </a:p>
        </p:txBody>
      </p:sp>
      <p:sp>
        <p:nvSpPr>
          <p:cNvPr id="4" name="Otsikko 3"/>
          <p:cNvSpPr>
            <a:spLocks noGrp="1"/>
          </p:cNvSpPr>
          <p:nvPr>
            <p:ph type="title"/>
          </p:nvPr>
        </p:nvSpPr>
        <p:spPr/>
        <p:txBody>
          <a:bodyPr/>
          <a:lstStyle/>
          <a:p>
            <a:r>
              <a:rPr lang="fi-FI" dirty="0" smtClean="0"/>
              <a:t>tulkintaperiaatteet</a:t>
            </a:r>
            <a:endParaRPr lang="fi-FI" dirty="0"/>
          </a:p>
        </p:txBody>
      </p:sp>
    </p:spTree>
    <p:extLst>
      <p:ext uri="{BB962C8B-B14F-4D97-AF65-F5344CB8AC3E}">
        <p14:creationId xmlns:p14="http://schemas.microsoft.com/office/powerpoint/2010/main" val="5889666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57200" y="692696"/>
            <a:ext cx="8229600" cy="5433467"/>
          </a:xfrm>
        </p:spPr>
        <p:txBody>
          <a:bodyPr/>
          <a:lstStyle/>
          <a:p>
            <a:r>
              <a:rPr lang="fi-FI" dirty="0" smtClean="0"/>
              <a:t>Sopimusoikeudellinen lainsäädäntö on sopimustyyppikohtaista</a:t>
            </a:r>
          </a:p>
          <a:p>
            <a:r>
              <a:rPr lang="fi-FI" dirty="0" smtClean="0"/>
              <a:t>Tärkeä poikkeus: OIKEUSTOIMILAKI (</a:t>
            </a:r>
            <a:r>
              <a:rPr lang="fi-FI" dirty="0" err="1" smtClean="0"/>
              <a:t>OikTL</a:t>
            </a:r>
            <a:r>
              <a:rPr lang="fi-FI" dirty="0" smtClean="0"/>
              <a:t>)</a:t>
            </a:r>
          </a:p>
          <a:p>
            <a:pPr marL="0" indent="0">
              <a:buNone/>
            </a:pPr>
            <a:r>
              <a:rPr lang="fi-FI" dirty="0" smtClean="0"/>
              <a:t>- 	</a:t>
            </a:r>
            <a:r>
              <a:rPr lang="fi-FI" dirty="0" err="1" smtClean="0"/>
              <a:t>OikTL</a:t>
            </a:r>
            <a:r>
              <a:rPr lang="fi-FI" dirty="0" smtClean="0"/>
              <a:t> koskee varallisuusoikeudellisia 	oikeustoimia</a:t>
            </a:r>
          </a:p>
          <a:p>
            <a:pPr marL="0" indent="0">
              <a:buNone/>
            </a:pPr>
            <a:r>
              <a:rPr lang="fi-FI" dirty="0" smtClean="0"/>
              <a:t>- 	Sisältää säännökset mm. sopimuksen 	syntymisestä, pätemättömyydestä ja 	valtuutuksesta</a:t>
            </a:r>
          </a:p>
          <a:p>
            <a:pPr marL="0" indent="0">
              <a:buNone/>
            </a:pPr>
            <a:endParaRPr lang="fi-FI" dirty="0"/>
          </a:p>
        </p:txBody>
      </p:sp>
      <p:sp>
        <p:nvSpPr>
          <p:cNvPr id="4" name="Dian numeron paikkamerkki 3"/>
          <p:cNvSpPr>
            <a:spLocks noGrp="1"/>
          </p:cNvSpPr>
          <p:nvPr>
            <p:ph type="sldNum" sz="quarter" idx="12"/>
          </p:nvPr>
        </p:nvSpPr>
        <p:spPr/>
        <p:txBody>
          <a:bodyPr/>
          <a:lstStyle/>
          <a:p>
            <a:fld id="{217F7409-D11E-4A34-AF23-4854E5C53E56}" type="slidenum">
              <a:rPr lang="fi-FI" smtClean="0"/>
              <a:t>4</a:t>
            </a:fld>
            <a:endParaRPr lang="fi-FI"/>
          </a:p>
        </p:txBody>
      </p:sp>
      <p:sp>
        <p:nvSpPr>
          <p:cNvPr id="2" name="Otsikko 1"/>
          <p:cNvSpPr>
            <a:spLocks noGrp="1"/>
          </p:cNvSpPr>
          <p:nvPr>
            <p:ph type="title"/>
          </p:nvPr>
        </p:nvSpPr>
        <p:spPr>
          <a:xfrm>
            <a:off x="457200" y="274638"/>
            <a:ext cx="8229600" cy="274042"/>
          </a:xfrm>
        </p:spPr>
        <p:txBody>
          <a:bodyPr>
            <a:normAutofit fontScale="90000"/>
          </a:bodyPr>
          <a:lstStyle/>
          <a:p>
            <a:endParaRPr lang="fi-FI" dirty="0"/>
          </a:p>
        </p:txBody>
      </p:sp>
    </p:spTree>
    <p:extLst>
      <p:ext uri="{BB962C8B-B14F-4D97-AF65-F5344CB8AC3E}">
        <p14:creationId xmlns:p14="http://schemas.microsoft.com/office/powerpoint/2010/main" val="2591904560"/>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sällön paikkamerkki 1"/>
          <p:cNvSpPr>
            <a:spLocks noGrp="1"/>
          </p:cNvSpPr>
          <p:nvPr>
            <p:ph idx="1"/>
          </p:nvPr>
        </p:nvSpPr>
        <p:spPr/>
        <p:txBody>
          <a:bodyPr>
            <a:normAutofit fontScale="92500"/>
          </a:bodyPr>
          <a:lstStyle/>
          <a:p>
            <a:r>
              <a:rPr lang="fi-FI" dirty="0"/>
              <a:t>Kun sopimus on tulkittavana tuomioistuimessa, lähtökohtana on se, että pyritään vahvistamaan sopimukselle sopimusosapuolten tarkoitusta vastaava sisältö. Ongelmana on tällöin, ettei yhteistä tarkoitusta monestikaan voida yksiselitteisesti selvittää osapuolten erimielisyyksistä ja näyttöongelmista johtuen. Tällöin tuomioistuimen täytyy tukeutua muihin tulkintasääntöihin. Tällaisena tulee kyseeseen sopimuksen sanamuoto, jota tulkitaan ”normaalikielen” mukaan. </a:t>
            </a:r>
          </a:p>
        </p:txBody>
      </p:sp>
      <p:sp>
        <p:nvSpPr>
          <p:cNvPr id="3" name="Dian numeron paikkamerkki 2"/>
          <p:cNvSpPr>
            <a:spLocks noGrp="1"/>
          </p:cNvSpPr>
          <p:nvPr>
            <p:ph type="sldNum" sz="quarter" idx="12"/>
          </p:nvPr>
        </p:nvSpPr>
        <p:spPr/>
        <p:txBody>
          <a:bodyPr/>
          <a:lstStyle/>
          <a:p>
            <a:fld id="{217F7409-D11E-4A34-AF23-4854E5C53E56}" type="slidenum">
              <a:rPr lang="fi-FI" smtClean="0"/>
              <a:t>40</a:t>
            </a:fld>
            <a:endParaRPr lang="fi-FI"/>
          </a:p>
        </p:txBody>
      </p:sp>
      <p:sp>
        <p:nvSpPr>
          <p:cNvPr id="4" name="Otsikko 3"/>
          <p:cNvSpPr>
            <a:spLocks noGrp="1"/>
          </p:cNvSpPr>
          <p:nvPr>
            <p:ph type="title"/>
          </p:nvPr>
        </p:nvSpPr>
        <p:spPr/>
        <p:txBody>
          <a:bodyPr/>
          <a:lstStyle/>
          <a:p>
            <a:r>
              <a:rPr lang="fi-FI" dirty="0" smtClean="0"/>
              <a:t>Sopimuksen tulkinta</a:t>
            </a:r>
            <a:endParaRPr lang="fi-FI" dirty="0"/>
          </a:p>
        </p:txBody>
      </p:sp>
    </p:spTree>
    <p:extLst>
      <p:ext uri="{BB962C8B-B14F-4D97-AF65-F5344CB8AC3E}">
        <p14:creationId xmlns:p14="http://schemas.microsoft.com/office/powerpoint/2010/main" val="52169852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sällön paikkamerkki 1"/>
          <p:cNvSpPr>
            <a:spLocks noGrp="1"/>
          </p:cNvSpPr>
          <p:nvPr>
            <p:ph idx="1"/>
          </p:nvPr>
        </p:nvSpPr>
        <p:spPr/>
        <p:txBody>
          <a:bodyPr/>
          <a:lstStyle/>
          <a:p>
            <a:r>
              <a:rPr lang="fi-FI" dirty="0"/>
              <a:t>Lisäksi merkitystä tulkinnassa voidaan antaa esimerkiksi osapuolten aikaisemmalle sopimustoiminnalle ja yleisille tavoille. Jos siis tietyllä alalla on vakiintuneita toimintatapoja, saavat ne merkitystä sopimuksen tulkinnassa.</a:t>
            </a:r>
          </a:p>
          <a:p>
            <a:endParaRPr lang="fi-FI" dirty="0"/>
          </a:p>
        </p:txBody>
      </p:sp>
      <p:sp>
        <p:nvSpPr>
          <p:cNvPr id="3" name="Dian numeron paikkamerkki 2"/>
          <p:cNvSpPr>
            <a:spLocks noGrp="1"/>
          </p:cNvSpPr>
          <p:nvPr>
            <p:ph type="sldNum" sz="quarter" idx="12"/>
          </p:nvPr>
        </p:nvSpPr>
        <p:spPr/>
        <p:txBody>
          <a:bodyPr/>
          <a:lstStyle/>
          <a:p>
            <a:fld id="{217F7409-D11E-4A34-AF23-4854E5C53E56}" type="slidenum">
              <a:rPr lang="fi-FI" smtClean="0"/>
              <a:t>41</a:t>
            </a:fld>
            <a:endParaRPr lang="fi-FI"/>
          </a:p>
        </p:txBody>
      </p:sp>
      <p:sp>
        <p:nvSpPr>
          <p:cNvPr id="4" name="Otsikko 3"/>
          <p:cNvSpPr>
            <a:spLocks noGrp="1"/>
          </p:cNvSpPr>
          <p:nvPr>
            <p:ph type="title"/>
          </p:nvPr>
        </p:nvSpPr>
        <p:spPr/>
        <p:txBody>
          <a:bodyPr/>
          <a:lstStyle/>
          <a:p>
            <a:r>
              <a:rPr lang="fi-FI" dirty="0" smtClean="0"/>
              <a:t>Sopimuksen tulkinta</a:t>
            </a:r>
            <a:endParaRPr lang="fi-FI" dirty="0"/>
          </a:p>
        </p:txBody>
      </p:sp>
    </p:spTree>
    <p:extLst>
      <p:ext uri="{BB962C8B-B14F-4D97-AF65-F5344CB8AC3E}">
        <p14:creationId xmlns:p14="http://schemas.microsoft.com/office/powerpoint/2010/main" val="22021726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sällön paikkamerkki 1"/>
          <p:cNvSpPr>
            <a:spLocks noGrp="1"/>
          </p:cNvSpPr>
          <p:nvPr>
            <p:ph idx="1"/>
          </p:nvPr>
        </p:nvSpPr>
        <p:spPr/>
        <p:txBody>
          <a:bodyPr>
            <a:normAutofit/>
          </a:bodyPr>
          <a:lstStyle/>
          <a:p>
            <a:r>
              <a:rPr lang="fi-FI" dirty="0" smtClean="0"/>
              <a:t>Epäselvyyssäännön </a:t>
            </a:r>
            <a:r>
              <a:rPr lang="fi-FI" dirty="0"/>
              <a:t>mukaisesti epäselvää/tulkinnanvaraista sopimusehtoa tulkitaan laatijansa vahingoksi. Tausta-ajatuksena on, että se joka ehdon laatii, kantakoon myös riskin sen tulkinnasta. Tämä asettaa vakioehtojen käyttäjälle erityisiä huolellisuusvaatimuksia ehtoja laadittaessa.</a:t>
            </a:r>
          </a:p>
        </p:txBody>
      </p:sp>
      <p:sp>
        <p:nvSpPr>
          <p:cNvPr id="3" name="Dian numeron paikkamerkki 2"/>
          <p:cNvSpPr>
            <a:spLocks noGrp="1"/>
          </p:cNvSpPr>
          <p:nvPr>
            <p:ph type="sldNum" sz="quarter" idx="12"/>
          </p:nvPr>
        </p:nvSpPr>
        <p:spPr/>
        <p:txBody>
          <a:bodyPr/>
          <a:lstStyle/>
          <a:p>
            <a:fld id="{217F7409-D11E-4A34-AF23-4854E5C53E56}" type="slidenum">
              <a:rPr lang="fi-FI" smtClean="0"/>
              <a:t>42</a:t>
            </a:fld>
            <a:endParaRPr lang="fi-FI"/>
          </a:p>
        </p:txBody>
      </p:sp>
      <p:sp>
        <p:nvSpPr>
          <p:cNvPr id="4" name="Otsikko 3"/>
          <p:cNvSpPr>
            <a:spLocks noGrp="1"/>
          </p:cNvSpPr>
          <p:nvPr>
            <p:ph type="title"/>
          </p:nvPr>
        </p:nvSpPr>
        <p:spPr/>
        <p:txBody>
          <a:bodyPr/>
          <a:lstStyle/>
          <a:p>
            <a:r>
              <a:rPr lang="fi-FI" dirty="0" smtClean="0"/>
              <a:t>epäselvyyssääntö</a:t>
            </a:r>
            <a:endParaRPr lang="fi-FI" dirty="0"/>
          </a:p>
        </p:txBody>
      </p:sp>
    </p:spTree>
    <p:extLst>
      <p:ext uri="{BB962C8B-B14F-4D97-AF65-F5344CB8AC3E}">
        <p14:creationId xmlns:p14="http://schemas.microsoft.com/office/powerpoint/2010/main" val="208016591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sällön paikkamerkki 1"/>
          <p:cNvSpPr>
            <a:spLocks noGrp="1"/>
          </p:cNvSpPr>
          <p:nvPr>
            <p:ph idx="1"/>
          </p:nvPr>
        </p:nvSpPr>
        <p:spPr/>
        <p:txBody>
          <a:bodyPr/>
          <a:lstStyle/>
          <a:p>
            <a:r>
              <a:rPr lang="fi-FI" dirty="0"/>
              <a:t>Jos sopimusaineistossa on ristiriitaisia tietoja tietystä asiasta on sääntönä se, että yksilöllisempi ehto syrjäyttää yleisemmän ehdon</a:t>
            </a:r>
          </a:p>
        </p:txBody>
      </p:sp>
      <p:sp>
        <p:nvSpPr>
          <p:cNvPr id="3" name="Dian numeron paikkamerkki 2"/>
          <p:cNvSpPr>
            <a:spLocks noGrp="1"/>
          </p:cNvSpPr>
          <p:nvPr>
            <p:ph type="sldNum" sz="quarter" idx="12"/>
          </p:nvPr>
        </p:nvSpPr>
        <p:spPr/>
        <p:txBody>
          <a:bodyPr/>
          <a:lstStyle/>
          <a:p>
            <a:fld id="{217F7409-D11E-4A34-AF23-4854E5C53E56}" type="slidenum">
              <a:rPr lang="fi-FI" smtClean="0"/>
              <a:t>43</a:t>
            </a:fld>
            <a:endParaRPr lang="fi-FI"/>
          </a:p>
        </p:txBody>
      </p:sp>
      <p:sp>
        <p:nvSpPr>
          <p:cNvPr id="4" name="Otsikko 3"/>
          <p:cNvSpPr>
            <a:spLocks noGrp="1"/>
          </p:cNvSpPr>
          <p:nvPr>
            <p:ph type="title"/>
          </p:nvPr>
        </p:nvSpPr>
        <p:spPr/>
        <p:txBody>
          <a:bodyPr/>
          <a:lstStyle/>
          <a:p>
            <a:r>
              <a:rPr lang="fi-FI" dirty="0" smtClean="0"/>
              <a:t>Yksilöllinen ehto</a:t>
            </a:r>
            <a:endParaRPr lang="fi-FI" dirty="0"/>
          </a:p>
        </p:txBody>
      </p:sp>
    </p:spTree>
    <p:extLst>
      <p:ext uri="{BB962C8B-B14F-4D97-AF65-F5344CB8AC3E}">
        <p14:creationId xmlns:p14="http://schemas.microsoft.com/office/powerpoint/2010/main" val="14122926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57200" y="692696"/>
            <a:ext cx="8229600" cy="5433467"/>
          </a:xfrm>
        </p:spPr>
        <p:txBody>
          <a:bodyPr/>
          <a:lstStyle/>
          <a:p>
            <a:r>
              <a:rPr lang="fi-FI" dirty="0" smtClean="0"/>
              <a:t>Sopimuksen sisältöä koskevista asioista, kuten sopimusvelvoitteiden sisällöstä, sopimusrikkomuksista tai niihin liittyvistä oikeussuojakeinoista ei ole olemassa yleistä lakia</a:t>
            </a:r>
          </a:p>
          <a:p>
            <a:r>
              <a:rPr lang="fi-FI" dirty="0" smtClean="0"/>
              <a:t>Sopimusoikeudelliset velvoitteet ilmenee erityislaeista </a:t>
            </a:r>
          </a:p>
          <a:p>
            <a:endParaRPr lang="fi-FI" dirty="0"/>
          </a:p>
          <a:p>
            <a:endParaRPr lang="fi-FI" dirty="0" smtClean="0"/>
          </a:p>
          <a:p>
            <a:endParaRPr lang="fi-FI" dirty="0"/>
          </a:p>
          <a:p>
            <a:endParaRPr lang="fi-FI" dirty="0"/>
          </a:p>
        </p:txBody>
      </p:sp>
      <p:sp>
        <p:nvSpPr>
          <p:cNvPr id="4" name="Dian numeron paikkamerkki 3"/>
          <p:cNvSpPr>
            <a:spLocks noGrp="1"/>
          </p:cNvSpPr>
          <p:nvPr>
            <p:ph type="sldNum" sz="quarter" idx="12"/>
          </p:nvPr>
        </p:nvSpPr>
        <p:spPr/>
        <p:txBody>
          <a:bodyPr/>
          <a:lstStyle/>
          <a:p>
            <a:fld id="{217F7409-D11E-4A34-AF23-4854E5C53E56}" type="slidenum">
              <a:rPr lang="fi-FI" smtClean="0"/>
              <a:t>5</a:t>
            </a:fld>
            <a:endParaRPr lang="fi-FI"/>
          </a:p>
        </p:txBody>
      </p:sp>
      <p:sp>
        <p:nvSpPr>
          <p:cNvPr id="2" name="Otsikko 1"/>
          <p:cNvSpPr>
            <a:spLocks noGrp="1"/>
          </p:cNvSpPr>
          <p:nvPr>
            <p:ph type="title"/>
          </p:nvPr>
        </p:nvSpPr>
        <p:spPr>
          <a:xfrm>
            <a:off x="457200" y="274638"/>
            <a:ext cx="8229600" cy="274042"/>
          </a:xfrm>
        </p:spPr>
        <p:txBody>
          <a:bodyPr>
            <a:normAutofit fontScale="90000"/>
          </a:bodyPr>
          <a:lstStyle/>
          <a:p>
            <a:endParaRPr lang="fi-FI" dirty="0"/>
          </a:p>
        </p:txBody>
      </p:sp>
    </p:spTree>
    <p:extLst>
      <p:ext uri="{BB962C8B-B14F-4D97-AF65-F5344CB8AC3E}">
        <p14:creationId xmlns:p14="http://schemas.microsoft.com/office/powerpoint/2010/main" val="405507429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57200" y="980728"/>
            <a:ext cx="8229600" cy="5145435"/>
          </a:xfrm>
        </p:spPr>
        <p:txBody>
          <a:bodyPr/>
          <a:lstStyle/>
          <a:p>
            <a:pPr marL="514350" indent="-514350">
              <a:buAutoNum type="arabicPeriod"/>
            </a:pPr>
            <a:r>
              <a:rPr lang="fi-FI" dirty="0" smtClean="0"/>
              <a:t>vakiosopimus ja yksilöllinen sopimus</a:t>
            </a:r>
          </a:p>
          <a:p>
            <a:pPr>
              <a:buFontTx/>
              <a:buChar char="-"/>
            </a:pPr>
            <a:r>
              <a:rPr lang="fi-FI" dirty="0" smtClean="0"/>
              <a:t>Sopimus on yksilöllinen kun ehdot on osapuolten kesken sovittu ja laadittu.</a:t>
            </a:r>
          </a:p>
          <a:p>
            <a:pPr>
              <a:buFontTx/>
              <a:buChar char="-"/>
            </a:pPr>
            <a:r>
              <a:rPr lang="fi-FI" dirty="0" smtClean="0"/>
              <a:t>Vastakohta vakiosopimus: käytetään valmista ehtokaavaketta</a:t>
            </a:r>
          </a:p>
          <a:p>
            <a:pPr>
              <a:buFontTx/>
              <a:buChar char="-"/>
            </a:pPr>
            <a:r>
              <a:rPr lang="fi-FI" dirty="0" err="1" smtClean="0"/>
              <a:t>Sop.oikeudellinen</a:t>
            </a:r>
            <a:r>
              <a:rPr lang="fi-FI" dirty="0" smtClean="0"/>
              <a:t> periaate: epäselvää säännöstä tai sopimusta tulkitaan ja sovelletaan laatijansa vahingoksi</a:t>
            </a:r>
          </a:p>
          <a:p>
            <a:pPr marL="0" indent="0">
              <a:buNone/>
            </a:pPr>
            <a:endParaRPr lang="fi-FI" dirty="0"/>
          </a:p>
        </p:txBody>
      </p:sp>
      <p:sp>
        <p:nvSpPr>
          <p:cNvPr id="4" name="Dian numeron paikkamerkki 3"/>
          <p:cNvSpPr>
            <a:spLocks noGrp="1"/>
          </p:cNvSpPr>
          <p:nvPr>
            <p:ph type="sldNum" sz="quarter" idx="12"/>
          </p:nvPr>
        </p:nvSpPr>
        <p:spPr/>
        <p:txBody>
          <a:bodyPr/>
          <a:lstStyle/>
          <a:p>
            <a:fld id="{217F7409-D11E-4A34-AF23-4854E5C53E56}" type="slidenum">
              <a:rPr lang="fi-FI" smtClean="0"/>
              <a:t>6</a:t>
            </a:fld>
            <a:endParaRPr lang="fi-FI"/>
          </a:p>
        </p:txBody>
      </p:sp>
      <p:sp>
        <p:nvSpPr>
          <p:cNvPr id="2" name="Otsikko 1"/>
          <p:cNvSpPr>
            <a:spLocks noGrp="1"/>
          </p:cNvSpPr>
          <p:nvPr>
            <p:ph type="title"/>
          </p:nvPr>
        </p:nvSpPr>
        <p:spPr>
          <a:xfrm>
            <a:off x="457200" y="274638"/>
            <a:ext cx="8229600" cy="418058"/>
          </a:xfrm>
        </p:spPr>
        <p:txBody>
          <a:bodyPr>
            <a:noAutofit/>
          </a:bodyPr>
          <a:lstStyle/>
          <a:p>
            <a:endParaRPr lang="fi-FI" sz="2400" dirty="0"/>
          </a:p>
        </p:txBody>
      </p:sp>
    </p:spTree>
    <p:extLst>
      <p:ext uri="{BB962C8B-B14F-4D97-AF65-F5344CB8AC3E}">
        <p14:creationId xmlns:p14="http://schemas.microsoft.com/office/powerpoint/2010/main" val="23394738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57200" y="620688"/>
            <a:ext cx="8229600" cy="5505475"/>
          </a:xfrm>
        </p:spPr>
        <p:txBody>
          <a:bodyPr/>
          <a:lstStyle/>
          <a:p>
            <a:pPr marL="0" indent="0">
              <a:buNone/>
            </a:pPr>
            <a:r>
              <a:rPr lang="fi-FI" dirty="0" smtClean="0"/>
              <a:t>2. Kuluttajasopimus ja liikesopimus</a:t>
            </a:r>
          </a:p>
          <a:p>
            <a:pPr marL="0" indent="0">
              <a:buNone/>
            </a:pPr>
            <a:endParaRPr lang="fi-FI" dirty="0" smtClean="0"/>
          </a:p>
          <a:p>
            <a:pPr>
              <a:buFontTx/>
              <a:buChar char="-"/>
            </a:pPr>
            <a:r>
              <a:rPr lang="fi-FI" dirty="0" err="1" smtClean="0"/>
              <a:t>KSL:n</a:t>
            </a:r>
            <a:r>
              <a:rPr lang="fi-FI" dirty="0" smtClean="0"/>
              <a:t> mukaiset sopimukset, työsopimukset, huoneenvuokrasopimukset..</a:t>
            </a:r>
          </a:p>
          <a:p>
            <a:pPr>
              <a:buFontTx/>
              <a:buChar char="-"/>
            </a:pPr>
            <a:r>
              <a:rPr lang="fi-FI" dirty="0" smtClean="0"/>
              <a:t>Liikesopimuksia tehdään yritysten välillä: silloin osapuolet ovat tasavertaisia  (toisin kuluttajasopimuksissa)</a:t>
            </a:r>
          </a:p>
          <a:p>
            <a:pPr>
              <a:buFontTx/>
              <a:buChar char="-"/>
            </a:pPr>
            <a:r>
              <a:rPr lang="fi-FI" dirty="0" smtClean="0"/>
              <a:t>Liikesopimuksissa riski, voi olla suurikin, mutta ei oikeuta kohtuullistamiseen eikä sovitteluun</a:t>
            </a:r>
          </a:p>
          <a:p>
            <a:pPr marL="0" indent="0">
              <a:buNone/>
            </a:pPr>
            <a:endParaRPr lang="fi-FI" dirty="0" smtClean="0"/>
          </a:p>
          <a:p>
            <a:pPr>
              <a:buFontTx/>
              <a:buChar char="-"/>
            </a:pPr>
            <a:endParaRPr lang="fi-FI" dirty="0"/>
          </a:p>
        </p:txBody>
      </p:sp>
      <p:sp>
        <p:nvSpPr>
          <p:cNvPr id="4" name="Dian numeron paikkamerkki 3"/>
          <p:cNvSpPr>
            <a:spLocks noGrp="1"/>
          </p:cNvSpPr>
          <p:nvPr>
            <p:ph type="sldNum" sz="quarter" idx="12"/>
          </p:nvPr>
        </p:nvSpPr>
        <p:spPr/>
        <p:txBody>
          <a:bodyPr/>
          <a:lstStyle/>
          <a:p>
            <a:fld id="{217F7409-D11E-4A34-AF23-4854E5C53E56}" type="slidenum">
              <a:rPr lang="fi-FI" smtClean="0"/>
              <a:t>7</a:t>
            </a:fld>
            <a:endParaRPr lang="fi-FI"/>
          </a:p>
        </p:txBody>
      </p:sp>
      <p:sp>
        <p:nvSpPr>
          <p:cNvPr id="2" name="Otsikko 1"/>
          <p:cNvSpPr>
            <a:spLocks noGrp="1"/>
          </p:cNvSpPr>
          <p:nvPr>
            <p:ph type="title"/>
          </p:nvPr>
        </p:nvSpPr>
        <p:spPr>
          <a:xfrm>
            <a:off x="457200" y="274638"/>
            <a:ext cx="8229600" cy="274042"/>
          </a:xfrm>
        </p:spPr>
        <p:txBody>
          <a:bodyPr>
            <a:normAutofit fontScale="90000"/>
          </a:bodyPr>
          <a:lstStyle/>
          <a:p>
            <a:endParaRPr lang="fi-FI" dirty="0"/>
          </a:p>
        </p:txBody>
      </p:sp>
    </p:spTree>
    <p:extLst>
      <p:ext uri="{BB962C8B-B14F-4D97-AF65-F5344CB8AC3E}">
        <p14:creationId xmlns:p14="http://schemas.microsoft.com/office/powerpoint/2010/main" val="17578340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57200" y="764704"/>
            <a:ext cx="8229600" cy="5361459"/>
          </a:xfrm>
        </p:spPr>
        <p:txBody>
          <a:bodyPr/>
          <a:lstStyle/>
          <a:p>
            <a:pPr marL="0" indent="0">
              <a:buNone/>
            </a:pPr>
            <a:r>
              <a:rPr lang="fi-FI" dirty="0" smtClean="0"/>
              <a:t>3. Kertasopimus ja kestosopimus</a:t>
            </a:r>
          </a:p>
          <a:p>
            <a:pPr marL="0" indent="0">
              <a:buNone/>
            </a:pPr>
            <a:endParaRPr lang="fi-FI" dirty="0" smtClean="0"/>
          </a:p>
          <a:p>
            <a:pPr>
              <a:buFontTx/>
              <a:buChar char="-"/>
            </a:pPr>
            <a:r>
              <a:rPr lang="fi-FI" dirty="0" smtClean="0"/>
              <a:t>Kestosopimuksia huoneenvuokra- tai yhtiösopimus, kertasopimuksia ovat lyhytkestoiset esim. kauppasopimukset </a:t>
            </a:r>
          </a:p>
          <a:p>
            <a:pPr>
              <a:buFontTx/>
              <a:buChar char="-"/>
            </a:pPr>
            <a:r>
              <a:rPr lang="fi-FI" dirty="0" smtClean="0"/>
              <a:t>Kertasopimuksen velvoitteet lakkaa kun suoritus on tehty</a:t>
            </a:r>
            <a:endParaRPr lang="fi-FI" dirty="0"/>
          </a:p>
        </p:txBody>
      </p:sp>
      <p:sp>
        <p:nvSpPr>
          <p:cNvPr id="4" name="Dian numeron paikkamerkki 3"/>
          <p:cNvSpPr>
            <a:spLocks noGrp="1"/>
          </p:cNvSpPr>
          <p:nvPr>
            <p:ph type="sldNum" sz="quarter" idx="12"/>
          </p:nvPr>
        </p:nvSpPr>
        <p:spPr/>
        <p:txBody>
          <a:bodyPr/>
          <a:lstStyle/>
          <a:p>
            <a:fld id="{217F7409-D11E-4A34-AF23-4854E5C53E56}" type="slidenum">
              <a:rPr lang="fi-FI" smtClean="0"/>
              <a:t>8</a:t>
            </a:fld>
            <a:endParaRPr lang="fi-FI"/>
          </a:p>
        </p:txBody>
      </p:sp>
      <p:sp>
        <p:nvSpPr>
          <p:cNvPr id="2" name="Otsikko 1"/>
          <p:cNvSpPr>
            <a:spLocks noGrp="1"/>
          </p:cNvSpPr>
          <p:nvPr>
            <p:ph type="title"/>
          </p:nvPr>
        </p:nvSpPr>
        <p:spPr>
          <a:xfrm>
            <a:off x="457200" y="274638"/>
            <a:ext cx="8229600" cy="274042"/>
          </a:xfrm>
        </p:spPr>
        <p:txBody>
          <a:bodyPr>
            <a:normAutofit fontScale="90000"/>
          </a:bodyPr>
          <a:lstStyle/>
          <a:p>
            <a:endParaRPr lang="fi-FI" dirty="0"/>
          </a:p>
        </p:txBody>
      </p:sp>
    </p:spTree>
    <p:extLst>
      <p:ext uri="{BB962C8B-B14F-4D97-AF65-F5344CB8AC3E}">
        <p14:creationId xmlns:p14="http://schemas.microsoft.com/office/powerpoint/2010/main" val="227345369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sällön paikkamerkki 1"/>
          <p:cNvSpPr>
            <a:spLocks noGrp="1"/>
          </p:cNvSpPr>
          <p:nvPr>
            <p:ph idx="1"/>
          </p:nvPr>
        </p:nvSpPr>
        <p:spPr/>
        <p:txBody>
          <a:bodyPr/>
          <a:lstStyle/>
          <a:p>
            <a:r>
              <a:rPr lang="fi-FI" dirty="0" smtClean="0"/>
              <a:t>Tärkeitä sopimusoikeudessa</a:t>
            </a:r>
          </a:p>
          <a:p>
            <a:endParaRPr lang="fi-FI" dirty="0"/>
          </a:p>
          <a:p>
            <a:pPr marL="624078" indent="-514350">
              <a:buAutoNum type="arabicPeriod"/>
            </a:pPr>
            <a:r>
              <a:rPr lang="fi-FI" dirty="0" smtClean="0"/>
              <a:t>Sopimuksen sitovuus</a:t>
            </a:r>
          </a:p>
          <a:p>
            <a:pPr marL="624078" indent="-514350">
              <a:buAutoNum type="arabicPeriod"/>
            </a:pPr>
            <a:r>
              <a:rPr lang="fi-FI" dirty="0" err="1" smtClean="0"/>
              <a:t>Force</a:t>
            </a:r>
            <a:r>
              <a:rPr lang="fi-FI" dirty="0" smtClean="0"/>
              <a:t> </a:t>
            </a:r>
            <a:r>
              <a:rPr lang="fi-FI" dirty="0" err="1" smtClean="0"/>
              <a:t>majeure</a:t>
            </a:r>
            <a:r>
              <a:rPr lang="fi-FI" dirty="0" smtClean="0"/>
              <a:t> = ylivoimainen este</a:t>
            </a:r>
          </a:p>
          <a:p>
            <a:pPr marL="624078" indent="-514350">
              <a:buAutoNum type="arabicPeriod"/>
            </a:pPr>
            <a:r>
              <a:rPr lang="fi-FI" dirty="0" smtClean="0"/>
              <a:t>Ankara vastuu</a:t>
            </a:r>
          </a:p>
          <a:p>
            <a:pPr marL="624078" indent="-514350">
              <a:buAutoNum type="arabicPeriod"/>
            </a:pPr>
            <a:r>
              <a:rPr lang="fi-FI" dirty="0" smtClean="0"/>
              <a:t>Kontrollivastuu (myyjän vastuu)</a:t>
            </a:r>
          </a:p>
          <a:p>
            <a:pPr marL="624078" indent="-514350">
              <a:buAutoNum type="arabicPeriod"/>
            </a:pPr>
            <a:r>
              <a:rPr lang="fi-FI" dirty="0" smtClean="0"/>
              <a:t>Sopimusvapaus</a:t>
            </a:r>
          </a:p>
          <a:p>
            <a:pPr marL="624078" indent="-514350">
              <a:buAutoNum type="arabicPeriod"/>
            </a:pPr>
            <a:r>
              <a:rPr lang="fi-FI" dirty="0" smtClean="0"/>
              <a:t>Sopimuspakko (monopoliasemassa olevilla)</a:t>
            </a:r>
          </a:p>
          <a:p>
            <a:pPr marL="624078" indent="-514350">
              <a:buAutoNum type="arabicPeriod"/>
            </a:pPr>
            <a:r>
              <a:rPr lang="fi-FI" dirty="0" smtClean="0"/>
              <a:t>Yhdenvertaisuus, luottamuksensuoja</a:t>
            </a:r>
          </a:p>
          <a:p>
            <a:endParaRPr lang="fi-FI" dirty="0"/>
          </a:p>
        </p:txBody>
      </p:sp>
      <p:sp>
        <p:nvSpPr>
          <p:cNvPr id="3" name="Dian numeron paikkamerkki 2"/>
          <p:cNvSpPr>
            <a:spLocks noGrp="1"/>
          </p:cNvSpPr>
          <p:nvPr>
            <p:ph type="sldNum" sz="quarter" idx="12"/>
          </p:nvPr>
        </p:nvSpPr>
        <p:spPr/>
        <p:txBody>
          <a:bodyPr/>
          <a:lstStyle/>
          <a:p>
            <a:fld id="{217F7409-D11E-4A34-AF23-4854E5C53E56}" type="slidenum">
              <a:rPr lang="fi-FI" smtClean="0"/>
              <a:t>9</a:t>
            </a:fld>
            <a:endParaRPr lang="fi-FI"/>
          </a:p>
        </p:txBody>
      </p:sp>
      <p:sp>
        <p:nvSpPr>
          <p:cNvPr id="4" name="Otsikko 3"/>
          <p:cNvSpPr>
            <a:spLocks noGrp="1"/>
          </p:cNvSpPr>
          <p:nvPr>
            <p:ph type="title"/>
          </p:nvPr>
        </p:nvSpPr>
        <p:spPr/>
        <p:txBody>
          <a:bodyPr>
            <a:normAutofit fontScale="90000"/>
          </a:bodyPr>
          <a:lstStyle/>
          <a:p>
            <a:r>
              <a:rPr lang="fi-FI" dirty="0" smtClean="0"/>
              <a:t>Sopimusoikeudellisia periaatteita</a:t>
            </a:r>
            <a:endParaRPr lang="fi-FI" dirty="0"/>
          </a:p>
        </p:txBody>
      </p:sp>
    </p:spTree>
    <p:extLst>
      <p:ext uri="{BB962C8B-B14F-4D97-AF65-F5344CB8AC3E}">
        <p14:creationId xmlns:p14="http://schemas.microsoft.com/office/powerpoint/2010/main" val="179548301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la">
  <a:themeElements>
    <a:clrScheme name="Aul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Aul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Aul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1359</TotalTime>
  <Words>1613</Words>
  <Application>Microsoft Office PowerPoint</Application>
  <PresentationFormat>Näytössä katseltava diaesitys (4:3)</PresentationFormat>
  <Paragraphs>241</Paragraphs>
  <Slides>43</Slides>
  <Notes>0</Notes>
  <HiddenSlides>0</HiddenSlides>
  <MMClips>0</MMClips>
  <ScaleCrop>false</ScaleCrop>
  <HeadingPairs>
    <vt:vector size="6" baseType="variant">
      <vt:variant>
        <vt:lpstr>Käytetyt fontit</vt:lpstr>
      </vt:variant>
      <vt:variant>
        <vt:i4>6</vt:i4>
      </vt:variant>
      <vt:variant>
        <vt:lpstr>Teema</vt:lpstr>
      </vt:variant>
      <vt:variant>
        <vt:i4>1</vt:i4>
      </vt:variant>
      <vt:variant>
        <vt:lpstr>Dian otsikot</vt:lpstr>
      </vt:variant>
      <vt:variant>
        <vt:i4>43</vt:i4>
      </vt:variant>
    </vt:vector>
  </HeadingPairs>
  <TitlesOfParts>
    <vt:vector size="50" baseType="lpstr">
      <vt:lpstr>Arial</vt:lpstr>
      <vt:lpstr>Calibri</vt:lpstr>
      <vt:lpstr>Lucida Sans Unicode</vt:lpstr>
      <vt:lpstr>Verdana</vt:lpstr>
      <vt:lpstr>Wingdings 2</vt:lpstr>
      <vt:lpstr>Wingdings 3</vt:lpstr>
      <vt:lpstr>Aula</vt:lpstr>
      <vt:lpstr>SOPIMUSOIKEUDEN PERUSTEET</vt:lpstr>
      <vt:lpstr>ENNEN LUENTOJA OSATTAVIA ASIOITA….</vt:lpstr>
      <vt:lpstr>Sopimusoikeuden perusteet</vt:lpstr>
      <vt:lpstr>PowerPoint-esitys</vt:lpstr>
      <vt:lpstr>PowerPoint-esitys</vt:lpstr>
      <vt:lpstr>PowerPoint-esitys</vt:lpstr>
      <vt:lpstr>PowerPoint-esitys</vt:lpstr>
      <vt:lpstr>PowerPoint-esitys</vt:lpstr>
      <vt:lpstr>Sopimusoikeudellisia periaatteita</vt:lpstr>
      <vt:lpstr>Pacta sunt servanda</vt:lpstr>
      <vt:lpstr>SOPIMUSVAPAUS</vt:lpstr>
      <vt:lpstr>SOPIMUKSEN SYNTY</vt:lpstr>
      <vt:lpstr>TARJOUS-VASTAUS = SOPIMUKSEN SYNTY</vt:lpstr>
      <vt:lpstr>PowerPoint-esitys</vt:lpstr>
      <vt:lpstr>Sopimuksen pätemättömyys</vt:lpstr>
      <vt:lpstr>PowerPoint-esitys</vt:lpstr>
      <vt:lpstr>PowerPoint-esitys</vt:lpstr>
      <vt:lpstr>PowerPoint-esitys</vt:lpstr>
      <vt:lpstr>SOPIMUKSEN PÄTEMÄTTÖMYYS JA VILPITÖN MIELI (BONA FIDE)</vt:lpstr>
      <vt:lpstr>HEIKOT PÄTEMÄTTÖMYYSPERUSTEET  </vt:lpstr>
      <vt:lpstr>VAHVAT PÄTEMÄTTÖMYYSPERUSTEET</vt:lpstr>
      <vt:lpstr>PowerPoint-esitys</vt:lpstr>
      <vt:lpstr>OIKEUSTOIMIKELVOTTOMUUS </vt:lpstr>
      <vt:lpstr>PowerPoint-esitys</vt:lpstr>
      <vt:lpstr>SOPIMUKSEN SOVITTELU JA KOHTUUTON SOPIMUSEHTO</vt:lpstr>
      <vt:lpstr>Sopimuksen sovittelu</vt:lpstr>
      <vt:lpstr>PowerPoint-esitys</vt:lpstr>
      <vt:lpstr>VAHINGONKORVAUS</vt:lpstr>
      <vt:lpstr>VAHINKOLAJIT</vt:lpstr>
      <vt:lpstr>PowerPoint-esitys</vt:lpstr>
      <vt:lpstr>PowerPoint-esitys</vt:lpstr>
      <vt:lpstr>PowerPoint-esitys</vt:lpstr>
      <vt:lpstr>esimerkkejä</vt:lpstr>
      <vt:lpstr>PowerPoint-esitys</vt:lpstr>
      <vt:lpstr>vakiosopimus</vt:lpstr>
      <vt:lpstr>Vakioehto ja liityntäongelma</vt:lpstr>
      <vt:lpstr>PowerPoint-esitys</vt:lpstr>
      <vt:lpstr>PowerPoint-esitys</vt:lpstr>
      <vt:lpstr>tulkintaperiaatteet</vt:lpstr>
      <vt:lpstr>Sopimuksen tulkinta</vt:lpstr>
      <vt:lpstr>Sopimuksen tulkinta</vt:lpstr>
      <vt:lpstr>epäselvyyssääntö</vt:lpstr>
      <vt:lpstr>Yksilöllinen ehto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TYÖOIKEUS TUTUKSI</dc:title>
  <dc:creator>Sanna Luoma</dc:creator>
  <cp:lastModifiedBy>Sanna Luoma</cp:lastModifiedBy>
  <cp:revision>34</cp:revision>
  <dcterms:created xsi:type="dcterms:W3CDTF">2015-09-25T13:11:26Z</dcterms:created>
  <dcterms:modified xsi:type="dcterms:W3CDTF">2020-10-08T09:28:25Z</dcterms:modified>
</cp:coreProperties>
</file>