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2" r:id="rId1"/>
  </p:sldMasterIdLst>
  <p:notesMasterIdLst>
    <p:notesMasterId r:id="rId258"/>
  </p:notesMasterIdLst>
  <p:sldIdLst>
    <p:sldId id="927" r:id="rId2"/>
    <p:sldId id="889" r:id="rId3"/>
    <p:sldId id="890" r:id="rId4"/>
    <p:sldId id="891" r:id="rId5"/>
    <p:sldId id="892" r:id="rId6"/>
    <p:sldId id="893" r:id="rId7"/>
    <p:sldId id="894" r:id="rId8"/>
    <p:sldId id="895" r:id="rId9"/>
    <p:sldId id="896" r:id="rId10"/>
    <p:sldId id="1164" r:id="rId11"/>
    <p:sldId id="1163" r:id="rId12"/>
    <p:sldId id="897" r:id="rId13"/>
    <p:sldId id="928" r:id="rId14"/>
    <p:sldId id="900" r:id="rId15"/>
    <p:sldId id="966" r:id="rId16"/>
    <p:sldId id="901" r:id="rId17"/>
    <p:sldId id="902" r:id="rId18"/>
    <p:sldId id="903" r:id="rId19"/>
    <p:sldId id="904" r:id="rId20"/>
    <p:sldId id="905" r:id="rId21"/>
    <p:sldId id="906" r:id="rId22"/>
    <p:sldId id="907" r:id="rId23"/>
    <p:sldId id="908" r:id="rId24"/>
    <p:sldId id="909" r:id="rId25"/>
    <p:sldId id="911" r:id="rId26"/>
    <p:sldId id="912" r:id="rId27"/>
    <p:sldId id="913" r:id="rId28"/>
    <p:sldId id="914" r:id="rId29"/>
    <p:sldId id="915" r:id="rId30"/>
    <p:sldId id="1172" r:id="rId31"/>
    <p:sldId id="916" r:id="rId32"/>
    <p:sldId id="917" r:id="rId33"/>
    <p:sldId id="918" r:id="rId34"/>
    <p:sldId id="919" r:id="rId35"/>
    <p:sldId id="920" r:id="rId36"/>
    <p:sldId id="921" r:id="rId37"/>
    <p:sldId id="922" r:id="rId38"/>
    <p:sldId id="923" r:id="rId39"/>
    <p:sldId id="924" r:id="rId40"/>
    <p:sldId id="925" r:id="rId41"/>
    <p:sldId id="926" r:id="rId42"/>
    <p:sldId id="929" r:id="rId43"/>
    <p:sldId id="780" r:id="rId44"/>
    <p:sldId id="797" r:id="rId45"/>
    <p:sldId id="881" r:id="rId46"/>
    <p:sldId id="930" r:id="rId47"/>
    <p:sldId id="1165" r:id="rId48"/>
    <p:sldId id="1166" r:id="rId49"/>
    <p:sldId id="932" r:id="rId50"/>
    <p:sldId id="933" r:id="rId51"/>
    <p:sldId id="934" r:id="rId52"/>
    <p:sldId id="935" r:id="rId53"/>
    <p:sldId id="936" r:id="rId54"/>
    <p:sldId id="937" r:id="rId55"/>
    <p:sldId id="938" r:id="rId56"/>
    <p:sldId id="798" r:id="rId57"/>
    <p:sldId id="877" r:id="rId58"/>
    <p:sldId id="942" r:id="rId59"/>
    <p:sldId id="876" r:id="rId60"/>
    <p:sldId id="941" r:id="rId61"/>
    <p:sldId id="856" r:id="rId62"/>
    <p:sldId id="858" r:id="rId63"/>
    <p:sldId id="859" r:id="rId64"/>
    <p:sldId id="861" r:id="rId65"/>
    <p:sldId id="868" r:id="rId66"/>
    <p:sldId id="943" r:id="rId67"/>
    <p:sldId id="944" r:id="rId68"/>
    <p:sldId id="945" r:id="rId69"/>
    <p:sldId id="874" r:id="rId70"/>
    <p:sldId id="875" r:id="rId71"/>
    <p:sldId id="947" r:id="rId72"/>
    <p:sldId id="948" r:id="rId73"/>
    <p:sldId id="949" r:id="rId74"/>
    <p:sldId id="950" r:id="rId75"/>
    <p:sldId id="951" r:id="rId76"/>
    <p:sldId id="879" r:id="rId77"/>
    <p:sldId id="952" r:id="rId78"/>
    <p:sldId id="953" r:id="rId79"/>
    <p:sldId id="954" r:id="rId80"/>
    <p:sldId id="955" r:id="rId81"/>
    <p:sldId id="956" r:id="rId82"/>
    <p:sldId id="957" r:id="rId83"/>
    <p:sldId id="958" r:id="rId84"/>
    <p:sldId id="959" r:id="rId85"/>
    <p:sldId id="960" r:id="rId86"/>
    <p:sldId id="961" r:id="rId87"/>
    <p:sldId id="962" r:id="rId88"/>
    <p:sldId id="963" r:id="rId89"/>
    <p:sldId id="964" r:id="rId90"/>
    <p:sldId id="965" r:id="rId91"/>
    <p:sldId id="1089" r:id="rId92"/>
    <p:sldId id="1090" r:id="rId93"/>
    <p:sldId id="1159" r:id="rId94"/>
    <p:sldId id="1160" r:id="rId95"/>
    <p:sldId id="1161" r:id="rId96"/>
    <p:sldId id="1162" r:id="rId97"/>
    <p:sldId id="1091" r:id="rId98"/>
    <p:sldId id="1173" r:id="rId99"/>
    <p:sldId id="1092" r:id="rId100"/>
    <p:sldId id="1120" r:id="rId101"/>
    <p:sldId id="1121" r:id="rId102"/>
    <p:sldId id="1122" r:id="rId103"/>
    <p:sldId id="1123" r:id="rId104"/>
    <p:sldId id="1124" r:id="rId105"/>
    <p:sldId id="1125" r:id="rId106"/>
    <p:sldId id="1126" r:id="rId107"/>
    <p:sldId id="1129" r:id="rId108"/>
    <p:sldId id="1130" r:id="rId109"/>
    <p:sldId id="1131" r:id="rId110"/>
    <p:sldId id="1132" r:id="rId111"/>
    <p:sldId id="1133" r:id="rId112"/>
    <p:sldId id="1134" r:id="rId113"/>
    <p:sldId id="1135" r:id="rId114"/>
    <p:sldId id="1141" r:id="rId115"/>
    <p:sldId id="1142" r:id="rId116"/>
    <p:sldId id="1143" r:id="rId117"/>
    <p:sldId id="1144" r:id="rId118"/>
    <p:sldId id="1145" r:id="rId119"/>
    <p:sldId id="1148" r:id="rId120"/>
    <p:sldId id="1149" r:id="rId121"/>
    <p:sldId id="1150" r:id="rId122"/>
    <p:sldId id="1151" r:id="rId123"/>
    <p:sldId id="1152" r:id="rId124"/>
    <p:sldId id="1153" r:id="rId125"/>
    <p:sldId id="1154" r:id="rId126"/>
    <p:sldId id="1155" r:id="rId127"/>
    <p:sldId id="1156" r:id="rId128"/>
    <p:sldId id="1101" r:id="rId129"/>
    <p:sldId id="1102" r:id="rId130"/>
    <p:sldId id="1106" r:id="rId131"/>
    <p:sldId id="1107" r:id="rId132"/>
    <p:sldId id="1108" r:id="rId133"/>
    <p:sldId id="1109" r:id="rId134"/>
    <p:sldId id="1110" r:id="rId135"/>
    <p:sldId id="1112" r:id="rId136"/>
    <p:sldId id="1113" r:id="rId137"/>
    <p:sldId id="1114" r:id="rId138"/>
    <p:sldId id="1115" r:id="rId139"/>
    <p:sldId id="1116" r:id="rId140"/>
    <p:sldId id="1117" r:id="rId141"/>
    <p:sldId id="1118" r:id="rId142"/>
    <p:sldId id="1119" r:id="rId143"/>
    <p:sldId id="800" r:id="rId144"/>
    <p:sldId id="885" r:id="rId145"/>
    <p:sldId id="886" r:id="rId146"/>
    <p:sldId id="887" r:id="rId147"/>
    <p:sldId id="888" r:id="rId148"/>
    <p:sldId id="841" r:id="rId149"/>
    <p:sldId id="842" r:id="rId150"/>
    <p:sldId id="846" r:id="rId151"/>
    <p:sldId id="967" r:id="rId152"/>
    <p:sldId id="968" r:id="rId153"/>
    <p:sldId id="969" r:id="rId154"/>
    <p:sldId id="970" r:id="rId155"/>
    <p:sldId id="971" r:id="rId156"/>
    <p:sldId id="972" r:id="rId157"/>
    <p:sldId id="973" r:id="rId158"/>
    <p:sldId id="974" r:id="rId159"/>
    <p:sldId id="975" r:id="rId160"/>
    <p:sldId id="976" r:id="rId161"/>
    <p:sldId id="977" r:id="rId162"/>
    <p:sldId id="978" r:id="rId163"/>
    <p:sldId id="979" r:id="rId164"/>
    <p:sldId id="980" r:id="rId165"/>
    <p:sldId id="981" r:id="rId166"/>
    <p:sldId id="982" r:id="rId167"/>
    <p:sldId id="983" r:id="rId168"/>
    <p:sldId id="984" r:id="rId169"/>
    <p:sldId id="985" r:id="rId170"/>
    <p:sldId id="986" r:id="rId171"/>
    <p:sldId id="1167" r:id="rId172"/>
    <p:sldId id="1168" r:id="rId173"/>
    <p:sldId id="1169" r:id="rId174"/>
    <p:sldId id="1170" r:id="rId175"/>
    <p:sldId id="1171" r:id="rId176"/>
    <p:sldId id="987" r:id="rId177"/>
    <p:sldId id="988" r:id="rId178"/>
    <p:sldId id="989" r:id="rId179"/>
    <p:sldId id="990" r:id="rId180"/>
    <p:sldId id="991" r:id="rId181"/>
    <p:sldId id="992" r:id="rId182"/>
    <p:sldId id="993" r:id="rId183"/>
    <p:sldId id="994" r:id="rId184"/>
    <p:sldId id="995" r:id="rId185"/>
    <p:sldId id="996" r:id="rId186"/>
    <p:sldId id="997" r:id="rId187"/>
    <p:sldId id="998" r:id="rId188"/>
    <p:sldId id="999" r:id="rId189"/>
    <p:sldId id="1000" r:id="rId190"/>
    <p:sldId id="1001" r:id="rId191"/>
    <p:sldId id="1002" r:id="rId192"/>
    <p:sldId id="1003" r:id="rId193"/>
    <p:sldId id="1026" r:id="rId194"/>
    <p:sldId id="1027" r:id="rId195"/>
    <p:sldId id="1028" r:id="rId196"/>
    <p:sldId id="1029" r:id="rId197"/>
    <p:sldId id="1030" r:id="rId198"/>
    <p:sldId id="1031" r:id="rId199"/>
    <p:sldId id="1032" r:id="rId200"/>
    <p:sldId id="1033" r:id="rId201"/>
    <p:sldId id="1034" r:id="rId202"/>
    <p:sldId id="1035" r:id="rId203"/>
    <p:sldId id="1036" r:id="rId204"/>
    <p:sldId id="1037" r:id="rId205"/>
    <p:sldId id="1038" r:id="rId206"/>
    <p:sldId id="1039" r:id="rId207"/>
    <p:sldId id="1040" r:id="rId208"/>
    <p:sldId id="1041" r:id="rId209"/>
    <p:sldId id="1042" r:id="rId210"/>
    <p:sldId id="1043" r:id="rId211"/>
    <p:sldId id="1044" r:id="rId212"/>
    <p:sldId id="1045" r:id="rId213"/>
    <p:sldId id="1046" r:id="rId214"/>
    <p:sldId id="1047" r:id="rId215"/>
    <p:sldId id="1048" r:id="rId216"/>
    <p:sldId id="1049" r:id="rId217"/>
    <p:sldId id="1050" r:id="rId218"/>
    <p:sldId id="1051" r:id="rId219"/>
    <p:sldId id="1052" r:id="rId220"/>
    <p:sldId id="1053" r:id="rId221"/>
    <p:sldId id="1054" r:id="rId222"/>
    <p:sldId id="1055" r:id="rId223"/>
    <p:sldId id="1056" r:id="rId224"/>
    <p:sldId id="1057" r:id="rId225"/>
    <p:sldId id="1058" r:id="rId226"/>
    <p:sldId id="1059" r:id="rId227"/>
    <p:sldId id="1060" r:id="rId228"/>
    <p:sldId id="1061" r:id="rId229"/>
    <p:sldId id="1062" r:id="rId230"/>
    <p:sldId id="1063" r:id="rId231"/>
    <p:sldId id="1064" r:id="rId232"/>
    <p:sldId id="1065" r:id="rId233"/>
    <p:sldId id="1066" r:id="rId234"/>
    <p:sldId id="1067" r:id="rId235"/>
    <p:sldId id="1068" r:id="rId236"/>
    <p:sldId id="1069" r:id="rId237"/>
    <p:sldId id="1070" r:id="rId238"/>
    <p:sldId id="1071" r:id="rId239"/>
    <p:sldId id="1072" r:id="rId240"/>
    <p:sldId id="1073" r:id="rId241"/>
    <p:sldId id="1074" r:id="rId242"/>
    <p:sldId id="1075" r:id="rId243"/>
    <p:sldId id="1076" r:id="rId244"/>
    <p:sldId id="1077" r:id="rId245"/>
    <p:sldId id="1078" r:id="rId246"/>
    <p:sldId id="1079" r:id="rId247"/>
    <p:sldId id="1080" r:id="rId248"/>
    <p:sldId id="1081" r:id="rId249"/>
    <p:sldId id="1082" r:id="rId250"/>
    <p:sldId id="1083" r:id="rId251"/>
    <p:sldId id="1084" r:id="rId252"/>
    <p:sldId id="1085" r:id="rId253"/>
    <p:sldId id="1086" r:id="rId254"/>
    <p:sldId id="1087" r:id="rId255"/>
    <p:sldId id="1157" r:id="rId256"/>
    <p:sldId id="1088" r:id="rId257"/>
  </p:sldIdLst>
  <p:sldSz cx="9144000" cy="6858000" type="screen4x3"/>
  <p:notesSz cx="6669088" cy="9926638"/>
  <p:defaultTextStyle>
    <a:defPPr>
      <a:defRPr lang="fi-FI"/>
    </a:defPPr>
    <a:lvl1pPr algn="l" rtl="0" fontAlgn="base">
      <a:spcBef>
        <a:spcPct val="0"/>
      </a:spcBef>
      <a:spcAft>
        <a:spcPct val="0"/>
      </a:spcAft>
      <a:defRPr sz="2400" kern="1200">
        <a:solidFill>
          <a:schemeClr val="tx1"/>
        </a:solidFill>
        <a:latin typeface="Tahoma" pitchFamily="34" charset="0"/>
        <a:ea typeface="+mn-ea"/>
        <a:cs typeface="Arial" charset="0"/>
      </a:defRPr>
    </a:lvl1pPr>
    <a:lvl2pPr marL="457200" algn="l" rtl="0" fontAlgn="base">
      <a:spcBef>
        <a:spcPct val="0"/>
      </a:spcBef>
      <a:spcAft>
        <a:spcPct val="0"/>
      </a:spcAft>
      <a:defRPr sz="2400" kern="1200">
        <a:solidFill>
          <a:schemeClr val="tx1"/>
        </a:solidFill>
        <a:latin typeface="Tahoma" pitchFamily="34" charset="0"/>
        <a:ea typeface="+mn-ea"/>
        <a:cs typeface="Arial" charset="0"/>
      </a:defRPr>
    </a:lvl2pPr>
    <a:lvl3pPr marL="914400" algn="l" rtl="0" fontAlgn="base">
      <a:spcBef>
        <a:spcPct val="0"/>
      </a:spcBef>
      <a:spcAft>
        <a:spcPct val="0"/>
      </a:spcAft>
      <a:defRPr sz="2400" kern="1200">
        <a:solidFill>
          <a:schemeClr val="tx1"/>
        </a:solidFill>
        <a:latin typeface="Tahoma" pitchFamily="34" charset="0"/>
        <a:ea typeface="+mn-ea"/>
        <a:cs typeface="Arial" charset="0"/>
      </a:defRPr>
    </a:lvl3pPr>
    <a:lvl4pPr marL="1371600" algn="l" rtl="0" fontAlgn="base">
      <a:spcBef>
        <a:spcPct val="0"/>
      </a:spcBef>
      <a:spcAft>
        <a:spcPct val="0"/>
      </a:spcAft>
      <a:defRPr sz="2400" kern="1200">
        <a:solidFill>
          <a:schemeClr val="tx1"/>
        </a:solidFill>
        <a:latin typeface="Tahoma" pitchFamily="34" charset="0"/>
        <a:ea typeface="+mn-ea"/>
        <a:cs typeface="Arial" charset="0"/>
      </a:defRPr>
    </a:lvl4pPr>
    <a:lvl5pPr marL="1828800" algn="l" rtl="0" fontAlgn="base">
      <a:spcBef>
        <a:spcPct val="0"/>
      </a:spcBef>
      <a:spcAft>
        <a:spcPct val="0"/>
      </a:spcAft>
      <a:defRPr sz="2400" kern="1200">
        <a:solidFill>
          <a:schemeClr val="tx1"/>
        </a:solidFill>
        <a:latin typeface="Tahoma" pitchFamily="34" charset="0"/>
        <a:ea typeface="+mn-ea"/>
        <a:cs typeface="Arial" charset="0"/>
      </a:defRPr>
    </a:lvl5pPr>
    <a:lvl6pPr marL="2286000" algn="l" defTabSz="914400" rtl="0" eaLnBrk="1" latinLnBrk="0" hangingPunct="1">
      <a:defRPr sz="2400" kern="1200">
        <a:solidFill>
          <a:schemeClr val="tx1"/>
        </a:solidFill>
        <a:latin typeface="Tahoma" pitchFamily="34" charset="0"/>
        <a:ea typeface="+mn-ea"/>
        <a:cs typeface="Arial" charset="0"/>
      </a:defRPr>
    </a:lvl6pPr>
    <a:lvl7pPr marL="2743200" algn="l" defTabSz="914400" rtl="0" eaLnBrk="1" latinLnBrk="0" hangingPunct="1">
      <a:defRPr sz="2400" kern="1200">
        <a:solidFill>
          <a:schemeClr val="tx1"/>
        </a:solidFill>
        <a:latin typeface="Tahoma" pitchFamily="34" charset="0"/>
        <a:ea typeface="+mn-ea"/>
        <a:cs typeface="Arial" charset="0"/>
      </a:defRPr>
    </a:lvl7pPr>
    <a:lvl8pPr marL="3200400" algn="l" defTabSz="914400" rtl="0" eaLnBrk="1" latinLnBrk="0" hangingPunct="1">
      <a:defRPr sz="2400" kern="1200">
        <a:solidFill>
          <a:schemeClr val="tx1"/>
        </a:solidFill>
        <a:latin typeface="Tahoma" pitchFamily="34" charset="0"/>
        <a:ea typeface="+mn-ea"/>
        <a:cs typeface="Arial" charset="0"/>
      </a:defRPr>
    </a:lvl8pPr>
    <a:lvl9pPr marL="3657600" algn="l" defTabSz="914400" rtl="0" eaLnBrk="1" latinLnBrk="0" hangingPunct="1">
      <a:defRPr sz="2400"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notesMaster" Target="notesMasters/notesMaster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presProps" Target="presProps.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viewProps" Target="viewProps.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slide" Target="slides/slide239.xml"/><Relationship Id="rId261" Type="http://schemas.openxmlformats.org/officeDocument/2006/relationships/theme" Target="theme/theme1.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1" Type="http://schemas.openxmlformats.org/officeDocument/2006/relationships/slide" Target="slides/slide250.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220" Type="http://schemas.openxmlformats.org/officeDocument/2006/relationships/slide" Target="slides/slide219.xml"/><Relationship Id="rId241" Type="http://schemas.openxmlformats.org/officeDocument/2006/relationships/slide" Target="slides/slide24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262" Type="http://schemas.openxmlformats.org/officeDocument/2006/relationships/tableStyles" Target="tableStyles.xml"/><Relationship Id="rId78" Type="http://schemas.openxmlformats.org/officeDocument/2006/relationships/slide" Target="slides/slide77.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64" Type="http://schemas.openxmlformats.org/officeDocument/2006/relationships/slide" Target="slides/slide163.xml"/><Relationship Id="rId185" Type="http://schemas.openxmlformats.org/officeDocument/2006/relationships/slide" Target="slides/slide184.xml"/><Relationship Id="rId9" Type="http://schemas.openxmlformats.org/officeDocument/2006/relationships/slide" Target="slides/slide8.xml"/><Relationship Id="rId210" Type="http://schemas.openxmlformats.org/officeDocument/2006/relationships/slide" Target="slides/slide209.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24D94-F62A-41EA-8576-46D5CA3C60CF}" type="doc">
      <dgm:prSet loTypeId="urn:microsoft.com/office/officeart/2005/8/layout/chevron1" loCatId="process" qsTypeId="urn:microsoft.com/office/officeart/2005/8/quickstyle/simple4" qsCatId="simple" csTypeId="urn:microsoft.com/office/officeart/2005/8/colors/accent1_5" csCatId="accent1" phldr="1"/>
      <dgm:spPr/>
    </dgm:pt>
    <dgm:pt modelId="{5913C2EA-EC47-4BA6-978E-957F3FD46BE6}">
      <dgm:prSet phldrT="[Teksti]"/>
      <dgm:spPr/>
      <dgm:t>
        <a:bodyPr/>
        <a:lstStyle/>
        <a:p>
          <a:r>
            <a:rPr lang="fi-FI" dirty="0">
              <a:latin typeface="Calibri"/>
              <a:ea typeface="+mn-ea"/>
              <a:cs typeface="+mn-cs"/>
            </a:rPr>
            <a:t>Ilmoittelu </a:t>
          </a:r>
          <a:endParaRPr lang="fi-FI" dirty="0"/>
        </a:p>
      </dgm:t>
    </dgm:pt>
    <dgm:pt modelId="{6D1D58BD-72C0-4FD8-A972-776372E0284C}" type="parTrans" cxnId="{892B03D6-91A5-4FAA-9598-1C92941BBAC3}">
      <dgm:prSet/>
      <dgm:spPr/>
      <dgm:t>
        <a:bodyPr/>
        <a:lstStyle/>
        <a:p>
          <a:endParaRPr lang="fi-FI"/>
        </a:p>
      </dgm:t>
    </dgm:pt>
    <dgm:pt modelId="{6193B906-F4AD-4581-8E9E-50C17389C3BF}" type="sibTrans" cxnId="{892B03D6-91A5-4FAA-9598-1C92941BBAC3}">
      <dgm:prSet/>
      <dgm:spPr/>
      <dgm:t>
        <a:bodyPr/>
        <a:lstStyle/>
        <a:p>
          <a:endParaRPr lang="fi-FI"/>
        </a:p>
      </dgm:t>
    </dgm:pt>
    <dgm:pt modelId="{3B5A2B10-C83E-4584-B68F-BDB27D2D7BA0}">
      <dgm:prSet phldrT="[Teksti]"/>
      <dgm:spPr>
        <a:xfrm rot="17700000">
          <a:off x="379667" y="2802844"/>
          <a:ext cx="884708" cy="426573"/>
        </a:xfrm>
      </dgm:spPr>
      <dgm:t>
        <a:bodyPr/>
        <a:lstStyle/>
        <a:p>
          <a:r>
            <a:rPr lang="fi-FI" dirty="0">
              <a:latin typeface="Calibri"/>
              <a:ea typeface="+mn-ea"/>
              <a:cs typeface="+mn-cs"/>
            </a:rPr>
            <a:t>syrjinnän kiellot</a:t>
          </a:r>
        </a:p>
      </dgm:t>
    </dgm:pt>
    <dgm:pt modelId="{2D9FBA5B-FEAD-4CE5-ACB6-766E616D5BB5}" type="parTrans" cxnId="{DD1F6C43-0E50-48AB-99EA-F12907646A39}">
      <dgm:prSet/>
      <dgm:spPr/>
      <dgm:t>
        <a:bodyPr/>
        <a:lstStyle/>
        <a:p>
          <a:endParaRPr lang="fi-FI"/>
        </a:p>
      </dgm:t>
    </dgm:pt>
    <dgm:pt modelId="{06951C28-D738-4F1E-8E1E-A4748D3196C5}" type="sibTrans" cxnId="{DD1F6C43-0E50-48AB-99EA-F12907646A39}">
      <dgm:prSet/>
      <dgm:spPr/>
      <dgm:t>
        <a:bodyPr/>
        <a:lstStyle/>
        <a:p>
          <a:endParaRPr lang="fi-FI"/>
        </a:p>
      </dgm:t>
    </dgm:pt>
    <dgm:pt modelId="{72F17CAC-1C7F-4930-9E19-1F3BF59FE5C4}">
      <dgm:prSet phldrT="[Teksti]"/>
      <dgm:spPr>
        <a:xfrm rot="17700000">
          <a:off x="2153288" y="1339948"/>
          <a:ext cx="1022729" cy="492876"/>
        </a:xfrm>
      </dgm:spPr>
      <dgm:t>
        <a:bodyPr/>
        <a:lstStyle/>
        <a:p>
          <a:r>
            <a:rPr lang="fi-FI" dirty="0">
              <a:latin typeface="Calibri"/>
              <a:ea typeface="+mn-ea"/>
              <a:cs typeface="+mn-cs"/>
            </a:rPr>
            <a:t>Haastattelu</a:t>
          </a:r>
        </a:p>
      </dgm:t>
    </dgm:pt>
    <dgm:pt modelId="{8976591B-717E-41D3-AD4A-CFC1355538E0}" type="parTrans" cxnId="{FD9F1F95-3735-4AE4-A21B-787F6F65B5C3}">
      <dgm:prSet/>
      <dgm:spPr/>
      <dgm:t>
        <a:bodyPr/>
        <a:lstStyle/>
        <a:p>
          <a:endParaRPr lang="fi-FI"/>
        </a:p>
      </dgm:t>
    </dgm:pt>
    <dgm:pt modelId="{AD059E78-65D4-4D65-9648-8FB948D5E406}" type="sibTrans" cxnId="{FD9F1F95-3735-4AE4-A21B-787F6F65B5C3}">
      <dgm:prSet/>
      <dgm:spPr/>
      <dgm:t>
        <a:bodyPr/>
        <a:lstStyle/>
        <a:p>
          <a:endParaRPr lang="fi-FI"/>
        </a:p>
      </dgm:t>
    </dgm:pt>
    <dgm:pt modelId="{D939802B-FE52-4388-BE4C-39B4C0B339D6}">
      <dgm:prSet phldrT="[Teksti]"/>
      <dgm:spPr>
        <a:xfrm rot="17700000">
          <a:off x="2242314" y="2802844"/>
          <a:ext cx="884708" cy="426573"/>
        </a:xfrm>
      </dgm:spPr>
      <dgm:t>
        <a:bodyPr/>
        <a:lstStyle/>
        <a:p>
          <a:r>
            <a:rPr lang="fi-FI" dirty="0">
              <a:latin typeface="Calibri"/>
              <a:ea typeface="+mn-ea"/>
              <a:cs typeface="+mn-cs"/>
            </a:rPr>
            <a:t>syrjinnän kiellot</a:t>
          </a:r>
        </a:p>
      </dgm:t>
    </dgm:pt>
    <dgm:pt modelId="{0772681E-2726-4046-98E1-6CB97FE6DD05}" type="parTrans" cxnId="{6B44F2BD-4740-4527-A9E4-31AFE38E35F9}">
      <dgm:prSet/>
      <dgm:spPr/>
      <dgm:t>
        <a:bodyPr/>
        <a:lstStyle/>
        <a:p>
          <a:endParaRPr lang="fi-FI"/>
        </a:p>
      </dgm:t>
    </dgm:pt>
    <dgm:pt modelId="{0EA92391-16E1-4A68-A41D-4FF6500558BA}" type="sibTrans" cxnId="{6B44F2BD-4740-4527-A9E4-31AFE38E35F9}">
      <dgm:prSet/>
      <dgm:spPr/>
      <dgm:t>
        <a:bodyPr/>
        <a:lstStyle/>
        <a:p>
          <a:endParaRPr lang="fi-FI"/>
        </a:p>
      </dgm:t>
    </dgm:pt>
    <dgm:pt modelId="{006E2FF4-3EF7-493B-9598-15FE9A6DDDE3}">
      <dgm:prSet phldrT="[Teksti]"/>
      <dgm:spPr>
        <a:xfrm rot="17700000">
          <a:off x="3526988" y="1339948"/>
          <a:ext cx="1022729" cy="492876"/>
        </a:xfrm>
      </dgm:spPr>
      <dgm:t>
        <a:bodyPr/>
        <a:lstStyle/>
        <a:p>
          <a:r>
            <a:rPr lang="fi-FI" dirty="0">
              <a:latin typeface="Calibri"/>
              <a:ea typeface="+mn-ea"/>
              <a:cs typeface="+mn-cs"/>
            </a:rPr>
            <a:t>Työsopimuksen solmiminen</a:t>
          </a:r>
        </a:p>
      </dgm:t>
    </dgm:pt>
    <dgm:pt modelId="{F940CEB0-E33F-4845-B79A-CA302F2D071E}" type="parTrans" cxnId="{7F264E76-29EE-443A-A133-F3EC203F8320}">
      <dgm:prSet/>
      <dgm:spPr/>
      <dgm:t>
        <a:bodyPr/>
        <a:lstStyle/>
        <a:p>
          <a:endParaRPr lang="fi-FI"/>
        </a:p>
      </dgm:t>
    </dgm:pt>
    <dgm:pt modelId="{85E1301E-7C4E-4A27-A37A-0226E80CF09E}" type="sibTrans" cxnId="{7F264E76-29EE-443A-A133-F3EC203F8320}">
      <dgm:prSet/>
      <dgm:spPr/>
      <dgm:t>
        <a:bodyPr/>
        <a:lstStyle/>
        <a:p>
          <a:endParaRPr lang="fi-FI"/>
        </a:p>
      </dgm:t>
    </dgm:pt>
    <dgm:pt modelId="{ED25980A-D664-4CB4-97D8-81EC0E7A2D6A}">
      <dgm:prSet phldrT="[Teksti]"/>
      <dgm:spPr>
        <a:xfrm rot="17700000">
          <a:off x="3616014" y="2802844"/>
          <a:ext cx="884708" cy="426573"/>
        </a:xfrm>
      </dgm:spPr>
      <dgm:t>
        <a:bodyPr/>
        <a:lstStyle/>
        <a:p>
          <a:r>
            <a:rPr lang="fi-FI" dirty="0">
              <a:latin typeface="Calibri"/>
              <a:ea typeface="+mn-ea"/>
              <a:cs typeface="+mn-cs"/>
            </a:rPr>
            <a:t>syrjinnän kiellot</a:t>
          </a:r>
        </a:p>
      </dgm:t>
    </dgm:pt>
    <dgm:pt modelId="{0D3CAAC4-026C-40F3-9DB2-52D2641F7592}" type="parTrans" cxnId="{FD88A0BF-EDF0-4233-B8A2-F94E6F9996D0}">
      <dgm:prSet/>
      <dgm:spPr/>
      <dgm:t>
        <a:bodyPr/>
        <a:lstStyle/>
        <a:p>
          <a:endParaRPr lang="fi-FI"/>
        </a:p>
      </dgm:t>
    </dgm:pt>
    <dgm:pt modelId="{75492DCF-8AC0-4436-A87A-01826F0A9347}" type="sibTrans" cxnId="{FD88A0BF-EDF0-4233-B8A2-F94E6F9996D0}">
      <dgm:prSet/>
      <dgm:spPr/>
      <dgm:t>
        <a:bodyPr/>
        <a:lstStyle/>
        <a:p>
          <a:endParaRPr lang="fi-FI"/>
        </a:p>
      </dgm:t>
    </dgm:pt>
    <dgm:pt modelId="{4D557B28-3CA3-411E-B702-8EF91D9CC55A}">
      <dgm:prSet phldrT="[Teksti]"/>
      <dgm:spPr>
        <a:xfrm rot="17700000">
          <a:off x="5478661" y="2802844"/>
          <a:ext cx="884708" cy="426573"/>
        </a:xfrm>
      </dgm:spPr>
      <dgm:t>
        <a:bodyPr/>
        <a:lstStyle/>
        <a:p>
          <a:r>
            <a:rPr lang="fi-FI" dirty="0">
              <a:latin typeface="Calibri"/>
              <a:ea typeface="+mn-ea"/>
              <a:cs typeface="+mn-cs"/>
            </a:rPr>
            <a:t>Työsuhteen aika</a:t>
          </a:r>
        </a:p>
      </dgm:t>
    </dgm:pt>
    <dgm:pt modelId="{230CE915-7083-4239-8702-4E2C31C2A252}" type="parTrans" cxnId="{F18A028E-FBA2-43ED-B58E-699453F21387}">
      <dgm:prSet/>
      <dgm:spPr/>
      <dgm:t>
        <a:bodyPr/>
        <a:lstStyle/>
        <a:p>
          <a:endParaRPr lang="fi-FI"/>
        </a:p>
      </dgm:t>
    </dgm:pt>
    <dgm:pt modelId="{290CA341-2492-4011-818C-CC551A668D5F}" type="sibTrans" cxnId="{F18A028E-FBA2-43ED-B58E-699453F21387}">
      <dgm:prSet/>
      <dgm:spPr/>
      <dgm:t>
        <a:bodyPr/>
        <a:lstStyle/>
        <a:p>
          <a:endParaRPr lang="fi-FI"/>
        </a:p>
      </dgm:t>
    </dgm:pt>
    <dgm:pt modelId="{446F5F61-7D7B-44A6-9FE1-1EC88BBA857C}">
      <dgm:prSet phldrT="[Teksti]"/>
      <dgm:spPr>
        <a:xfrm rot="17700000">
          <a:off x="5478661" y="2802844"/>
          <a:ext cx="884708" cy="426573"/>
        </a:xfrm>
      </dgm:spPr>
      <dgm:t>
        <a:bodyPr/>
        <a:lstStyle/>
        <a:p>
          <a:r>
            <a:rPr lang="fi-FI" dirty="0">
              <a:latin typeface="Calibri"/>
              <a:ea typeface="+mn-ea"/>
              <a:cs typeface="+mn-cs"/>
            </a:rPr>
            <a:t>täysimääräisesti työlainsäädäntö</a:t>
          </a:r>
        </a:p>
      </dgm:t>
    </dgm:pt>
    <dgm:pt modelId="{F298ADFF-8957-43B8-B1FA-E8941EC002BB}" type="parTrans" cxnId="{A5A859B5-5A78-4807-8DCA-90979738938A}">
      <dgm:prSet/>
      <dgm:spPr/>
      <dgm:t>
        <a:bodyPr/>
        <a:lstStyle/>
        <a:p>
          <a:endParaRPr lang="fi-FI"/>
        </a:p>
      </dgm:t>
    </dgm:pt>
    <dgm:pt modelId="{B374784E-3E39-4DE0-A9F6-6D16EE38834D}" type="sibTrans" cxnId="{A5A859B5-5A78-4807-8DCA-90979738938A}">
      <dgm:prSet/>
      <dgm:spPr/>
      <dgm:t>
        <a:bodyPr/>
        <a:lstStyle/>
        <a:p>
          <a:endParaRPr lang="fi-FI"/>
        </a:p>
      </dgm:t>
    </dgm:pt>
    <dgm:pt modelId="{0616B34A-C65E-4028-BD54-33C9E29DF821}">
      <dgm:prSet phldrT="[Teksti]"/>
      <dgm:spPr>
        <a:xfrm rot="17700000">
          <a:off x="6763335" y="1339948"/>
          <a:ext cx="1022729" cy="492876"/>
        </a:xfrm>
      </dgm:spPr>
      <dgm:t>
        <a:bodyPr/>
        <a:lstStyle/>
        <a:p>
          <a:r>
            <a:rPr lang="fi-FI" dirty="0">
              <a:latin typeface="Calibri"/>
              <a:ea typeface="+mn-ea"/>
              <a:cs typeface="+mn-cs"/>
            </a:rPr>
            <a:t>Työsuhteen jälkeen</a:t>
          </a:r>
        </a:p>
      </dgm:t>
    </dgm:pt>
    <dgm:pt modelId="{F8F7CD8B-B5B7-4DE0-8DEB-562A19317CF4}" type="parTrans" cxnId="{B62DC789-1704-4AA5-8521-36F098E8F1D7}">
      <dgm:prSet/>
      <dgm:spPr/>
      <dgm:t>
        <a:bodyPr/>
        <a:lstStyle/>
        <a:p>
          <a:endParaRPr lang="fi-FI"/>
        </a:p>
      </dgm:t>
    </dgm:pt>
    <dgm:pt modelId="{2F6EBA4E-8CBE-4FF4-A9F1-D1B3FD1E4634}" type="sibTrans" cxnId="{B62DC789-1704-4AA5-8521-36F098E8F1D7}">
      <dgm:prSet/>
      <dgm:spPr/>
      <dgm:t>
        <a:bodyPr/>
        <a:lstStyle/>
        <a:p>
          <a:endParaRPr lang="fi-FI"/>
        </a:p>
      </dgm:t>
    </dgm:pt>
    <dgm:pt modelId="{D5660B59-7A08-41D1-8319-52A51C105EFE}">
      <dgm:prSet phldrT="[Teksti]"/>
      <dgm:spPr>
        <a:xfrm rot="17700000">
          <a:off x="6852361" y="2802844"/>
          <a:ext cx="884708" cy="426573"/>
        </a:xfrm>
      </dgm:spPr>
      <dgm:t>
        <a:bodyPr/>
        <a:lstStyle/>
        <a:p>
          <a:r>
            <a:rPr lang="fi-FI" dirty="0" smtClean="0">
              <a:latin typeface="Calibri"/>
              <a:ea typeface="+mn-ea"/>
              <a:cs typeface="+mn-cs"/>
            </a:rPr>
            <a:t>mm. takaisinotto</a:t>
          </a:r>
          <a:endParaRPr lang="fi-FI" dirty="0">
            <a:latin typeface="Calibri"/>
            <a:ea typeface="+mn-ea"/>
            <a:cs typeface="+mn-cs"/>
          </a:endParaRPr>
        </a:p>
      </dgm:t>
    </dgm:pt>
    <dgm:pt modelId="{1A0EADB2-530F-4DE6-BB2C-447B35F74446}" type="parTrans" cxnId="{C505617C-2062-4179-A19D-84E2659D2D1E}">
      <dgm:prSet/>
      <dgm:spPr/>
      <dgm:t>
        <a:bodyPr/>
        <a:lstStyle/>
        <a:p>
          <a:endParaRPr lang="fi-FI"/>
        </a:p>
      </dgm:t>
    </dgm:pt>
    <dgm:pt modelId="{2C07418C-BAC2-4AF0-9EFA-E881130396E4}" type="sibTrans" cxnId="{C505617C-2062-4179-A19D-84E2659D2D1E}">
      <dgm:prSet/>
      <dgm:spPr/>
      <dgm:t>
        <a:bodyPr/>
        <a:lstStyle/>
        <a:p>
          <a:endParaRPr lang="fi-FI"/>
        </a:p>
      </dgm:t>
    </dgm:pt>
    <dgm:pt modelId="{D27CEAF3-01E0-4A92-AC46-17497447E516}">
      <dgm:prSet phldrT="[Teksti]"/>
      <dgm:spPr>
        <a:xfrm rot="17700000">
          <a:off x="2242314" y="2802844"/>
          <a:ext cx="884708" cy="426573"/>
        </a:xfrm>
      </dgm:spPr>
      <dgm:t>
        <a:bodyPr/>
        <a:lstStyle/>
        <a:p>
          <a:r>
            <a:rPr lang="fi-FI" dirty="0">
              <a:latin typeface="Calibri"/>
              <a:ea typeface="+mn-ea"/>
              <a:cs typeface="+mn-cs"/>
            </a:rPr>
            <a:t>yksityisyyden suoja</a:t>
          </a:r>
        </a:p>
      </dgm:t>
    </dgm:pt>
    <dgm:pt modelId="{722EE4FD-FB61-4626-9B94-2EB9625911BC}" type="parTrans" cxnId="{1DA0D282-9AC3-4E07-BBE0-993EAE3B65A7}">
      <dgm:prSet/>
      <dgm:spPr/>
      <dgm:t>
        <a:bodyPr/>
        <a:lstStyle/>
        <a:p>
          <a:endParaRPr lang="fi-FI"/>
        </a:p>
      </dgm:t>
    </dgm:pt>
    <dgm:pt modelId="{6E7BA9EC-7F21-46C4-AE0D-9F689A32AA28}" type="sibTrans" cxnId="{1DA0D282-9AC3-4E07-BBE0-993EAE3B65A7}">
      <dgm:prSet/>
      <dgm:spPr/>
      <dgm:t>
        <a:bodyPr/>
        <a:lstStyle/>
        <a:p>
          <a:endParaRPr lang="fi-FI"/>
        </a:p>
      </dgm:t>
    </dgm:pt>
    <dgm:pt modelId="{AAB873AE-B478-4B28-A36E-438AD599941E}">
      <dgm:prSet phldrT="[Teksti]"/>
      <dgm:spPr>
        <a:xfrm rot="17700000">
          <a:off x="6852361" y="2802844"/>
          <a:ext cx="884708" cy="426573"/>
        </a:xfrm>
      </dgm:spPr>
      <dgm:t>
        <a:bodyPr/>
        <a:lstStyle/>
        <a:p>
          <a:r>
            <a:rPr lang="fi-FI" dirty="0" smtClean="0">
              <a:latin typeface="Calibri"/>
              <a:ea typeface="+mn-ea"/>
              <a:cs typeface="+mn-cs"/>
            </a:rPr>
            <a:t>työtodistus</a:t>
          </a:r>
          <a:endParaRPr lang="fi-FI" dirty="0">
            <a:latin typeface="Calibri"/>
            <a:ea typeface="+mn-ea"/>
            <a:cs typeface="+mn-cs"/>
          </a:endParaRPr>
        </a:p>
      </dgm:t>
    </dgm:pt>
    <dgm:pt modelId="{8FE9BE39-D949-4BC9-B486-17556FA6B3A5}" type="parTrans" cxnId="{709E1121-F6BF-4AE5-B90E-9224B613E44C}">
      <dgm:prSet/>
      <dgm:spPr/>
      <dgm:t>
        <a:bodyPr/>
        <a:lstStyle/>
        <a:p>
          <a:endParaRPr lang="fi-FI"/>
        </a:p>
      </dgm:t>
    </dgm:pt>
    <dgm:pt modelId="{6F6CFE6C-4D86-453F-8C61-F6E23466EDCC}" type="sibTrans" cxnId="{709E1121-F6BF-4AE5-B90E-9224B613E44C}">
      <dgm:prSet/>
      <dgm:spPr/>
      <dgm:t>
        <a:bodyPr/>
        <a:lstStyle/>
        <a:p>
          <a:endParaRPr lang="fi-FI"/>
        </a:p>
      </dgm:t>
    </dgm:pt>
    <dgm:pt modelId="{EE7366BA-A5C8-44FC-A875-558A0EB89F40}">
      <dgm:prSet phldrT="[Teksti]"/>
      <dgm:spPr>
        <a:xfrm rot="17700000">
          <a:off x="3616014" y="2802844"/>
          <a:ext cx="884708" cy="426573"/>
        </a:xfrm>
      </dgm:spPr>
      <dgm:t>
        <a:bodyPr/>
        <a:lstStyle/>
        <a:p>
          <a:r>
            <a:rPr lang="fi-FI" dirty="0">
              <a:latin typeface="Calibri"/>
              <a:ea typeface="+mn-ea"/>
              <a:cs typeface="+mn-cs"/>
            </a:rPr>
            <a:t>osa työlainsäädännöstä</a:t>
          </a:r>
        </a:p>
      </dgm:t>
    </dgm:pt>
    <dgm:pt modelId="{D1396806-195A-44DC-81BC-2156D0F2806E}" type="parTrans" cxnId="{B660F429-50CE-481A-A3B9-203436871360}">
      <dgm:prSet/>
      <dgm:spPr/>
      <dgm:t>
        <a:bodyPr/>
        <a:lstStyle/>
        <a:p>
          <a:endParaRPr lang="fi-FI"/>
        </a:p>
      </dgm:t>
    </dgm:pt>
    <dgm:pt modelId="{931BEBF3-BECD-47E0-80C3-2E1357E0FC1E}" type="sibTrans" cxnId="{B660F429-50CE-481A-A3B9-203436871360}">
      <dgm:prSet/>
      <dgm:spPr/>
      <dgm:t>
        <a:bodyPr/>
        <a:lstStyle/>
        <a:p>
          <a:endParaRPr lang="fi-FI"/>
        </a:p>
      </dgm:t>
    </dgm:pt>
    <dgm:pt modelId="{26ADA32D-2888-4B48-8371-7D314267B22A}">
      <dgm:prSet phldrT="[Teksti]"/>
      <dgm:spPr>
        <a:xfrm rot="17700000">
          <a:off x="5478661" y="2802844"/>
          <a:ext cx="884708" cy="426573"/>
        </a:xfrm>
      </dgm:spPr>
      <dgm:t>
        <a:bodyPr/>
        <a:lstStyle/>
        <a:p>
          <a:r>
            <a:rPr lang="fi-FI" dirty="0" smtClean="0">
              <a:latin typeface="Calibri"/>
              <a:ea typeface="+mn-ea"/>
              <a:cs typeface="+mn-cs"/>
            </a:rPr>
            <a:t>- osa vasta myöhemmin</a:t>
          </a:r>
          <a:endParaRPr lang="fi-FI" dirty="0">
            <a:latin typeface="Calibri"/>
            <a:ea typeface="+mn-ea"/>
            <a:cs typeface="+mn-cs"/>
          </a:endParaRPr>
        </a:p>
      </dgm:t>
    </dgm:pt>
    <dgm:pt modelId="{593FB3EF-C0B2-4B88-B8A7-10DD22EC20A3}" type="parTrans" cxnId="{A3179381-6BA6-4067-A223-B0F3EC75E683}">
      <dgm:prSet/>
      <dgm:spPr/>
      <dgm:t>
        <a:bodyPr/>
        <a:lstStyle/>
        <a:p>
          <a:endParaRPr lang="fi-FI"/>
        </a:p>
      </dgm:t>
    </dgm:pt>
    <dgm:pt modelId="{B6D9CA23-C218-4553-9307-11E54C305FC3}" type="sibTrans" cxnId="{A3179381-6BA6-4067-A223-B0F3EC75E683}">
      <dgm:prSet/>
      <dgm:spPr/>
      <dgm:t>
        <a:bodyPr/>
        <a:lstStyle/>
        <a:p>
          <a:endParaRPr lang="fi-FI"/>
        </a:p>
      </dgm:t>
    </dgm:pt>
    <dgm:pt modelId="{767F2006-D279-4369-849E-C84C8D176B98}" type="pres">
      <dgm:prSet presAssocID="{66224D94-F62A-41EA-8576-46D5CA3C60CF}" presName="Name0" presStyleCnt="0">
        <dgm:presLayoutVars>
          <dgm:dir/>
          <dgm:animLvl val="lvl"/>
          <dgm:resizeHandles val="exact"/>
        </dgm:presLayoutVars>
      </dgm:prSet>
      <dgm:spPr/>
    </dgm:pt>
    <dgm:pt modelId="{46F1B564-5BA3-49D1-B7B6-39DED4A2EF71}" type="pres">
      <dgm:prSet presAssocID="{5913C2EA-EC47-4BA6-978E-957F3FD46BE6}" presName="composite" presStyleCnt="0"/>
      <dgm:spPr/>
    </dgm:pt>
    <dgm:pt modelId="{ADE2F27E-6741-44AF-9B5B-55E70DF92333}" type="pres">
      <dgm:prSet presAssocID="{5913C2EA-EC47-4BA6-978E-957F3FD46BE6}" presName="parTx" presStyleLbl="node1" presStyleIdx="0" presStyleCnt="5" custLinFactNeighborX="2433">
        <dgm:presLayoutVars>
          <dgm:chMax val="0"/>
          <dgm:chPref val="0"/>
          <dgm:bulletEnabled val="1"/>
        </dgm:presLayoutVars>
      </dgm:prSet>
      <dgm:spPr/>
      <dgm:t>
        <a:bodyPr/>
        <a:lstStyle/>
        <a:p>
          <a:endParaRPr lang="fi-FI"/>
        </a:p>
      </dgm:t>
    </dgm:pt>
    <dgm:pt modelId="{33632923-B5CC-4012-9230-E80CD1357A89}" type="pres">
      <dgm:prSet presAssocID="{5913C2EA-EC47-4BA6-978E-957F3FD46BE6}" presName="desTx" presStyleLbl="revTx" presStyleIdx="0" presStyleCnt="5">
        <dgm:presLayoutVars>
          <dgm:bulletEnabled val="1"/>
        </dgm:presLayoutVars>
      </dgm:prSet>
      <dgm:spPr/>
      <dgm:t>
        <a:bodyPr/>
        <a:lstStyle/>
        <a:p>
          <a:endParaRPr lang="fi-FI"/>
        </a:p>
      </dgm:t>
    </dgm:pt>
    <dgm:pt modelId="{65A6E976-807F-40B6-97A8-C0354385BAC8}" type="pres">
      <dgm:prSet presAssocID="{6193B906-F4AD-4581-8E9E-50C17389C3BF}" presName="space" presStyleCnt="0"/>
      <dgm:spPr/>
    </dgm:pt>
    <dgm:pt modelId="{B983423F-2215-4522-AEAB-F4C6E947CD3F}" type="pres">
      <dgm:prSet presAssocID="{72F17CAC-1C7F-4930-9E19-1F3BF59FE5C4}" presName="composite" presStyleCnt="0"/>
      <dgm:spPr/>
    </dgm:pt>
    <dgm:pt modelId="{140214F8-1F22-46EC-85BD-346BED084889}" type="pres">
      <dgm:prSet presAssocID="{72F17CAC-1C7F-4930-9E19-1F3BF59FE5C4}" presName="parTx" presStyleLbl="node1" presStyleIdx="1" presStyleCnt="5">
        <dgm:presLayoutVars>
          <dgm:chMax val="0"/>
          <dgm:chPref val="0"/>
          <dgm:bulletEnabled val="1"/>
        </dgm:presLayoutVars>
      </dgm:prSet>
      <dgm:spPr/>
      <dgm:t>
        <a:bodyPr/>
        <a:lstStyle/>
        <a:p>
          <a:endParaRPr lang="fi-FI"/>
        </a:p>
      </dgm:t>
    </dgm:pt>
    <dgm:pt modelId="{3BEBCDC4-1F5B-438E-ACB1-712010A3AF47}" type="pres">
      <dgm:prSet presAssocID="{72F17CAC-1C7F-4930-9E19-1F3BF59FE5C4}" presName="desTx" presStyleLbl="revTx" presStyleIdx="1" presStyleCnt="5">
        <dgm:presLayoutVars>
          <dgm:bulletEnabled val="1"/>
        </dgm:presLayoutVars>
      </dgm:prSet>
      <dgm:spPr/>
      <dgm:t>
        <a:bodyPr/>
        <a:lstStyle/>
        <a:p>
          <a:endParaRPr lang="fi-FI"/>
        </a:p>
      </dgm:t>
    </dgm:pt>
    <dgm:pt modelId="{0324881C-3C44-469D-8461-AEFA1F07502E}" type="pres">
      <dgm:prSet presAssocID="{AD059E78-65D4-4D65-9648-8FB948D5E406}" presName="space" presStyleCnt="0"/>
      <dgm:spPr/>
    </dgm:pt>
    <dgm:pt modelId="{C70F3B49-9C7D-4DE6-9C96-4811B5FACAA7}" type="pres">
      <dgm:prSet presAssocID="{006E2FF4-3EF7-493B-9598-15FE9A6DDDE3}" presName="composite" presStyleCnt="0"/>
      <dgm:spPr/>
    </dgm:pt>
    <dgm:pt modelId="{98C104A4-957C-4859-813D-FD6E50F20C6A}" type="pres">
      <dgm:prSet presAssocID="{006E2FF4-3EF7-493B-9598-15FE9A6DDDE3}" presName="parTx" presStyleLbl="node1" presStyleIdx="2" presStyleCnt="5">
        <dgm:presLayoutVars>
          <dgm:chMax val="0"/>
          <dgm:chPref val="0"/>
          <dgm:bulletEnabled val="1"/>
        </dgm:presLayoutVars>
      </dgm:prSet>
      <dgm:spPr/>
      <dgm:t>
        <a:bodyPr/>
        <a:lstStyle/>
        <a:p>
          <a:endParaRPr lang="fi-FI"/>
        </a:p>
      </dgm:t>
    </dgm:pt>
    <dgm:pt modelId="{9BE3FA39-9100-4080-9FC9-4932B5229A2A}" type="pres">
      <dgm:prSet presAssocID="{006E2FF4-3EF7-493B-9598-15FE9A6DDDE3}" presName="desTx" presStyleLbl="revTx" presStyleIdx="2" presStyleCnt="5">
        <dgm:presLayoutVars>
          <dgm:bulletEnabled val="1"/>
        </dgm:presLayoutVars>
      </dgm:prSet>
      <dgm:spPr/>
      <dgm:t>
        <a:bodyPr/>
        <a:lstStyle/>
        <a:p>
          <a:endParaRPr lang="fi-FI"/>
        </a:p>
      </dgm:t>
    </dgm:pt>
    <dgm:pt modelId="{AF1BE509-5E85-460E-8720-7B3335C06570}" type="pres">
      <dgm:prSet presAssocID="{85E1301E-7C4E-4A27-A37A-0226E80CF09E}" presName="space" presStyleCnt="0"/>
      <dgm:spPr/>
    </dgm:pt>
    <dgm:pt modelId="{15212497-6749-48A9-9288-C76A881AAE6A}" type="pres">
      <dgm:prSet presAssocID="{4D557B28-3CA3-411E-B702-8EF91D9CC55A}" presName="composite" presStyleCnt="0"/>
      <dgm:spPr/>
    </dgm:pt>
    <dgm:pt modelId="{F51DCB34-B109-49B2-A50B-6B3F773FB6AA}" type="pres">
      <dgm:prSet presAssocID="{4D557B28-3CA3-411E-B702-8EF91D9CC55A}" presName="parTx" presStyleLbl="node1" presStyleIdx="3" presStyleCnt="5">
        <dgm:presLayoutVars>
          <dgm:chMax val="0"/>
          <dgm:chPref val="0"/>
          <dgm:bulletEnabled val="1"/>
        </dgm:presLayoutVars>
      </dgm:prSet>
      <dgm:spPr/>
      <dgm:t>
        <a:bodyPr/>
        <a:lstStyle/>
        <a:p>
          <a:endParaRPr lang="fi-FI"/>
        </a:p>
      </dgm:t>
    </dgm:pt>
    <dgm:pt modelId="{697E5793-754B-44C0-A5C7-23047E2611D4}" type="pres">
      <dgm:prSet presAssocID="{4D557B28-3CA3-411E-B702-8EF91D9CC55A}" presName="desTx" presStyleLbl="revTx" presStyleIdx="3" presStyleCnt="5">
        <dgm:presLayoutVars>
          <dgm:bulletEnabled val="1"/>
        </dgm:presLayoutVars>
      </dgm:prSet>
      <dgm:spPr/>
      <dgm:t>
        <a:bodyPr/>
        <a:lstStyle/>
        <a:p>
          <a:endParaRPr lang="fi-FI"/>
        </a:p>
      </dgm:t>
    </dgm:pt>
    <dgm:pt modelId="{BD7DE618-2E86-4D28-BC04-78F1969BC908}" type="pres">
      <dgm:prSet presAssocID="{290CA341-2492-4011-818C-CC551A668D5F}" presName="space" presStyleCnt="0"/>
      <dgm:spPr/>
    </dgm:pt>
    <dgm:pt modelId="{408E5A0F-FE11-4DCF-BAD6-A3B26F430B3B}" type="pres">
      <dgm:prSet presAssocID="{0616B34A-C65E-4028-BD54-33C9E29DF821}" presName="composite" presStyleCnt="0"/>
      <dgm:spPr/>
    </dgm:pt>
    <dgm:pt modelId="{5B08B5AA-C837-4AD9-8D57-0C9E6C89F271}" type="pres">
      <dgm:prSet presAssocID="{0616B34A-C65E-4028-BD54-33C9E29DF821}" presName="parTx" presStyleLbl="node1" presStyleIdx="4" presStyleCnt="5">
        <dgm:presLayoutVars>
          <dgm:chMax val="0"/>
          <dgm:chPref val="0"/>
          <dgm:bulletEnabled val="1"/>
        </dgm:presLayoutVars>
      </dgm:prSet>
      <dgm:spPr/>
      <dgm:t>
        <a:bodyPr/>
        <a:lstStyle/>
        <a:p>
          <a:endParaRPr lang="fi-FI"/>
        </a:p>
      </dgm:t>
    </dgm:pt>
    <dgm:pt modelId="{EF382212-9026-48C7-AA80-4C8260C16EB5}" type="pres">
      <dgm:prSet presAssocID="{0616B34A-C65E-4028-BD54-33C9E29DF821}" presName="desTx" presStyleLbl="revTx" presStyleIdx="4" presStyleCnt="5">
        <dgm:presLayoutVars>
          <dgm:bulletEnabled val="1"/>
        </dgm:presLayoutVars>
      </dgm:prSet>
      <dgm:spPr/>
      <dgm:t>
        <a:bodyPr/>
        <a:lstStyle/>
        <a:p>
          <a:endParaRPr lang="fi-FI"/>
        </a:p>
      </dgm:t>
    </dgm:pt>
  </dgm:ptLst>
  <dgm:cxnLst>
    <dgm:cxn modelId="{FD88A0BF-EDF0-4233-B8A2-F94E6F9996D0}" srcId="{006E2FF4-3EF7-493B-9598-15FE9A6DDDE3}" destId="{ED25980A-D664-4CB4-97D8-81EC0E7A2D6A}" srcOrd="0" destOrd="0" parTransId="{0D3CAAC4-026C-40F3-9DB2-52D2641F7592}" sibTransId="{75492DCF-8AC0-4436-A87A-01826F0A9347}"/>
    <dgm:cxn modelId="{B62DC789-1704-4AA5-8521-36F098E8F1D7}" srcId="{66224D94-F62A-41EA-8576-46D5CA3C60CF}" destId="{0616B34A-C65E-4028-BD54-33C9E29DF821}" srcOrd="4" destOrd="0" parTransId="{F8F7CD8B-B5B7-4DE0-8DEB-562A19317CF4}" sibTransId="{2F6EBA4E-8CBE-4FF4-A9F1-D1B3FD1E4634}"/>
    <dgm:cxn modelId="{297790A4-0EA0-4E78-9B67-A73AAFFA25C5}" type="presOf" srcId="{D939802B-FE52-4388-BE4C-39B4C0B339D6}" destId="{3BEBCDC4-1F5B-438E-ACB1-712010A3AF47}" srcOrd="0" destOrd="0" presId="urn:microsoft.com/office/officeart/2005/8/layout/chevron1"/>
    <dgm:cxn modelId="{B660F429-50CE-481A-A3B9-203436871360}" srcId="{006E2FF4-3EF7-493B-9598-15FE9A6DDDE3}" destId="{EE7366BA-A5C8-44FC-A875-558A0EB89F40}" srcOrd="1" destOrd="0" parTransId="{D1396806-195A-44DC-81BC-2156D0F2806E}" sibTransId="{931BEBF3-BECD-47E0-80C3-2E1357E0FC1E}"/>
    <dgm:cxn modelId="{E19DD7AE-3A82-47B5-B80B-BDA1A0FC95D3}" type="presOf" srcId="{72F17CAC-1C7F-4930-9E19-1F3BF59FE5C4}" destId="{140214F8-1F22-46EC-85BD-346BED084889}" srcOrd="0" destOrd="0" presId="urn:microsoft.com/office/officeart/2005/8/layout/chevron1"/>
    <dgm:cxn modelId="{5238D2FF-110F-4B57-BBAA-10EC76887868}" type="presOf" srcId="{26ADA32D-2888-4B48-8371-7D314267B22A}" destId="{697E5793-754B-44C0-A5C7-23047E2611D4}" srcOrd="0" destOrd="1" presId="urn:microsoft.com/office/officeart/2005/8/layout/chevron1"/>
    <dgm:cxn modelId="{0E1FD29C-887E-48FF-B692-4CBD528387F7}" type="presOf" srcId="{D27CEAF3-01E0-4A92-AC46-17497447E516}" destId="{3BEBCDC4-1F5B-438E-ACB1-712010A3AF47}" srcOrd="0" destOrd="1" presId="urn:microsoft.com/office/officeart/2005/8/layout/chevron1"/>
    <dgm:cxn modelId="{DD1F6C43-0E50-48AB-99EA-F12907646A39}" srcId="{5913C2EA-EC47-4BA6-978E-957F3FD46BE6}" destId="{3B5A2B10-C83E-4584-B68F-BDB27D2D7BA0}" srcOrd="0" destOrd="0" parTransId="{2D9FBA5B-FEAD-4CE5-ACB6-766E616D5BB5}" sibTransId="{06951C28-D738-4F1E-8E1E-A4748D3196C5}"/>
    <dgm:cxn modelId="{554B4464-0891-4D5B-9E3C-B47E185BFB00}" type="presOf" srcId="{5913C2EA-EC47-4BA6-978E-957F3FD46BE6}" destId="{ADE2F27E-6741-44AF-9B5B-55E70DF92333}" srcOrd="0" destOrd="0" presId="urn:microsoft.com/office/officeart/2005/8/layout/chevron1"/>
    <dgm:cxn modelId="{7F264E76-29EE-443A-A133-F3EC203F8320}" srcId="{66224D94-F62A-41EA-8576-46D5CA3C60CF}" destId="{006E2FF4-3EF7-493B-9598-15FE9A6DDDE3}" srcOrd="2" destOrd="0" parTransId="{F940CEB0-E33F-4845-B79A-CA302F2D071E}" sibTransId="{85E1301E-7C4E-4A27-A37A-0226E80CF09E}"/>
    <dgm:cxn modelId="{FD9F1F95-3735-4AE4-A21B-787F6F65B5C3}" srcId="{66224D94-F62A-41EA-8576-46D5CA3C60CF}" destId="{72F17CAC-1C7F-4930-9E19-1F3BF59FE5C4}" srcOrd="1" destOrd="0" parTransId="{8976591B-717E-41D3-AD4A-CFC1355538E0}" sibTransId="{AD059E78-65D4-4D65-9648-8FB948D5E406}"/>
    <dgm:cxn modelId="{9FB16844-08A2-465E-81B3-5EA85D95A179}" type="presOf" srcId="{0616B34A-C65E-4028-BD54-33C9E29DF821}" destId="{5B08B5AA-C837-4AD9-8D57-0C9E6C89F271}" srcOrd="0" destOrd="0" presId="urn:microsoft.com/office/officeart/2005/8/layout/chevron1"/>
    <dgm:cxn modelId="{A5A859B5-5A78-4807-8DCA-90979738938A}" srcId="{4D557B28-3CA3-411E-B702-8EF91D9CC55A}" destId="{446F5F61-7D7B-44A6-9FE1-1EC88BBA857C}" srcOrd="0" destOrd="0" parTransId="{F298ADFF-8957-43B8-B1FA-E8941EC002BB}" sibTransId="{B374784E-3E39-4DE0-A9F6-6D16EE38834D}"/>
    <dgm:cxn modelId="{2FE409CB-FFD3-4449-9C9B-4E38F6C66320}" type="presOf" srcId="{446F5F61-7D7B-44A6-9FE1-1EC88BBA857C}" destId="{697E5793-754B-44C0-A5C7-23047E2611D4}" srcOrd="0" destOrd="0" presId="urn:microsoft.com/office/officeart/2005/8/layout/chevron1"/>
    <dgm:cxn modelId="{1DA0D282-9AC3-4E07-BBE0-993EAE3B65A7}" srcId="{72F17CAC-1C7F-4930-9E19-1F3BF59FE5C4}" destId="{D27CEAF3-01E0-4A92-AC46-17497447E516}" srcOrd="1" destOrd="0" parTransId="{722EE4FD-FB61-4626-9B94-2EB9625911BC}" sibTransId="{6E7BA9EC-7F21-46C4-AE0D-9F689A32AA28}"/>
    <dgm:cxn modelId="{6B44F2BD-4740-4527-A9E4-31AFE38E35F9}" srcId="{72F17CAC-1C7F-4930-9E19-1F3BF59FE5C4}" destId="{D939802B-FE52-4388-BE4C-39B4C0B339D6}" srcOrd="0" destOrd="0" parTransId="{0772681E-2726-4046-98E1-6CB97FE6DD05}" sibTransId="{0EA92391-16E1-4A68-A41D-4FF6500558BA}"/>
    <dgm:cxn modelId="{3C7E61F4-33F8-437E-A4C6-E64B3B9F604E}" type="presOf" srcId="{006E2FF4-3EF7-493B-9598-15FE9A6DDDE3}" destId="{98C104A4-957C-4859-813D-FD6E50F20C6A}" srcOrd="0" destOrd="0" presId="urn:microsoft.com/office/officeart/2005/8/layout/chevron1"/>
    <dgm:cxn modelId="{892B03D6-91A5-4FAA-9598-1C92941BBAC3}" srcId="{66224D94-F62A-41EA-8576-46D5CA3C60CF}" destId="{5913C2EA-EC47-4BA6-978E-957F3FD46BE6}" srcOrd="0" destOrd="0" parTransId="{6D1D58BD-72C0-4FD8-A972-776372E0284C}" sibTransId="{6193B906-F4AD-4581-8E9E-50C17389C3BF}"/>
    <dgm:cxn modelId="{23B3FD10-86C5-4551-8463-3DA606117D39}" type="presOf" srcId="{EE7366BA-A5C8-44FC-A875-558A0EB89F40}" destId="{9BE3FA39-9100-4080-9FC9-4932B5229A2A}" srcOrd="0" destOrd="1" presId="urn:microsoft.com/office/officeart/2005/8/layout/chevron1"/>
    <dgm:cxn modelId="{F3140B2B-E223-447A-9E74-34103022C2BC}" type="presOf" srcId="{D5660B59-7A08-41D1-8319-52A51C105EFE}" destId="{EF382212-9026-48C7-AA80-4C8260C16EB5}" srcOrd="0" destOrd="0" presId="urn:microsoft.com/office/officeart/2005/8/layout/chevron1"/>
    <dgm:cxn modelId="{C505617C-2062-4179-A19D-84E2659D2D1E}" srcId="{0616B34A-C65E-4028-BD54-33C9E29DF821}" destId="{D5660B59-7A08-41D1-8319-52A51C105EFE}" srcOrd="0" destOrd="0" parTransId="{1A0EADB2-530F-4DE6-BB2C-447B35F74446}" sibTransId="{2C07418C-BAC2-4AF0-9EFA-E881130396E4}"/>
    <dgm:cxn modelId="{081456E5-F65F-4D31-A5C2-E3C8535A38C0}" type="presOf" srcId="{ED25980A-D664-4CB4-97D8-81EC0E7A2D6A}" destId="{9BE3FA39-9100-4080-9FC9-4932B5229A2A}" srcOrd="0" destOrd="0" presId="urn:microsoft.com/office/officeart/2005/8/layout/chevron1"/>
    <dgm:cxn modelId="{C6333344-38A0-454D-A26E-A681AB94400B}" type="presOf" srcId="{4D557B28-3CA3-411E-B702-8EF91D9CC55A}" destId="{F51DCB34-B109-49B2-A50B-6B3F773FB6AA}" srcOrd="0" destOrd="0" presId="urn:microsoft.com/office/officeart/2005/8/layout/chevron1"/>
    <dgm:cxn modelId="{270EEDC9-AB47-42BD-B03F-7EE782CE81BB}" type="presOf" srcId="{66224D94-F62A-41EA-8576-46D5CA3C60CF}" destId="{767F2006-D279-4369-849E-C84C8D176B98}" srcOrd="0" destOrd="0" presId="urn:microsoft.com/office/officeart/2005/8/layout/chevron1"/>
    <dgm:cxn modelId="{CE011B99-255A-4AB7-BC63-706C87937CA6}" type="presOf" srcId="{AAB873AE-B478-4B28-A36E-438AD599941E}" destId="{EF382212-9026-48C7-AA80-4C8260C16EB5}" srcOrd="0" destOrd="1" presId="urn:microsoft.com/office/officeart/2005/8/layout/chevron1"/>
    <dgm:cxn modelId="{86EA56AC-E2EF-4774-8DE0-5409B48FD844}" type="presOf" srcId="{3B5A2B10-C83E-4584-B68F-BDB27D2D7BA0}" destId="{33632923-B5CC-4012-9230-E80CD1357A89}" srcOrd="0" destOrd="0" presId="urn:microsoft.com/office/officeart/2005/8/layout/chevron1"/>
    <dgm:cxn modelId="{F18A028E-FBA2-43ED-B58E-699453F21387}" srcId="{66224D94-F62A-41EA-8576-46D5CA3C60CF}" destId="{4D557B28-3CA3-411E-B702-8EF91D9CC55A}" srcOrd="3" destOrd="0" parTransId="{230CE915-7083-4239-8702-4E2C31C2A252}" sibTransId="{290CA341-2492-4011-818C-CC551A668D5F}"/>
    <dgm:cxn modelId="{709E1121-F6BF-4AE5-B90E-9224B613E44C}" srcId="{0616B34A-C65E-4028-BD54-33C9E29DF821}" destId="{AAB873AE-B478-4B28-A36E-438AD599941E}" srcOrd="1" destOrd="0" parTransId="{8FE9BE39-D949-4BC9-B486-17556FA6B3A5}" sibTransId="{6F6CFE6C-4D86-453F-8C61-F6E23466EDCC}"/>
    <dgm:cxn modelId="{A3179381-6BA6-4067-A223-B0F3EC75E683}" srcId="{4D557B28-3CA3-411E-B702-8EF91D9CC55A}" destId="{26ADA32D-2888-4B48-8371-7D314267B22A}" srcOrd="1" destOrd="0" parTransId="{593FB3EF-C0B2-4B88-B8A7-10DD22EC20A3}" sibTransId="{B6D9CA23-C218-4553-9307-11E54C305FC3}"/>
    <dgm:cxn modelId="{A976E4A8-3F21-4415-80CB-AA9DE2744E99}" type="presParOf" srcId="{767F2006-D279-4369-849E-C84C8D176B98}" destId="{46F1B564-5BA3-49D1-B7B6-39DED4A2EF71}" srcOrd="0" destOrd="0" presId="urn:microsoft.com/office/officeart/2005/8/layout/chevron1"/>
    <dgm:cxn modelId="{8EC8F894-0BB9-43EF-BC8C-301F74F7814E}" type="presParOf" srcId="{46F1B564-5BA3-49D1-B7B6-39DED4A2EF71}" destId="{ADE2F27E-6741-44AF-9B5B-55E70DF92333}" srcOrd="0" destOrd="0" presId="urn:microsoft.com/office/officeart/2005/8/layout/chevron1"/>
    <dgm:cxn modelId="{8A2ED311-14A1-48E8-9CFC-D5A4AA2405C9}" type="presParOf" srcId="{46F1B564-5BA3-49D1-B7B6-39DED4A2EF71}" destId="{33632923-B5CC-4012-9230-E80CD1357A89}" srcOrd="1" destOrd="0" presId="urn:microsoft.com/office/officeart/2005/8/layout/chevron1"/>
    <dgm:cxn modelId="{FBFEB646-0AF2-4D10-B03B-9AE9C48609F8}" type="presParOf" srcId="{767F2006-D279-4369-849E-C84C8D176B98}" destId="{65A6E976-807F-40B6-97A8-C0354385BAC8}" srcOrd="1" destOrd="0" presId="urn:microsoft.com/office/officeart/2005/8/layout/chevron1"/>
    <dgm:cxn modelId="{41685189-91F6-444C-AB66-6BC5DE00F99A}" type="presParOf" srcId="{767F2006-D279-4369-849E-C84C8D176B98}" destId="{B983423F-2215-4522-AEAB-F4C6E947CD3F}" srcOrd="2" destOrd="0" presId="urn:microsoft.com/office/officeart/2005/8/layout/chevron1"/>
    <dgm:cxn modelId="{C01C5E29-89BF-4793-B4BC-49FDE2A58540}" type="presParOf" srcId="{B983423F-2215-4522-AEAB-F4C6E947CD3F}" destId="{140214F8-1F22-46EC-85BD-346BED084889}" srcOrd="0" destOrd="0" presId="urn:microsoft.com/office/officeart/2005/8/layout/chevron1"/>
    <dgm:cxn modelId="{6C958F7E-F971-4FFB-B4D5-AE7F92A57B36}" type="presParOf" srcId="{B983423F-2215-4522-AEAB-F4C6E947CD3F}" destId="{3BEBCDC4-1F5B-438E-ACB1-712010A3AF47}" srcOrd="1" destOrd="0" presId="urn:microsoft.com/office/officeart/2005/8/layout/chevron1"/>
    <dgm:cxn modelId="{8110EE3C-A750-40E7-B8C1-4B2FFCB299B5}" type="presParOf" srcId="{767F2006-D279-4369-849E-C84C8D176B98}" destId="{0324881C-3C44-469D-8461-AEFA1F07502E}" srcOrd="3" destOrd="0" presId="urn:microsoft.com/office/officeart/2005/8/layout/chevron1"/>
    <dgm:cxn modelId="{56F98667-BEDE-4BA6-8DF0-654CE1682788}" type="presParOf" srcId="{767F2006-D279-4369-849E-C84C8D176B98}" destId="{C70F3B49-9C7D-4DE6-9C96-4811B5FACAA7}" srcOrd="4" destOrd="0" presId="urn:microsoft.com/office/officeart/2005/8/layout/chevron1"/>
    <dgm:cxn modelId="{9E825CBD-EEC2-44AD-9B10-D9C0E7DD55D2}" type="presParOf" srcId="{C70F3B49-9C7D-4DE6-9C96-4811B5FACAA7}" destId="{98C104A4-957C-4859-813D-FD6E50F20C6A}" srcOrd="0" destOrd="0" presId="urn:microsoft.com/office/officeart/2005/8/layout/chevron1"/>
    <dgm:cxn modelId="{A82C77B5-CFEC-48CF-8F16-7A640399F882}" type="presParOf" srcId="{C70F3B49-9C7D-4DE6-9C96-4811B5FACAA7}" destId="{9BE3FA39-9100-4080-9FC9-4932B5229A2A}" srcOrd="1" destOrd="0" presId="urn:microsoft.com/office/officeart/2005/8/layout/chevron1"/>
    <dgm:cxn modelId="{30613216-4D26-4FBA-8916-255CA25844FA}" type="presParOf" srcId="{767F2006-D279-4369-849E-C84C8D176B98}" destId="{AF1BE509-5E85-460E-8720-7B3335C06570}" srcOrd="5" destOrd="0" presId="urn:microsoft.com/office/officeart/2005/8/layout/chevron1"/>
    <dgm:cxn modelId="{7F796911-0985-45AF-995F-4DF8C6B9A18A}" type="presParOf" srcId="{767F2006-D279-4369-849E-C84C8D176B98}" destId="{15212497-6749-48A9-9288-C76A881AAE6A}" srcOrd="6" destOrd="0" presId="urn:microsoft.com/office/officeart/2005/8/layout/chevron1"/>
    <dgm:cxn modelId="{3880E084-6E23-409A-B91C-2ECCF16665F7}" type="presParOf" srcId="{15212497-6749-48A9-9288-C76A881AAE6A}" destId="{F51DCB34-B109-49B2-A50B-6B3F773FB6AA}" srcOrd="0" destOrd="0" presId="urn:microsoft.com/office/officeart/2005/8/layout/chevron1"/>
    <dgm:cxn modelId="{59861738-CD1B-4D5A-95E3-93F11FE68622}" type="presParOf" srcId="{15212497-6749-48A9-9288-C76A881AAE6A}" destId="{697E5793-754B-44C0-A5C7-23047E2611D4}" srcOrd="1" destOrd="0" presId="urn:microsoft.com/office/officeart/2005/8/layout/chevron1"/>
    <dgm:cxn modelId="{90701A92-12D7-47A3-8D6E-1F6A9C270AF8}" type="presParOf" srcId="{767F2006-D279-4369-849E-C84C8D176B98}" destId="{BD7DE618-2E86-4D28-BC04-78F1969BC908}" srcOrd="7" destOrd="0" presId="urn:microsoft.com/office/officeart/2005/8/layout/chevron1"/>
    <dgm:cxn modelId="{6E6477BA-948F-45B8-81F8-2B39F4851E2A}" type="presParOf" srcId="{767F2006-D279-4369-849E-C84C8D176B98}" destId="{408E5A0F-FE11-4DCF-BAD6-A3B26F430B3B}" srcOrd="8" destOrd="0" presId="urn:microsoft.com/office/officeart/2005/8/layout/chevron1"/>
    <dgm:cxn modelId="{04A8F152-A402-407F-A7EC-0EE2FC238333}" type="presParOf" srcId="{408E5A0F-FE11-4DCF-BAD6-A3B26F430B3B}" destId="{5B08B5AA-C837-4AD9-8D57-0C9E6C89F271}" srcOrd="0" destOrd="0" presId="urn:microsoft.com/office/officeart/2005/8/layout/chevron1"/>
    <dgm:cxn modelId="{67C26FB9-6350-4AA7-BFFA-7E6DB13BFA9C}" type="presParOf" srcId="{408E5A0F-FE11-4DCF-BAD6-A3B26F430B3B}" destId="{EF382212-9026-48C7-AA80-4C8260C16EB5}"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2D2493-BD78-48A1-A8E6-4B4C63CB9AE8}" type="doc">
      <dgm:prSet loTypeId="urn:microsoft.com/office/officeart/2005/8/layout/equation1" loCatId="process" qsTypeId="urn:microsoft.com/office/officeart/2005/8/quickstyle/simple1" qsCatId="simple" csTypeId="urn:microsoft.com/office/officeart/2005/8/colors/accent1_2" csCatId="accent1" phldr="1"/>
      <dgm:spPr/>
    </dgm:pt>
    <dgm:pt modelId="{B5B1ED6C-AFC9-49CC-957E-E669D7147BC7}">
      <dgm:prSet phldrT="[Teksti]"/>
      <dgm:spPr>
        <a:solidFill>
          <a:schemeClr val="tx2">
            <a:lumMod val="25000"/>
          </a:schemeClr>
        </a:solidFill>
      </dgm:spPr>
      <dgm:t>
        <a:bodyPr/>
        <a:lstStyle/>
        <a:p>
          <a:r>
            <a:rPr lang="fi-FI" dirty="0" smtClean="0"/>
            <a:t>Työsopimuksen sisältö</a:t>
          </a:r>
          <a:endParaRPr lang="fi-FI" dirty="0"/>
        </a:p>
      </dgm:t>
    </dgm:pt>
    <dgm:pt modelId="{44AD9E3E-BFAF-4466-A75D-78C2A6354F54}" type="parTrans" cxnId="{56C65A88-2DD7-46D7-B59B-BA3C0B3191FD}">
      <dgm:prSet/>
      <dgm:spPr/>
      <dgm:t>
        <a:bodyPr/>
        <a:lstStyle/>
        <a:p>
          <a:endParaRPr lang="fi-FI"/>
        </a:p>
      </dgm:t>
    </dgm:pt>
    <dgm:pt modelId="{E1021D6C-1764-4E52-B0A3-ADD235EB271A}" type="sibTrans" cxnId="{56C65A88-2DD7-46D7-B59B-BA3C0B3191FD}">
      <dgm:prSet/>
      <dgm:spPr/>
      <dgm:t>
        <a:bodyPr/>
        <a:lstStyle/>
        <a:p>
          <a:endParaRPr lang="fi-FI"/>
        </a:p>
      </dgm:t>
    </dgm:pt>
    <dgm:pt modelId="{2655BF3D-AFBA-4388-9404-BCC30A9A1CF6}">
      <dgm:prSet phldrT="[Teksti]"/>
      <dgm:spPr>
        <a:solidFill>
          <a:schemeClr val="accent4">
            <a:lumMod val="75000"/>
          </a:schemeClr>
        </a:solidFill>
      </dgm:spPr>
      <dgm:t>
        <a:bodyPr/>
        <a:lstStyle/>
        <a:p>
          <a:r>
            <a:rPr lang="fi-FI" dirty="0" smtClean="0"/>
            <a:t>Lainsäädäntö</a:t>
          </a:r>
          <a:endParaRPr lang="fi-FI" dirty="0"/>
        </a:p>
      </dgm:t>
    </dgm:pt>
    <dgm:pt modelId="{AC3B3C7A-3F13-40B0-90B1-DE08BDA81791}" type="parTrans" cxnId="{09F3A658-389B-4E91-BCB8-BF8570E091C6}">
      <dgm:prSet/>
      <dgm:spPr/>
      <dgm:t>
        <a:bodyPr/>
        <a:lstStyle/>
        <a:p>
          <a:endParaRPr lang="fi-FI"/>
        </a:p>
      </dgm:t>
    </dgm:pt>
    <dgm:pt modelId="{2C4B7F0F-B3F9-4E4B-B0E7-4867EF0A225C}" type="sibTrans" cxnId="{09F3A658-389B-4E91-BCB8-BF8570E091C6}">
      <dgm:prSet/>
      <dgm:spPr/>
      <dgm:t>
        <a:bodyPr/>
        <a:lstStyle/>
        <a:p>
          <a:endParaRPr lang="fi-FI"/>
        </a:p>
      </dgm:t>
    </dgm:pt>
    <dgm:pt modelId="{BEE652AC-0B1B-4023-A105-E6AE31BE2C40}">
      <dgm:prSet phldrT="[Teksti]"/>
      <dgm:spPr>
        <a:solidFill>
          <a:srgbClr val="0070C0"/>
        </a:solidFill>
      </dgm:spPr>
      <dgm:t>
        <a:bodyPr/>
        <a:lstStyle/>
        <a:p>
          <a:r>
            <a:rPr lang="fi-FI" dirty="0" smtClean="0"/>
            <a:t>Mitä saa tehdä, mitä täytyy noudattaa</a:t>
          </a:r>
          <a:endParaRPr lang="fi-FI" dirty="0"/>
        </a:p>
      </dgm:t>
    </dgm:pt>
    <dgm:pt modelId="{1BC1E0D7-960D-4A07-8A34-DAF3629757F5}" type="parTrans" cxnId="{02F55B47-2EB5-4455-847E-B34542FE8936}">
      <dgm:prSet/>
      <dgm:spPr/>
      <dgm:t>
        <a:bodyPr/>
        <a:lstStyle/>
        <a:p>
          <a:endParaRPr lang="fi-FI"/>
        </a:p>
      </dgm:t>
    </dgm:pt>
    <dgm:pt modelId="{50F0904E-2448-4A81-BEA7-A7F2123F481F}" type="sibTrans" cxnId="{02F55B47-2EB5-4455-847E-B34542FE8936}">
      <dgm:prSet/>
      <dgm:spPr/>
      <dgm:t>
        <a:bodyPr/>
        <a:lstStyle/>
        <a:p>
          <a:endParaRPr lang="fi-FI"/>
        </a:p>
      </dgm:t>
    </dgm:pt>
    <dgm:pt modelId="{7D84CBFB-C1D0-498B-A8CE-10AAF2DBD5B6}">
      <dgm:prSet/>
      <dgm:spPr>
        <a:solidFill>
          <a:srgbClr val="FF0000"/>
        </a:solidFill>
      </dgm:spPr>
      <dgm:t>
        <a:bodyPr/>
        <a:lstStyle/>
        <a:p>
          <a:r>
            <a:rPr lang="fi-FI" dirty="0" smtClean="0"/>
            <a:t>Muut rajoitukset</a:t>
          </a:r>
        </a:p>
      </dgm:t>
    </dgm:pt>
    <dgm:pt modelId="{67DC3682-FA36-4DC0-B2E3-5FF6353449B2}" type="parTrans" cxnId="{7847D3C0-E57B-451F-AFCF-A4B1F594D9E6}">
      <dgm:prSet/>
      <dgm:spPr/>
      <dgm:t>
        <a:bodyPr/>
        <a:lstStyle/>
        <a:p>
          <a:endParaRPr lang="fi-FI"/>
        </a:p>
      </dgm:t>
    </dgm:pt>
    <dgm:pt modelId="{86D2FD7C-ACA7-4AAD-B9E6-EB60501A4448}" type="sibTrans" cxnId="{7847D3C0-E57B-451F-AFCF-A4B1F594D9E6}">
      <dgm:prSet/>
      <dgm:spPr/>
      <dgm:t>
        <a:bodyPr/>
        <a:lstStyle/>
        <a:p>
          <a:endParaRPr lang="fi-FI"/>
        </a:p>
      </dgm:t>
    </dgm:pt>
    <dgm:pt modelId="{D1420A2B-F789-4145-8E6B-02EAA9C59B7A}" type="pres">
      <dgm:prSet presAssocID="{CC2D2493-BD78-48A1-A8E6-4B4C63CB9AE8}" presName="linearFlow" presStyleCnt="0">
        <dgm:presLayoutVars>
          <dgm:dir/>
          <dgm:resizeHandles val="exact"/>
        </dgm:presLayoutVars>
      </dgm:prSet>
      <dgm:spPr/>
    </dgm:pt>
    <dgm:pt modelId="{49F49B4F-0EEA-4497-8A41-797F5C151F08}" type="pres">
      <dgm:prSet presAssocID="{B5B1ED6C-AFC9-49CC-957E-E669D7147BC7}" presName="node" presStyleLbl="node1" presStyleIdx="0" presStyleCnt="4">
        <dgm:presLayoutVars>
          <dgm:bulletEnabled val="1"/>
        </dgm:presLayoutVars>
      </dgm:prSet>
      <dgm:spPr/>
      <dgm:t>
        <a:bodyPr/>
        <a:lstStyle/>
        <a:p>
          <a:endParaRPr lang="fi-FI"/>
        </a:p>
      </dgm:t>
    </dgm:pt>
    <dgm:pt modelId="{39450F66-4370-45E2-9305-2699B7ED0F93}" type="pres">
      <dgm:prSet presAssocID="{E1021D6C-1764-4E52-B0A3-ADD235EB271A}" presName="spacerL" presStyleCnt="0"/>
      <dgm:spPr/>
    </dgm:pt>
    <dgm:pt modelId="{D04E8272-B8B1-4AE3-86D9-0673D6D575ED}" type="pres">
      <dgm:prSet presAssocID="{E1021D6C-1764-4E52-B0A3-ADD235EB271A}" presName="sibTrans" presStyleLbl="sibTrans2D1" presStyleIdx="0" presStyleCnt="3"/>
      <dgm:spPr/>
      <dgm:t>
        <a:bodyPr/>
        <a:lstStyle/>
        <a:p>
          <a:endParaRPr lang="fi-FI"/>
        </a:p>
      </dgm:t>
    </dgm:pt>
    <dgm:pt modelId="{F5BAD1DB-0623-45F6-A111-EA836DE865DC}" type="pres">
      <dgm:prSet presAssocID="{E1021D6C-1764-4E52-B0A3-ADD235EB271A}" presName="spacerR" presStyleCnt="0"/>
      <dgm:spPr/>
    </dgm:pt>
    <dgm:pt modelId="{E906BBB5-E28E-4ABF-9C66-0887A4046D66}" type="pres">
      <dgm:prSet presAssocID="{2655BF3D-AFBA-4388-9404-BCC30A9A1CF6}" presName="node" presStyleLbl="node1" presStyleIdx="1" presStyleCnt="4">
        <dgm:presLayoutVars>
          <dgm:bulletEnabled val="1"/>
        </dgm:presLayoutVars>
      </dgm:prSet>
      <dgm:spPr/>
      <dgm:t>
        <a:bodyPr/>
        <a:lstStyle/>
        <a:p>
          <a:endParaRPr lang="fi-FI"/>
        </a:p>
      </dgm:t>
    </dgm:pt>
    <dgm:pt modelId="{C01D77F9-AE79-48C8-BADF-28763A724CB7}" type="pres">
      <dgm:prSet presAssocID="{2C4B7F0F-B3F9-4E4B-B0E7-4867EF0A225C}" presName="spacerL" presStyleCnt="0"/>
      <dgm:spPr/>
    </dgm:pt>
    <dgm:pt modelId="{AA87178C-25DB-406E-B55A-2DF818B6C88F}" type="pres">
      <dgm:prSet presAssocID="{2C4B7F0F-B3F9-4E4B-B0E7-4867EF0A225C}" presName="sibTrans" presStyleLbl="sibTrans2D1" presStyleIdx="1" presStyleCnt="3"/>
      <dgm:spPr/>
      <dgm:t>
        <a:bodyPr/>
        <a:lstStyle/>
        <a:p>
          <a:endParaRPr lang="fi-FI"/>
        </a:p>
      </dgm:t>
    </dgm:pt>
    <dgm:pt modelId="{46F132F1-1801-4DB2-87AC-FABF6D0C2E10}" type="pres">
      <dgm:prSet presAssocID="{2C4B7F0F-B3F9-4E4B-B0E7-4867EF0A225C}" presName="spacerR" presStyleCnt="0"/>
      <dgm:spPr/>
    </dgm:pt>
    <dgm:pt modelId="{2AB7AE2A-5460-4766-880E-68059B9B3593}" type="pres">
      <dgm:prSet presAssocID="{7D84CBFB-C1D0-498B-A8CE-10AAF2DBD5B6}" presName="node" presStyleLbl="node1" presStyleIdx="2" presStyleCnt="4">
        <dgm:presLayoutVars>
          <dgm:bulletEnabled val="1"/>
        </dgm:presLayoutVars>
      </dgm:prSet>
      <dgm:spPr/>
      <dgm:t>
        <a:bodyPr/>
        <a:lstStyle/>
        <a:p>
          <a:endParaRPr lang="fi-FI"/>
        </a:p>
      </dgm:t>
    </dgm:pt>
    <dgm:pt modelId="{AC5302E1-3ED6-4F1F-BAA3-0F25CFEF98C8}" type="pres">
      <dgm:prSet presAssocID="{86D2FD7C-ACA7-4AAD-B9E6-EB60501A4448}" presName="spacerL" presStyleCnt="0"/>
      <dgm:spPr/>
    </dgm:pt>
    <dgm:pt modelId="{EA9FE891-E1D1-4DEF-AED9-A0BC78C55ADD}" type="pres">
      <dgm:prSet presAssocID="{86D2FD7C-ACA7-4AAD-B9E6-EB60501A4448}" presName="sibTrans" presStyleLbl="sibTrans2D1" presStyleIdx="2" presStyleCnt="3"/>
      <dgm:spPr/>
      <dgm:t>
        <a:bodyPr/>
        <a:lstStyle/>
        <a:p>
          <a:endParaRPr lang="fi-FI"/>
        </a:p>
      </dgm:t>
    </dgm:pt>
    <dgm:pt modelId="{6BB18423-C4F3-4216-A675-3C8610D4F708}" type="pres">
      <dgm:prSet presAssocID="{86D2FD7C-ACA7-4AAD-B9E6-EB60501A4448}" presName="spacerR" presStyleCnt="0"/>
      <dgm:spPr/>
    </dgm:pt>
    <dgm:pt modelId="{B16D2B94-6BCF-4745-BB82-499DF5A58988}" type="pres">
      <dgm:prSet presAssocID="{BEE652AC-0B1B-4023-A105-E6AE31BE2C40}" presName="node" presStyleLbl="node1" presStyleIdx="3" presStyleCnt="4">
        <dgm:presLayoutVars>
          <dgm:bulletEnabled val="1"/>
        </dgm:presLayoutVars>
      </dgm:prSet>
      <dgm:spPr/>
      <dgm:t>
        <a:bodyPr/>
        <a:lstStyle/>
        <a:p>
          <a:endParaRPr lang="fi-FI"/>
        </a:p>
      </dgm:t>
    </dgm:pt>
  </dgm:ptLst>
  <dgm:cxnLst>
    <dgm:cxn modelId="{09F3A658-389B-4E91-BCB8-BF8570E091C6}" srcId="{CC2D2493-BD78-48A1-A8E6-4B4C63CB9AE8}" destId="{2655BF3D-AFBA-4388-9404-BCC30A9A1CF6}" srcOrd="1" destOrd="0" parTransId="{AC3B3C7A-3F13-40B0-90B1-DE08BDA81791}" sibTransId="{2C4B7F0F-B3F9-4E4B-B0E7-4867EF0A225C}"/>
    <dgm:cxn modelId="{AE982689-B5AA-41F5-A212-3B71FDC4DC24}" type="presOf" srcId="{2C4B7F0F-B3F9-4E4B-B0E7-4867EF0A225C}" destId="{AA87178C-25DB-406E-B55A-2DF818B6C88F}" srcOrd="0" destOrd="0" presId="urn:microsoft.com/office/officeart/2005/8/layout/equation1"/>
    <dgm:cxn modelId="{F4556386-6DAF-41C1-8232-F5612293A730}" type="presOf" srcId="{B5B1ED6C-AFC9-49CC-957E-E669D7147BC7}" destId="{49F49B4F-0EEA-4497-8A41-797F5C151F08}" srcOrd="0" destOrd="0" presId="urn:microsoft.com/office/officeart/2005/8/layout/equation1"/>
    <dgm:cxn modelId="{41C8D498-C64E-4CF1-936A-73EB90BA4005}" type="presOf" srcId="{CC2D2493-BD78-48A1-A8E6-4B4C63CB9AE8}" destId="{D1420A2B-F789-4145-8E6B-02EAA9C59B7A}" srcOrd="0" destOrd="0" presId="urn:microsoft.com/office/officeart/2005/8/layout/equation1"/>
    <dgm:cxn modelId="{68AE6B45-99CE-4196-B724-500F6DCA1DF5}" type="presOf" srcId="{7D84CBFB-C1D0-498B-A8CE-10AAF2DBD5B6}" destId="{2AB7AE2A-5460-4766-880E-68059B9B3593}" srcOrd="0" destOrd="0" presId="urn:microsoft.com/office/officeart/2005/8/layout/equation1"/>
    <dgm:cxn modelId="{404376BE-E7D7-47E9-830E-0228B0DE6DFF}" type="presOf" srcId="{BEE652AC-0B1B-4023-A105-E6AE31BE2C40}" destId="{B16D2B94-6BCF-4745-BB82-499DF5A58988}" srcOrd="0" destOrd="0" presId="urn:microsoft.com/office/officeart/2005/8/layout/equation1"/>
    <dgm:cxn modelId="{7847D3C0-E57B-451F-AFCF-A4B1F594D9E6}" srcId="{CC2D2493-BD78-48A1-A8E6-4B4C63CB9AE8}" destId="{7D84CBFB-C1D0-498B-A8CE-10AAF2DBD5B6}" srcOrd="2" destOrd="0" parTransId="{67DC3682-FA36-4DC0-B2E3-5FF6353449B2}" sibTransId="{86D2FD7C-ACA7-4AAD-B9E6-EB60501A4448}"/>
    <dgm:cxn modelId="{A4DF5CB1-2583-4DCB-B2EE-AD8ED77B72BB}" type="presOf" srcId="{E1021D6C-1764-4E52-B0A3-ADD235EB271A}" destId="{D04E8272-B8B1-4AE3-86D9-0673D6D575ED}" srcOrd="0" destOrd="0" presId="urn:microsoft.com/office/officeart/2005/8/layout/equation1"/>
    <dgm:cxn modelId="{D4024832-C1AF-4F51-8556-8234C5AC379A}" type="presOf" srcId="{86D2FD7C-ACA7-4AAD-B9E6-EB60501A4448}" destId="{EA9FE891-E1D1-4DEF-AED9-A0BC78C55ADD}" srcOrd="0" destOrd="0" presId="urn:microsoft.com/office/officeart/2005/8/layout/equation1"/>
    <dgm:cxn modelId="{02F55B47-2EB5-4455-847E-B34542FE8936}" srcId="{CC2D2493-BD78-48A1-A8E6-4B4C63CB9AE8}" destId="{BEE652AC-0B1B-4023-A105-E6AE31BE2C40}" srcOrd="3" destOrd="0" parTransId="{1BC1E0D7-960D-4A07-8A34-DAF3629757F5}" sibTransId="{50F0904E-2448-4A81-BEA7-A7F2123F481F}"/>
    <dgm:cxn modelId="{CCEB4057-F241-46C5-B893-6E9542F766DA}" type="presOf" srcId="{2655BF3D-AFBA-4388-9404-BCC30A9A1CF6}" destId="{E906BBB5-E28E-4ABF-9C66-0887A4046D66}" srcOrd="0" destOrd="0" presId="urn:microsoft.com/office/officeart/2005/8/layout/equation1"/>
    <dgm:cxn modelId="{56C65A88-2DD7-46D7-B59B-BA3C0B3191FD}" srcId="{CC2D2493-BD78-48A1-A8E6-4B4C63CB9AE8}" destId="{B5B1ED6C-AFC9-49CC-957E-E669D7147BC7}" srcOrd="0" destOrd="0" parTransId="{44AD9E3E-BFAF-4466-A75D-78C2A6354F54}" sibTransId="{E1021D6C-1764-4E52-B0A3-ADD235EB271A}"/>
    <dgm:cxn modelId="{5361EB8F-E40C-43D1-8115-BB72C6FC8D84}" type="presParOf" srcId="{D1420A2B-F789-4145-8E6B-02EAA9C59B7A}" destId="{49F49B4F-0EEA-4497-8A41-797F5C151F08}" srcOrd="0" destOrd="0" presId="urn:microsoft.com/office/officeart/2005/8/layout/equation1"/>
    <dgm:cxn modelId="{D18F01F0-09D1-4B2A-96C7-6BA1006DCCDD}" type="presParOf" srcId="{D1420A2B-F789-4145-8E6B-02EAA9C59B7A}" destId="{39450F66-4370-45E2-9305-2699B7ED0F93}" srcOrd="1" destOrd="0" presId="urn:microsoft.com/office/officeart/2005/8/layout/equation1"/>
    <dgm:cxn modelId="{47AFD930-E83D-48A3-A8BF-C80419D3A7A9}" type="presParOf" srcId="{D1420A2B-F789-4145-8E6B-02EAA9C59B7A}" destId="{D04E8272-B8B1-4AE3-86D9-0673D6D575ED}" srcOrd="2" destOrd="0" presId="urn:microsoft.com/office/officeart/2005/8/layout/equation1"/>
    <dgm:cxn modelId="{C6E9B216-7511-4D6B-B647-E898BC955920}" type="presParOf" srcId="{D1420A2B-F789-4145-8E6B-02EAA9C59B7A}" destId="{F5BAD1DB-0623-45F6-A111-EA836DE865DC}" srcOrd="3" destOrd="0" presId="urn:microsoft.com/office/officeart/2005/8/layout/equation1"/>
    <dgm:cxn modelId="{72D411DC-2C10-4321-ACB1-31CB0A2C3BDB}" type="presParOf" srcId="{D1420A2B-F789-4145-8E6B-02EAA9C59B7A}" destId="{E906BBB5-E28E-4ABF-9C66-0887A4046D66}" srcOrd="4" destOrd="0" presId="urn:microsoft.com/office/officeart/2005/8/layout/equation1"/>
    <dgm:cxn modelId="{2E92F3A8-D794-4600-942D-773E3FF2F030}" type="presParOf" srcId="{D1420A2B-F789-4145-8E6B-02EAA9C59B7A}" destId="{C01D77F9-AE79-48C8-BADF-28763A724CB7}" srcOrd="5" destOrd="0" presId="urn:microsoft.com/office/officeart/2005/8/layout/equation1"/>
    <dgm:cxn modelId="{8F30BFE2-64F1-47B7-897A-54DF482AB7CB}" type="presParOf" srcId="{D1420A2B-F789-4145-8E6B-02EAA9C59B7A}" destId="{AA87178C-25DB-406E-B55A-2DF818B6C88F}" srcOrd="6" destOrd="0" presId="urn:microsoft.com/office/officeart/2005/8/layout/equation1"/>
    <dgm:cxn modelId="{92DF067A-190D-4810-8574-17136977F805}" type="presParOf" srcId="{D1420A2B-F789-4145-8E6B-02EAA9C59B7A}" destId="{46F132F1-1801-4DB2-87AC-FABF6D0C2E10}" srcOrd="7" destOrd="0" presId="urn:microsoft.com/office/officeart/2005/8/layout/equation1"/>
    <dgm:cxn modelId="{038BF4ED-85F5-4621-AA0A-238CE9A8AA3F}" type="presParOf" srcId="{D1420A2B-F789-4145-8E6B-02EAA9C59B7A}" destId="{2AB7AE2A-5460-4766-880E-68059B9B3593}" srcOrd="8" destOrd="0" presId="urn:microsoft.com/office/officeart/2005/8/layout/equation1"/>
    <dgm:cxn modelId="{D65AB075-5CA0-4079-80F2-634E35E8F142}" type="presParOf" srcId="{D1420A2B-F789-4145-8E6B-02EAA9C59B7A}" destId="{AC5302E1-3ED6-4F1F-BAA3-0F25CFEF98C8}" srcOrd="9" destOrd="0" presId="urn:microsoft.com/office/officeart/2005/8/layout/equation1"/>
    <dgm:cxn modelId="{249CB817-E378-4F5B-A018-3CC30119252F}" type="presParOf" srcId="{D1420A2B-F789-4145-8E6B-02EAA9C59B7A}" destId="{EA9FE891-E1D1-4DEF-AED9-A0BC78C55ADD}" srcOrd="10" destOrd="0" presId="urn:microsoft.com/office/officeart/2005/8/layout/equation1"/>
    <dgm:cxn modelId="{78F1C6FF-93BF-4942-817E-45900B255C59}" type="presParOf" srcId="{D1420A2B-F789-4145-8E6B-02EAA9C59B7A}" destId="{6BB18423-C4F3-4216-A675-3C8610D4F708}" srcOrd="11" destOrd="0" presId="urn:microsoft.com/office/officeart/2005/8/layout/equation1"/>
    <dgm:cxn modelId="{F52B9D28-5F77-4498-9DF4-95809552AFEB}" type="presParOf" srcId="{D1420A2B-F789-4145-8E6B-02EAA9C59B7A}" destId="{B16D2B94-6BCF-4745-BB82-499DF5A58988}"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21F340-DBC4-4402-9642-F642C91ADC37}" type="doc">
      <dgm:prSet loTypeId="urn:microsoft.com/office/officeart/2005/8/layout/pyramid1" loCatId="pyramid" qsTypeId="urn:microsoft.com/office/officeart/2005/8/quickstyle/simple1" qsCatId="simple" csTypeId="urn:microsoft.com/office/officeart/2005/8/colors/accent1_2" csCatId="accent1" phldr="1"/>
      <dgm:spPr/>
    </dgm:pt>
    <dgm:pt modelId="{8998A4A9-5F57-4C10-A0D8-7BA532A061E2}">
      <dgm:prSet phldrT="[Teksti]"/>
      <dgm:spPr/>
      <dgm:t>
        <a:bodyPr/>
        <a:lstStyle/>
        <a:p>
          <a:r>
            <a:rPr lang="fi-FI" dirty="0" smtClean="0"/>
            <a:t>kiellettyä</a:t>
          </a:r>
        </a:p>
        <a:p>
          <a:r>
            <a:rPr lang="fi-FI" dirty="0" smtClean="0"/>
            <a:t>- voidaan irtisanoa ilman varoitusta tai purkaa</a:t>
          </a:r>
          <a:endParaRPr lang="fi-FI" dirty="0"/>
        </a:p>
      </dgm:t>
    </dgm:pt>
    <dgm:pt modelId="{ADC07583-0DBF-44F1-A096-14D3A74925BE}" type="parTrans" cxnId="{72D776BA-5C13-412C-AAE1-7ED4B86FD1E4}">
      <dgm:prSet/>
      <dgm:spPr/>
      <dgm:t>
        <a:bodyPr/>
        <a:lstStyle/>
        <a:p>
          <a:endParaRPr lang="fi-FI"/>
        </a:p>
      </dgm:t>
    </dgm:pt>
    <dgm:pt modelId="{063F9AEB-328D-431A-8E5B-3599CADD730F}" type="sibTrans" cxnId="{72D776BA-5C13-412C-AAE1-7ED4B86FD1E4}">
      <dgm:prSet/>
      <dgm:spPr/>
      <dgm:t>
        <a:bodyPr/>
        <a:lstStyle/>
        <a:p>
          <a:endParaRPr lang="fi-FI"/>
        </a:p>
      </dgm:t>
    </dgm:pt>
    <dgm:pt modelId="{BADE9CA3-7B4C-48B5-9AAD-AD60802EDA2C}">
      <dgm:prSet phldrT="[Teksti]"/>
      <dgm:spPr/>
      <dgm:t>
        <a:bodyPr/>
        <a:lstStyle/>
        <a:p>
          <a:r>
            <a:rPr lang="fi-FI" dirty="0" smtClean="0"/>
            <a:t>ei sallittua, mutta varoitettava tai peruste, johon liittyy muun työn tarjoamisvelvoite</a:t>
          </a:r>
          <a:endParaRPr lang="fi-FI" dirty="0"/>
        </a:p>
      </dgm:t>
    </dgm:pt>
    <dgm:pt modelId="{2FE5BC08-9F13-4CFC-A609-E20D091CF547}" type="parTrans" cxnId="{F3AD3F86-1AF3-4D6A-852C-CA9E92CB3587}">
      <dgm:prSet/>
      <dgm:spPr/>
      <dgm:t>
        <a:bodyPr/>
        <a:lstStyle/>
        <a:p>
          <a:endParaRPr lang="fi-FI"/>
        </a:p>
      </dgm:t>
    </dgm:pt>
    <dgm:pt modelId="{98BC79C6-7E3F-44F0-AFD3-495F2F0C10D5}" type="sibTrans" cxnId="{F3AD3F86-1AF3-4D6A-852C-CA9E92CB3587}">
      <dgm:prSet/>
      <dgm:spPr/>
      <dgm:t>
        <a:bodyPr/>
        <a:lstStyle/>
        <a:p>
          <a:endParaRPr lang="fi-FI"/>
        </a:p>
      </dgm:t>
    </dgm:pt>
    <dgm:pt modelId="{6DA0DA04-3CC2-4EEF-AE7F-B3A97EC46636}">
      <dgm:prSet phldrT="[Teksti]"/>
      <dgm:spPr/>
      <dgm:t>
        <a:bodyPr/>
        <a:lstStyle/>
        <a:p>
          <a:r>
            <a:rPr lang="fi-FI" dirty="0" smtClean="0"/>
            <a:t>sallittua</a:t>
          </a:r>
          <a:endParaRPr lang="fi-FI" dirty="0"/>
        </a:p>
      </dgm:t>
    </dgm:pt>
    <dgm:pt modelId="{D7083D6C-0AAF-4962-8D59-65DA81C68A04}" type="parTrans" cxnId="{C14E2B73-28AC-4B1F-8163-5C4F53675C91}">
      <dgm:prSet/>
      <dgm:spPr/>
      <dgm:t>
        <a:bodyPr/>
        <a:lstStyle/>
        <a:p>
          <a:endParaRPr lang="fi-FI"/>
        </a:p>
      </dgm:t>
    </dgm:pt>
    <dgm:pt modelId="{65F254CB-E815-454B-9892-E6DF46D23F3F}" type="sibTrans" cxnId="{C14E2B73-28AC-4B1F-8163-5C4F53675C91}">
      <dgm:prSet/>
      <dgm:spPr/>
      <dgm:t>
        <a:bodyPr/>
        <a:lstStyle/>
        <a:p>
          <a:endParaRPr lang="fi-FI"/>
        </a:p>
      </dgm:t>
    </dgm:pt>
    <dgm:pt modelId="{F57A1F65-49E9-472C-B18F-21C5C36FF51C}" type="pres">
      <dgm:prSet presAssocID="{B621F340-DBC4-4402-9642-F642C91ADC37}" presName="Name0" presStyleCnt="0">
        <dgm:presLayoutVars>
          <dgm:dir/>
          <dgm:animLvl val="lvl"/>
          <dgm:resizeHandles val="exact"/>
        </dgm:presLayoutVars>
      </dgm:prSet>
      <dgm:spPr/>
    </dgm:pt>
    <dgm:pt modelId="{5CFAAC5E-22CF-4AAB-9E69-D67321FB7829}" type="pres">
      <dgm:prSet presAssocID="{8998A4A9-5F57-4C10-A0D8-7BA532A061E2}" presName="Name8" presStyleCnt="0"/>
      <dgm:spPr/>
    </dgm:pt>
    <dgm:pt modelId="{8702326F-AF23-473A-A74D-33765B524FF0}" type="pres">
      <dgm:prSet presAssocID="{8998A4A9-5F57-4C10-A0D8-7BA532A061E2}" presName="level" presStyleLbl="node1" presStyleIdx="0" presStyleCnt="3">
        <dgm:presLayoutVars>
          <dgm:chMax val="1"/>
          <dgm:bulletEnabled val="1"/>
        </dgm:presLayoutVars>
      </dgm:prSet>
      <dgm:spPr/>
      <dgm:t>
        <a:bodyPr/>
        <a:lstStyle/>
        <a:p>
          <a:endParaRPr lang="fi-FI"/>
        </a:p>
      </dgm:t>
    </dgm:pt>
    <dgm:pt modelId="{5213647B-0EAC-4E7D-B5E8-970558E112AF}" type="pres">
      <dgm:prSet presAssocID="{8998A4A9-5F57-4C10-A0D8-7BA532A061E2}" presName="levelTx" presStyleLbl="revTx" presStyleIdx="0" presStyleCnt="0">
        <dgm:presLayoutVars>
          <dgm:chMax val="1"/>
          <dgm:bulletEnabled val="1"/>
        </dgm:presLayoutVars>
      </dgm:prSet>
      <dgm:spPr/>
      <dgm:t>
        <a:bodyPr/>
        <a:lstStyle/>
        <a:p>
          <a:endParaRPr lang="fi-FI"/>
        </a:p>
      </dgm:t>
    </dgm:pt>
    <dgm:pt modelId="{E7801B28-7E31-4005-BF3F-F05A4D85DF77}" type="pres">
      <dgm:prSet presAssocID="{BADE9CA3-7B4C-48B5-9AAD-AD60802EDA2C}" presName="Name8" presStyleCnt="0"/>
      <dgm:spPr/>
    </dgm:pt>
    <dgm:pt modelId="{3F6F3DBD-B25D-4910-AA4B-88AE29E33332}" type="pres">
      <dgm:prSet presAssocID="{BADE9CA3-7B4C-48B5-9AAD-AD60802EDA2C}" presName="level" presStyleLbl="node1" presStyleIdx="1" presStyleCnt="3">
        <dgm:presLayoutVars>
          <dgm:chMax val="1"/>
          <dgm:bulletEnabled val="1"/>
        </dgm:presLayoutVars>
      </dgm:prSet>
      <dgm:spPr/>
      <dgm:t>
        <a:bodyPr/>
        <a:lstStyle/>
        <a:p>
          <a:endParaRPr lang="fi-FI"/>
        </a:p>
      </dgm:t>
    </dgm:pt>
    <dgm:pt modelId="{CB74C97B-8DF4-4DB5-8145-10CA66FEBBA7}" type="pres">
      <dgm:prSet presAssocID="{BADE9CA3-7B4C-48B5-9AAD-AD60802EDA2C}" presName="levelTx" presStyleLbl="revTx" presStyleIdx="0" presStyleCnt="0">
        <dgm:presLayoutVars>
          <dgm:chMax val="1"/>
          <dgm:bulletEnabled val="1"/>
        </dgm:presLayoutVars>
      </dgm:prSet>
      <dgm:spPr/>
      <dgm:t>
        <a:bodyPr/>
        <a:lstStyle/>
        <a:p>
          <a:endParaRPr lang="fi-FI"/>
        </a:p>
      </dgm:t>
    </dgm:pt>
    <dgm:pt modelId="{00829759-4695-4281-A733-23BF88F299C6}" type="pres">
      <dgm:prSet presAssocID="{6DA0DA04-3CC2-4EEF-AE7F-B3A97EC46636}" presName="Name8" presStyleCnt="0"/>
      <dgm:spPr/>
    </dgm:pt>
    <dgm:pt modelId="{80196489-6F13-4DF0-A2CA-8572D352528A}" type="pres">
      <dgm:prSet presAssocID="{6DA0DA04-3CC2-4EEF-AE7F-B3A97EC46636}" presName="level" presStyleLbl="node1" presStyleIdx="2" presStyleCnt="3">
        <dgm:presLayoutVars>
          <dgm:chMax val="1"/>
          <dgm:bulletEnabled val="1"/>
        </dgm:presLayoutVars>
      </dgm:prSet>
      <dgm:spPr/>
      <dgm:t>
        <a:bodyPr/>
        <a:lstStyle/>
        <a:p>
          <a:endParaRPr lang="fi-FI"/>
        </a:p>
      </dgm:t>
    </dgm:pt>
    <dgm:pt modelId="{A61392A9-355E-4FA1-8A26-23ED45287451}" type="pres">
      <dgm:prSet presAssocID="{6DA0DA04-3CC2-4EEF-AE7F-B3A97EC46636}" presName="levelTx" presStyleLbl="revTx" presStyleIdx="0" presStyleCnt="0">
        <dgm:presLayoutVars>
          <dgm:chMax val="1"/>
          <dgm:bulletEnabled val="1"/>
        </dgm:presLayoutVars>
      </dgm:prSet>
      <dgm:spPr/>
      <dgm:t>
        <a:bodyPr/>
        <a:lstStyle/>
        <a:p>
          <a:endParaRPr lang="fi-FI"/>
        </a:p>
      </dgm:t>
    </dgm:pt>
  </dgm:ptLst>
  <dgm:cxnLst>
    <dgm:cxn modelId="{C14E2B73-28AC-4B1F-8163-5C4F53675C91}" srcId="{B621F340-DBC4-4402-9642-F642C91ADC37}" destId="{6DA0DA04-3CC2-4EEF-AE7F-B3A97EC46636}" srcOrd="2" destOrd="0" parTransId="{D7083D6C-0AAF-4962-8D59-65DA81C68A04}" sibTransId="{65F254CB-E815-454B-9892-E6DF46D23F3F}"/>
    <dgm:cxn modelId="{F3AD3F86-1AF3-4D6A-852C-CA9E92CB3587}" srcId="{B621F340-DBC4-4402-9642-F642C91ADC37}" destId="{BADE9CA3-7B4C-48B5-9AAD-AD60802EDA2C}" srcOrd="1" destOrd="0" parTransId="{2FE5BC08-9F13-4CFC-A609-E20D091CF547}" sibTransId="{98BC79C6-7E3F-44F0-AFD3-495F2F0C10D5}"/>
    <dgm:cxn modelId="{1A7202C0-E2F5-4901-9737-8B6BE794B8CB}" type="presOf" srcId="{BADE9CA3-7B4C-48B5-9AAD-AD60802EDA2C}" destId="{CB74C97B-8DF4-4DB5-8145-10CA66FEBBA7}" srcOrd="1" destOrd="0" presId="urn:microsoft.com/office/officeart/2005/8/layout/pyramid1"/>
    <dgm:cxn modelId="{F2357CB2-B8FE-4075-A374-4352EAEE9F0D}" type="presOf" srcId="{B621F340-DBC4-4402-9642-F642C91ADC37}" destId="{F57A1F65-49E9-472C-B18F-21C5C36FF51C}" srcOrd="0" destOrd="0" presId="urn:microsoft.com/office/officeart/2005/8/layout/pyramid1"/>
    <dgm:cxn modelId="{3536F9D1-7765-4CD2-8271-C794F378491F}" type="presOf" srcId="{6DA0DA04-3CC2-4EEF-AE7F-B3A97EC46636}" destId="{80196489-6F13-4DF0-A2CA-8572D352528A}" srcOrd="0" destOrd="0" presId="urn:microsoft.com/office/officeart/2005/8/layout/pyramid1"/>
    <dgm:cxn modelId="{72D776BA-5C13-412C-AAE1-7ED4B86FD1E4}" srcId="{B621F340-DBC4-4402-9642-F642C91ADC37}" destId="{8998A4A9-5F57-4C10-A0D8-7BA532A061E2}" srcOrd="0" destOrd="0" parTransId="{ADC07583-0DBF-44F1-A096-14D3A74925BE}" sibTransId="{063F9AEB-328D-431A-8E5B-3599CADD730F}"/>
    <dgm:cxn modelId="{081A6CF8-F048-48B7-8193-0BA132DE9FC6}" type="presOf" srcId="{6DA0DA04-3CC2-4EEF-AE7F-B3A97EC46636}" destId="{A61392A9-355E-4FA1-8A26-23ED45287451}" srcOrd="1" destOrd="0" presId="urn:microsoft.com/office/officeart/2005/8/layout/pyramid1"/>
    <dgm:cxn modelId="{A34A3ED9-E5DC-4BAE-A03D-EBF75F080EB4}" type="presOf" srcId="{8998A4A9-5F57-4C10-A0D8-7BA532A061E2}" destId="{8702326F-AF23-473A-A74D-33765B524FF0}" srcOrd="0" destOrd="0" presId="urn:microsoft.com/office/officeart/2005/8/layout/pyramid1"/>
    <dgm:cxn modelId="{E06D8BD0-4746-40DC-A4F1-FF2BB3E1D053}" type="presOf" srcId="{BADE9CA3-7B4C-48B5-9AAD-AD60802EDA2C}" destId="{3F6F3DBD-B25D-4910-AA4B-88AE29E33332}" srcOrd="0" destOrd="0" presId="urn:microsoft.com/office/officeart/2005/8/layout/pyramid1"/>
    <dgm:cxn modelId="{80AD69ED-4E65-4BA7-B245-5D91F90F195D}" type="presOf" srcId="{8998A4A9-5F57-4C10-A0D8-7BA532A061E2}" destId="{5213647B-0EAC-4E7D-B5E8-970558E112AF}" srcOrd="1" destOrd="0" presId="urn:microsoft.com/office/officeart/2005/8/layout/pyramid1"/>
    <dgm:cxn modelId="{6726007E-DDFE-42AB-A6F4-E9CEFCF4CA1F}" type="presParOf" srcId="{F57A1F65-49E9-472C-B18F-21C5C36FF51C}" destId="{5CFAAC5E-22CF-4AAB-9E69-D67321FB7829}" srcOrd="0" destOrd="0" presId="urn:microsoft.com/office/officeart/2005/8/layout/pyramid1"/>
    <dgm:cxn modelId="{265DBFD7-BFBB-4EDC-9F35-39F347759410}" type="presParOf" srcId="{5CFAAC5E-22CF-4AAB-9E69-D67321FB7829}" destId="{8702326F-AF23-473A-A74D-33765B524FF0}" srcOrd="0" destOrd="0" presId="urn:microsoft.com/office/officeart/2005/8/layout/pyramid1"/>
    <dgm:cxn modelId="{65B41BA2-1118-4E9A-99A2-3134BC0B8FE7}" type="presParOf" srcId="{5CFAAC5E-22CF-4AAB-9E69-D67321FB7829}" destId="{5213647B-0EAC-4E7D-B5E8-970558E112AF}" srcOrd="1" destOrd="0" presId="urn:microsoft.com/office/officeart/2005/8/layout/pyramid1"/>
    <dgm:cxn modelId="{17E4E520-A9DB-4826-8016-FC0783190300}" type="presParOf" srcId="{F57A1F65-49E9-472C-B18F-21C5C36FF51C}" destId="{E7801B28-7E31-4005-BF3F-F05A4D85DF77}" srcOrd="1" destOrd="0" presId="urn:microsoft.com/office/officeart/2005/8/layout/pyramid1"/>
    <dgm:cxn modelId="{05EA040A-1C8C-4005-9ABB-493D2073DD54}" type="presParOf" srcId="{E7801B28-7E31-4005-BF3F-F05A4D85DF77}" destId="{3F6F3DBD-B25D-4910-AA4B-88AE29E33332}" srcOrd="0" destOrd="0" presId="urn:microsoft.com/office/officeart/2005/8/layout/pyramid1"/>
    <dgm:cxn modelId="{C7593A7F-AA69-4CF3-898E-1A880922BF9E}" type="presParOf" srcId="{E7801B28-7E31-4005-BF3F-F05A4D85DF77}" destId="{CB74C97B-8DF4-4DB5-8145-10CA66FEBBA7}" srcOrd="1" destOrd="0" presId="urn:microsoft.com/office/officeart/2005/8/layout/pyramid1"/>
    <dgm:cxn modelId="{495B810E-9AC0-4143-88F6-F432CB51C62B}" type="presParOf" srcId="{F57A1F65-49E9-472C-B18F-21C5C36FF51C}" destId="{00829759-4695-4281-A733-23BF88F299C6}" srcOrd="2" destOrd="0" presId="urn:microsoft.com/office/officeart/2005/8/layout/pyramid1"/>
    <dgm:cxn modelId="{BB020F33-CC50-4533-95B2-04B6534B0BFE}" type="presParOf" srcId="{00829759-4695-4281-A733-23BF88F299C6}" destId="{80196489-6F13-4DF0-A2CA-8572D352528A}" srcOrd="0" destOrd="0" presId="urn:microsoft.com/office/officeart/2005/8/layout/pyramid1"/>
    <dgm:cxn modelId="{0F681296-CB4D-4A6E-96C1-53FA4D25DBFE}" type="presParOf" srcId="{00829759-4695-4281-A733-23BF88F299C6}" destId="{A61392A9-355E-4FA1-8A26-23ED4528745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6A44B4-652C-49F1-88E7-9EA6C73EAE8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i-FI"/>
        </a:p>
      </dgm:t>
    </dgm:pt>
    <dgm:pt modelId="{795D15D7-B17F-47F7-9DB5-79C1B91BCD95}">
      <dgm:prSet phldrT="[Teksti]"/>
      <dgm:spPr/>
      <dgm:t>
        <a:bodyPr/>
        <a:lstStyle/>
        <a:p>
          <a:r>
            <a:rPr lang="fi-FI" dirty="0"/>
            <a:t>TT 2012-89 (ään.)</a:t>
          </a:r>
        </a:p>
      </dgm:t>
    </dgm:pt>
    <dgm:pt modelId="{EACF2212-EA93-40CD-95C4-6FF5D9EDBACF}" type="parTrans" cxnId="{82BCDE71-655F-4C1B-A2CE-C5BDEDB57952}">
      <dgm:prSet/>
      <dgm:spPr/>
      <dgm:t>
        <a:bodyPr/>
        <a:lstStyle/>
        <a:p>
          <a:endParaRPr lang="fi-FI"/>
        </a:p>
      </dgm:t>
    </dgm:pt>
    <dgm:pt modelId="{028CDCF9-3F3A-4BEC-A518-18DB83261005}" type="sibTrans" cxnId="{82BCDE71-655F-4C1B-A2CE-C5BDEDB57952}">
      <dgm:prSet/>
      <dgm:spPr/>
      <dgm:t>
        <a:bodyPr/>
        <a:lstStyle/>
        <a:p>
          <a:endParaRPr lang="fi-FI"/>
        </a:p>
      </dgm:t>
    </dgm:pt>
    <dgm:pt modelId="{435B8975-D5B5-4DC2-846D-75B959BA05AA}">
      <dgm:prSet phldrT="[Teksti]"/>
      <dgm:spPr/>
      <dgm:t>
        <a:bodyPr/>
        <a:lstStyle/>
        <a:p>
          <a:r>
            <a:rPr lang="fi-FI" dirty="0"/>
            <a:t>Linja-autonkuljettajan työsuhde oli irtisanottu kuljettajan työvuoron aikana sattuneen välikohtauksen takia. Koululaiset olivat aiheuttaneet aiemmin matkan aikana häiriötä linja-autossa, ja yksi koululaisista oli linja-autosta poistuessaan näyttänyt kuljettajalle keskisormea. Tämän seurauksena autonkuljettaja oli ottanut pojasta kiinni takista vetäen.</a:t>
          </a:r>
        </a:p>
      </dgm:t>
    </dgm:pt>
    <dgm:pt modelId="{BFC0F316-ECD9-408D-871E-19DEF1A93AAF}" type="parTrans" cxnId="{F8101985-2FE4-45B4-B699-5322A34092B1}">
      <dgm:prSet/>
      <dgm:spPr/>
      <dgm:t>
        <a:bodyPr/>
        <a:lstStyle/>
        <a:p>
          <a:endParaRPr lang="fi-FI"/>
        </a:p>
      </dgm:t>
    </dgm:pt>
    <dgm:pt modelId="{165E52C3-66D1-4358-A7B8-E960DCE6FB94}" type="sibTrans" cxnId="{F8101985-2FE4-45B4-B699-5322A34092B1}">
      <dgm:prSet/>
      <dgm:spPr/>
      <dgm:t>
        <a:bodyPr/>
        <a:lstStyle/>
        <a:p>
          <a:endParaRPr lang="fi-FI"/>
        </a:p>
      </dgm:t>
    </dgm:pt>
    <dgm:pt modelId="{23DCF8D1-C197-490A-B2B8-A99A42C82F28}">
      <dgm:prSet phldrT="[Teksti]"/>
      <dgm:spPr/>
      <dgm:t>
        <a:bodyPr/>
        <a:lstStyle/>
        <a:p>
          <a:r>
            <a:rPr lang="fi-FI" dirty="0"/>
            <a:t>Vaikka kysymys oli yksittäistapauksesta eikä työntekijä ollut työsuhteensa aikana syyllistynyt muuhun moitittavaan menettelyyn, asiaa kokonaisuutena arvioiden kuljettajan menettelyä oli pidettävä hyvin moitittavana työsopimuksesta johtuvan velvoitteen rikkomisena. Kysymys oli työtehtävissä tapahtuneesta väkivaltaisesta käytöksestä, joka kohdistui linja-autossa asiakkaana olleeseen 8-vuotiaaseen lapseen. Työnantajalla oli ollut irtisanomissuojasopimuksen mukainen peruste </a:t>
          </a:r>
          <a:r>
            <a:rPr lang="fi-FI" u="sng" dirty="0"/>
            <a:t>irtisanoa työntekijän työsopimus varoitusmenettelyä käyttämättä</a:t>
          </a:r>
          <a:r>
            <a:rPr lang="fi-FI" dirty="0"/>
            <a:t>.</a:t>
          </a:r>
        </a:p>
      </dgm:t>
    </dgm:pt>
    <dgm:pt modelId="{80E78DE5-D4C7-4750-9A6E-8C0BBF53DB46}" type="parTrans" cxnId="{DE52F7D4-CA22-4590-95E3-D08047DDE25E}">
      <dgm:prSet/>
      <dgm:spPr/>
      <dgm:t>
        <a:bodyPr/>
        <a:lstStyle/>
        <a:p>
          <a:endParaRPr lang="fi-FI"/>
        </a:p>
      </dgm:t>
    </dgm:pt>
    <dgm:pt modelId="{BA07C517-F8EF-4983-B7BE-AAEC16AA307A}" type="sibTrans" cxnId="{DE52F7D4-CA22-4590-95E3-D08047DDE25E}">
      <dgm:prSet/>
      <dgm:spPr/>
      <dgm:t>
        <a:bodyPr/>
        <a:lstStyle/>
        <a:p>
          <a:endParaRPr lang="fi-FI"/>
        </a:p>
      </dgm:t>
    </dgm:pt>
    <dgm:pt modelId="{1F02B673-43AA-465D-A567-BA02ACF12E7B}">
      <dgm:prSet phldrT="[Teksti]"/>
      <dgm:spPr/>
      <dgm:t>
        <a:bodyPr/>
        <a:lstStyle/>
        <a:p>
          <a:r>
            <a:rPr lang="fi-FI" dirty="0"/>
            <a:t>TT 2013-166</a:t>
          </a:r>
        </a:p>
      </dgm:t>
    </dgm:pt>
    <dgm:pt modelId="{6A27D61F-BC8E-4C94-8082-E4C4295EE410}" type="parTrans" cxnId="{B08463A9-AC6F-49FB-8AC3-5B35DEB96F63}">
      <dgm:prSet/>
      <dgm:spPr/>
      <dgm:t>
        <a:bodyPr/>
        <a:lstStyle/>
        <a:p>
          <a:endParaRPr lang="fi-FI"/>
        </a:p>
      </dgm:t>
    </dgm:pt>
    <dgm:pt modelId="{4A5F7D80-EBBB-45D1-83D8-500D0C22DA6A}" type="sibTrans" cxnId="{B08463A9-AC6F-49FB-8AC3-5B35DEB96F63}">
      <dgm:prSet/>
      <dgm:spPr/>
      <dgm:t>
        <a:bodyPr/>
        <a:lstStyle/>
        <a:p>
          <a:endParaRPr lang="fi-FI"/>
        </a:p>
      </dgm:t>
    </dgm:pt>
    <dgm:pt modelId="{D2D6F4F3-9B56-4A3A-88BC-A4144C2B6816}">
      <dgm:prSet phldrT="[Teksti]"/>
      <dgm:spPr/>
      <dgm:t>
        <a:bodyPr/>
        <a:lstStyle/>
        <a:p>
          <a:r>
            <a:rPr lang="fi-FI" b="0" i="0" dirty="0"/>
            <a:t>Työnantaja oli purkanut linja-autonkuljettajan työsopimuksen, kun ajoneuvoon asennettu  alkolukko oli työntekijän aloittaessa työvuoroaan estänyt ajoneuvon käynnistymisen. Puhallettu lukema oli 0,35 promillea. Yhtiössä oli nollatoleranssi alkoholin vaikutuksen alaisena työskentelyyn, ja tämä oli ollut työntekijöiden tiedossa.</a:t>
          </a:r>
          <a:endParaRPr lang="fi-FI" dirty="0"/>
        </a:p>
      </dgm:t>
    </dgm:pt>
    <dgm:pt modelId="{3166DD7E-FB06-41E1-9BBE-B8F0A67D2B2D}" type="parTrans" cxnId="{3FBC43AC-9A6A-4321-B47F-D26A49795C98}">
      <dgm:prSet/>
      <dgm:spPr/>
      <dgm:t>
        <a:bodyPr/>
        <a:lstStyle/>
        <a:p>
          <a:endParaRPr lang="fi-FI"/>
        </a:p>
      </dgm:t>
    </dgm:pt>
    <dgm:pt modelId="{00B645B0-E00D-45B9-ACA7-98C0F1FFF18F}" type="sibTrans" cxnId="{3FBC43AC-9A6A-4321-B47F-D26A49795C98}">
      <dgm:prSet/>
      <dgm:spPr/>
      <dgm:t>
        <a:bodyPr/>
        <a:lstStyle/>
        <a:p>
          <a:endParaRPr lang="fi-FI"/>
        </a:p>
      </dgm:t>
    </dgm:pt>
    <dgm:pt modelId="{A32B4C59-7116-4341-9630-9BA5FD389480}">
      <dgm:prSet phldrT="[Teksti]"/>
      <dgm:spPr/>
      <dgm:t>
        <a:bodyPr/>
        <a:lstStyle/>
        <a:p>
          <a:r>
            <a:rPr lang="fi-FI" b="0" i="0" dirty="0"/>
            <a:t>Ratkaisun mukaan voitiin pitää lähtökohtaisesti hyväksyttävänä sitä, ettei linja-autonkuljettajalla ollut veressä lainkaan alkoholia työvuoron alkaessa tai aikana. </a:t>
          </a:r>
          <a:r>
            <a:rPr lang="fi-FI" b="0" i="0" u="sng" dirty="0"/>
            <a:t>Työntekijän oli ilman varoitustakin pitänyt ymmärtää menettelynsä moitittavuus</a:t>
          </a:r>
          <a:r>
            <a:rPr lang="fi-FI" b="0" i="0" dirty="0"/>
            <a:t>, etenkin kun hänen tehtävänään oli hoitaa koululaiskuljetuksia. Toisaalta työntekijällä oli moitteeton työura, ja veren alkoholipitoisuus oli alle rattijuopumusrajan. Asiaa kokonaisuutena arvioituaan työtuomioistuin katsoi, että yhtiöllä oli irtisanomissuojasopimuksessa ja laissa tarkoitettu asiallinen ja painava syy työsopimuksen irtisanomiseen, muttei perustetta sen purkamiseen.</a:t>
          </a:r>
          <a:endParaRPr lang="fi-FI" dirty="0"/>
        </a:p>
      </dgm:t>
    </dgm:pt>
    <dgm:pt modelId="{C0A8ED36-9E05-439D-9EBC-56E8DA6A66C7}" type="parTrans" cxnId="{58F716A9-78F8-454E-87F8-9A18F3B2F91E}">
      <dgm:prSet/>
      <dgm:spPr/>
      <dgm:t>
        <a:bodyPr/>
        <a:lstStyle/>
        <a:p>
          <a:endParaRPr lang="fi-FI"/>
        </a:p>
      </dgm:t>
    </dgm:pt>
    <dgm:pt modelId="{6735F8FC-476F-477F-8AF6-694C9F35E4ED}" type="sibTrans" cxnId="{58F716A9-78F8-454E-87F8-9A18F3B2F91E}">
      <dgm:prSet/>
      <dgm:spPr/>
      <dgm:t>
        <a:bodyPr/>
        <a:lstStyle/>
        <a:p>
          <a:endParaRPr lang="fi-FI"/>
        </a:p>
      </dgm:t>
    </dgm:pt>
    <dgm:pt modelId="{E1FA9ECC-4D22-43C8-9A43-C14437D72B4B}" type="pres">
      <dgm:prSet presAssocID="{3D6A44B4-652C-49F1-88E7-9EA6C73EAE8A}" presName="Name0" presStyleCnt="0">
        <dgm:presLayoutVars>
          <dgm:dir/>
          <dgm:animLvl val="lvl"/>
          <dgm:resizeHandles val="exact"/>
        </dgm:presLayoutVars>
      </dgm:prSet>
      <dgm:spPr/>
      <dgm:t>
        <a:bodyPr/>
        <a:lstStyle/>
        <a:p>
          <a:endParaRPr lang="fi-FI"/>
        </a:p>
      </dgm:t>
    </dgm:pt>
    <dgm:pt modelId="{57B8651D-F629-476A-9467-2489087F8E5E}" type="pres">
      <dgm:prSet presAssocID="{795D15D7-B17F-47F7-9DB5-79C1B91BCD95}" presName="composite" presStyleCnt="0"/>
      <dgm:spPr/>
    </dgm:pt>
    <dgm:pt modelId="{A1CEC1C0-8261-4AB1-A0FF-C9A1C20ABB4D}" type="pres">
      <dgm:prSet presAssocID="{795D15D7-B17F-47F7-9DB5-79C1B91BCD95}" presName="parTx" presStyleLbl="alignNode1" presStyleIdx="0" presStyleCnt="2">
        <dgm:presLayoutVars>
          <dgm:chMax val="0"/>
          <dgm:chPref val="0"/>
          <dgm:bulletEnabled val="1"/>
        </dgm:presLayoutVars>
      </dgm:prSet>
      <dgm:spPr/>
      <dgm:t>
        <a:bodyPr/>
        <a:lstStyle/>
        <a:p>
          <a:endParaRPr lang="fi-FI"/>
        </a:p>
      </dgm:t>
    </dgm:pt>
    <dgm:pt modelId="{C1513019-CCEB-492E-BDE1-2C0644D79228}" type="pres">
      <dgm:prSet presAssocID="{795D15D7-B17F-47F7-9DB5-79C1B91BCD95}" presName="desTx" presStyleLbl="alignAccFollowNode1" presStyleIdx="0" presStyleCnt="2">
        <dgm:presLayoutVars>
          <dgm:bulletEnabled val="1"/>
        </dgm:presLayoutVars>
      </dgm:prSet>
      <dgm:spPr/>
      <dgm:t>
        <a:bodyPr/>
        <a:lstStyle/>
        <a:p>
          <a:endParaRPr lang="fi-FI"/>
        </a:p>
      </dgm:t>
    </dgm:pt>
    <dgm:pt modelId="{EE4B2E79-8288-4D05-BAA4-C35689110244}" type="pres">
      <dgm:prSet presAssocID="{028CDCF9-3F3A-4BEC-A518-18DB83261005}" presName="space" presStyleCnt="0"/>
      <dgm:spPr/>
    </dgm:pt>
    <dgm:pt modelId="{F883ED7C-51EE-48FD-95A7-AE2631D6BC3E}" type="pres">
      <dgm:prSet presAssocID="{1F02B673-43AA-465D-A567-BA02ACF12E7B}" presName="composite" presStyleCnt="0"/>
      <dgm:spPr/>
    </dgm:pt>
    <dgm:pt modelId="{D474CB1A-99D5-4FE0-B189-63EFE17B1AA3}" type="pres">
      <dgm:prSet presAssocID="{1F02B673-43AA-465D-A567-BA02ACF12E7B}" presName="parTx" presStyleLbl="alignNode1" presStyleIdx="1" presStyleCnt="2">
        <dgm:presLayoutVars>
          <dgm:chMax val="0"/>
          <dgm:chPref val="0"/>
          <dgm:bulletEnabled val="1"/>
        </dgm:presLayoutVars>
      </dgm:prSet>
      <dgm:spPr/>
      <dgm:t>
        <a:bodyPr/>
        <a:lstStyle/>
        <a:p>
          <a:endParaRPr lang="fi-FI"/>
        </a:p>
      </dgm:t>
    </dgm:pt>
    <dgm:pt modelId="{8DF6C6E0-8B20-4C34-B43A-D5F5861AE644}" type="pres">
      <dgm:prSet presAssocID="{1F02B673-43AA-465D-A567-BA02ACF12E7B}" presName="desTx" presStyleLbl="alignAccFollowNode1" presStyleIdx="1" presStyleCnt="2">
        <dgm:presLayoutVars>
          <dgm:bulletEnabled val="1"/>
        </dgm:presLayoutVars>
      </dgm:prSet>
      <dgm:spPr/>
      <dgm:t>
        <a:bodyPr/>
        <a:lstStyle/>
        <a:p>
          <a:endParaRPr lang="fi-FI"/>
        </a:p>
      </dgm:t>
    </dgm:pt>
  </dgm:ptLst>
  <dgm:cxnLst>
    <dgm:cxn modelId="{08EC9D53-422C-413B-A7CA-66EC9B0870C4}" type="presOf" srcId="{435B8975-D5B5-4DC2-846D-75B959BA05AA}" destId="{C1513019-CCEB-492E-BDE1-2C0644D79228}" srcOrd="0" destOrd="0" presId="urn:microsoft.com/office/officeart/2005/8/layout/hList1"/>
    <dgm:cxn modelId="{F8101985-2FE4-45B4-B699-5322A34092B1}" srcId="{795D15D7-B17F-47F7-9DB5-79C1B91BCD95}" destId="{435B8975-D5B5-4DC2-846D-75B959BA05AA}" srcOrd="0" destOrd="0" parTransId="{BFC0F316-ECD9-408D-871E-19DEF1A93AAF}" sibTransId="{165E52C3-66D1-4358-A7B8-E960DCE6FB94}"/>
    <dgm:cxn modelId="{64B26D11-EC97-4FB9-82EA-5A3F620C4B2D}" type="presOf" srcId="{1F02B673-43AA-465D-A567-BA02ACF12E7B}" destId="{D474CB1A-99D5-4FE0-B189-63EFE17B1AA3}" srcOrd="0" destOrd="0" presId="urn:microsoft.com/office/officeart/2005/8/layout/hList1"/>
    <dgm:cxn modelId="{2733C6DD-2501-49D1-B291-30DA26A342EA}" type="presOf" srcId="{A32B4C59-7116-4341-9630-9BA5FD389480}" destId="{8DF6C6E0-8B20-4C34-B43A-D5F5861AE644}" srcOrd="0" destOrd="1" presId="urn:microsoft.com/office/officeart/2005/8/layout/hList1"/>
    <dgm:cxn modelId="{6012AF4C-41EB-4238-BC81-D042436488C8}" type="presOf" srcId="{795D15D7-B17F-47F7-9DB5-79C1B91BCD95}" destId="{A1CEC1C0-8261-4AB1-A0FF-C9A1C20ABB4D}" srcOrd="0" destOrd="0" presId="urn:microsoft.com/office/officeart/2005/8/layout/hList1"/>
    <dgm:cxn modelId="{58F716A9-78F8-454E-87F8-9A18F3B2F91E}" srcId="{1F02B673-43AA-465D-A567-BA02ACF12E7B}" destId="{A32B4C59-7116-4341-9630-9BA5FD389480}" srcOrd="1" destOrd="0" parTransId="{C0A8ED36-9E05-439D-9EBC-56E8DA6A66C7}" sibTransId="{6735F8FC-476F-477F-8AF6-694C9F35E4ED}"/>
    <dgm:cxn modelId="{82BCDE71-655F-4C1B-A2CE-C5BDEDB57952}" srcId="{3D6A44B4-652C-49F1-88E7-9EA6C73EAE8A}" destId="{795D15D7-B17F-47F7-9DB5-79C1B91BCD95}" srcOrd="0" destOrd="0" parTransId="{EACF2212-EA93-40CD-95C4-6FF5D9EDBACF}" sibTransId="{028CDCF9-3F3A-4BEC-A518-18DB83261005}"/>
    <dgm:cxn modelId="{3B353E98-D293-477F-B6A2-0500DBA0204C}" type="presOf" srcId="{23DCF8D1-C197-490A-B2B8-A99A42C82F28}" destId="{C1513019-CCEB-492E-BDE1-2C0644D79228}" srcOrd="0" destOrd="1" presId="urn:microsoft.com/office/officeart/2005/8/layout/hList1"/>
    <dgm:cxn modelId="{3FBC43AC-9A6A-4321-B47F-D26A49795C98}" srcId="{1F02B673-43AA-465D-A567-BA02ACF12E7B}" destId="{D2D6F4F3-9B56-4A3A-88BC-A4144C2B6816}" srcOrd="0" destOrd="0" parTransId="{3166DD7E-FB06-41E1-9BBE-B8F0A67D2B2D}" sibTransId="{00B645B0-E00D-45B9-ACA7-98C0F1FFF18F}"/>
    <dgm:cxn modelId="{FC4728D0-DD95-4B7D-9CC7-7C332B1C1017}" type="presOf" srcId="{3D6A44B4-652C-49F1-88E7-9EA6C73EAE8A}" destId="{E1FA9ECC-4D22-43C8-9A43-C14437D72B4B}" srcOrd="0" destOrd="0" presId="urn:microsoft.com/office/officeart/2005/8/layout/hList1"/>
    <dgm:cxn modelId="{DE52F7D4-CA22-4590-95E3-D08047DDE25E}" srcId="{795D15D7-B17F-47F7-9DB5-79C1B91BCD95}" destId="{23DCF8D1-C197-490A-B2B8-A99A42C82F28}" srcOrd="1" destOrd="0" parTransId="{80E78DE5-D4C7-4750-9A6E-8C0BBF53DB46}" sibTransId="{BA07C517-F8EF-4983-B7BE-AAEC16AA307A}"/>
    <dgm:cxn modelId="{B08463A9-AC6F-49FB-8AC3-5B35DEB96F63}" srcId="{3D6A44B4-652C-49F1-88E7-9EA6C73EAE8A}" destId="{1F02B673-43AA-465D-A567-BA02ACF12E7B}" srcOrd="1" destOrd="0" parTransId="{6A27D61F-BC8E-4C94-8082-E4C4295EE410}" sibTransId="{4A5F7D80-EBBB-45D1-83D8-500D0C22DA6A}"/>
    <dgm:cxn modelId="{E539A450-5BC7-41EC-B630-54F22D14C546}" type="presOf" srcId="{D2D6F4F3-9B56-4A3A-88BC-A4144C2B6816}" destId="{8DF6C6E0-8B20-4C34-B43A-D5F5861AE644}" srcOrd="0" destOrd="0" presId="urn:microsoft.com/office/officeart/2005/8/layout/hList1"/>
    <dgm:cxn modelId="{90F24652-0C6D-4CAA-A7FF-2D606CB5D423}" type="presParOf" srcId="{E1FA9ECC-4D22-43C8-9A43-C14437D72B4B}" destId="{57B8651D-F629-476A-9467-2489087F8E5E}" srcOrd="0" destOrd="0" presId="urn:microsoft.com/office/officeart/2005/8/layout/hList1"/>
    <dgm:cxn modelId="{B055678E-742A-4961-B9A0-CB0ED724E5ED}" type="presParOf" srcId="{57B8651D-F629-476A-9467-2489087F8E5E}" destId="{A1CEC1C0-8261-4AB1-A0FF-C9A1C20ABB4D}" srcOrd="0" destOrd="0" presId="urn:microsoft.com/office/officeart/2005/8/layout/hList1"/>
    <dgm:cxn modelId="{6FEAF6D8-EC20-4E80-862E-2645A346212A}" type="presParOf" srcId="{57B8651D-F629-476A-9467-2489087F8E5E}" destId="{C1513019-CCEB-492E-BDE1-2C0644D79228}" srcOrd="1" destOrd="0" presId="urn:microsoft.com/office/officeart/2005/8/layout/hList1"/>
    <dgm:cxn modelId="{B2BF1E63-781A-4485-B2AA-C28A98F20C66}" type="presParOf" srcId="{E1FA9ECC-4D22-43C8-9A43-C14437D72B4B}" destId="{EE4B2E79-8288-4D05-BAA4-C35689110244}" srcOrd="1" destOrd="0" presId="urn:microsoft.com/office/officeart/2005/8/layout/hList1"/>
    <dgm:cxn modelId="{491AF5AF-CD15-4A54-8E43-C2CB72B9F445}" type="presParOf" srcId="{E1FA9ECC-4D22-43C8-9A43-C14437D72B4B}" destId="{F883ED7C-51EE-48FD-95A7-AE2631D6BC3E}" srcOrd="2" destOrd="0" presId="urn:microsoft.com/office/officeart/2005/8/layout/hList1"/>
    <dgm:cxn modelId="{61412161-11F1-4D71-A1B7-15B535FA1B0D}" type="presParOf" srcId="{F883ED7C-51EE-48FD-95A7-AE2631D6BC3E}" destId="{D474CB1A-99D5-4FE0-B189-63EFE17B1AA3}" srcOrd="0" destOrd="0" presId="urn:microsoft.com/office/officeart/2005/8/layout/hList1"/>
    <dgm:cxn modelId="{A5132F47-D3BA-415B-B84F-311036F43A14}" type="presParOf" srcId="{F883ED7C-51EE-48FD-95A7-AE2631D6BC3E}" destId="{8DF6C6E0-8B20-4C34-B43A-D5F5861AE64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E40DB7-60D4-4733-B673-02C08AA5835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i-FI"/>
        </a:p>
      </dgm:t>
    </dgm:pt>
    <dgm:pt modelId="{B6213FD9-D192-4909-B7AD-5D6B954A1F96}">
      <dgm:prSet phldrT="[Teksti]"/>
      <dgm:spPr/>
      <dgm:t>
        <a:bodyPr/>
        <a:lstStyle/>
        <a:p>
          <a:r>
            <a:rPr lang="fi-FI" dirty="0"/>
            <a:t>TT 2013-55 (ään.)</a:t>
          </a:r>
        </a:p>
      </dgm:t>
    </dgm:pt>
    <dgm:pt modelId="{2B12CC55-B520-4DFF-8E29-F6DAF5F5AE43}" type="parTrans" cxnId="{D34DDCF0-DCDA-4928-AE1B-3CA7049BA1FF}">
      <dgm:prSet/>
      <dgm:spPr/>
      <dgm:t>
        <a:bodyPr/>
        <a:lstStyle/>
        <a:p>
          <a:endParaRPr lang="fi-FI"/>
        </a:p>
      </dgm:t>
    </dgm:pt>
    <dgm:pt modelId="{562BD0EA-9780-4B6C-AF1B-BFF3AAFE5A84}" type="sibTrans" cxnId="{D34DDCF0-DCDA-4928-AE1B-3CA7049BA1FF}">
      <dgm:prSet/>
      <dgm:spPr/>
      <dgm:t>
        <a:bodyPr/>
        <a:lstStyle/>
        <a:p>
          <a:endParaRPr lang="fi-FI"/>
        </a:p>
      </dgm:t>
    </dgm:pt>
    <dgm:pt modelId="{428B6A67-44AF-4E8C-924D-72F5E02E3725}">
      <dgm:prSet phldrT="[Teksti]"/>
      <dgm:spPr/>
      <dgm:t>
        <a:bodyPr/>
        <a:lstStyle/>
        <a:p>
          <a:r>
            <a:rPr lang="fi-FI" b="0" i="0" dirty="0"/>
            <a:t>Työnantajan linja-autonkuljettajille antamien ohjeiden ja perehdytyksen mukaan työnantajalle kuuluvat rahat tuli tilittää säännöllisesti ja ajo-ohjelmien mukaisesti. Kuljettajaa oli useaan otteeseen suullisesti huomautettu tilitysten viipymisestä. Kun hänelle oli vielä erikseen annettu määräys tilityksen tekemisestä loppuun asti eikä hän ollut noudattanut määräystä, hänen työsuhteensa purettiin.</a:t>
          </a:r>
          <a:endParaRPr lang="fi-FI" dirty="0"/>
        </a:p>
      </dgm:t>
    </dgm:pt>
    <dgm:pt modelId="{24386BE6-9261-4C7E-BAC6-681239147E02}" type="parTrans" cxnId="{14AD6D63-7CE7-46FB-B681-4A0C1E70AEA6}">
      <dgm:prSet/>
      <dgm:spPr/>
      <dgm:t>
        <a:bodyPr/>
        <a:lstStyle/>
        <a:p>
          <a:endParaRPr lang="fi-FI"/>
        </a:p>
      </dgm:t>
    </dgm:pt>
    <dgm:pt modelId="{58339BC6-B82E-402B-BE62-931409EADEB9}" type="sibTrans" cxnId="{14AD6D63-7CE7-46FB-B681-4A0C1E70AEA6}">
      <dgm:prSet/>
      <dgm:spPr/>
      <dgm:t>
        <a:bodyPr/>
        <a:lstStyle/>
        <a:p>
          <a:endParaRPr lang="fi-FI"/>
        </a:p>
      </dgm:t>
    </dgm:pt>
    <dgm:pt modelId="{C00933E1-F5F9-4101-A6F7-9B268AE900AB}">
      <dgm:prSet phldrT="[Teksti]"/>
      <dgm:spPr/>
      <dgm:t>
        <a:bodyPr/>
        <a:lstStyle/>
        <a:p>
          <a:r>
            <a:rPr lang="fi-FI" dirty="0"/>
            <a:t>TT 2013-56</a:t>
          </a:r>
        </a:p>
      </dgm:t>
    </dgm:pt>
    <dgm:pt modelId="{3ADF3E48-0DED-4EB7-890B-BCD48F993D30}" type="parTrans" cxnId="{3947AD2B-CEF4-4D7F-801E-2B2FE06D7EE7}">
      <dgm:prSet/>
      <dgm:spPr/>
      <dgm:t>
        <a:bodyPr/>
        <a:lstStyle/>
        <a:p>
          <a:endParaRPr lang="fi-FI"/>
        </a:p>
      </dgm:t>
    </dgm:pt>
    <dgm:pt modelId="{F70CBDCB-7659-4514-ABC3-579D9B2CA4BE}" type="sibTrans" cxnId="{3947AD2B-CEF4-4D7F-801E-2B2FE06D7EE7}">
      <dgm:prSet/>
      <dgm:spPr/>
      <dgm:t>
        <a:bodyPr/>
        <a:lstStyle/>
        <a:p>
          <a:endParaRPr lang="fi-FI"/>
        </a:p>
      </dgm:t>
    </dgm:pt>
    <dgm:pt modelId="{74D86797-7F6B-4908-A098-C41116D98395}">
      <dgm:prSet phldrT="[Teksti]"/>
      <dgm:spPr/>
      <dgm:t>
        <a:bodyPr/>
        <a:lstStyle/>
        <a:p>
          <a:r>
            <a:rPr lang="fi-FI" b="0" i="0" dirty="0"/>
            <a:t>Linja-autonkuljettaja ei ollut kolmentoista päivän aikana hoitanut työsuojeluvaltuutetun tehtäviään työnantajan työvuorolistoihin merkittyinä työsuojeluvaltuutetun vapautusaikoina, vaan hän oli työskennellyt kuljettajana toisen linja-autoyhtiön palveluksessa. Tästä sivutoimestaan linja-autonkuljettaja ei ollut kertonut työnantajalleen, joka oli maksanut kuljettajalle palkan ikään kuin hän olisi mainittuina aikoina hoitanut päätointaan.</a:t>
          </a:r>
          <a:endParaRPr lang="fi-FI" dirty="0"/>
        </a:p>
      </dgm:t>
    </dgm:pt>
    <dgm:pt modelId="{6FDBAFBA-34D2-4438-948D-DBA59CA502AF}" type="parTrans" cxnId="{47A661CB-E37D-4F63-A4C0-1762D73CF343}">
      <dgm:prSet/>
      <dgm:spPr/>
      <dgm:t>
        <a:bodyPr/>
        <a:lstStyle/>
        <a:p>
          <a:endParaRPr lang="fi-FI"/>
        </a:p>
      </dgm:t>
    </dgm:pt>
    <dgm:pt modelId="{7E05917A-76D3-45F6-9D4A-87C8BBFBFB8D}" type="sibTrans" cxnId="{47A661CB-E37D-4F63-A4C0-1762D73CF343}">
      <dgm:prSet/>
      <dgm:spPr/>
      <dgm:t>
        <a:bodyPr/>
        <a:lstStyle/>
        <a:p>
          <a:endParaRPr lang="fi-FI"/>
        </a:p>
      </dgm:t>
    </dgm:pt>
    <dgm:pt modelId="{EDD45DB7-CFFD-4DAF-85E4-6B2648F44503}">
      <dgm:prSet/>
      <dgm:spPr/>
      <dgm:t>
        <a:bodyPr/>
        <a:lstStyle/>
        <a:p>
          <a:r>
            <a:rPr lang="fi-FI" b="0" i="0" dirty="0"/>
            <a:t>Kuljettajan menettelyn katsottiin osoittavan vakavaa laiminlyöntiä hänen työhönsä kuuluneiden tehtävien hoitamisessa ja antaneen työnantajalle perustellun aiheen epäillä väärinkäytöksiä tilityksiin liittyen. Työnantaja ei ollut menetellyt irtisanomissuojasopimuksen vastaisesti purkaessaan kuljettajan työsopimuksen.</a:t>
          </a:r>
        </a:p>
      </dgm:t>
    </dgm:pt>
    <dgm:pt modelId="{8C713509-6370-4E32-9622-E685B34088D4}" type="parTrans" cxnId="{8434BCC7-05D7-4CB6-AE64-18704D07C8D3}">
      <dgm:prSet/>
      <dgm:spPr/>
      <dgm:t>
        <a:bodyPr/>
        <a:lstStyle/>
        <a:p>
          <a:endParaRPr lang="fi-FI"/>
        </a:p>
      </dgm:t>
    </dgm:pt>
    <dgm:pt modelId="{C25F4966-AADA-45C4-9D8E-EEC3E14AF05D}" type="sibTrans" cxnId="{8434BCC7-05D7-4CB6-AE64-18704D07C8D3}">
      <dgm:prSet/>
      <dgm:spPr/>
      <dgm:t>
        <a:bodyPr/>
        <a:lstStyle/>
        <a:p>
          <a:endParaRPr lang="fi-FI"/>
        </a:p>
      </dgm:t>
    </dgm:pt>
    <dgm:pt modelId="{7A870D2B-FD02-47C7-99E3-0081DBA25FA4}">
      <dgm:prSet/>
      <dgm:spPr/>
      <dgm:t>
        <a:bodyPr/>
        <a:lstStyle/>
        <a:p>
          <a:r>
            <a:rPr lang="fi-FI" b="0" i="0" dirty="0"/>
            <a:t>Kuljettaja käytti työsuojeluvaltuutetun vapautusaikaa väärin menetellessään kuvatulla vilpillisellä tavalla. Toiminnallaan kuljettaja rikkoi työnantajan ja työntekijän välistä luottamusta niin vakavalla tavalla, että työnantajalta ei ollut voitu kohtuudella edellyttää työsuhteen jatkamista edes irtisanomisajan pituista aikaa. Työnantajalla oli siten ollut työsopimuslaissa ja työehtosopimuksessa tarkoitettu erittäin painava syy kuljettajan työsuhteen purkamiseen.</a:t>
          </a:r>
        </a:p>
      </dgm:t>
    </dgm:pt>
    <dgm:pt modelId="{5D5AF661-4AF9-406D-AF0D-0E4B614B469D}" type="parTrans" cxnId="{3E7264F1-C6FC-496F-B990-9F67C3A40AB1}">
      <dgm:prSet/>
      <dgm:spPr/>
      <dgm:t>
        <a:bodyPr/>
        <a:lstStyle/>
        <a:p>
          <a:endParaRPr lang="fi-FI"/>
        </a:p>
      </dgm:t>
    </dgm:pt>
    <dgm:pt modelId="{D04A7851-653F-4BFD-999B-892F7C0B17F5}" type="sibTrans" cxnId="{3E7264F1-C6FC-496F-B990-9F67C3A40AB1}">
      <dgm:prSet/>
      <dgm:spPr/>
      <dgm:t>
        <a:bodyPr/>
        <a:lstStyle/>
        <a:p>
          <a:endParaRPr lang="fi-FI"/>
        </a:p>
      </dgm:t>
    </dgm:pt>
    <dgm:pt modelId="{65A00E5F-8155-42D4-B7AD-AD6E8EADD40B}" type="pres">
      <dgm:prSet presAssocID="{13E40DB7-60D4-4733-B673-02C08AA58353}" presName="Name0" presStyleCnt="0">
        <dgm:presLayoutVars>
          <dgm:dir/>
          <dgm:animLvl val="lvl"/>
          <dgm:resizeHandles val="exact"/>
        </dgm:presLayoutVars>
      </dgm:prSet>
      <dgm:spPr/>
      <dgm:t>
        <a:bodyPr/>
        <a:lstStyle/>
        <a:p>
          <a:endParaRPr lang="fi-FI"/>
        </a:p>
      </dgm:t>
    </dgm:pt>
    <dgm:pt modelId="{A01BFD3F-4802-4A08-B2E3-E3F4E0E6D881}" type="pres">
      <dgm:prSet presAssocID="{B6213FD9-D192-4909-B7AD-5D6B954A1F96}" presName="composite" presStyleCnt="0"/>
      <dgm:spPr/>
    </dgm:pt>
    <dgm:pt modelId="{2B75EC5A-140B-4240-BC33-2F97126D39EB}" type="pres">
      <dgm:prSet presAssocID="{B6213FD9-D192-4909-B7AD-5D6B954A1F96}" presName="parTx" presStyleLbl="alignNode1" presStyleIdx="0" presStyleCnt="2">
        <dgm:presLayoutVars>
          <dgm:chMax val="0"/>
          <dgm:chPref val="0"/>
          <dgm:bulletEnabled val="1"/>
        </dgm:presLayoutVars>
      </dgm:prSet>
      <dgm:spPr/>
      <dgm:t>
        <a:bodyPr/>
        <a:lstStyle/>
        <a:p>
          <a:endParaRPr lang="fi-FI"/>
        </a:p>
      </dgm:t>
    </dgm:pt>
    <dgm:pt modelId="{CE3E1AB3-4730-4FD2-9FCD-5E15B559267A}" type="pres">
      <dgm:prSet presAssocID="{B6213FD9-D192-4909-B7AD-5D6B954A1F96}" presName="desTx" presStyleLbl="alignAccFollowNode1" presStyleIdx="0" presStyleCnt="2">
        <dgm:presLayoutVars>
          <dgm:bulletEnabled val="1"/>
        </dgm:presLayoutVars>
      </dgm:prSet>
      <dgm:spPr/>
      <dgm:t>
        <a:bodyPr/>
        <a:lstStyle/>
        <a:p>
          <a:endParaRPr lang="fi-FI"/>
        </a:p>
      </dgm:t>
    </dgm:pt>
    <dgm:pt modelId="{AB8DFB59-CA23-41C1-9EC5-ADD8E0874832}" type="pres">
      <dgm:prSet presAssocID="{562BD0EA-9780-4B6C-AF1B-BFF3AAFE5A84}" presName="space" presStyleCnt="0"/>
      <dgm:spPr/>
    </dgm:pt>
    <dgm:pt modelId="{49D7827D-03AF-42C7-B1A2-9A4DB1D699CE}" type="pres">
      <dgm:prSet presAssocID="{C00933E1-F5F9-4101-A6F7-9B268AE900AB}" presName="composite" presStyleCnt="0"/>
      <dgm:spPr/>
    </dgm:pt>
    <dgm:pt modelId="{C0D1CF3D-8F96-4DFE-93CC-AB2F36A136CE}" type="pres">
      <dgm:prSet presAssocID="{C00933E1-F5F9-4101-A6F7-9B268AE900AB}" presName="parTx" presStyleLbl="alignNode1" presStyleIdx="1" presStyleCnt="2">
        <dgm:presLayoutVars>
          <dgm:chMax val="0"/>
          <dgm:chPref val="0"/>
          <dgm:bulletEnabled val="1"/>
        </dgm:presLayoutVars>
      </dgm:prSet>
      <dgm:spPr/>
      <dgm:t>
        <a:bodyPr/>
        <a:lstStyle/>
        <a:p>
          <a:endParaRPr lang="fi-FI"/>
        </a:p>
      </dgm:t>
    </dgm:pt>
    <dgm:pt modelId="{B875287A-B913-43BA-9A50-1BF9AA32FBE5}" type="pres">
      <dgm:prSet presAssocID="{C00933E1-F5F9-4101-A6F7-9B268AE900AB}" presName="desTx" presStyleLbl="alignAccFollowNode1" presStyleIdx="1" presStyleCnt="2">
        <dgm:presLayoutVars>
          <dgm:bulletEnabled val="1"/>
        </dgm:presLayoutVars>
      </dgm:prSet>
      <dgm:spPr/>
      <dgm:t>
        <a:bodyPr/>
        <a:lstStyle/>
        <a:p>
          <a:endParaRPr lang="fi-FI"/>
        </a:p>
      </dgm:t>
    </dgm:pt>
  </dgm:ptLst>
  <dgm:cxnLst>
    <dgm:cxn modelId="{AFD74B1A-B2D9-4258-87F6-7A9920E98999}" type="presOf" srcId="{B6213FD9-D192-4909-B7AD-5D6B954A1F96}" destId="{2B75EC5A-140B-4240-BC33-2F97126D39EB}" srcOrd="0" destOrd="0" presId="urn:microsoft.com/office/officeart/2005/8/layout/hList1"/>
    <dgm:cxn modelId="{D136E075-CC41-48D7-88CE-860A03EF6D35}" type="presOf" srcId="{428B6A67-44AF-4E8C-924D-72F5E02E3725}" destId="{CE3E1AB3-4730-4FD2-9FCD-5E15B559267A}" srcOrd="0" destOrd="0" presId="urn:microsoft.com/office/officeart/2005/8/layout/hList1"/>
    <dgm:cxn modelId="{0733DBB0-09C4-4B88-ACDF-D85A7CEA1FD7}" type="presOf" srcId="{EDD45DB7-CFFD-4DAF-85E4-6B2648F44503}" destId="{CE3E1AB3-4730-4FD2-9FCD-5E15B559267A}" srcOrd="0" destOrd="1" presId="urn:microsoft.com/office/officeart/2005/8/layout/hList1"/>
    <dgm:cxn modelId="{3E7264F1-C6FC-496F-B990-9F67C3A40AB1}" srcId="{C00933E1-F5F9-4101-A6F7-9B268AE900AB}" destId="{7A870D2B-FD02-47C7-99E3-0081DBA25FA4}" srcOrd="1" destOrd="0" parTransId="{5D5AF661-4AF9-406D-AF0D-0E4B614B469D}" sibTransId="{D04A7851-653F-4BFD-999B-892F7C0B17F5}"/>
    <dgm:cxn modelId="{84BD4E13-A59B-4370-8DD9-EC066EBC1C88}" type="presOf" srcId="{7A870D2B-FD02-47C7-99E3-0081DBA25FA4}" destId="{B875287A-B913-43BA-9A50-1BF9AA32FBE5}" srcOrd="0" destOrd="1" presId="urn:microsoft.com/office/officeart/2005/8/layout/hList1"/>
    <dgm:cxn modelId="{3947AD2B-CEF4-4D7F-801E-2B2FE06D7EE7}" srcId="{13E40DB7-60D4-4733-B673-02C08AA58353}" destId="{C00933E1-F5F9-4101-A6F7-9B268AE900AB}" srcOrd="1" destOrd="0" parTransId="{3ADF3E48-0DED-4EB7-890B-BCD48F993D30}" sibTransId="{F70CBDCB-7659-4514-ABC3-579D9B2CA4BE}"/>
    <dgm:cxn modelId="{D34DDCF0-DCDA-4928-AE1B-3CA7049BA1FF}" srcId="{13E40DB7-60D4-4733-B673-02C08AA58353}" destId="{B6213FD9-D192-4909-B7AD-5D6B954A1F96}" srcOrd="0" destOrd="0" parTransId="{2B12CC55-B520-4DFF-8E29-F6DAF5F5AE43}" sibTransId="{562BD0EA-9780-4B6C-AF1B-BFF3AAFE5A84}"/>
    <dgm:cxn modelId="{00B92334-B6EA-4E8C-82FF-E17F9E1B4D18}" type="presOf" srcId="{13E40DB7-60D4-4733-B673-02C08AA58353}" destId="{65A00E5F-8155-42D4-B7AD-AD6E8EADD40B}" srcOrd="0" destOrd="0" presId="urn:microsoft.com/office/officeart/2005/8/layout/hList1"/>
    <dgm:cxn modelId="{8434BCC7-05D7-4CB6-AE64-18704D07C8D3}" srcId="{B6213FD9-D192-4909-B7AD-5D6B954A1F96}" destId="{EDD45DB7-CFFD-4DAF-85E4-6B2648F44503}" srcOrd="1" destOrd="0" parTransId="{8C713509-6370-4E32-9622-E685B34088D4}" sibTransId="{C25F4966-AADA-45C4-9D8E-EEC3E14AF05D}"/>
    <dgm:cxn modelId="{47A661CB-E37D-4F63-A4C0-1762D73CF343}" srcId="{C00933E1-F5F9-4101-A6F7-9B268AE900AB}" destId="{74D86797-7F6B-4908-A098-C41116D98395}" srcOrd="0" destOrd="0" parTransId="{6FDBAFBA-34D2-4438-948D-DBA59CA502AF}" sibTransId="{7E05917A-76D3-45F6-9D4A-87C8BBFBFB8D}"/>
    <dgm:cxn modelId="{14AD6D63-7CE7-46FB-B681-4A0C1E70AEA6}" srcId="{B6213FD9-D192-4909-B7AD-5D6B954A1F96}" destId="{428B6A67-44AF-4E8C-924D-72F5E02E3725}" srcOrd="0" destOrd="0" parTransId="{24386BE6-9261-4C7E-BAC6-681239147E02}" sibTransId="{58339BC6-B82E-402B-BE62-931409EADEB9}"/>
    <dgm:cxn modelId="{541D13AC-C052-4A71-99AB-749264FC8C40}" type="presOf" srcId="{74D86797-7F6B-4908-A098-C41116D98395}" destId="{B875287A-B913-43BA-9A50-1BF9AA32FBE5}" srcOrd="0" destOrd="0" presId="urn:microsoft.com/office/officeart/2005/8/layout/hList1"/>
    <dgm:cxn modelId="{C3DA254C-44FE-4A66-845E-E1942E9080B0}" type="presOf" srcId="{C00933E1-F5F9-4101-A6F7-9B268AE900AB}" destId="{C0D1CF3D-8F96-4DFE-93CC-AB2F36A136CE}" srcOrd="0" destOrd="0" presId="urn:microsoft.com/office/officeart/2005/8/layout/hList1"/>
    <dgm:cxn modelId="{8BCEBA59-65D3-463A-B4B8-7DBCC139DBAD}" type="presParOf" srcId="{65A00E5F-8155-42D4-B7AD-AD6E8EADD40B}" destId="{A01BFD3F-4802-4A08-B2E3-E3F4E0E6D881}" srcOrd="0" destOrd="0" presId="urn:microsoft.com/office/officeart/2005/8/layout/hList1"/>
    <dgm:cxn modelId="{A305DD36-BD56-4A9E-98D7-B85F9A6485D3}" type="presParOf" srcId="{A01BFD3F-4802-4A08-B2E3-E3F4E0E6D881}" destId="{2B75EC5A-140B-4240-BC33-2F97126D39EB}" srcOrd="0" destOrd="0" presId="urn:microsoft.com/office/officeart/2005/8/layout/hList1"/>
    <dgm:cxn modelId="{E1609FC6-3406-4133-A75A-A00BD2FEA5BB}" type="presParOf" srcId="{A01BFD3F-4802-4A08-B2E3-E3F4E0E6D881}" destId="{CE3E1AB3-4730-4FD2-9FCD-5E15B559267A}" srcOrd="1" destOrd="0" presId="urn:microsoft.com/office/officeart/2005/8/layout/hList1"/>
    <dgm:cxn modelId="{D5463D61-FBD9-4E78-A3D2-4E338A82FE11}" type="presParOf" srcId="{65A00E5F-8155-42D4-B7AD-AD6E8EADD40B}" destId="{AB8DFB59-CA23-41C1-9EC5-ADD8E0874832}" srcOrd="1" destOrd="0" presId="urn:microsoft.com/office/officeart/2005/8/layout/hList1"/>
    <dgm:cxn modelId="{2967871D-E371-49A0-8D7D-C2C8D19DC2C1}" type="presParOf" srcId="{65A00E5F-8155-42D4-B7AD-AD6E8EADD40B}" destId="{49D7827D-03AF-42C7-B1A2-9A4DB1D699CE}" srcOrd="2" destOrd="0" presId="urn:microsoft.com/office/officeart/2005/8/layout/hList1"/>
    <dgm:cxn modelId="{F8FA835D-EC42-4969-9F25-07565FE13A74}" type="presParOf" srcId="{49D7827D-03AF-42C7-B1A2-9A4DB1D699CE}" destId="{C0D1CF3D-8F96-4DFE-93CC-AB2F36A136CE}" srcOrd="0" destOrd="0" presId="urn:microsoft.com/office/officeart/2005/8/layout/hList1"/>
    <dgm:cxn modelId="{ADD06580-659E-4400-B3B3-2529E4E36A82}" type="presParOf" srcId="{49D7827D-03AF-42C7-B1A2-9A4DB1D699CE}" destId="{B875287A-B913-43BA-9A50-1BF9AA32FBE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E40DB7-60D4-4733-B673-02C08AA5835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i-FI"/>
        </a:p>
      </dgm:t>
    </dgm:pt>
    <dgm:pt modelId="{B6213FD9-D192-4909-B7AD-5D6B954A1F96}">
      <dgm:prSet phldrT="[Teksti]"/>
      <dgm:spPr/>
      <dgm:t>
        <a:bodyPr/>
        <a:lstStyle/>
        <a:p>
          <a:r>
            <a:rPr lang="fi-FI" dirty="0"/>
            <a:t>TT 2012-135</a:t>
          </a:r>
        </a:p>
      </dgm:t>
    </dgm:pt>
    <dgm:pt modelId="{2B12CC55-B520-4DFF-8E29-F6DAF5F5AE43}" type="parTrans" cxnId="{D34DDCF0-DCDA-4928-AE1B-3CA7049BA1FF}">
      <dgm:prSet/>
      <dgm:spPr/>
      <dgm:t>
        <a:bodyPr/>
        <a:lstStyle/>
        <a:p>
          <a:endParaRPr lang="fi-FI"/>
        </a:p>
      </dgm:t>
    </dgm:pt>
    <dgm:pt modelId="{562BD0EA-9780-4B6C-AF1B-BFF3AAFE5A84}" type="sibTrans" cxnId="{D34DDCF0-DCDA-4928-AE1B-3CA7049BA1FF}">
      <dgm:prSet/>
      <dgm:spPr/>
      <dgm:t>
        <a:bodyPr/>
        <a:lstStyle/>
        <a:p>
          <a:endParaRPr lang="fi-FI"/>
        </a:p>
      </dgm:t>
    </dgm:pt>
    <dgm:pt modelId="{428B6A67-44AF-4E8C-924D-72F5E02E3725}">
      <dgm:prSet phldrT="[Teksti]"/>
      <dgm:spPr/>
      <dgm:t>
        <a:bodyPr/>
        <a:lstStyle/>
        <a:p>
          <a:r>
            <a:rPr lang="fi-FI" b="0" i="0" dirty="0"/>
            <a:t>Työnantajan linja-autonkuljettajille antamien ohjeiden mukaan työnantajalle kuuluvia rahoja tuli säilyttää joko rahastuslaukussa tai sen säilytykseen tarkoitetussa kaapissa. Työnantajan aloitteesta tehdyssä tilityksessä oli todettu, että kuljettajan rahastuslaukusta puuttui pieni määrä matkustajilta vastaanotettuja rahoja ja tämän lisäksi koko pohjakassa. Suoritetussa tarkastuksessa rahoja ei löytynyt kuljettajan ilmoittamista paikoista työnantajan tiloista, minkä johdosta työnantaja oli purkanut kuljettajan työsopimuksen.</a:t>
          </a:r>
          <a:endParaRPr lang="fi-FI" dirty="0"/>
        </a:p>
      </dgm:t>
    </dgm:pt>
    <dgm:pt modelId="{24386BE6-9261-4C7E-BAC6-681239147E02}" type="parTrans" cxnId="{14AD6D63-7CE7-46FB-B681-4A0C1E70AEA6}">
      <dgm:prSet/>
      <dgm:spPr/>
      <dgm:t>
        <a:bodyPr/>
        <a:lstStyle/>
        <a:p>
          <a:endParaRPr lang="fi-FI"/>
        </a:p>
      </dgm:t>
    </dgm:pt>
    <dgm:pt modelId="{58339BC6-B82E-402B-BE62-931409EADEB9}" type="sibTrans" cxnId="{14AD6D63-7CE7-46FB-B681-4A0C1E70AEA6}">
      <dgm:prSet/>
      <dgm:spPr/>
      <dgm:t>
        <a:bodyPr/>
        <a:lstStyle/>
        <a:p>
          <a:endParaRPr lang="fi-FI"/>
        </a:p>
      </dgm:t>
    </dgm:pt>
    <dgm:pt modelId="{88919DD3-D683-4AFC-8B8F-AD661E8304B5}">
      <dgm:prSet phldrT="[Teksti]"/>
      <dgm:spPr/>
      <dgm:t>
        <a:bodyPr/>
        <a:lstStyle/>
        <a:p>
          <a:r>
            <a:rPr lang="fi-FI" b="0" i="0" dirty="0"/>
            <a:t>Kuljettaja oli työnantajan ohjeiden vastaisella menettelyllä antanut työnantajalle perustellusti aiheen olettaa rahojen olleen kuljettajan omassa käytössä. Menettelyllään kuljettajan voi­tiin katsoa rikkoneen työnantajan ja työntekijän välitä luottamusta niin vakavalla tavalla, et­tei työnantajalta voitu kohtuudella edellyttää työsuhteen jatkamista. Työnantaja ei ollut menetellyt irtisanomissuojasopimuksen vastaisesti purkaes­saan kuljettajan työsopimuksen.</a:t>
          </a:r>
          <a:endParaRPr lang="fi-FI" dirty="0"/>
        </a:p>
      </dgm:t>
    </dgm:pt>
    <dgm:pt modelId="{CE127681-9CCF-4BED-847A-217AF5F537C5}" type="parTrans" cxnId="{A437F7F5-6775-47F1-B1D3-DEDFFDC0B938}">
      <dgm:prSet/>
      <dgm:spPr/>
    </dgm:pt>
    <dgm:pt modelId="{D04FC754-7E60-4E2F-BA39-01BEFF4A9D58}" type="sibTrans" cxnId="{A437F7F5-6775-47F1-B1D3-DEDFFDC0B938}">
      <dgm:prSet/>
      <dgm:spPr/>
    </dgm:pt>
    <dgm:pt modelId="{65A00E5F-8155-42D4-B7AD-AD6E8EADD40B}" type="pres">
      <dgm:prSet presAssocID="{13E40DB7-60D4-4733-B673-02C08AA58353}" presName="Name0" presStyleCnt="0">
        <dgm:presLayoutVars>
          <dgm:dir/>
          <dgm:animLvl val="lvl"/>
          <dgm:resizeHandles val="exact"/>
        </dgm:presLayoutVars>
      </dgm:prSet>
      <dgm:spPr/>
      <dgm:t>
        <a:bodyPr/>
        <a:lstStyle/>
        <a:p>
          <a:endParaRPr lang="fi-FI"/>
        </a:p>
      </dgm:t>
    </dgm:pt>
    <dgm:pt modelId="{A01BFD3F-4802-4A08-B2E3-E3F4E0E6D881}" type="pres">
      <dgm:prSet presAssocID="{B6213FD9-D192-4909-B7AD-5D6B954A1F96}" presName="composite" presStyleCnt="0"/>
      <dgm:spPr/>
    </dgm:pt>
    <dgm:pt modelId="{2B75EC5A-140B-4240-BC33-2F97126D39EB}" type="pres">
      <dgm:prSet presAssocID="{B6213FD9-D192-4909-B7AD-5D6B954A1F96}" presName="parTx" presStyleLbl="alignNode1" presStyleIdx="0" presStyleCnt="1">
        <dgm:presLayoutVars>
          <dgm:chMax val="0"/>
          <dgm:chPref val="0"/>
          <dgm:bulletEnabled val="1"/>
        </dgm:presLayoutVars>
      </dgm:prSet>
      <dgm:spPr/>
      <dgm:t>
        <a:bodyPr/>
        <a:lstStyle/>
        <a:p>
          <a:endParaRPr lang="fi-FI"/>
        </a:p>
      </dgm:t>
    </dgm:pt>
    <dgm:pt modelId="{CE3E1AB3-4730-4FD2-9FCD-5E15B559267A}" type="pres">
      <dgm:prSet presAssocID="{B6213FD9-D192-4909-B7AD-5D6B954A1F96}" presName="desTx" presStyleLbl="alignAccFollowNode1" presStyleIdx="0" presStyleCnt="1">
        <dgm:presLayoutVars>
          <dgm:bulletEnabled val="1"/>
        </dgm:presLayoutVars>
      </dgm:prSet>
      <dgm:spPr/>
      <dgm:t>
        <a:bodyPr/>
        <a:lstStyle/>
        <a:p>
          <a:endParaRPr lang="fi-FI"/>
        </a:p>
      </dgm:t>
    </dgm:pt>
  </dgm:ptLst>
  <dgm:cxnLst>
    <dgm:cxn modelId="{D34DDCF0-DCDA-4928-AE1B-3CA7049BA1FF}" srcId="{13E40DB7-60D4-4733-B673-02C08AA58353}" destId="{B6213FD9-D192-4909-B7AD-5D6B954A1F96}" srcOrd="0" destOrd="0" parTransId="{2B12CC55-B520-4DFF-8E29-F6DAF5F5AE43}" sibTransId="{562BD0EA-9780-4B6C-AF1B-BFF3AAFE5A84}"/>
    <dgm:cxn modelId="{A437F7F5-6775-47F1-B1D3-DEDFFDC0B938}" srcId="{B6213FD9-D192-4909-B7AD-5D6B954A1F96}" destId="{88919DD3-D683-4AFC-8B8F-AD661E8304B5}" srcOrd="1" destOrd="0" parTransId="{CE127681-9CCF-4BED-847A-217AF5F537C5}" sibTransId="{D04FC754-7E60-4E2F-BA39-01BEFF4A9D58}"/>
    <dgm:cxn modelId="{2E904C57-7732-4CDD-8516-C62DEBE7EEF1}" type="presOf" srcId="{B6213FD9-D192-4909-B7AD-5D6B954A1F96}" destId="{2B75EC5A-140B-4240-BC33-2F97126D39EB}" srcOrd="0" destOrd="0" presId="urn:microsoft.com/office/officeart/2005/8/layout/hList1"/>
    <dgm:cxn modelId="{B5E63C1B-9222-4AA4-BDCA-C932EB3E9AD4}" type="presOf" srcId="{13E40DB7-60D4-4733-B673-02C08AA58353}" destId="{65A00E5F-8155-42D4-B7AD-AD6E8EADD40B}" srcOrd="0" destOrd="0" presId="urn:microsoft.com/office/officeart/2005/8/layout/hList1"/>
    <dgm:cxn modelId="{121ACDF2-11FC-4C97-A3BD-82E647A61127}" type="presOf" srcId="{88919DD3-D683-4AFC-8B8F-AD661E8304B5}" destId="{CE3E1AB3-4730-4FD2-9FCD-5E15B559267A}" srcOrd="0" destOrd="1" presId="urn:microsoft.com/office/officeart/2005/8/layout/hList1"/>
    <dgm:cxn modelId="{14AD6D63-7CE7-46FB-B681-4A0C1E70AEA6}" srcId="{B6213FD9-D192-4909-B7AD-5D6B954A1F96}" destId="{428B6A67-44AF-4E8C-924D-72F5E02E3725}" srcOrd="0" destOrd="0" parTransId="{24386BE6-9261-4C7E-BAC6-681239147E02}" sibTransId="{58339BC6-B82E-402B-BE62-931409EADEB9}"/>
    <dgm:cxn modelId="{92BD847B-9646-408E-92C5-74D37F69522C}" type="presOf" srcId="{428B6A67-44AF-4E8C-924D-72F5E02E3725}" destId="{CE3E1AB3-4730-4FD2-9FCD-5E15B559267A}" srcOrd="0" destOrd="0" presId="urn:microsoft.com/office/officeart/2005/8/layout/hList1"/>
    <dgm:cxn modelId="{29D7840E-7128-4725-9257-E3703CA10B88}" type="presParOf" srcId="{65A00E5F-8155-42D4-B7AD-AD6E8EADD40B}" destId="{A01BFD3F-4802-4A08-B2E3-E3F4E0E6D881}" srcOrd="0" destOrd="0" presId="urn:microsoft.com/office/officeart/2005/8/layout/hList1"/>
    <dgm:cxn modelId="{8AECA185-659F-44D1-BA26-D5BBDA9C5FE2}" type="presParOf" srcId="{A01BFD3F-4802-4A08-B2E3-E3F4E0E6D881}" destId="{2B75EC5A-140B-4240-BC33-2F97126D39EB}" srcOrd="0" destOrd="0" presId="urn:microsoft.com/office/officeart/2005/8/layout/hList1"/>
    <dgm:cxn modelId="{8CE7594E-9A6A-4C60-8F4B-62FA453779EA}" type="presParOf" srcId="{A01BFD3F-4802-4A08-B2E3-E3F4E0E6D881}" destId="{CE3E1AB3-4730-4FD2-9FCD-5E15B559267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889CA9-C35B-4275-A2B4-B199AD0B06EB}" type="doc">
      <dgm:prSet loTypeId="urn:microsoft.com/office/officeart/2005/8/layout/process1" loCatId="process" qsTypeId="urn:microsoft.com/office/officeart/2005/8/quickstyle/simple1" qsCatId="simple" csTypeId="urn:microsoft.com/office/officeart/2005/8/colors/accent1_2" csCatId="accent1" phldr="1"/>
      <dgm:spPr/>
    </dgm:pt>
    <dgm:pt modelId="{BF771924-63E3-4986-9BAF-D2BC661B1F7D}">
      <dgm:prSet phldrT="[Text]"/>
      <dgm:spPr/>
      <dgm:t>
        <a:bodyPr/>
        <a:lstStyle/>
        <a:p>
          <a:r>
            <a:rPr lang="fi-FI" dirty="0"/>
            <a:t>Häiriö, ei is-peruste</a:t>
          </a:r>
        </a:p>
      </dgm:t>
    </dgm:pt>
    <dgm:pt modelId="{4AC2E386-037F-4776-880D-785037921F79}" type="parTrans" cxnId="{90F4BC10-6F4F-4EE1-A82F-EA665B20A008}">
      <dgm:prSet/>
      <dgm:spPr/>
      <dgm:t>
        <a:bodyPr/>
        <a:lstStyle/>
        <a:p>
          <a:endParaRPr lang="fi-FI"/>
        </a:p>
      </dgm:t>
    </dgm:pt>
    <dgm:pt modelId="{F207A329-8290-41D2-A981-F6EAD777FAA9}" type="sibTrans" cxnId="{90F4BC10-6F4F-4EE1-A82F-EA665B20A008}">
      <dgm:prSet/>
      <dgm:spPr/>
      <dgm:t>
        <a:bodyPr/>
        <a:lstStyle/>
        <a:p>
          <a:endParaRPr lang="fi-FI" dirty="0"/>
        </a:p>
      </dgm:t>
    </dgm:pt>
    <dgm:pt modelId="{A09FE892-8ACC-4B32-B0B2-5C743DB8FC2F}">
      <dgm:prSet phldrT="[Text]"/>
      <dgm:spPr/>
      <dgm:t>
        <a:bodyPr/>
        <a:lstStyle/>
        <a:p>
          <a:r>
            <a:rPr lang="fi-FI" dirty="0"/>
            <a:t>Is-perusteen harkinta</a:t>
          </a:r>
        </a:p>
      </dgm:t>
    </dgm:pt>
    <dgm:pt modelId="{55A54B6D-6DD0-4B6D-8175-319AB0F27F42}" type="parTrans" cxnId="{19B20F3B-9FCF-48CE-87D9-B338150C1F36}">
      <dgm:prSet/>
      <dgm:spPr/>
      <dgm:t>
        <a:bodyPr/>
        <a:lstStyle/>
        <a:p>
          <a:endParaRPr lang="fi-FI"/>
        </a:p>
      </dgm:t>
    </dgm:pt>
    <dgm:pt modelId="{27679F62-B2AB-4C17-92AC-7CC9382B87D5}" type="sibTrans" cxnId="{19B20F3B-9FCF-48CE-87D9-B338150C1F36}">
      <dgm:prSet/>
      <dgm:spPr/>
      <dgm:t>
        <a:bodyPr/>
        <a:lstStyle/>
        <a:p>
          <a:endParaRPr lang="fi-FI" dirty="0"/>
        </a:p>
      </dgm:t>
    </dgm:pt>
    <dgm:pt modelId="{2F9F7759-00C2-4D87-8FE8-B16345B205F9}">
      <dgm:prSet phldrT="[Text]"/>
      <dgm:spPr/>
      <dgm:t>
        <a:bodyPr/>
        <a:lstStyle/>
        <a:p>
          <a:r>
            <a:rPr lang="fi-FI" dirty="0"/>
            <a:t>Is-perusteen täyttyminen</a:t>
          </a:r>
        </a:p>
      </dgm:t>
    </dgm:pt>
    <dgm:pt modelId="{7DF1DC3A-973B-43F3-85CA-25A1D91A3D4A}" type="parTrans" cxnId="{17522AF7-FF76-418B-99EB-07F7A40B87BB}">
      <dgm:prSet/>
      <dgm:spPr/>
      <dgm:t>
        <a:bodyPr/>
        <a:lstStyle/>
        <a:p>
          <a:endParaRPr lang="fi-FI"/>
        </a:p>
      </dgm:t>
    </dgm:pt>
    <dgm:pt modelId="{732ACC7E-97E6-414C-8ADE-016C41C425D4}" type="sibTrans" cxnId="{17522AF7-FF76-418B-99EB-07F7A40B87BB}">
      <dgm:prSet/>
      <dgm:spPr/>
      <dgm:t>
        <a:bodyPr/>
        <a:lstStyle/>
        <a:p>
          <a:endParaRPr lang="fi-FI"/>
        </a:p>
      </dgm:t>
    </dgm:pt>
    <dgm:pt modelId="{069A34DD-D5CC-4F12-AAF1-50F147089236}" type="pres">
      <dgm:prSet presAssocID="{89889CA9-C35B-4275-A2B4-B199AD0B06EB}" presName="Name0" presStyleCnt="0">
        <dgm:presLayoutVars>
          <dgm:dir/>
          <dgm:resizeHandles val="exact"/>
        </dgm:presLayoutVars>
      </dgm:prSet>
      <dgm:spPr/>
    </dgm:pt>
    <dgm:pt modelId="{139E2162-570B-4A3A-B016-6C92605E5AFF}" type="pres">
      <dgm:prSet presAssocID="{BF771924-63E3-4986-9BAF-D2BC661B1F7D}" presName="node" presStyleLbl="node1" presStyleIdx="0" presStyleCnt="3">
        <dgm:presLayoutVars>
          <dgm:bulletEnabled val="1"/>
        </dgm:presLayoutVars>
      </dgm:prSet>
      <dgm:spPr/>
      <dgm:t>
        <a:bodyPr/>
        <a:lstStyle/>
        <a:p>
          <a:endParaRPr lang="fi-FI"/>
        </a:p>
      </dgm:t>
    </dgm:pt>
    <dgm:pt modelId="{693231EB-FF71-405C-932F-7AD83909A8B8}" type="pres">
      <dgm:prSet presAssocID="{F207A329-8290-41D2-A981-F6EAD777FAA9}" presName="sibTrans" presStyleLbl="sibTrans2D1" presStyleIdx="0" presStyleCnt="2"/>
      <dgm:spPr/>
      <dgm:t>
        <a:bodyPr/>
        <a:lstStyle/>
        <a:p>
          <a:endParaRPr lang="fi-FI"/>
        </a:p>
      </dgm:t>
    </dgm:pt>
    <dgm:pt modelId="{D0964EF6-39F1-4A02-8254-67EE161703AA}" type="pres">
      <dgm:prSet presAssocID="{F207A329-8290-41D2-A981-F6EAD777FAA9}" presName="connectorText" presStyleLbl="sibTrans2D1" presStyleIdx="0" presStyleCnt="2"/>
      <dgm:spPr/>
      <dgm:t>
        <a:bodyPr/>
        <a:lstStyle/>
        <a:p>
          <a:endParaRPr lang="fi-FI"/>
        </a:p>
      </dgm:t>
    </dgm:pt>
    <dgm:pt modelId="{305E931D-EBEE-4557-B8AF-C4165F8E327C}" type="pres">
      <dgm:prSet presAssocID="{A09FE892-8ACC-4B32-B0B2-5C743DB8FC2F}" presName="node" presStyleLbl="node1" presStyleIdx="1" presStyleCnt="3">
        <dgm:presLayoutVars>
          <dgm:bulletEnabled val="1"/>
        </dgm:presLayoutVars>
      </dgm:prSet>
      <dgm:spPr/>
      <dgm:t>
        <a:bodyPr/>
        <a:lstStyle/>
        <a:p>
          <a:endParaRPr lang="fi-FI"/>
        </a:p>
      </dgm:t>
    </dgm:pt>
    <dgm:pt modelId="{DF506BFB-4AC5-4E99-8C43-0A4297232281}" type="pres">
      <dgm:prSet presAssocID="{27679F62-B2AB-4C17-92AC-7CC9382B87D5}" presName="sibTrans" presStyleLbl="sibTrans2D1" presStyleIdx="1" presStyleCnt="2"/>
      <dgm:spPr/>
      <dgm:t>
        <a:bodyPr/>
        <a:lstStyle/>
        <a:p>
          <a:endParaRPr lang="fi-FI"/>
        </a:p>
      </dgm:t>
    </dgm:pt>
    <dgm:pt modelId="{5EBC8FC9-0B9D-4545-8EC5-F35E55C6BC07}" type="pres">
      <dgm:prSet presAssocID="{27679F62-B2AB-4C17-92AC-7CC9382B87D5}" presName="connectorText" presStyleLbl="sibTrans2D1" presStyleIdx="1" presStyleCnt="2"/>
      <dgm:spPr/>
      <dgm:t>
        <a:bodyPr/>
        <a:lstStyle/>
        <a:p>
          <a:endParaRPr lang="fi-FI"/>
        </a:p>
      </dgm:t>
    </dgm:pt>
    <dgm:pt modelId="{9612D0E7-FE5D-4E3E-BC73-3BAFD4BF0C11}" type="pres">
      <dgm:prSet presAssocID="{2F9F7759-00C2-4D87-8FE8-B16345B205F9}" presName="node" presStyleLbl="node1" presStyleIdx="2" presStyleCnt="3">
        <dgm:presLayoutVars>
          <dgm:bulletEnabled val="1"/>
        </dgm:presLayoutVars>
      </dgm:prSet>
      <dgm:spPr/>
      <dgm:t>
        <a:bodyPr/>
        <a:lstStyle/>
        <a:p>
          <a:endParaRPr lang="fi-FI"/>
        </a:p>
      </dgm:t>
    </dgm:pt>
  </dgm:ptLst>
  <dgm:cxnLst>
    <dgm:cxn modelId="{84229236-C507-4BAE-AE90-19DF33F09CC8}" type="presOf" srcId="{89889CA9-C35B-4275-A2B4-B199AD0B06EB}" destId="{069A34DD-D5CC-4F12-AAF1-50F147089236}" srcOrd="0" destOrd="0" presId="urn:microsoft.com/office/officeart/2005/8/layout/process1"/>
    <dgm:cxn modelId="{19B20F3B-9FCF-48CE-87D9-B338150C1F36}" srcId="{89889CA9-C35B-4275-A2B4-B199AD0B06EB}" destId="{A09FE892-8ACC-4B32-B0B2-5C743DB8FC2F}" srcOrd="1" destOrd="0" parTransId="{55A54B6D-6DD0-4B6D-8175-319AB0F27F42}" sibTransId="{27679F62-B2AB-4C17-92AC-7CC9382B87D5}"/>
    <dgm:cxn modelId="{4D4A9249-35C0-4D60-8B5C-A7C18ACA1296}" type="presOf" srcId="{A09FE892-8ACC-4B32-B0B2-5C743DB8FC2F}" destId="{305E931D-EBEE-4557-B8AF-C4165F8E327C}" srcOrd="0" destOrd="0" presId="urn:microsoft.com/office/officeart/2005/8/layout/process1"/>
    <dgm:cxn modelId="{AE462A79-40B9-490B-A346-1BEF47AC4948}" type="presOf" srcId="{BF771924-63E3-4986-9BAF-D2BC661B1F7D}" destId="{139E2162-570B-4A3A-B016-6C92605E5AFF}" srcOrd="0" destOrd="0" presId="urn:microsoft.com/office/officeart/2005/8/layout/process1"/>
    <dgm:cxn modelId="{4B9FD78B-50F1-4E84-B609-F42238B40DA7}" type="presOf" srcId="{27679F62-B2AB-4C17-92AC-7CC9382B87D5}" destId="{5EBC8FC9-0B9D-4545-8EC5-F35E55C6BC07}" srcOrd="1" destOrd="0" presId="urn:microsoft.com/office/officeart/2005/8/layout/process1"/>
    <dgm:cxn modelId="{90F4BC10-6F4F-4EE1-A82F-EA665B20A008}" srcId="{89889CA9-C35B-4275-A2B4-B199AD0B06EB}" destId="{BF771924-63E3-4986-9BAF-D2BC661B1F7D}" srcOrd="0" destOrd="0" parTransId="{4AC2E386-037F-4776-880D-785037921F79}" sibTransId="{F207A329-8290-41D2-A981-F6EAD777FAA9}"/>
    <dgm:cxn modelId="{E0813A3D-0BC3-447A-9314-1DF9B4E636F3}" type="presOf" srcId="{27679F62-B2AB-4C17-92AC-7CC9382B87D5}" destId="{DF506BFB-4AC5-4E99-8C43-0A4297232281}" srcOrd="0" destOrd="0" presId="urn:microsoft.com/office/officeart/2005/8/layout/process1"/>
    <dgm:cxn modelId="{0F93D6A3-ED47-4115-AD96-737731E3168C}" type="presOf" srcId="{F207A329-8290-41D2-A981-F6EAD777FAA9}" destId="{693231EB-FF71-405C-932F-7AD83909A8B8}" srcOrd="0" destOrd="0" presId="urn:microsoft.com/office/officeart/2005/8/layout/process1"/>
    <dgm:cxn modelId="{17522AF7-FF76-418B-99EB-07F7A40B87BB}" srcId="{89889CA9-C35B-4275-A2B4-B199AD0B06EB}" destId="{2F9F7759-00C2-4D87-8FE8-B16345B205F9}" srcOrd="2" destOrd="0" parTransId="{7DF1DC3A-973B-43F3-85CA-25A1D91A3D4A}" sibTransId="{732ACC7E-97E6-414C-8ADE-016C41C425D4}"/>
    <dgm:cxn modelId="{C65C911C-0AE9-48AF-9632-E997D6878A61}" type="presOf" srcId="{F207A329-8290-41D2-A981-F6EAD777FAA9}" destId="{D0964EF6-39F1-4A02-8254-67EE161703AA}" srcOrd="1" destOrd="0" presId="urn:microsoft.com/office/officeart/2005/8/layout/process1"/>
    <dgm:cxn modelId="{223935D8-6399-48F7-8A2B-4B7F85E0E739}" type="presOf" srcId="{2F9F7759-00C2-4D87-8FE8-B16345B205F9}" destId="{9612D0E7-FE5D-4E3E-BC73-3BAFD4BF0C11}" srcOrd="0" destOrd="0" presId="urn:microsoft.com/office/officeart/2005/8/layout/process1"/>
    <dgm:cxn modelId="{7EDB03A5-B77A-4FE9-B4A4-6CD9578540B4}" type="presParOf" srcId="{069A34DD-D5CC-4F12-AAF1-50F147089236}" destId="{139E2162-570B-4A3A-B016-6C92605E5AFF}" srcOrd="0" destOrd="0" presId="urn:microsoft.com/office/officeart/2005/8/layout/process1"/>
    <dgm:cxn modelId="{549DA0F9-6E5D-44D7-A49B-895264192134}" type="presParOf" srcId="{069A34DD-D5CC-4F12-AAF1-50F147089236}" destId="{693231EB-FF71-405C-932F-7AD83909A8B8}" srcOrd="1" destOrd="0" presId="urn:microsoft.com/office/officeart/2005/8/layout/process1"/>
    <dgm:cxn modelId="{C3DE5403-CE22-45D4-9904-9E539041D16B}" type="presParOf" srcId="{693231EB-FF71-405C-932F-7AD83909A8B8}" destId="{D0964EF6-39F1-4A02-8254-67EE161703AA}" srcOrd="0" destOrd="0" presId="urn:microsoft.com/office/officeart/2005/8/layout/process1"/>
    <dgm:cxn modelId="{67DEF0E0-973F-4A13-BA51-9B4C1BA6E415}" type="presParOf" srcId="{069A34DD-D5CC-4F12-AAF1-50F147089236}" destId="{305E931D-EBEE-4557-B8AF-C4165F8E327C}" srcOrd="2" destOrd="0" presId="urn:microsoft.com/office/officeart/2005/8/layout/process1"/>
    <dgm:cxn modelId="{9FCFFFCE-FD08-4A31-A6DF-68704ACDE285}" type="presParOf" srcId="{069A34DD-D5CC-4F12-AAF1-50F147089236}" destId="{DF506BFB-4AC5-4E99-8C43-0A4297232281}" srcOrd="3" destOrd="0" presId="urn:microsoft.com/office/officeart/2005/8/layout/process1"/>
    <dgm:cxn modelId="{D7E9B80C-FA48-4871-8C90-C3DAAB93138D}" type="presParOf" srcId="{DF506BFB-4AC5-4E99-8C43-0A4297232281}" destId="{5EBC8FC9-0B9D-4545-8EC5-F35E55C6BC07}" srcOrd="0" destOrd="0" presId="urn:microsoft.com/office/officeart/2005/8/layout/process1"/>
    <dgm:cxn modelId="{4783E6E4-30A9-4984-A28A-A330B1928A5E}" type="presParOf" srcId="{069A34DD-D5CC-4F12-AAF1-50F147089236}" destId="{9612D0E7-FE5D-4E3E-BC73-3BAFD4BF0C11}"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F56F71C-F8FB-492B-99C9-B5316435A872}"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i-FI"/>
        </a:p>
      </dgm:t>
    </dgm:pt>
    <dgm:pt modelId="{6E3EB3F7-33E5-45E6-8C7A-A142608E87E2}">
      <dgm:prSet phldrT="[Teksti]"/>
      <dgm:spPr/>
      <dgm:t>
        <a:bodyPr/>
        <a:lstStyle/>
        <a:p>
          <a:r>
            <a:rPr lang="fi-FI" dirty="0" smtClean="0"/>
            <a:t>Kohtuullinen aika</a:t>
          </a:r>
          <a:endParaRPr lang="fi-FI" dirty="0"/>
        </a:p>
      </dgm:t>
    </dgm:pt>
    <dgm:pt modelId="{579D26C0-6070-4B2D-9864-BB04F80C32E8}" type="parTrans" cxnId="{2280F82B-0C3F-49E3-B484-D3CF6F56224E}">
      <dgm:prSet/>
      <dgm:spPr/>
      <dgm:t>
        <a:bodyPr/>
        <a:lstStyle/>
        <a:p>
          <a:endParaRPr lang="fi-FI"/>
        </a:p>
      </dgm:t>
    </dgm:pt>
    <dgm:pt modelId="{B763BC86-0695-4618-BBF1-BBF2337F0F30}" type="sibTrans" cxnId="{2280F82B-0C3F-49E3-B484-D3CF6F56224E}">
      <dgm:prSet/>
      <dgm:spPr/>
      <dgm:t>
        <a:bodyPr/>
        <a:lstStyle/>
        <a:p>
          <a:endParaRPr lang="fi-FI"/>
        </a:p>
      </dgm:t>
    </dgm:pt>
    <dgm:pt modelId="{65290FD4-D58E-4C4D-9B9A-5C726A2900DB}">
      <dgm:prSet phldrT="[Teksti]"/>
      <dgm:spPr/>
      <dgm:t>
        <a:bodyPr/>
        <a:lstStyle/>
        <a:p>
          <a:r>
            <a:rPr lang="fi-FI" dirty="0" smtClean="0"/>
            <a:t>Peruste tulee työnantajan tietoon</a:t>
          </a:r>
          <a:endParaRPr lang="fi-FI" dirty="0"/>
        </a:p>
      </dgm:t>
    </dgm:pt>
    <dgm:pt modelId="{F7C743B1-0F3E-47D2-9F64-CD8A0889FB53}" type="parTrans" cxnId="{D3A0BD09-293B-4622-83B1-79A35789CBBC}">
      <dgm:prSet/>
      <dgm:spPr/>
      <dgm:t>
        <a:bodyPr/>
        <a:lstStyle/>
        <a:p>
          <a:endParaRPr lang="fi-FI"/>
        </a:p>
      </dgm:t>
    </dgm:pt>
    <dgm:pt modelId="{FC373948-B8BE-4FE3-8DED-D098C2AF06D2}" type="sibTrans" cxnId="{D3A0BD09-293B-4622-83B1-79A35789CBBC}">
      <dgm:prSet/>
      <dgm:spPr/>
      <dgm:t>
        <a:bodyPr/>
        <a:lstStyle/>
        <a:p>
          <a:endParaRPr lang="fi-FI"/>
        </a:p>
      </dgm:t>
    </dgm:pt>
    <dgm:pt modelId="{6FEF83CE-34C4-47AE-A255-FC169CF8AF17}">
      <dgm:prSet phldrT="[Teksti]"/>
      <dgm:spPr/>
      <dgm:t>
        <a:bodyPr/>
        <a:lstStyle/>
        <a:p>
          <a:r>
            <a:rPr lang="fi-FI" dirty="0" smtClean="0"/>
            <a:t>Kohtuullinen aika</a:t>
          </a:r>
          <a:endParaRPr lang="fi-FI" dirty="0"/>
        </a:p>
      </dgm:t>
    </dgm:pt>
    <dgm:pt modelId="{5EEE9F6A-5D67-4DFA-8B01-044405113742}" type="parTrans" cxnId="{286D8671-ABCC-4D5D-893D-4591B1B72ECC}">
      <dgm:prSet/>
      <dgm:spPr/>
      <dgm:t>
        <a:bodyPr/>
        <a:lstStyle/>
        <a:p>
          <a:endParaRPr lang="fi-FI"/>
        </a:p>
      </dgm:t>
    </dgm:pt>
    <dgm:pt modelId="{792149DD-DFDE-42BF-8179-04F8583AE50F}" type="sibTrans" cxnId="{286D8671-ABCC-4D5D-893D-4591B1B72ECC}">
      <dgm:prSet/>
      <dgm:spPr/>
      <dgm:t>
        <a:bodyPr/>
        <a:lstStyle/>
        <a:p>
          <a:endParaRPr lang="fi-FI"/>
        </a:p>
      </dgm:t>
    </dgm:pt>
    <dgm:pt modelId="{BDF17ECA-5B05-4652-B2FA-26ED1D672AFC}">
      <dgm:prSet phldrT="[Teksti]"/>
      <dgm:spPr/>
      <dgm:t>
        <a:bodyPr/>
        <a:lstStyle/>
        <a:p>
          <a:r>
            <a:rPr lang="fi-FI" dirty="0" smtClean="0"/>
            <a:t>Kuuleminen</a:t>
          </a:r>
          <a:endParaRPr lang="fi-FI" dirty="0"/>
        </a:p>
      </dgm:t>
    </dgm:pt>
    <dgm:pt modelId="{5A949227-CF1A-41BE-969B-8CE34AC9F189}" type="parTrans" cxnId="{56DD48F3-5D77-417C-9297-B66F1AD7F998}">
      <dgm:prSet/>
      <dgm:spPr/>
      <dgm:t>
        <a:bodyPr/>
        <a:lstStyle/>
        <a:p>
          <a:endParaRPr lang="fi-FI"/>
        </a:p>
      </dgm:t>
    </dgm:pt>
    <dgm:pt modelId="{D0FB8042-5231-4E8E-84EA-9C533B572096}" type="sibTrans" cxnId="{56DD48F3-5D77-417C-9297-B66F1AD7F998}">
      <dgm:prSet/>
      <dgm:spPr/>
      <dgm:t>
        <a:bodyPr/>
        <a:lstStyle/>
        <a:p>
          <a:endParaRPr lang="fi-FI"/>
        </a:p>
      </dgm:t>
    </dgm:pt>
    <dgm:pt modelId="{75286AC7-2DC7-4B2A-9FFF-07BA10E6A9A3}">
      <dgm:prSet phldrT="[Teksti]"/>
      <dgm:spPr/>
      <dgm:t>
        <a:bodyPr/>
        <a:lstStyle/>
        <a:p>
          <a:r>
            <a:rPr lang="fi-FI" dirty="0" smtClean="0"/>
            <a:t>Kohtuullinen aika</a:t>
          </a:r>
          <a:endParaRPr lang="fi-FI" dirty="0"/>
        </a:p>
      </dgm:t>
    </dgm:pt>
    <dgm:pt modelId="{98D9206E-8C37-42E5-950C-745E784791F7}" type="parTrans" cxnId="{A384F74A-561B-4F4C-AB2B-93DD26CCE127}">
      <dgm:prSet/>
      <dgm:spPr/>
      <dgm:t>
        <a:bodyPr/>
        <a:lstStyle/>
        <a:p>
          <a:endParaRPr lang="fi-FI"/>
        </a:p>
      </dgm:t>
    </dgm:pt>
    <dgm:pt modelId="{57B8996E-E006-407B-9AA7-F2EA50C665CA}" type="sibTrans" cxnId="{A384F74A-561B-4F4C-AB2B-93DD26CCE127}">
      <dgm:prSet/>
      <dgm:spPr/>
      <dgm:t>
        <a:bodyPr/>
        <a:lstStyle/>
        <a:p>
          <a:endParaRPr lang="fi-FI"/>
        </a:p>
      </dgm:t>
    </dgm:pt>
    <dgm:pt modelId="{7ED15E5E-5A84-4D30-A0E2-4353956FBCB8}">
      <dgm:prSet phldrT="[Teksti]"/>
      <dgm:spPr/>
      <dgm:t>
        <a:bodyPr/>
        <a:lstStyle/>
        <a:p>
          <a:r>
            <a:rPr lang="fi-FI" dirty="0" smtClean="0"/>
            <a:t>Päätös irtisanomisesta ja irtisanomisilmoituksen toimittaminen työntekijälle</a:t>
          </a:r>
          <a:endParaRPr lang="fi-FI" dirty="0"/>
        </a:p>
      </dgm:t>
    </dgm:pt>
    <dgm:pt modelId="{A4A71FA7-DBE5-4F1E-B441-80ED49B052BA}" type="parTrans" cxnId="{3A213F8E-1DB8-4AF7-BE7A-9B3F2488F802}">
      <dgm:prSet/>
      <dgm:spPr/>
      <dgm:t>
        <a:bodyPr/>
        <a:lstStyle/>
        <a:p>
          <a:endParaRPr lang="fi-FI"/>
        </a:p>
      </dgm:t>
    </dgm:pt>
    <dgm:pt modelId="{96EFEA84-E1C0-4C61-8807-2D9AF6234ACA}" type="sibTrans" cxnId="{3A213F8E-1DB8-4AF7-BE7A-9B3F2488F802}">
      <dgm:prSet/>
      <dgm:spPr/>
      <dgm:t>
        <a:bodyPr/>
        <a:lstStyle/>
        <a:p>
          <a:endParaRPr lang="fi-FI"/>
        </a:p>
      </dgm:t>
    </dgm:pt>
    <dgm:pt modelId="{85EF0C1B-B537-4A26-BDC8-757CF82A9070}" type="pres">
      <dgm:prSet presAssocID="{CF56F71C-F8FB-492B-99C9-B5316435A872}" presName="linearFlow" presStyleCnt="0">
        <dgm:presLayoutVars>
          <dgm:dir/>
          <dgm:animLvl val="lvl"/>
          <dgm:resizeHandles val="exact"/>
        </dgm:presLayoutVars>
      </dgm:prSet>
      <dgm:spPr/>
      <dgm:t>
        <a:bodyPr/>
        <a:lstStyle/>
        <a:p>
          <a:endParaRPr lang="fi-FI"/>
        </a:p>
      </dgm:t>
    </dgm:pt>
    <dgm:pt modelId="{03F4159F-6442-4649-810E-63488D12CA9A}" type="pres">
      <dgm:prSet presAssocID="{6E3EB3F7-33E5-45E6-8C7A-A142608E87E2}" presName="composite" presStyleCnt="0"/>
      <dgm:spPr/>
    </dgm:pt>
    <dgm:pt modelId="{ECD2C01F-C67C-432B-A876-9EC4D0026C28}" type="pres">
      <dgm:prSet presAssocID="{6E3EB3F7-33E5-45E6-8C7A-A142608E87E2}" presName="parentText" presStyleLbl="alignNode1" presStyleIdx="0" presStyleCnt="3">
        <dgm:presLayoutVars>
          <dgm:chMax val="1"/>
          <dgm:bulletEnabled val="1"/>
        </dgm:presLayoutVars>
      </dgm:prSet>
      <dgm:spPr/>
      <dgm:t>
        <a:bodyPr/>
        <a:lstStyle/>
        <a:p>
          <a:endParaRPr lang="fi-FI"/>
        </a:p>
      </dgm:t>
    </dgm:pt>
    <dgm:pt modelId="{2259E512-07AC-49A5-9995-B5BE24614ED4}" type="pres">
      <dgm:prSet presAssocID="{6E3EB3F7-33E5-45E6-8C7A-A142608E87E2}" presName="descendantText" presStyleLbl="alignAcc1" presStyleIdx="0" presStyleCnt="3">
        <dgm:presLayoutVars>
          <dgm:bulletEnabled val="1"/>
        </dgm:presLayoutVars>
      </dgm:prSet>
      <dgm:spPr/>
      <dgm:t>
        <a:bodyPr/>
        <a:lstStyle/>
        <a:p>
          <a:endParaRPr lang="fi-FI"/>
        </a:p>
      </dgm:t>
    </dgm:pt>
    <dgm:pt modelId="{034F3F7E-5F2E-481D-9229-94281D6E7119}" type="pres">
      <dgm:prSet presAssocID="{B763BC86-0695-4618-BBF1-BBF2337F0F30}" presName="sp" presStyleCnt="0"/>
      <dgm:spPr/>
    </dgm:pt>
    <dgm:pt modelId="{A205F588-5094-47E3-8C1A-5860EFC1102C}" type="pres">
      <dgm:prSet presAssocID="{6FEF83CE-34C4-47AE-A255-FC169CF8AF17}" presName="composite" presStyleCnt="0"/>
      <dgm:spPr/>
    </dgm:pt>
    <dgm:pt modelId="{2504B103-B5E4-40A7-845B-01A3DEE1421E}" type="pres">
      <dgm:prSet presAssocID="{6FEF83CE-34C4-47AE-A255-FC169CF8AF17}" presName="parentText" presStyleLbl="alignNode1" presStyleIdx="1" presStyleCnt="3">
        <dgm:presLayoutVars>
          <dgm:chMax val="1"/>
          <dgm:bulletEnabled val="1"/>
        </dgm:presLayoutVars>
      </dgm:prSet>
      <dgm:spPr/>
      <dgm:t>
        <a:bodyPr/>
        <a:lstStyle/>
        <a:p>
          <a:endParaRPr lang="fi-FI"/>
        </a:p>
      </dgm:t>
    </dgm:pt>
    <dgm:pt modelId="{1E95E054-3CD0-4838-92AE-DA190DC563CD}" type="pres">
      <dgm:prSet presAssocID="{6FEF83CE-34C4-47AE-A255-FC169CF8AF17}" presName="descendantText" presStyleLbl="alignAcc1" presStyleIdx="1" presStyleCnt="3">
        <dgm:presLayoutVars>
          <dgm:bulletEnabled val="1"/>
        </dgm:presLayoutVars>
      </dgm:prSet>
      <dgm:spPr/>
      <dgm:t>
        <a:bodyPr/>
        <a:lstStyle/>
        <a:p>
          <a:endParaRPr lang="fi-FI"/>
        </a:p>
      </dgm:t>
    </dgm:pt>
    <dgm:pt modelId="{B7ECE402-AF86-4785-B0C1-03C6D24F2E07}" type="pres">
      <dgm:prSet presAssocID="{792149DD-DFDE-42BF-8179-04F8583AE50F}" presName="sp" presStyleCnt="0"/>
      <dgm:spPr/>
    </dgm:pt>
    <dgm:pt modelId="{DA13013A-ABAC-400D-82C0-0461EF1FCC3C}" type="pres">
      <dgm:prSet presAssocID="{75286AC7-2DC7-4B2A-9FFF-07BA10E6A9A3}" presName="composite" presStyleCnt="0"/>
      <dgm:spPr/>
    </dgm:pt>
    <dgm:pt modelId="{BC330031-A63D-4F67-B5A2-D0A081B0B6A6}" type="pres">
      <dgm:prSet presAssocID="{75286AC7-2DC7-4B2A-9FFF-07BA10E6A9A3}" presName="parentText" presStyleLbl="alignNode1" presStyleIdx="2" presStyleCnt="3">
        <dgm:presLayoutVars>
          <dgm:chMax val="1"/>
          <dgm:bulletEnabled val="1"/>
        </dgm:presLayoutVars>
      </dgm:prSet>
      <dgm:spPr/>
      <dgm:t>
        <a:bodyPr/>
        <a:lstStyle/>
        <a:p>
          <a:endParaRPr lang="fi-FI"/>
        </a:p>
      </dgm:t>
    </dgm:pt>
    <dgm:pt modelId="{6C3ADC9B-1D71-447D-AFBB-8F7C121CA952}" type="pres">
      <dgm:prSet presAssocID="{75286AC7-2DC7-4B2A-9FFF-07BA10E6A9A3}" presName="descendantText" presStyleLbl="alignAcc1" presStyleIdx="2" presStyleCnt="3">
        <dgm:presLayoutVars>
          <dgm:bulletEnabled val="1"/>
        </dgm:presLayoutVars>
      </dgm:prSet>
      <dgm:spPr/>
      <dgm:t>
        <a:bodyPr/>
        <a:lstStyle/>
        <a:p>
          <a:endParaRPr lang="fi-FI"/>
        </a:p>
      </dgm:t>
    </dgm:pt>
  </dgm:ptLst>
  <dgm:cxnLst>
    <dgm:cxn modelId="{79B5DA4F-5B4E-420C-80AA-A1BBFB93424C}" type="presOf" srcId="{65290FD4-D58E-4C4D-9B9A-5C726A2900DB}" destId="{2259E512-07AC-49A5-9995-B5BE24614ED4}" srcOrd="0" destOrd="0" presId="urn:microsoft.com/office/officeart/2005/8/layout/chevron2"/>
    <dgm:cxn modelId="{D3A0BD09-293B-4622-83B1-79A35789CBBC}" srcId="{6E3EB3F7-33E5-45E6-8C7A-A142608E87E2}" destId="{65290FD4-D58E-4C4D-9B9A-5C726A2900DB}" srcOrd="0" destOrd="0" parTransId="{F7C743B1-0F3E-47D2-9F64-CD8A0889FB53}" sibTransId="{FC373948-B8BE-4FE3-8DED-D098C2AF06D2}"/>
    <dgm:cxn modelId="{2280F82B-0C3F-49E3-B484-D3CF6F56224E}" srcId="{CF56F71C-F8FB-492B-99C9-B5316435A872}" destId="{6E3EB3F7-33E5-45E6-8C7A-A142608E87E2}" srcOrd="0" destOrd="0" parTransId="{579D26C0-6070-4B2D-9864-BB04F80C32E8}" sibTransId="{B763BC86-0695-4618-BBF1-BBF2337F0F30}"/>
    <dgm:cxn modelId="{286D8671-ABCC-4D5D-893D-4591B1B72ECC}" srcId="{CF56F71C-F8FB-492B-99C9-B5316435A872}" destId="{6FEF83CE-34C4-47AE-A255-FC169CF8AF17}" srcOrd="1" destOrd="0" parTransId="{5EEE9F6A-5D67-4DFA-8B01-044405113742}" sibTransId="{792149DD-DFDE-42BF-8179-04F8583AE50F}"/>
    <dgm:cxn modelId="{A98BC87E-B57B-4665-94D1-8123A86C2984}" type="presOf" srcId="{75286AC7-2DC7-4B2A-9FFF-07BA10E6A9A3}" destId="{BC330031-A63D-4F67-B5A2-D0A081B0B6A6}" srcOrd="0" destOrd="0" presId="urn:microsoft.com/office/officeart/2005/8/layout/chevron2"/>
    <dgm:cxn modelId="{3BC448E2-1BA1-4379-A52A-0FF9C5D7A489}" type="presOf" srcId="{7ED15E5E-5A84-4D30-A0E2-4353956FBCB8}" destId="{6C3ADC9B-1D71-447D-AFBB-8F7C121CA952}" srcOrd="0" destOrd="0" presId="urn:microsoft.com/office/officeart/2005/8/layout/chevron2"/>
    <dgm:cxn modelId="{A384F74A-561B-4F4C-AB2B-93DD26CCE127}" srcId="{CF56F71C-F8FB-492B-99C9-B5316435A872}" destId="{75286AC7-2DC7-4B2A-9FFF-07BA10E6A9A3}" srcOrd="2" destOrd="0" parTransId="{98D9206E-8C37-42E5-950C-745E784791F7}" sibTransId="{57B8996E-E006-407B-9AA7-F2EA50C665CA}"/>
    <dgm:cxn modelId="{68819215-0F3F-4AA2-912F-BA2AB3BC0BA0}" type="presOf" srcId="{6FEF83CE-34C4-47AE-A255-FC169CF8AF17}" destId="{2504B103-B5E4-40A7-845B-01A3DEE1421E}" srcOrd="0" destOrd="0" presId="urn:microsoft.com/office/officeart/2005/8/layout/chevron2"/>
    <dgm:cxn modelId="{A2128788-F19E-4F6E-84A8-F2AA5CA1A14F}" type="presOf" srcId="{6E3EB3F7-33E5-45E6-8C7A-A142608E87E2}" destId="{ECD2C01F-C67C-432B-A876-9EC4D0026C28}" srcOrd="0" destOrd="0" presId="urn:microsoft.com/office/officeart/2005/8/layout/chevron2"/>
    <dgm:cxn modelId="{3A213F8E-1DB8-4AF7-BE7A-9B3F2488F802}" srcId="{75286AC7-2DC7-4B2A-9FFF-07BA10E6A9A3}" destId="{7ED15E5E-5A84-4D30-A0E2-4353956FBCB8}" srcOrd="0" destOrd="0" parTransId="{A4A71FA7-DBE5-4F1E-B441-80ED49B052BA}" sibTransId="{96EFEA84-E1C0-4C61-8807-2D9AF6234ACA}"/>
    <dgm:cxn modelId="{56DD48F3-5D77-417C-9297-B66F1AD7F998}" srcId="{6FEF83CE-34C4-47AE-A255-FC169CF8AF17}" destId="{BDF17ECA-5B05-4652-B2FA-26ED1D672AFC}" srcOrd="0" destOrd="0" parTransId="{5A949227-CF1A-41BE-969B-8CE34AC9F189}" sibTransId="{D0FB8042-5231-4E8E-84EA-9C533B572096}"/>
    <dgm:cxn modelId="{7FE898AC-5726-476F-AA84-374056C41A09}" type="presOf" srcId="{BDF17ECA-5B05-4652-B2FA-26ED1D672AFC}" destId="{1E95E054-3CD0-4838-92AE-DA190DC563CD}" srcOrd="0" destOrd="0" presId="urn:microsoft.com/office/officeart/2005/8/layout/chevron2"/>
    <dgm:cxn modelId="{496B86F9-EC29-4C72-9908-9AE767228893}" type="presOf" srcId="{CF56F71C-F8FB-492B-99C9-B5316435A872}" destId="{85EF0C1B-B537-4A26-BDC8-757CF82A9070}" srcOrd="0" destOrd="0" presId="urn:microsoft.com/office/officeart/2005/8/layout/chevron2"/>
    <dgm:cxn modelId="{25447098-D9C5-41A1-9BBC-D2D9FBA5B623}" type="presParOf" srcId="{85EF0C1B-B537-4A26-BDC8-757CF82A9070}" destId="{03F4159F-6442-4649-810E-63488D12CA9A}" srcOrd="0" destOrd="0" presId="urn:microsoft.com/office/officeart/2005/8/layout/chevron2"/>
    <dgm:cxn modelId="{B161D247-488B-45AE-8C19-ED1535BB71A7}" type="presParOf" srcId="{03F4159F-6442-4649-810E-63488D12CA9A}" destId="{ECD2C01F-C67C-432B-A876-9EC4D0026C28}" srcOrd="0" destOrd="0" presId="urn:microsoft.com/office/officeart/2005/8/layout/chevron2"/>
    <dgm:cxn modelId="{10576BD4-9AD9-438B-847C-652C0270AFC8}" type="presParOf" srcId="{03F4159F-6442-4649-810E-63488D12CA9A}" destId="{2259E512-07AC-49A5-9995-B5BE24614ED4}" srcOrd="1" destOrd="0" presId="urn:microsoft.com/office/officeart/2005/8/layout/chevron2"/>
    <dgm:cxn modelId="{777F918D-C391-4DA8-8031-7B4CFD675AA9}" type="presParOf" srcId="{85EF0C1B-B537-4A26-BDC8-757CF82A9070}" destId="{034F3F7E-5F2E-481D-9229-94281D6E7119}" srcOrd="1" destOrd="0" presId="urn:microsoft.com/office/officeart/2005/8/layout/chevron2"/>
    <dgm:cxn modelId="{C3444AE1-08E3-4472-A749-D754B7CA3D04}" type="presParOf" srcId="{85EF0C1B-B537-4A26-BDC8-757CF82A9070}" destId="{A205F588-5094-47E3-8C1A-5860EFC1102C}" srcOrd="2" destOrd="0" presId="urn:microsoft.com/office/officeart/2005/8/layout/chevron2"/>
    <dgm:cxn modelId="{857F3A0B-732B-43D5-A419-C340794E32A6}" type="presParOf" srcId="{A205F588-5094-47E3-8C1A-5860EFC1102C}" destId="{2504B103-B5E4-40A7-845B-01A3DEE1421E}" srcOrd="0" destOrd="0" presId="urn:microsoft.com/office/officeart/2005/8/layout/chevron2"/>
    <dgm:cxn modelId="{9535CFB8-CA94-4EDF-B78A-293572DD49DD}" type="presParOf" srcId="{A205F588-5094-47E3-8C1A-5860EFC1102C}" destId="{1E95E054-3CD0-4838-92AE-DA190DC563CD}" srcOrd="1" destOrd="0" presId="urn:microsoft.com/office/officeart/2005/8/layout/chevron2"/>
    <dgm:cxn modelId="{033272CF-5DBC-410B-B5F7-3BF7C41DF6E3}" type="presParOf" srcId="{85EF0C1B-B537-4A26-BDC8-757CF82A9070}" destId="{B7ECE402-AF86-4785-B0C1-03C6D24F2E07}" srcOrd="3" destOrd="0" presId="urn:microsoft.com/office/officeart/2005/8/layout/chevron2"/>
    <dgm:cxn modelId="{3D472522-9845-420A-B9B3-4F5EBAF9294F}" type="presParOf" srcId="{85EF0C1B-B537-4A26-BDC8-757CF82A9070}" destId="{DA13013A-ABAC-400D-82C0-0461EF1FCC3C}" srcOrd="4" destOrd="0" presId="urn:microsoft.com/office/officeart/2005/8/layout/chevron2"/>
    <dgm:cxn modelId="{23860095-34D0-4AA1-B0BE-3AC640E0A4B0}" type="presParOf" srcId="{DA13013A-ABAC-400D-82C0-0461EF1FCC3C}" destId="{BC330031-A63D-4F67-B5A2-D0A081B0B6A6}" srcOrd="0" destOrd="0" presId="urn:microsoft.com/office/officeart/2005/8/layout/chevron2"/>
    <dgm:cxn modelId="{61822393-CCA2-46D5-AA04-63589621DDAA}" type="presParOf" srcId="{DA13013A-ABAC-400D-82C0-0461EF1FCC3C}" destId="{6C3ADC9B-1D71-447D-AFBB-8F7C121CA95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2F27E-6741-44AF-9B5B-55E70DF92333}">
      <dsp:nvSpPr>
        <dsp:cNvPr id="0" name=""/>
        <dsp:cNvSpPr/>
      </dsp:nvSpPr>
      <dsp:spPr>
        <a:xfrm>
          <a:off x="49572" y="988713"/>
          <a:ext cx="1841478" cy="702000"/>
        </a:xfrm>
        <a:prstGeom prst="chevron">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i-FI" sz="1300" kern="1200" dirty="0">
              <a:latin typeface="Calibri"/>
              <a:ea typeface="+mn-ea"/>
              <a:cs typeface="+mn-cs"/>
            </a:rPr>
            <a:t>Ilmoittelu </a:t>
          </a:r>
          <a:endParaRPr lang="fi-FI" sz="1300" kern="1200" dirty="0"/>
        </a:p>
      </dsp:txBody>
      <dsp:txXfrm>
        <a:off x="400572" y="988713"/>
        <a:ext cx="1139478" cy="702000"/>
      </dsp:txXfrm>
    </dsp:sp>
    <dsp:sp modelId="{33632923-B5CC-4012-9230-E80CD1357A89}">
      <dsp:nvSpPr>
        <dsp:cNvPr id="0" name=""/>
        <dsp:cNvSpPr/>
      </dsp:nvSpPr>
      <dsp:spPr>
        <a:xfrm>
          <a:off x="4768" y="1778463"/>
          <a:ext cx="1473182" cy="76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77850">
            <a:lnSpc>
              <a:spcPct val="90000"/>
            </a:lnSpc>
            <a:spcBef>
              <a:spcPct val="0"/>
            </a:spcBef>
            <a:spcAft>
              <a:spcPct val="15000"/>
            </a:spcAft>
            <a:buChar char="••"/>
          </a:pPr>
          <a:r>
            <a:rPr lang="fi-FI" sz="1300" kern="1200" dirty="0">
              <a:latin typeface="Calibri"/>
              <a:ea typeface="+mn-ea"/>
              <a:cs typeface="+mn-cs"/>
            </a:rPr>
            <a:t>syrjinnän kiellot</a:t>
          </a:r>
        </a:p>
      </dsp:txBody>
      <dsp:txXfrm>
        <a:off x="4768" y="1778463"/>
        <a:ext cx="1473182" cy="761214"/>
      </dsp:txXfrm>
    </dsp:sp>
    <dsp:sp modelId="{140214F8-1F22-46EC-85BD-346BED084889}">
      <dsp:nvSpPr>
        <dsp:cNvPr id="0" name=""/>
        <dsp:cNvSpPr/>
      </dsp:nvSpPr>
      <dsp:spPr>
        <a:xfrm>
          <a:off x="1630246" y="988713"/>
          <a:ext cx="1841478" cy="702000"/>
        </a:xfrm>
        <a:prstGeom prst="chevron">
          <a:avLst/>
        </a:prstGeom>
        <a:gradFill rotWithShape="0">
          <a:gsLst>
            <a:gs pos="0">
              <a:schemeClr val="accent1">
                <a:alpha val="90000"/>
                <a:hueOff val="0"/>
                <a:satOff val="0"/>
                <a:lumOff val="0"/>
                <a:alphaOff val="-10000"/>
                <a:shade val="51000"/>
                <a:satMod val="130000"/>
              </a:schemeClr>
            </a:gs>
            <a:gs pos="80000">
              <a:schemeClr val="accent1">
                <a:alpha val="90000"/>
                <a:hueOff val="0"/>
                <a:satOff val="0"/>
                <a:lumOff val="0"/>
                <a:alphaOff val="-10000"/>
                <a:shade val="93000"/>
                <a:satMod val="130000"/>
              </a:schemeClr>
            </a:gs>
            <a:gs pos="100000">
              <a:schemeClr val="accent1">
                <a:alpha val="90000"/>
                <a:hueOff val="0"/>
                <a:satOff val="0"/>
                <a:lumOff val="0"/>
                <a:alphaOff val="-1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i-FI" sz="1300" kern="1200" dirty="0">
              <a:latin typeface="Calibri"/>
              <a:ea typeface="+mn-ea"/>
              <a:cs typeface="+mn-cs"/>
            </a:rPr>
            <a:t>Haastattelu</a:t>
          </a:r>
        </a:p>
      </dsp:txBody>
      <dsp:txXfrm>
        <a:off x="1981246" y="988713"/>
        <a:ext cx="1139478" cy="702000"/>
      </dsp:txXfrm>
    </dsp:sp>
    <dsp:sp modelId="{3BEBCDC4-1F5B-438E-ACB1-712010A3AF47}">
      <dsp:nvSpPr>
        <dsp:cNvPr id="0" name=""/>
        <dsp:cNvSpPr/>
      </dsp:nvSpPr>
      <dsp:spPr>
        <a:xfrm>
          <a:off x="1630246" y="1778463"/>
          <a:ext cx="1473182" cy="76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77850">
            <a:lnSpc>
              <a:spcPct val="90000"/>
            </a:lnSpc>
            <a:spcBef>
              <a:spcPct val="0"/>
            </a:spcBef>
            <a:spcAft>
              <a:spcPct val="15000"/>
            </a:spcAft>
            <a:buChar char="••"/>
          </a:pPr>
          <a:r>
            <a:rPr lang="fi-FI" sz="1300" kern="1200" dirty="0">
              <a:latin typeface="Calibri"/>
              <a:ea typeface="+mn-ea"/>
              <a:cs typeface="+mn-cs"/>
            </a:rPr>
            <a:t>syrjinnän kiellot</a:t>
          </a:r>
        </a:p>
        <a:p>
          <a:pPr marL="114300" lvl="1" indent="-114300" algn="l" defTabSz="577850">
            <a:lnSpc>
              <a:spcPct val="90000"/>
            </a:lnSpc>
            <a:spcBef>
              <a:spcPct val="0"/>
            </a:spcBef>
            <a:spcAft>
              <a:spcPct val="15000"/>
            </a:spcAft>
            <a:buChar char="••"/>
          </a:pPr>
          <a:r>
            <a:rPr lang="fi-FI" sz="1300" kern="1200" dirty="0">
              <a:latin typeface="Calibri"/>
              <a:ea typeface="+mn-ea"/>
              <a:cs typeface="+mn-cs"/>
            </a:rPr>
            <a:t>yksityisyyden suoja</a:t>
          </a:r>
        </a:p>
      </dsp:txBody>
      <dsp:txXfrm>
        <a:off x="1630246" y="1778463"/>
        <a:ext cx="1473182" cy="761214"/>
      </dsp:txXfrm>
    </dsp:sp>
    <dsp:sp modelId="{98C104A4-957C-4859-813D-FD6E50F20C6A}">
      <dsp:nvSpPr>
        <dsp:cNvPr id="0" name=""/>
        <dsp:cNvSpPr/>
      </dsp:nvSpPr>
      <dsp:spPr>
        <a:xfrm>
          <a:off x="3255724" y="988713"/>
          <a:ext cx="1841478" cy="702000"/>
        </a:xfrm>
        <a:prstGeom prst="chevron">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i-FI" sz="1300" kern="1200" dirty="0">
              <a:latin typeface="Calibri"/>
              <a:ea typeface="+mn-ea"/>
              <a:cs typeface="+mn-cs"/>
            </a:rPr>
            <a:t>Työsopimuksen solmiminen</a:t>
          </a:r>
        </a:p>
      </dsp:txBody>
      <dsp:txXfrm>
        <a:off x="3606724" y="988713"/>
        <a:ext cx="1139478" cy="702000"/>
      </dsp:txXfrm>
    </dsp:sp>
    <dsp:sp modelId="{9BE3FA39-9100-4080-9FC9-4932B5229A2A}">
      <dsp:nvSpPr>
        <dsp:cNvPr id="0" name=""/>
        <dsp:cNvSpPr/>
      </dsp:nvSpPr>
      <dsp:spPr>
        <a:xfrm>
          <a:off x="3255724" y="1778463"/>
          <a:ext cx="1473182" cy="76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77850">
            <a:lnSpc>
              <a:spcPct val="90000"/>
            </a:lnSpc>
            <a:spcBef>
              <a:spcPct val="0"/>
            </a:spcBef>
            <a:spcAft>
              <a:spcPct val="15000"/>
            </a:spcAft>
            <a:buChar char="••"/>
          </a:pPr>
          <a:r>
            <a:rPr lang="fi-FI" sz="1300" kern="1200" dirty="0">
              <a:latin typeface="Calibri"/>
              <a:ea typeface="+mn-ea"/>
              <a:cs typeface="+mn-cs"/>
            </a:rPr>
            <a:t>syrjinnän kiellot</a:t>
          </a:r>
        </a:p>
        <a:p>
          <a:pPr marL="114300" lvl="1" indent="-114300" algn="l" defTabSz="577850">
            <a:lnSpc>
              <a:spcPct val="90000"/>
            </a:lnSpc>
            <a:spcBef>
              <a:spcPct val="0"/>
            </a:spcBef>
            <a:spcAft>
              <a:spcPct val="15000"/>
            </a:spcAft>
            <a:buChar char="••"/>
          </a:pPr>
          <a:r>
            <a:rPr lang="fi-FI" sz="1300" kern="1200" dirty="0">
              <a:latin typeface="Calibri"/>
              <a:ea typeface="+mn-ea"/>
              <a:cs typeface="+mn-cs"/>
            </a:rPr>
            <a:t>osa työlainsäädännöstä</a:t>
          </a:r>
        </a:p>
      </dsp:txBody>
      <dsp:txXfrm>
        <a:off x="3255724" y="1778463"/>
        <a:ext cx="1473182" cy="761214"/>
      </dsp:txXfrm>
    </dsp:sp>
    <dsp:sp modelId="{F51DCB34-B109-49B2-A50B-6B3F773FB6AA}">
      <dsp:nvSpPr>
        <dsp:cNvPr id="0" name=""/>
        <dsp:cNvSpPr/>
      </dsp:nvSpPr>
      <dsp:spPr>
        <a:xfrm>
          <a:off x="4881203" y="988713"/>
          <a:ext cx="1841478" cy="702000"/>
        </a:xfrm>
        <a:prstGeom prst="chevron">
          <a:avLst/>
        </a:prstGeom>
        <a:gradFill rotWithShape="0">
          <a:gsLst>
            <a:gs pos="0">
              <a:schemeClr val="accent1">
                <a:alpha val="90000"/>
                <a:hueOff val="0"/>
                <a:satOff val="0"/>
                <a:lumOff val="0"/>
                <a:alphaOff val="-30000"/>
                <a:shade val="51000"/>
                <a:satMod val="130000"/>
              </a:schemeClr>
            </a:gs>
            <a:gs pos="80000">
              <a:schemeClr val="accent1">
                <a:alpha val="90000"/>
                <a:hueOff val="0"/>
                <a:satOff val="0"/>
                <a:lumOff val="0"/>
                <a:alphaOff val="-30000"/>
                <a:shade val="93000"/>
                <a:satMod val="130000"/>
              </a:schemeClr>
            </a:gs>
            <a:gs pos="100000">
              <a:schemeClr val="accent1">
                <a:alpha val="90000"/>
                <a:hueOff val="0"/>
                <a:satOff val="0"/>
                <a:lumOff val="0"/>
                <a:alphaOff val="-3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i-FI" sz="1300" kern="1200" dirty="0">
              <a:latin typeface="Calibri"/>
              <a:ea typeface="+mn-ea"/>
              <a:cs typeface="+mn-cs"/>
            </a:rPr>
            <a:t>Työsuhteen aika</a:t>
          </a:r>
        </a:p>
      </dsp:txBody>
      <dsp:txXfrm>
        <a:off x="5232203" y="988713"/>
        <a:ext cx="1139478" cy="702000"/>
      </dsp:txXfrm>
    </dsp:sp>
    <dsp:sp modelId="{697E5793-754B-44C0-A5C7-23047E2611D4}">
      <dsp:nvSpPr>
        <dsp:cNvPr id="0" name=""/>
        <dsp:cNvSpPr/>
      </dsp:nvSpPr>
      <dsp:spPr>
        <a:xfrm>
          <a:off x="4881203" y="1778463"/>
          <a:ext cx="1473182" cy="76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77850">
            <a:lnSpc>
              <a:spcPct val="90000"/>
            </a:lnSpc>
            <a:spcBef>
              <a:spcPct val="0"/>
            </a:spcBef>
            <a:spcAft>
              <a:spcPct val="15000"/>
            </a:spcAft>
            <a:buChar char="••"/>
          </a:pPr>
          <a:r>
            <a:rPr lang="fi-FI" sz="1300" kern="1200" dirty="0">
              <a:latin typeface="Calibri"/>
              <a:ea typeface="+mn-ea"/>
              <a:cs typeface="+mn-cs"/>
            </a:rPr>
            <a:t>täysimääräisesti työlainsäädäntö</a:t>
          </a:r>
        </a:p>
        <a:p>
          <a:pPr marL="114300" lvl="1" indent="-114300" algn="l" defTabSz="577850">
            <a:lnSpc>
              <a:spcPct val="90000"/>
            </a:lnSpc>
            <a:spcBef>
              <a:spcPct val="0"/>
            </a:spcBef>
            <a:spcAft>
              <a:spcPct val="15000"/>
            </a:spcAft>
            <a:buChar char="••"/>
          </a:pPr>
          <a:r>
            <a:rPr lang="fi-FI" sz="1300" kern="1200" dirty="0" smtClean="0">
              <a:latin typeface="Calibri"/>
              <a:ea typeface="+mn-ea"/>
              <a:cs typeface="+mn-cs"/>
            </a:rPr>
            <a:t>- osa vasta myöhemmin</a:t>
          </a:r>
          <a:endParaRPr lang="fi-FI" sz="1300" kern="1200" dirty="0">
            <a:latin typeface="Calibri"/>
            <a:ea typeface="+mn-ea"/>
            <a:cs typeface="+mn-cs"/>
          </a:endParaRPr>
        </a:p>
      </dsp:txBody>
      <dsp:txXfrm>
        <a:off x="4881203" y="1778463"/>
        <a:ext cx="1473182" cy="761214"/>
      </dsp:txXfrm>
    </dsp:sp>
    <dsp:sp modelId="{5B08B5AA-C837-4AD9-8D57-0C9E6C89F271}">
      <dsp:nvSpPr>
        <dsp:cNvPr id="0" name=""/>
        <dsp:cNvSpPr/>
      </dsp:nvSpPr>
      <dsp:spPr>
        <a:xfrm>
          <a:off x="6506681" y="988713"/>
          <a:ext cx="1841478" cy="702000"/>
        </a:xfrm>
        <a:prstGeom prst="chevron">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i-FI" sz="1300" kern="1200" dirty="0">
              <a:latin typeface="Calibri"/>
              <a:ea typeface="+mn-ea"/>
              <a:cs typeface="+mn-cs"/>
            </a:rPr>
            <a:t>Työsuhteen jälkeen</a:t>
          </a:r>
        </a:p>
      </dsp:txBody>
      <dsp:txXfrm>
        <a:off x="6857681" y="988713"/>
        <a:ext cx="1139478" cy="702000"/>
      </dsp:txXfrm>
    </dsp:sp>
    <dsp:sp modelId="{EF382212-9026-48C7-AA80-4C8260C16EB5}">
      <dsp:nvSpPr>
        <dsp:cNvPr id="0" name=""/>
        <dsp:cNvSpPr/>
      </dsp:nvSpPr>
      <dsp:spPr>
        <a:xfrm>
          <a:off x="6506681" y="1778463"/>
          <a:ext cx="1473182" cy="76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77850">
            <a:lnSpc>
              <a:spcPct val="90000"/>
            </a:lnSpc>
            <a:spcBef>
              <a:spcPct val="0"/>
            </a:spcBef>
            <a:spcAft>
              <a:spcPct val="15000"/>
            </a:spcAft>
            <a:buChar char="••"/>
          </a:pPr>
          <a:r>
            <a:rPr lang="fi-FI" sz="1300" kern="1200" dirty="0" smtClean="0">
              <a:latin typeface="Calibri"/>
              <a:ea typeface="+mn-ea"/>
              <a:cs typeface="+mn-cs"/>
            </a:rPr>
            <a:t>mm. takaisinotto</a:t>
          </a:r>
          <a:endParaRPr lang="fi-FI" sz="1300" kern="1200" dirty="0">
            <a:latin typeface="Calibri"/>
            <a:ea typeface="+mn-ea"/>
            <a:cs typeface="+mn-cs"/>
          </a:endParaRPr>
        </a:p>
        <a:p>
          <a:pPr marL="114300" lvl="1" indent="-114300" algn="l" defTabSz="577850">
            <a:lnSpc>
              <a:spcPct val="90000"/>
            </a:lnSpc>
            <a:spcBef>
              <a:spcPct val="0"/>
            </a:spcBef>
            <a:spcAft>
              <a:spcPct val="15000"/>
            </a:spcAft>
            <a:buChar char="••"/>
          </a:pPr>
          <a:r>
            <a:rPr lang="fi-FI" sz="1300" kern="1200" dirty="0" smtClean="0">
              <a:latin typeface="Calibri"/>
              <a:ea typeface="+mn-ea"/>
              <a:cs typeface="+mn-cs"/>
            </a:rPr>
            <a:t>työtodistus</a:t>
          </a:r>
          <a:endParaRPr lang="fi-FI" sz="1300" kern="1200" dirty="0">
            <a:latin typeface="Calibri"/>
            <a:ea typeface="+mn-ea"/>
            <a:cs typeface="+mn-cs"/>
          </a:endParaRPr>
        </a:p>
      </dsp:txBody>
      <dsp:txXfrm>
        <a:off x="6506681" y="1778463"/>
        <a:ext cx="1473182" cy="7612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49B4F-0EEA-4497-8A41-797F5C151F08}">
      <dsp:nvSpPr>
        <dsp:cNvPr id="0" name=""/>
        <dsp:cNvSpPr/>
      </dsp:nvSpPr>
      <dsp:spPr>
        <a:xfrm>
          <a:off x="4656" y="1236730"/>
          <a:ext cx="1293676" cy="1293676"/>
        </a:xfrm>
        <a:prstGeom prst="ellipse">
          <a:avLst/>
        </a:prstGeom>
        <a:solidFill>
          <a:schemeClr val="tx2">
            <a:lumMod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kern="1200" dirty="0" smtClean="0"/>
            <a:t>Työsopimuksen sisältö</a:t>
          </a:r>
          <a:endParaRPr lang="fi-FI" sz="1100" kern="1200" dirty="0"/>
        </a:p>
      </dsp:txBody>
      <dsp:txXfrm>
        <a:off x="194110" y="1426184"/>
        <a:ext cx="914768" cy="914768"/>
      </dsp:txXfrm>
    </dsp:sp>
    <dsp:sp modelId="{D04E8272-B8B1-4AE3-86D9-0673D6D575ED}">
      <dsp:nvSpPr>
        <dsp:cNvPr id="0" name=""/>
        <dsp:cNvSpPr/>
      </dsp:nvSpPr>
      <dsp:spPr>
        <a:xfrm>
          <a:off x="1403379" y="1508402"/>
          <a:ext cx="750332" cy="75033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1502836" y="1795329"/>
        <a:ext cx="551418" cy="176478"/>
      </dsp:txXfrm>
    </dsp:sp>
    <dsp:sp modelId="{E906BBB5-E28E-4ABF-9C66-0887A4046D66}">
      <dsp:nvSpPr>
        <dsp:cNvPr id="0" name=""/>
        <dsp:cNvSpPr/>
      </dsp:nvSpPr>
      <dsp:spPr>
        <a:xfrm>
          <a:off x="2258758" y="1236730"/>
          <a:ext cx="1293676" cy="1293676"/>
        </a:xfrm>
        <a:prstGeom prst="ellipse">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kern="1200" dirty="0" smtClean="0"/>
            <a:t>Lainsäädäntö</a:t>
          </a:r>
          <a:endParaRPr lang="fi-FI" sz="1100" kern="1200" dirty="0"/>
        </a:p>
      </dsp:txBody>
      <dsp:txXfrm>
        <a:off x="2448212" y="1426184"/>
        <a:ext cx="914768" cy="914768"/>
      </dsp:txXfrm>
    </dsp:sp>
    <dsp:sp modelId="{AA87178C-25DB-406E-B55A-2DF818B6C88F}">
      <dsp:nvSpPr>
        <dsp:cNvPr id="0" name=""/>
        <dsp:cNvSpPr/>
      </dsp:nvSpPr>
      <dsp:spPr>
        <a:xfrm>
          <a:off x="3657480" y="1508402"/>
          <a:ext cx="750332" cy="75033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3756937" y="1795329"/>
        <a:ext cx="551418" cy="176478"/>
      </dsp:txXfrm>
    </dsp:sp>
    <dsp:sp modelId="{2AB7AE2A-5460-4766-880E-68059B9B3593}">
      <dsp:nvSpPr>
        <dsp:cNvPr id="0" name=""/>
        <dsp:cNvSpPr/>
      </dsp:nvSpPr>
      <dsp:spPr>
        <a:xfrm>
          <a:off x="4512859" y="1236730"/>
          <a:ext cx="1293676" cy="1293676"/>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kern="1200" dirty="0" smtClean="0"/>
            <a:t>Muut rajoitukset</a:t>
          </a:r>
        </a:p>
      </dsp:txBody>
      <dsp:txXfrm>
        <a:off x="4702313" y="1426184"/>
        <a:ext cx="914768" cy="914768"/>
      </dsp:txXfrm>
    </dsp:sp>
    <dsp:sp modelId="{EA9FE891-E1D1-4DEF-AED9-A0BC78C55ADD}">
      <dsp:nvSpPr>
        <dsp:cNvPr id="0" name=""/>
        <dsp:cNvSpPr/>
      </dsp:nvSpPr>
      <dsp:spPr>
        <a:xfrm>
          <a:off x="5911582" y="1508402"/>
          <a:ext cx="750332" cy="750332"/>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6011039" y="1662970"/>
        <a:ext cx="551418" cy="441196"/>
      </dsp:txXfrm>
    </dsp:sp>
    <dsp:sp modelId="{B16D2B94-6BCF-4745-BB82-499DF5A58988}">
      <dsp:nvSpPr>
        <dsp:cNvPr id="0" name=""/>
        <dsp:cNvSpPr/>
      </dsp:nvSpPr>
      <dsp:spPr>
        <a:xfrm>
          <a:off x="6766961" y="1236730"/>
          <a:ext cx="1293676" cy="1293676"/>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kern="1200" dirty="0" smtClean="0"/>
            <a:t>Mitä saa tehdä, mitä täytyy noudattaa</a:t>
          </a:r>
          <a:endParaRPr lang="fi-FI" sz="1100" kern="1200" dirty="0"/>
        </a:p>
      </dsp:txBody>
      <dsp:txXfrm>
        <a:off x="6956415" y="1426184"/>
        <a:ext cx="914768" cy="9147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2326F-AF23-473A-A74D-33765B524FF0}">
      <dsp:nvSpPr>
        <dsp:cNvPr id="0" name=""/>
        <dsp:cNvSpPr/>
      </dsp:nvSpPr>
      <dsp:spPr>
        <a:xfrm>
          <a:off x="2743200" y="0"/>
          <a:ext cx="2743199"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fi-FI" sz="2300" kern="1200" dirty="0" smtClean="0"/>
            <a:t>kiellettyä</a:t>
          </a:r>
        </a:p>
        <a:p>
          <a:pPr lvl="0" algn="ctr" defTabSz="1022350">
            <a:lnSpc>
              <a:spcPct val="90000"/>
            </a:lnSpc>
            <a:spcBef>
              <a:spcPct val="0"/>
            </a:spcBef>
            <a:spcAft>
              <a:spcPct val="35000"/>
            </a:spcAft>
          </a:pPr>
          <a:r>
            <a:rPr lang="fi-FI" sz="2300" kern="1200" dirty="0" smtClean="0"/>
            <a:t>- voidaan irtisanoa ilman varoitusta tai purkaa</a:t>
          </a:r>
          <a:endParaRPr lang="fi-FI" sz="2300" kern="1200" dirty="0"/>
        </a:p>
      </dsp:txBody>
      <dsp:txXfrm>
        <a:off x="2743200" y="0"/>
        <a:ext cx="2743199" cy="1508654"/>
      </dsp:txXfrm>
    </dsp:sp>
    <dsp:sp modelId="{3F6F3DBD-B25D-4910-AA4B-88AE29E33332}">
      <dsp:nvSpPr>
        <dsp:cNvPr id="0" name=""/>
        <dsp:cNvSpPr/>
      </dsp:nvSpPr>
      <dsp:spPr>
        <a:xfrm>
          <a:off x="1371600" y="1508654"/>
          <a:ext cx="5486399"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fi-FI" sz="2300" kern="1200" dirty="0" smtClean="0"/>
            <a:t>ei sallittua, mutta varoitettava tai peruste, johon liittyy muun työn tarjoamisvelvoite</a:t>
          </a:r>
          <a:endParaRPr lang="fi-FI" sz="2300" kern="1200" dirty="0"/>
        </a:p>
      </dsp:txBody>
      <dsp:txXfrm>
        <a:off x="2331720" y="1508654"/>
        <a:ext cx="3566160" cy="1508654"/>
      </dsp:txXfrm>
    </dsp:sp>
    <dsp:sp modelId="{80196489-6F13-4DF0-A2CA-8572D352528A}">
      <dsp:nvSpPr>
        <dsp:cNvPr id="0" name=""/>
        <dsp:cNvSpPr/>
      </dsp:nvSpPr>
      <dsp:spPr>
        <a:xfrm>
          <a:off x="0" y="3017308"/>
          <a:ext cx="8229600"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fi-FI" sz="2300" kern="1200" dirty="0" smtClean="0"/>
            <a:t>sallittua</a:t>
          </a:r>
          <a:endParaRPr lang="fi-FI" sz="2300" kern="1200" dirty="0"/>
        </a:p>
      </dsp:txBody>
      <dsp:txXfrm>
        <a:off x="1440179" y="3017308"/>
        <a:ext cx="5349240" cy="15086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CEC1C0-8261-4AB1-A0FF-C9A1C20ABB4D}">
      <dsp:nvSpPr>
        <dsp:cNvPr id="0" name=""/>
        <dsp:cNvSpPr/>
      </dsp:nvSpPr>
      <dsp:spPr>
        <a:xfrm>
          <a:off x="40" y="203773"/>
          <a:ext cx="3845569" cy="3744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fi-FI" sz="1300" kern="1200" dirty="0"/>
            <a:t>TT 2012-89 (ään.)</a:t>
          </a:r>
        </a:p>
      </dsp:txBody>
      <dsp:txXfrm>
        <a:off x="40" y="203773"/>
        <a:ext cx="3845569" cy="374400"/>
      </dsp:txXfrm>
    </dsp:sp>
    <dsp:sp modelId="{C1513019-CCEB-492E-BDE1-2C0644D79228}">
      <dsp:nvSpPr>
        <dsp:cNvPr id="0" name=""/>
        <dsp:cNvSpPr/>
      </dsp:nvSpPr>
      <dsp:spPr>
        <a:xfrm>
          <a:off x="40" y="578173"/>
          <a:ext cx="3845569" cy="40948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fi-FI" sz="1300" kern="1200" dirty="0"/>
            <a:t>Linja-autonkuljettajan työsuhde oli irtisanottu kuljettajan työvuoron aikana sattuneen välikohtauksen takia. Koululaiset olivat aiheuttaneet aiemmin matkan aikana häiriötä linja-autossa, ja yksi koululaisista oli linja-autosta poistuessaan näyttänyt kuljettajalle keskisormea. Tämän seurauksena autonkuljettaja oli ottanut pojasta kiinni takista vetäen.</a:t>
          </a:r>
        </a:p>
        <a:p>
          <a:pPr marL="114300" lvl="1" indent="-114300" algn="l" defTabSz="577850">
            <a:lnSpc>
              <a:spcPct val="90000"/>
            </a:lnSpc>
            <a:spcBef>
              <a:spcPct val="0"/>
            </a:spcBef>
            <a:spcAft>
              <a:spcPct val="15000"/>
            </a:spcAft>
            <a:buChar char="••"/>
          </a:pPr>
          <a:r>
            <a:rPr lang="fi-FI" sz="1300" kern="1200" dirty="0"/>
            <a:t>Vaikka kysymys oli yksittäistapauksesta eikä työntekijä ollut työsuhteensa aikana syyllistynyt muuhun moitittavaan menettelyyn, asiaa kokonaisuutena arvioiden kuljettajan menettelyä oli pidettävä hyvin moitittavana työsopimuksesta johtuvan velvoitteen rikkomisena. Kysymys oli työtehtävissä tapahtuneesta väkivaltaisesta käytöksestä, joka kohdistui linja-autossa asiakkaana olleeseen 8-vuotiaaseen lapseen. Työnantajalla oli ollut irtisanomissuojasopimuksen mukainen peruste </a:t>
          </a:r>
          <a:r>
            <a:rPr lang="fi-FI" sz="1300" u="sng" kern="1200" dirty="0"/>
            <a:t>irtisanoa työntekijän työsopimus varoitusmenettelyä käyttämättä</a:t>
          </a:r>
          <a:r>
            <a:rPr lang="fi-FI" sz="1300" kern="1200" dirty="0"/>
            <a:t>.</a:t>
          </a:r>
        </a:p>
      </dsp:txBody>
      <dsp:txXfrm>
        <a:off x="40" y="578173"/>
        <a:ext cx="3845569" cy="4094853"/>
      </dsp:txXfrm>
    </dsp:sp>
    <dsp:sp modelId="{D474CB1A-99D5-4FE0-B189-63EFE17B1AA3}">
      <dsp:nvSpPr>
        <dsp:cNvPr id="0" name=""/>
        <dsp:cNvSpPr/>
      </dsp:nvSpPr>
      <dsp:spPr>
        <a:xfrm>
          <a:off x="4383989" y="203773"/>
          <a:ext cx="3845569" cy="3744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fi-FI" sz="1300" kern="1200" dirty="0"/>
            <a:t>TT 2013-166</a:t>
          </a:r>
        </a:p>
      </dsp:txBody>
      <dsp:txXfrm>
        <a:off x="4383989" y="203773"/>
        <a:ext cx="3845569" cy="374400"/>
      </dsp:txXfrm>
    </dsp:sp>
    <dsp:sp modelId="{8DF6C6E0-8B20-4C34-B43A-D5F5861AE644}">
      <dsp:nvSpPr>
        <dsp:cNvPr id="0" name=""/>
        <dsp:cNvSpPr/>
      </dsp:nvSpPr>
      <dsp:spPr>
        <a:xfrm>
          <a:off x="4383989" y="578173"/>
          <a:ext cx="3845569" cy="40948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fi-FI" sz="1300" b="0" i="0" kern="1200" dirty="0"/>
            <a:t>Työnantaja oli purkanut linja-autonkuljettajan työsopimuksen, kun ajoneuvoon asennettu  alkolukko oli työntekijän aloittaessa työvuoroaan estänyt ajoneuvon käynnistymisen. Puhallettu lukema oli 0,35 promillea. Yhtiössä oli nollatoleranssi alkoholin vaikutuksen alaisena työskentelyyn, ja tämä oli ollut työntekijöiden tiedossa.</a:t>
          </a:r>
          <a:endParaRPr lang="fi-FI" sz="1300" kern="1200" dirty="0"/>
        </a:p>
        <a:p>
          <a:pPr marL="114300" lvl="1" indent="-114300" algn="l" defTabSz="577850">
            <a:lnSpc>
              <a:spcPct val="90000"/>
            </a:lnSpc>
            <a:spcBef>
              <a:spcPct val="0"/>
            </a:spcBef>
            <a:spcAft>
              <a:spcPct val="15000"/>
            </a:spcAft>
            <a:buChar char="••"/>
          </a:pPr>
          <a:r>
            <a:rPr lang="fi-FI" sz="1300" b="0" i="0" kern="1200" dirty="0"/>
            <a:t>Ratkaisun mukaan voitiin pitää lähtökohtaisesti hyväksyttävänä sitä, ettei linja-autonkuljettajalla ollut veressä lainkaan alkoholia työvuoron alkaessa tai aikana. </a:t>
          </a:r>
          <a:r>
            <a:rPr lang="fi-FI" sz="1300" b="0" i="0" u="sng" kern="1200" dirty="0"/>
            <a:t>Työntekijän oli ilman varoitustakin pitänyt ymmärtää menettelynsä moitittavuus</a:t>
          </a:r>
          <a:r>
            <a:rPr lang="fi-FI" sz="1300" b="0" i="0" kern="1200" dirty="0"/>
            <a:t>, etenkin kun hänen tehtävänään oli hoitaa koululaiskuljetuksia. Toisaalta työntekijällä oli moitteeton työura, ja veren alkoholipitoisuus oli alle rattijuopumusrajan. Asiaa kokonaisuutena arvioituaan työtuomioistuin katsoi, että yhtiöllä oli irtisanomissuojasopimuksessa ja laissa tarkoitettu asiallinen ja painava syy työsopimuksen irtisanomiseen, muttei perustetta sen purkamiseen.</a:t>
          </a:r>
          <a:endParaRPr lang="fi-FI" sz="1300" kern="1200" dirty="0"/>
        </a:p>
      </dsp:txBody>
      <dsp:txXfrm>
        <a:off x="4383989" y="578173"/>
        <a:ext cx="3845569" cy="40948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5EC5A-140B-4240-BC33-2F97126D39EB}">
      <dsp:nvSpPr>
        <dsp:cNvPr id="0" name=""/>
        <dsp:cNvSpPr/>
      </dsp:nvSpPr>
      <dsp:spPr>
        <a:xfrm>
          <a:off x="40" y="35481"/>
          <a:ext cx="3845569" cy="40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i-FI" sz="1400" kern="1200" dirty="0"/>
            <a:t>TT 2013-55 (ään.)</a:t>
          </a:r>
        </a:p>
      </dsp:txBody>
      <dsp:txXfrm>
        <a:off x="40" y="35481"/>
        <a:ext cx="3845569" cy="403200"/>
      </dsp:txXfrm>
    </dsp:sp>
    <dsp:sp modelId="{CE3E1AB3-4730-4FD2-9FCD-5E15B559267A}">
      <dsp:nvSpPr>
        <dsp:cNvPr id="0" name=""/>
        <dsp:cNvSpPr/>
      </dsp:nvSpPr>
      <dsp:spPr>
        <a:xfrm>
          <a:off x="40" y="438681"/>
          <a:ext cx="3845569" cy="440263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i-FI" sz="1400" b="0" i="0" kern="1200" dirty="0"/>
            <a:t>Työnantajan linja-autonkuljettajille antamien ohjeiden ja perehdytyksen mukaan työnantajalle kuuluvat rahat tuli tilittää säännöllisesti ja ajo-ohjelmien mukaisesti. Kuljettajaa oli useaan otteeseen suullisesti huomautettu tilitysten viipymisestä. Kun hänelle oli vielä erikseen annettu määräys tilityksen tekemisestä loppuun asti eikä hän ollut noudattanut määräystä, hänen työsuhteensa purettiin.</a:t>
          </a:r>
          <a:endParaRPr lang="fi-FI" sz="1400" kern="1200" dirty="0"/>
        </a:p>
        <a:p>
          <a:pPr marL="114300" lvl="1" indent="-114300" algn="l" defTabSz="622300">
            <a:lnSpc>
              <a:spcPct val="90000"/>
            </a:lnSpc>
            <a:spcBef>
              <a:spcPct val="0"/>
            </a:spcBef>
            <a:spcAft>
              <a:spcPct val="15000"/>
            </a:spcAft>
            <a:buChar char="••"/>
          </a:pPr>
          <a:r>
            <a:rPr lang="fi-FI" sz="1400" b="0" i="0" kern="1200" dirty="0"/>
            <a:t>Kuljettajan menettelyn katsottiin osoittavan vakavaa laiminlyöntiä hänen työhönsä kuuluneiden tehtävien hoitamisessa ja antaneen työnantajalle perustellun aiheen epäillä väärinkäytöksiä tilityksiin liittyen. Työnantaja ei ollut menetellyt irtisanomissuojasopimuksen vastaisesti purkaessaan kuljettajan työsopimuksen.</a:t>
          </a:r>
        </a:p>
      </dsp:txBody>
      <dsp:txXfrm>
        <a:off x="40" y="438681"/>
        <a:ext cx="3845569" cy="4402636"/>
      </dsp:txXfrm>
    </dsp:sp>
    <dsp:sp modelId="{C0D1CF3D-8F96-4DFE-93CC-AB2F36A136CE}">
      <dsp:nvSpPr>
        <dsp:cNvPr id="0" name=""/>
        <dsp:cNvSpPr/>
      </dsp:nvSpPr>
      <dsp:spPr>
        <a:xfrm>
          <a:off x="4383989" y="35481"/>
          <a:ext cx="3845569" cy="40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i-FI" sz="1400" kern="1200" dirty="0"/>
            <a:t>TT 2013-56</a:t>
          </a:r>
        </a:p>
      </dsp:txBody>
      <dsp:txXfrm>
        <a:off x="4383989" y="35481"/>
        <a:ext cx="3845569" cy="403200"/>
      </dsp:txXfrm>
    </dsp:sp>
    <dsp:sp modelId="{B875287A-B913-43BA-9A50-1BF9AA32FBE5}">
      <dsp:nvSpPr>
        <dsp:cNvPr id="0" name=""/>
        <dsp:cNvSpPr/>
      </dsp:nvSpPr>
      <dsp:spPr>
        <a:xfrm>
          <a:off x="4383989" y="438681"/>
          <a:ext cx="3845569" cy="440263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i-FI" sz="1400" b="0" i="0" kern="1200" dirty="0"/>
            <a:t>Linja-autonkuljettaja ei ollut kolmentoista päivän aikana hoitanut työsuojeluvaltuutetun tehtäviään työnantajan työvuorolistoihin merkittyinä työsuojeluvaltuutetun vapautusaikoina, vaan hän oli työskennellyt kuljettajana toisen linja-autoyhtiön palveluksessa. Tästä sivutoimestaan linja-autonkuljettaja ei ollut kertonut työnantajalleen, joka oli maksanut kuljettajalle palkan ikään kuin hän olisi mainittuina aikoina hoitanut päätointaan.</a:t>
          </a:r>
          <a:endParaRPr lang="fi-FI" sz="1400" kern="1200" dirty="0"/>
        </a:p>
        <a:p>
          <a:pPr marL="114300" lvl="1" indent="-114300" algn="l" defTabSz="622300">
            <a:lnSpc>
              <a:spcPct val="90000"/>
            </a:lnSpc>
            <a:spcBef>
              <a:spcPct val="0"/>
            </a:spcBef>
            <a:spcAft>
              <a:spcPct val="15000"/>
            </a:spcAft>
            <a:buChar char="••"/>
          </a:pPr>
          <a:r>
            <a:rPr lang="fi-FI" sz="1400" b="0" i="0" kern="1200" dirty="0"/>
            <a:t>Kuljettaja käytti työsuojeluvaltuutetun vapautusaikaa väärin menetellessään kuvatulla vilpillisellä tavalla. Toiminnallaan kuljettaja rikkoi työnantajan ja työntekijän välistä luottamusta niin vakavalla tavalla, että työnantajalta ei ollut voitu kohtuudella edellyttää työsuhteen jatkamista edes irtisanomisajan pituista aikaa. Työnantajalla oli siten ollut työsopimuslaissa ja työehtosopimuksessa tarkoitettu erittäin painava syy kuljettajan työsuhteen purkamiseen.</a:t>
          </a:r>
        </a:p>
      </dsp:txBody>
      <dsp:txXfrm>
        <a:off x="4383989" y="438681"/>
        <a:ext cx="3845569" cy="440263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5EC5A-140B-4240-BC33-2F97126D39EB}">
      <dsp:nvSpPr>
        <dsp:cNvPr id="0" name=""/>
        <dsp:cNvSpPr/>
      </dsp:nvSpPr>
      <dsp:spPr>
        <a:xfrm>
          <a:off x="0" y="287220"/>
          <a:ext cx="8229600" cy="547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fi-FI" sz="1900" kern="1200" dirty="0"/>
            <a:t>TT 2012-135</a:t>
          </a:r>
        </a:p>
      </dsp:txBody>
      <dsp:txXfrm>
        <a:off x="0" y="287220"/>
        <a:ext cx="8229600" cy="547200"/>
      </dsp:txXfrm>
    </dsp:sp>
    <dsp:sp modelId="{CE3E1AB3-4730-4FD2-9FCD-5E15B559267A}">
      <dsp:nvSpPr>
        <dsp:cNvPr id="0" name=""/>
        <dsp:cNvSpPr/>
      </dsp:nvSpPr>
      <dsp:spPr>
        <a:xfrm>
          <a:off x="0" y="834420"/>
          <a:ext cx="8229600" cy="37551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fi-FI" sz="1900" b="0" i="0" kern="1200" dirty="0"/>
            <a:t>Työnantajan linja-autonkuljettajille antamien ohjeiden mukaan työnantajalle kuuluvia rahoja tuli säilyttää joko rahastuslaukussa tai sen säilytykseen tarkoitetussa kaapissa. Työnantajan aloitteesta tehdyssä tilityksessä oli todettu, että kuljettajan rahastuslaukusta puuttui pieni määrä matkustajilta vastaanotettuja rahoja ja tämän lisäksi koko pohjakassa. Suoritetussa tarkastuksessa rahoja ei löytynyt kuljettajan ilmoittamista paikoista työnantajan tiloista, minkä johdosta työnantaja oli purkanut kuljettajan työsopimuksen.</a:t>
          </a:r>
          <a:endParaRPr lang="fi-FI" sz="1900" kern="1200" dirty="0"/>
        </a:p>
        <a:p>
          <a:pPr marL="171450" lvl="1" indent="-171450" algn="l" defTabSz="844550">
            <a:lnSpc>
              <a:spcPct val="90000"/>
            </a:lnSpc>
            <a:spcBef>
              <a:spcPct val="0"/>
            </a:spcBef>
            <a:spcAft>
              <a:spcPct val="15000"/>
            </a:spcAft>
            <a:buChar char="••"/>
          </a:pPr>
          <a:r>
            <a:rPr lang="fi-FI" sz="1900" b="0" i="0" kern="1200" dirty="0"/>
            <a:t>Kuljettaja oli työnantajan ohjeiden vastaisella menettelyllä antanut työnantajalle perustellusti aiheen olettaa rahojen olleen kuljettajan omassa käytössä. Menettelyllään kuljettajan voi­tiin katsoa rikkoneen työnantajan ja työntekijän välitä luottamusta niin vakavalla tavalla, et­tei työnantajalta voitu kohtuudella edellyttää työsuhteen jatkamista. Työnantaja ei ollut menetellyt irtisanomissuojasopimuksen vastaisesti purkaes­saan kuljettajan työsopimuksen.</a:t>
          </a:r>
          <a:endParaRPr lang="fi-FI" sz="1900" kern="1200" dirty="0"/>
        </a:p>
      </dsp:txBody>
      <dsp:txXfrm>
        <a:off x="0" y="834420"/>
        <a:ext cx="8229600" cy="375515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9E2162-570B-4A3A-B016-6C92605E5AFF}">
      <dsp:nvSpPr>
        <dsp:cNvPr id="0" name=""/>
        <dsp:cNvSpPr/>
      </dsp:nvSpPr>
      <dsp:spPr>
        <a:xfrm>
          <a:off x="5198" y="1709514"/>
          <a:ext cx="1553849" cy="9323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dirty="0"/>
            <a:t>Häiriö, ei is-peruste</a:t>
          </a:r>
        </a:p>
      </dsp:txBody>
      <dsp:txXfrm>
        <a:off x="32504" y="1736820"/>
        <a:ext cx="1499237" cy="877697"/>
      </dsp:txXfrm>
    </dsp:sp>
    <dsp:sp modelId="{693231EB-FF71-405C-932F-7AD83909A8B8}">
      <dsp:nvSpPr>
        <dsp:cNvPr id="0" name=""/>
        <dsp:cNvSpPr/>
      </dsp:nvSpPr>
      <dsp:spPr>
        <a:xfrm>
          <a:off x="1714433" y="1982991"/>
          <a:ext cx="329416" cy="3853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i-FI" sz="1600" kern="1200" dirty="0"/>
        </a:p>
      </dsp:txBody>
      <dsp:txXfrm>
        <a:off x="1714433" y="2060062"/>
        <a:ext cx="230591" cy="231212"/>
      </dsp:txXfrm>
    </dsp:sp>
    <dsp:sp modelId="{305E931D-EBEE-4557-B8AF-C4165F8E327C}">
      <dsp:nvSpPr>
        <dsp:cNvPr id="0" name=""/>
        <dsp:cNvSpPr/>
      </dsp:nvSpPr>
      <dsp:spPr>
        <a:xfrm>
          <a:off x="2180587" y="1709514"/>
          <a:ext cx="1553849" cy="9323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dirty="0"/>
            <a:t>Is-perusteen harkinta</a:t>
          </a:r>
        </a:p>
      </dsp:txBody>
      <dsp:txXfrm>
        <a:off x="2207893" y="1736820"/>
        <a:ext cx="1499237" cy="877697"/>
      </dsp:txXfrm>
    </dsp:sp>
    <dsp:sp modelId="{DF506BFB-4AC5-4E99-8C43-0A4297232281}">
      <dsp:nvSpPr>
        <dsp:cNvPr id="0" name=""/>
        <dsp:cNvSpPr/>
      </dsp:nvSpPr>
      <dsp:spPr>
        <a:xfrm>
          <a:off x="3889822" y="1982991"/>
          <a:ext cx="329416" cy="3853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i-FI" sz="1600" kern="1200" dirty="0"/>
        </a:p>
      </dsp:txBody>
      <dsp:txXfrm>
        <a:off x="3889822" y="2060062"/>
        <a:ext cx="230591" cy="231212"/>
      </dsp:txXfrm>
    </dsp:sp>
    <dsp:sp modelId="{9612D0E7-FE5D-4E3E-BC73-3BAFD4BF0C11}">
      <dsp:nvSpPr>
        <dsp:cNvPr id="0" name=""/>
        <dsp:cNvSpPr/>
      </dsp:nvSpPr>
      <dsp:spPr>
        <a:xfrm>
          <a:off x="4355976" y="1709514"/>
          <a:ext cx="1553849" cy="9323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dirty="0"/>
            <a:t>Is-perusteen täyttyminen</a:t>
          </a:r>
        </a:p>
      </dsp:txBody>
      <dsp:txXfrm>
        <a:off x="4383282" y="1736820"/>
        <a:ext cx="1499237" cy="87769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D2C01F-C67C-432B-A876-9EC4D0026C28}">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i-FI" sz="1600" kern="1200" dirty="0" smtClean="0"/>
            <a:t>Kohtuullinen aika</a:t>
          </a:r>
          <a:endParaRPr lang="fi-FI" sz="1600" kern="1200" dirty="0"/>
        </a:p>
      </dsp:txBody>
      <dsp:txXfrm rot="-5400000">
        <a:off x="1" y="573596"/>
        <a:ext cx="1146297" cy="491270"/>
      </dsp:txXfrm>
    </dsp:sp>
    <dsp:sp modelId="{2259E512-07AC-49A5-9995-B5BE24614ED4}">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fi-FI" sz="2600" kern="1200" dirty="0" smtClean="0"/>
            <a:t>Peruste tulee työnantajan tietoon</a:t>
          </a:r>
          <a:endParaRPr lang="fi-FI" sz="2600" kern="1200" dirty="0"/>
        </a:p>
      </dsp:txBody>
      <dsp:txXfrm rot="-5400000">
        <a:off x="1146298" y="52408"/>
        <a:ext cx="7031341" cy="960496"/>
      </dsp:txXfrm>
    </dsp:sp>
    <dsp:sp modelId="{2504B103-B5E4-40A7-845B-01A3DEE1421E}">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i-FI" sz="1600" kern="1200" dirty="0" smtClean="0"/>
            <a:t>Kohtuullinen aika</a:t>
          </a:r>
          <a:endParaRPr lang="fi-FI" sz="1600" kern="1200" dirty="0"/>
        </a:p>
      </dsp:txBody>
      <dsp:txXfrm rot="-5400000">
        <a:off x="1" y="2017346"/>
        <a:ext cx="1146297" cy="491270"/>
      </dsp:txXfrm>
    </dsp:sp>
    <dsp:sp modelId="{1E95E054-3CD0-4838-92AE-DA190DC563CD}">
      <dsp:nvSpPr>
        <dsp:cNvPr id="0" name=""/>
        <dsp:cNvSpPr/>
      </dsp:nvSpPr>
      <dsp:spPr>
        <a:xfrm rot="5400000">
          <a:off x="4155739" y="-156524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fi-FI" sz="2600" kern="1200" dirty="0" smtClean="0"/>
            <a:t>Kuuleminen</a:t>
          </a:r>
          <a:endParaRPr lang="fi-FI" sz="2600" kern="1200" dirty="0"/>
        </a:p>
      </dsp:txBody>
      <dsp:txXfrm rot="-5400000">
        <a:off x="1146298" y="1496158"/>
        <a:ext cx="7031341" cy="960496"/>
      </dsp:txXfrm>
    </dsp:sp>
    <dsp:sp modelId="{BC330031-A63D-4F67-B5A2-D0A081B0B6A6}">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i-FI" sz="1600" kern="1200" dirty="0" smtClean="0"/>
            <a:t>Kohtuullinen aika</a:t>
          </a:r>
          <a:endParaRPr lang="fi-FI" sz="1600" kern="1200" dirty="0"/>
        </a:p>
      </dsp:txBody>
      <dsp:txXfrm rot="-5400000">
        <a:off x="1" y="3461096"/>
        <a:ext cx="1146297" cy="491270"/>
      </dsp:txXfrm>
    </dsp:sp>
    <dsp:sp modelId="{6C3ADC9B-1D71-447D-AFBB-8F7C121CA952}">
      <dsp:nvSpPr>
        <dsp:cNvPr id="0" name=""/>
        <dsp:cNvSpPr/>
      </dsp:nvSpPr>
      <dsp:spPr>
        <a:xfrm rot="5400000">
          <a:off x="4155739" y="-1214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fi-FI" sz="2600" kern="1200" dirty="0" smtClean="0"/>
            <a:t>Päätös irtisanomisesta ja irtisanomisilmoituksen toimittaminen työntekijälle</a:t>
          </a:r>
          <a:endParaRPr lang="fi-FI" sz="2600" kern="1200" dirty="0"/>
        </a:p>
      </dsp:txBody>
      <dsp:txXfrm rot="-5400000">
        <a:off x="1146298" y="2939908"/>
        <a:ext cx="7031341" cy="96049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pPr>
              <a:defRPr/>
            </a:pPr>
            <a:endParaRPr lang="fi-FI"/>
          </a:p>
        </p:txBody>
      </p:sp>
      <p:sp>
        <p:nvSpPr>
          <p:cNvPr id="3" name="Päivämäärän paikkamerkki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pPr>
              <a:defRPr/>
            </a:pPr>
            <a:fld id="{49D6FD91-40C2-4811-87FA-0A5F09A82D68}" type="datetimeFigureOut">
              <a:rPr lang="fi-FI"/>
              <a:pPr>
                <a:defRPr/>
              </a:pPr>
              <a:t>30.1.2020</a:t>
            </a:fld>
            <a:endParaRPr lang="fi-FI"/>
          </a:p>
        </p:txBody>
      </p:sp>
      <p:sp>
        <p:nvSpPr>
          <p:cNvPr id="4" name="Dian kuvan paikkamerkki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Huomautusten paikkamerkki 4"/>
          <p:cNvSpPr>
            <a:spLocks noGrp="1"/>
          </p:cNvSpPr>
          <p:nvPr>
            <p:ph type="body" sz="quarter" idx="3"/>
          </p:nvPr>
        </p:nvSpPr>
        <p:spPr>
          <a:xfrm>
            <a:off x="666750" y="4714875"/>
            <a:ext cx="5335588" cy="4467225"/>
          </a:xfrm>
          <a:prstGeom prst="rect">
            <a:avLst/>
          </a:prstGeom>
        </p:spPr>
        <p:txBody>
          <a:bodyPr vert="horz" lIns="91440" tIns="45720" rIns="91440" bIns="45720" rtlCol="0">
            <a:normAutofit/>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vl1pPr>
          </a:lstStyle>
          <a:p>
            <a:pPr>
              <a:defRPr/>
            </a:pPr>
            <a:endParaRPr lang="fi-FI"/>
          </a:p>
        </p:txBody>
      </p:sp>
      <p:sp>
        <p:nvSpPr>
          <p:cNvPr id="7" name="Dian numeron paikkamerkki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vl1pPr>
          </a:lstStyle>
          <a:p>
            <a:pPr>
              <a:defRPr/>
            </a:pPr>
            <a:fld id="{B9B439EF-F725-427D-8A88-4EE7AFBF35F7}"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D97A343C-8B2C-4499-81BB-CFD144C118DE}" type="slidenum">
              <a:rPr lang="en-US" smtClean="0"/>
              <a:pPr/>
              <a:t>125</a:t>
            </a:fld>
            <a:endParaRPr lang="en-US" dirty="0"/>
          </a:p>
        </p:txBody>
      </p:sp>
    </p:spTree>
    <p:extLst>
      <p:ext uri="{BB962C8B-B14F-4D97-AF65-F5344CB8AC3E}">
        <p14:creationId xmlns:p14="http://schemas.microsoft.com/office/powerpoint/2010/main" val="1998302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lvl1pPr>
              <a:defRPr/>
            </a:lvl1pPr>
          </a:lstStyle>
          <a:p>
            <a:pPr>
              <a:defRPr/>
            </a:pPr>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7F034AAC-94B8-48B0-B230-B3564D84203D}"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4EA473CF-3FBD-44F2-B71E-F8F0B1896BE0}"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B87A87C5-198D-49F5-8C9D-A83D98187424}"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47F49523-0A31-4A97-ADF1-5962D19460D5}" type="slidenum">
              <a:rPr lang="fi-FI"/>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pPr>
              <a:defRPr/>
            </a:pPr>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0114B6C0-A250-4FBB-9ABF-E275A3F0689F}"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3"/>
          <p:cNvSpPr>
            <a:spLocks noGrp="1"/>
          </p:cNvSpPr>
          <p:nvPr>
            <p:ph type="dt" sz="half" idx="10"/>
          </p:nvPr>
        </p:nvSpPr>
        <p:spPr/>
        <p:txBody>
          <a:bodyPr/>
          <a:lstStyle>
            <a:lvl1pPr>
              <a:defRPr/>
            </a:lvl1pPr>
          </a:lstStyle>
          <a:p>
            <a:pPr>
              <a:defRPr/>
            </a:pPr>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B7A1F8B0-2DBD-47E6-97B2-C47E7566CDED}"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3"/>
          <p:cNvSpPr>
            <a:spLocks noGrp="1"/>
          </p:cNvSpPr>
          <p:nvPr>
            <p:ph type="dt" sz="half" idx="10"/>
          </p:nvPr>
        </p:nvSpPr>
        <p:spPr/>
        <p:txBody>
          <a:bodyPr/>
          <a:lstStyle>
            <a:lvl1pPr>
              <a:defRPr/>
            </a:lvl1pPr>
          </a:lstStyle>
          <a:p>
            <a:pPr>
              <a:defRPr/>
            </a:pPr>
            <a:endParaRPr lang="fi-FI"/>
          </a:p>
        </p:txBody>
      </p:sp>
      <p:sp>
        <p:nvSpPr>
          <p:cNvPr id="8" name="Alatunnisteen paikkamerkki 4"/>
          <p:cNvSpPr>
            <a:spLocks noGrp="1"/>
          </p:cNvSpPr>
          <p:nvPr>
            <p:ph type="ftr" sz="quarter" idx="11"/>
          </p:nvPr>
        </p:nvSpPr>
        <p:spPr/>
        <p:txBody>
          <a:bodyPr/>
          <a:lstStyle>
            <a:lvl1pPr>
              <a:defRPr/>
            </a:lvl1pPr>
          </a:lstStyle>
          <a:p>
            <a:pPr>
              <a:defRPr/>
            </a:pPr>
            <a:endParaRPr lang="fi-FI"/>
          </a:p>
        </p:txBody>
      </p:sp>
      <p:sp>
        <p:nvSpPr>
          <p:cNvPr id="9" name="Dian numeron paikkamerkki 5"/>
          <p:cNvSpPr>
            <a:spLocks noGrp="1"/>
          </p:cNvSpPr>
          <p:nvPr>
            <p:ph type="sldNum" sz="quarter" idx="12"/>
          </p:nvPr>
        </p:nvSpPr>
        <p:spPr/>
        <p:txBody>
          <a:bodyPr/>
          <a:lstStyle>
            <a:lvl1pPr>
              <a:defRPr/>
            </a:lvl1pPr>
          </a:lstStyle>
          <a:p>
            <a:pPr>
              <a:defRPr/>
            </a:pPr>
            <a:fld id="{FC00F031-160D-4633-898E-2053AABC3E87}"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3"/>
          <p:cNvSpPr>
            <a:spLocks noGrp="1"/>
          </p:cNvSpPr>
          <p:nvPr>
            <p:ph type="dt" sz="half" idx="10"/>
          </p:nvPr>
        </p:nvSpPr>
        <p:spPr/>
        <p:txBody>
          <a:bodyPr/>
          <a:lstStyle>
            <a:lvl1pPr>
              <a:defRPr/>
            </a:lvl1pPr>
          </a:lstStyle>
          <a:p>
            <a:pPr>
              <a:defRPr/>
            </a:pPr>
            <a:endParaRPr lang="fi-FI"/>
          </a:p>
        </p:txBody>
      </p:sp>
      <p:sp>
        <p:nvSpPr>
          <p:cNvPr id="4" name="Alatunnisteen paikkamerkki 4"/>
          <p:cNvSpPr>
            <a:spLocks noGrp="1"/>
          </p:cNvSpPr>
          <p:nvPr>
            <p:ph type="ftr" sz="quarter" idx="11"/>
          </p:nvPr>
        </p:nvSpPr>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166BAE3F-C472-4BCE-BD2B-BC2908A6DC02}"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3"/>
          <p:cNvSpPr>
            <a:spLocks noGrp="1"/>
          </p:cNvSpPr>
          <p:nvPr>
            <p:ph type="dt" sz="half" idx="10"/>
          </p:nvPr>
        </p:nvSpPr>
        <p:spPr/>
        <p:txBody>
          <a:bodyPr/>
          <a:lstStyle>
            <a:lvl1pPr>
              <a:defRPr/>
            </a:lvl1pPr>
          </a:lstStyle>
          <a:p>
            <a:pPr>
              <a:defRPr/>
            </a:pPr>
            <a:endParaRPr lang="fi-FI"/>
          </a:p>
        </p:txBody>
      </p:sp>
      <p:sp>
        <p:nvSpPr>
          <p:cNvPr id="3" name="Alatunnisteen paikkamerkki 4"/>
          <p:cNvSpPr>
            <a:spLocks noGrp="1"/>
          </p:cNvSpPr>
          <p:nvPr>
            <p:ph type="ftr" sz="quarter" idx="11"/>
          </p:nvPr>
        </p:nvSpPr>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62F3FD21-80EB-4979-8671-3CAF1AAB3CB3}"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3DE8AB7D-1191-47A1-ADD4-CFEF67CF55BA}"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67E563E2-DEDA-4819-8349-69512AD1D6A4}"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1027" name="Tekstin paikkamerkki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Arial" pitchFamily="34" charset="0"/>
              </a:defRPr>
            </a:lvl1pPr>
          </a:lstStyle>
          <a:p>
            <a:pPr>
              <a:defRPr/>
            </a:pPr>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Arial" pitchFamily="34" charset="0"/>
              </a:defRPr>
            </a:lvl1pPr>
          </a:lstStyle>
          <a:p>
            <a:pPr>
              <a:defRPr/>
            </a:pP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Arial" pitchFamily="34" charset="0"/>
              </a:defRPr>
            </a:lvl1pPr>
          </a:lstStyle>
          <a:p>
            <a:pPr>
              <a:defRPr/>
            </a:pPr>
            <a:fld id="{C8947A6B-D9D6-4F19-A1F7-BD07E5ABF519}" type="slidenum">
              <a:rPr lang="fi-FI"/>
              <a:pPr>
                <a:defRPr/>
              </a:pPr>
              <a:t>‹#›</a:t>
            </a:fld>
            <a:endParaRPr lang="fi-FI"/>
          </a:p>
        </p:txBody>
      </p:sp>
    </p:spTree>
  </p:cSld>
  <p:clrMap bg1="dk1" tx1="lt1" bg2="dk2" tx2="lt2" accent1="accent1" accent2="accent2" accent3="accent3" accent4="accent4" accent5="accent5" accent6="accent6" hlink="hlink" folHlink="folHlink"/>
  <p:sldLayoutIdLst>
    <p:sldLayoutId id="2147484293" r:id="rId1"/>
    <p:sldLayoutId id="2147484294" r:id="rId2"/>
    <p:sldLayoutId id="2147484295" r:id="rId3"/>
    <p:sldLayoutId id="2147484296" r:id="rId4"/>
    <p:sldLayoutId id="2147484297" r:id="rId5"/>
    <p:sldLayoutId id="2147484298" r:id="rId6"/>
    <p:sldLayoutId id="2147484299" r:id="rId7"/>
    <p:sldLayoutId id="2147484300" r:id="rId8"/>
    <p:sldLayoutId id="2147484301" r:id="rId9"/>
    <p:sldLayoutId id="2147484302" r:id="rId10"/>
    <p:sldLayoutId id="214748430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hyperlink" Target="http://www.finlex.fi/fi/laki/ajantasa/1963/19630364" TargetMode="Externa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9.xml.rels><?xml version="1.0" encoding="UTF-8" standalone="yes"?>
<Relationships xmlns="http://schemas.openxmlformats.org/package/2006/relationships"><Relationship Id="rId2" Type="http://schemas.openxmlformats.org/officeDocument/2006/relationships/hyperlink" Target="https://www.finlex.fi/fi/laki/ajantasa/2001/2001005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finlex.fi/"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www.finlex.fi/fi/oikeus/kko/kko/1995/19950103?search%5btype%5d=pika&amp;search%5bpika%5d=koeaika,%20ty%C3%B6sopimus"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ctrTitle"/>
          </p:nvPr>
        </p:nvSpPr>
        <p:spPr/>
        <p:txBody>
          <a:bodyPr/>
          <a:lstStyle/>
          <a:p>
            <a:r>
              <a:rPr lang="fi-FI" dirty="0" smtClean="0">
                <a:latin typeface="Times New Roman" pitchFamily="18" charset="0"/>
                <a:cs typeface="Times New Roman" pitchFamily="18" charset="0"/>
              </a:rPr>
              <a:t>Työsopimusoikeutta</a:t>
            </a:r>
            <a:endParaRPr lang="fi-FI" dirty="0">
              <a:latin typeface="Times New Roman" pitchFamily="18" charset="0"/>
              <a:cs typeface="Times New Roman" pitchFamily="18" charset="0"/>
            </a:endParaRPr>
          </a:p>
        </p:txBody>
      </p:sp>
      <p:sp>
        <p:nvSpPr>
          <p:cNvPr id="5" name="Alaotsikko 4"/>
          <p:cNvSpPr>
            <a:spLocks noGrp="1"/>
          </p:cNvSpPr>
          <p:nvPr>
            <p:ph type="subTitle" idx="1"/>
          </p:nvPr>
        </p:nvSpPr>
        <p:spPr/>
        <p:txBody>
          <a:bodyPr/>
          <a:lstStyle/>
          <a:p>
            <a:r>
              <a:rPr lang="fi-FI" dirty="0" smtClean="0">
                <a:latin typeface="Times New Roman" pitchFamily="18" charset="0"/>
                <a:cs typeface="Times New Roman" pitchFamily="18" charset="0"/>
              </a:rPr>
              <a:t>OTT Jaana </a:t>
            </a:r>
            <a:r>
              <a:rPr lang="fi-FI" dirty="0" err="1" smtClean="0">
                <a:latin typeface="Times New Roman" pitchFamily="18" charset="0"/>
                <a:cs typeface="Times New Roman" pitchFamily="18" charset="0"/>
              </a:rPr>
              <a:t>Paanetoja</a:t>
            </a:r>
            <a:endParaRPr lang="fi-FI" dirty="0" smtClean="0">
              <a:latin typeface="Times New Roman" pitchFamily="18" charset="0"/>
              <a:cs typeface="Times New Roman" pitchFamily="18" charset="0"/>
            </a:endParaRPr>
          </a:p>
          <a:p>
            <a:r>
              <a:rPr lang="fi-FI" dirty="0" smtClean="0">
                <a:latin typeface="Times New Roman" pitchFamily="18" charset="0"/>
                <a:cs typeface="Times New Roman" pitchFamily="18" charset="0"/>
              </a:rPr>
              <a:t>LY, avoin yliopisto 2019-2020</a:t>
            </a:r>
            <a:endParaRPr lang="fi-FI"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Case: Palkanmaksupäivä</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smtClean="0">
                <a:latin typeface="Times New Roman" pitchFamily="18" charset="0"/>
                <a:cs typeface="Times New Roman" pitchFamily="18" charset="0"/>
              </a:rPr>
              <a:t>Liisan työsopimuksessa on sovittuna ehto, jonka mukaan hänen kuukausipalkkansa maksetaan kunkin kuun 18. päivä. Onkohan sopimusehto pätevä? </a:t>
            </a:r>
          </a:p>
          <a:p>
            <a:r>
              <a:rPr lang="fi-FI" dirty="0" smtClean="0">
                <a:latin typeface="Times New Roman" pitchFamily="18" charset="0"/>
                <a:cs typeface="Times New Roman" pitchFamily="18" charset="0"/>
              </a:rPr>
              <a:t>Entä, jos Liisan työhön sovellettavassa työehtosopimuksessa palkanmaksupäiväksi olisi sovittu kunkin kuun 10. päivä  (ja työsopimuksessa tuo 18. päivä)?</a:t>
            </a:r>
            <a:endParaRPr lang="fi-FI" dirty="0">
              <a:latin typeface="Times New Roman" pitchFamily="18" charset="0"/>
              <a:cs typeface="Times New Roman" pitchFamily="18"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19336"/>
          </a:xfrm>
        </p:spPr>
        <p:txBody>
          <a:bodyPr>
            <a:normAutofit fontScale="90000"/>
          </a:bodyPr>
          <a:lstStyle/>
          <a:p>
            <a:r>
              <a:rPr lang="fi-FI" dirty="0" smtClean="0">
                <a:latin typeface="Times New Roman" panose="02020603050405020304" pitchFamily="18" charset="0"/>
                <a:cs typeface="Times New Roman" panose="02020603050405020304" pitchFamily="18" charset="0"/>
              </a:rPr>
              <a:t>TSL 2:11</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5536" y="1196752"/>
            <a:ext cx="7958708" cy="4639370"/>
          </a:xfrm>
        </p:spPr>
        <p:txBody>
          <a:bodyPr>
            <a:noAutofit/>
          </a:bodyPr>
          <a:lstStyle/>
          <a:p>
            <a:r>
              <a:rPr lang="fi-FI" sz="2000" dirty="0" smtClean="0">
                <a:latin typeface="Times New Roman" panose="02020603050405020304" pitchFamily="18" charset="0"/>
                <a:cs typeface="Times New Roman" panose="02020603050405020304" pitchFamily="18" charset="0"/>
              </a:rPr>
              <a:t>Työntekijällä, joka on </a:t>
            </a:r>
            <a:r>
              <a:rPr lang="fi-FI" sz="2000" u="sng" dirty="0" smtClean="0">
                <a:latin typeface="Times New Roman" panose="02020603050405020304" pitchFamily="18" charset="0"/>
                <a:cs typeface="Times New Roman" panose="02020603050405020304" pitchFamily="18" charset="0"/>
              </a:rPr>
              <a:t>sairauden tai tapaturman </a:t>
            </a:r>
            <a:r>
              <a:rPr lang="fi-FI" sz="2000" dirty="0" smtClean="0">
                <a:latin typeface="Times New Roman" panose="02020603050405020304" pitchFamily="18" charset="0"/>
                <a:cs typeface="Times New Roman" panose="02020603050405020304" pitchFamily="18" charset="0"/>
              </a:rPr>
              <a:t>vuoksi estynyt tekemästä työtään, on oikeus sairausajan palkkaan. Jos työsuhde on jatkunut vähintään kuukauden, työntekijällä on oikeus saada esteen ajalta täysi palkkansa sairastumispäivää seuranneen yhdeksännen arkipäivän loppuun, enintään kuitenkin siihen saakka, kun hänen oikeutensa sairausvakuutuslain mukaiseen päivärahaan alkaa. Alle kuukauden jatkuneissa työsuhteissa työntekijällä on vastaavasti oikeus saada 50 prosenttia palkastaan.</a:t>
            </a:r>
          </a:p>
          <a:p>
            <a:r>
              <a:rPr lang="fi-FI" sz="2000" dirty="0" smtClean="0">
                <a:latin typeface="Times New Roman" panose="02020603050405020304" pitchFamily="18" charset="0"/>
                <a:cs typeface="Times New Roman" panose="02020603050405020304" pitchFamily="18" charset="0"/>
              </a:rPr>
              <a:t>Työntekijällä ei ole oikeutta sairausajan palkkaan, jos hän on </a:t>
            </a:r>
            <a:r>
              <a:rPr lang="fi-FI" sz="2000" u="sng" dirty="0" smtClean="0">
                <a:latin typeface="Times New Roman" panose="02020603050405020304" pitchFamily="18" charset="0"/>
                <a:cs typeface="Times New Roman" panose="02020603050405020304" pitchFamily="18" charset="0"/>
              </a:rPr>
              <a:t>aiheuttanut työkyvyttömyytensä tahallaan tai törkeällä huolimattomuudella</a:t>
            </a:r>
            <a:r>
              <a:rPr lang="fi-FI" sz="2000" dirty="0" smtClean="0">
                <a:latin typeface="Times New Roman" panose="02020603050405020304" pitchFamily="18" charset="0"/>
                <a:cs typeface="Times New Roman" panose="02020603050405020304" pitchFamily="18" charset="0"/>
              </a:rPr>
              <a:t>. Työntekijän on pyydettäessä esitettävä työnantajalle luotettava selvitys työkyvyttömyydestään.</a:t>
            </a:r>
          </a:p>
          <a:p>
            <a:r>
              <a:rPr lang="fi-FI" sz="2000" dirty="0" smtClean="0">
                <a:latin typeface="Times New Roman" panose="02020603050405020304" pitchFamily="18" charset="0"/>
                <a:cs typeface="Times New Roman" panose="02020603050405020304" pitchFamily="18" charset="0"/>
              </a:rPr>
              <a:t>Maksettuaan työntekijälle sairausajan palkan työnantajalla on vastaavalta ajalta oikeus saada työntekijälle sairausvakuutuslain tai tapaturmavakuutuslain) mukaan kuuluva päiväraha, enintään kuitenkin maksamaansa palkkaa vastaava määrä.</a:t>
            </a:r>
          </a:p>
          <a:p>
            <a:endParaRPr lang="fi-FI"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041533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63352"/>
          </a:xfrm>
        </p:spPr>
        <p:txBody>
          <a:bodyPr>
            <a:normAutofit fontScale="90000"/>
          </a:bodyPr>
          <a:lstStyle/>
          <a:p>
            <a:r>
              <a:rPr lang="fi-FI" dirty="0" smtClean="0">
                <a:latin typeface="Times New Roman" panose="02020603050405020304" pitchFamily="18" charset="0"/>
                <a:cs typeface="Times New Roman" panose="02020603050405020304" pitchFamily="18" charset="0"/>
              </a:rPr>
              <a:t>Työsuhteen keston vaikutus</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7544" y="1196752"/>
            <a:ext cx="8047806" cy="5256584"/>
          </a:xfrm>
        </p:spPr>
        <p:txBody>
          <a:bodyPr>
            <a:noAutofit/>
          </a:bodyPr>
          <a:lstStyle/>
          <a:p>
            <a:r>
              <a:rPr lang="fi-FI" sz="2400" dirty="0" smtClean="0">
                <a:latin typeface="Times New Roman" panose="02020603050405020304" pitchFamily="18" charset="0"/>
                <a:cs typeface="Times New Roman" panose="02020603050405020304" pitchFamily="18" charset="0"/>
              </a:rPr>
              <a:t>työsopimuslain mukaan:</a:t>
            </a:r>
          </a:p>
          <a:p>
            <a:pPr lvl="1"/>
            <a:r>
              <a:rPr lang="fi-FI" sz="2400" dirty="0" smtClean="0">
                <a:latin typeface="Times New Roman" panose="02020603050405020304" pitchFamily="18" charset="0"/>
                <a:cs typeface="Times New Roman" panose="02020603050405020304" pitchFamily="18" charset="0"/>
              </a:rPr>
              <a:t>jos </a:t>
            </a:r>
            <a:r>
              <a:rPr lang="fi-FI" sz="2400" dirty="0">
                <a:latin typeface="Times New Roman" panose="02020603050405020304" pitchFamily="18" charset="0"/>
                <a:cs typeface="Times New Roman" panose="02020603050405020304" pitchFamily="18" charset="0"/>
              </a:rPr>
              <a:t>työsuhde on jatkunut vähintään kuukauden, työntekijällä on oikeus saada esteen ajalta täysi palkkansa sairastumispäivää seuranneen yhdeksännen arkipäivän loppuun, enintään kuitenkin siihen saakka, kun hänen oikeutensa sairausvakuutuslain </a:t>
            </a:r>
            <a:r>
              <a:rPr lang="fi-FI" sz="2400" dirty="0">
                <a:latin typeface="Times New Roman" panose="02020603050405020304" pitchFamily="18" charset="0"/>
                <a:cs typeface="Times New Roman" panose="02020603050405020304" pitchFamily="18" charset="0"/>
                <a:hlinkClick r:id="rId2" tooltip="Ajantasainen säädös"/>
              </a:rPr>
              <a:t>(364/1963)</a:t>
            </a:r>
            <a:r>
              <a:rPr lang="fi-FI" sz="2400" dirty="0">
                <a:latin typeface="Times New Roman" panose="02020603050405020304" pitchFamily="18" charset="0"/>
                <a:cs typeface="Times New Roman" panose="02020603050405020304" pitchFamily="18" charset="0"/>
              </a:rPr>
              <a:t> mukaiseen päivärahaan </a:t>
            </a:r>
            <a:r>
              <a:rPr lang="fi-FI" sz="2400" dirty="0" smtClean="0">
                <a:latin typeface="Times New Roman" panose="02020603050405020304" pitchFamily="18" charset="0"/>
                <a:cs typeface="Times New Roman" panose="02020603050405020304" pitchFamily="18" charset="0"/>
              </a:rPr>
              <a:t>alkaa</a:t>
            </a:r>
          </a:p>
          <a:p>
            <a:pPr lvl="1"/>
            <a:r>
              <a:rPr lang="fi-FI" sz="2400" dirty="0" smtClean="0">
                <a:latin typeface="Times New Roman" panose="02020603050405020304" pitchFamily="18" charset="0"/>
                <a:cs typeface="Times New Roman" panose="02020603050405020304" pitchFamily="18" charset="0"/>
              </a:rPr>
              <a:t>alle </a:t>
            </a:r>
            <a:r>
              <a:rPr lang="fi-FI" sz="2400" dirty="0">
                <a:latin typeface="Times New Roman" panose="02020603050405020304" pitchFamily="18" charset="0"/>
                <a:cs typeface="Times New Roman" panose="02020603050405020304" pitchFamily="18" charset="0"/>
              </a:rPr>
              <a:t>kuukauden jatkuneissa työsuhteissa työntekijällä on vastaavasti oikeus saada 50 prosenttia </a:t>
            </a:r>
            <a:r>
              <a:rPr lang="fi-FI" sz="2400" dirty="0" smtClean="0">
                <a:latin typeface="Times New Roman" panose="02020603050405020304" pitchFamily="18" charset="0"/>
                <a:cs typeface="Times New Roman" panose="02020603050405020304" pitchFamily="18" charset="0"/>
              </a:rPr>
              <a:t>palkastaan</a:t>
            </a:r>
          </a:p>
          <a:p>
            <a:pPr marL="457200" lvl="1" indent="0">
              <a:buNone/>
            </a:pPr>
            <a:r>
              <a:rPr lang="fi-FI" sz="2400" i="1" dirty="0" smtClean="0">
                <a:latin typeface="Times New Roman" panose="02020603050405020304" pitchFamily="18" charset="0"/>
                <a:cs typeface="Times New Roman" panose="02020603050405020304" pitchFamily="18" charset="0"/>
              </a:rPr>
              <a:t>-</a:t>
            </a:r>
            <a:r>
              <a:rPr lang="fi-FI" sz="1800" i="1" dirty="0" smtClean="0">
                <a:latin typeface="Times New Roman" panose="02020603050405020304" pitchFamily="18" charset="0"/>
                <a:cs typeface="Times New Roman" panose="02020603050405020304" pitchFamily="18" charset="0"/>
              </a:rPr>
              <a:t> sairausajan palkan maksaminen, jos työtä ei ole ehditty aloittaa ennen sairaustumista?</a:t>
            </a:r>
          </a:p>
          <a:p>
            <a:pPr marL="457200" lvl="1" indent="0">
              <a:buNone/>
            </a:pPr>
            <a:r>
              <a:rPr lang="fi-FI" sz="1800" i="1" dirty="0" smtClean="0">
                <a:latin typeface="Times New Roman" panose="02020603050405020304" pitchFamily="18" charset="0"/>
                <a:cs typeface="Times New Roman" panose="02020603050405020304" pitchFamily="18" charset="0"/>
              </a:rPr>
              <a:t>- aina tarkistettava sovellettavan työehtosopimuksen määräykset -&gt; TSL 2:11 on semidispositiivinen, joten tes:lla voidaan myös heikentää työntekijän etuja!</a:t>
            </a:r>
            <a:endParaRPr lang="fi-FI" sz="1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3923900"/>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z="2800" dirty="0" smtClean="0">
                <a:latin typeface="Times New Roman" panose="02020603050405020304" pitchFamily="18" charset="0"/>
                <a:cs typeface="Times New Roman" panose="02020603050405020304" pitchFamily="18" charset="0"/>
              </a:rPr>
              <a:t>Esimerkki tes:n määräyksestä, jossa hyödynnetty TSL 13:7:ssa säädettyä kelpoisuutta</a:t>
            </a:r>
            <a:endParaRPr lang="fi-FI"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fi-FI" sz="2800" i="1" dirty="0" smtClean="0">
                <a:latin typeface="Times New Roman" panose="02020603050405020304" pitchFamily="18" charset="0"/>
                <a:cs typeface="Times New Roman" panose="02020603050405020304" pitchFamily="18" charset="0"/>
              </a:rPr>
              <a:t>”B</a:t>
            </a:r>
            <a:r>
              <a:rPr lang="fi-FI" sz="2800" i="1" dirty="0">
                <a:latin typeface="Times New Roman" panose="02020603050405020304" pitchFamily="18" charset="0"/>
                <a:cs typeface="Times New Roman" panose="02020603050405020304" pitchFamily="18" charset="0"/>
              </a:rPr>
              <a:t>. Karenssipäivä alle kuusi kuukautta jatkuneissa työsuhteissa </a:t>
            </a:r>
            <a:endParaRPr lang="fi-FI" sz="2800" dirty="0">
              <a:latin typeface="Times New Roman" panose="02020603050405020304" pitchFamily="18" charset="0"/>
              <a:cs typeface="Times New Roman" panose="02020603050405020304" pitchFamily="18" charset="0"/>
            </a:endParaRPr>
          </a:p>
          <a:p>
            <a:r>
              <a:rPr lang="fi-FI" sz="2800" dirty="0">
                <a:latin typeface="Times New Roman" panose="02020603050405020304" pitchFamily="18" charset="0"/>
                <a:cs typeface="Times New Roman" panose="02020603050405020304" pitchFamily="18" charset="0"/>
              </a:rPr>
              <a:t>Sairausajan palkka maksetaan toisen sellaisen sairauspäivän alusta, joka työntekijän työssä ollessa olisi ollut hänen työpäivänsä. Ensimmäinen poissaolopäivä on karenssipäivä</a:t>
            </a:r>
            <a:r>
              <a:rPr lang="fi-FI" sz="2800" dirty="0" smtClean="0">
                <a:latin typeface="Times New Roman" panose="02020603050405020304" pitchFamily="18" charset="0"/>
                <a:cs typeface="Times New Roman" panose="02020603050405020304" pitchFamily="18" charset="0"/>
              </a:rPr>
              <a:t>.”</a:t>
            </a:r>
            <a:endParaRPr lang="fi-FI"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0198073"/>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32656"/>
            <a:ext cx="8229600" cy="864096"/>
          </a:xfrm>
        </p:spPr>
        <p:txBody>
          <a:bodyPr>
            <a:normAutofit/>
          </a:bodyPr>
          <a:lstStyle/>
          <a:p>
            <a:pPr eaLnBrk="1" fontAlgn="auto" hangingPunct="1">
              <a:spcAft>
                <a:spcPts val="0"/>
              </a:spcAft>
              <a:defRPr/>
            </a:pPr>
            <a:r>
              <a:rPr lang="fi-FI" dirty="0" smtClean="0">
                <a:latin typeface="Times New Roman" pitchFamily="18" charset="0"/>
              </a:rPr>
              <a:t>Sairaus ja tapaturma?</a:t>
            </a:r>
          </a:p>
        </p:txBody>
      </p:sp>
      <p:sp>
        <p:nvSpPr>
          <p:cNvPr id="131074" name="Rectangle 3"/>
          <p:cNvSpPr>
            <a:spLocks noGrp="1" noChangeArrowheads="1"/>
          </p:cNvSpPr>
          <p:nvPr>
            <p:ph idx="1"/>
          </p:nvPr>
        </p:nvSpPr>
        <p:spPr>
          <a:xfrm>
            <a:off x="684213" y="1412776"/>
            <a:ext cx="8085137" cy="5256584"/>
          </a:xfrm>
        </p:spPr>
        <p:txBody>
          <a:bodyPr>
            <a:normAutofit fontScale="92500"/>
          </a:bodyPr>
          <a:lstStyle/>
          <a:p>
            <a:pPr eaLnBrk="1" hangingPunct="1"/>
            <a:r>
              <a:rPr lang="fi-FI" altLang="en-US" sz="2800" dirty="0" smtClean="0">
                <a:latin typeface="Times New Roman" panose="02020603050405020304" pitchFamily="18" charset="0"/>
              </a:rPr>
              <a:t>laissa ei määritellä sairautta tai tapaturmaa</a:t>
            </a:r>
          </a:p>
          <a:p>
            <a:pPr eaLnBrk="1" hangingPunct="1"/>
            <a:r>
              <a:rPr lang="fi-FI" altLang="en-US" sz="2800" dirty="0" smtClean="0">
                <a:latin typeface="Times New Roman" panose="02020603050405020304" pitchFamily="18" charset="0"/>
              </a:rPr>
              <a:t>sairausajan palkkaan oikeuttaa </a:t>
            </a:r>
            <a:r>
              <a:rPr lang="fi-FI" altLang="en-US" sz="2800" u="sng" dirty="0" smtClean="0">
                <a:latin typeface="Times New Roman" panose="02020603050405020304" pitchFamily="18" charset="0"/>
              </a:rPr>
              <a:t>sairaus</a:t>
            </a:r>
            <a:r>
              <a:rPr lang="fi-FI" altLang="en-US" sz="2800" dirty="0" smtClean="0">
                <a:latin typeface="Times New Roman" panose="02020603050405020304" pitchFamily="18" charset="0"/>
              </a:rPr>
              <a:t> ja </a:t>
            </a:r>
            <a:r>
              <a:rPr lang="fi-FI" altLang="en-US" sz="2800" u="sng" dirty="0" smtClean="0">
                <a:latin typeface="Times New Roman" panose="02020603050405020304" pitchFamily="18" charset="0"/>
              </a:rPr>
              <a:t>tapaturma</a:t>
            </a:r>
          </a:p>
          <a:p>
            <a:pPr eaLnBrk="1" hangingPunct="1"/>
            <a:r>
              <a:rPr lang="fi-FI" altLang="en-US" sz="2800" dirty="0" smtClean="0">
                <a:latin typeface="Times New Roman" panose="02020603050405020304" pitchFamily="18" charset="0"/>
              </a:rPr>
              <a:t>olisi tiedettävä, mitä niillä tarkoitetaan laissa ja työehtosopimuksessa</a:t>
            </a:r>
          </a:p>
          <a:p>
            <a:pPr lvl="1"/>
            <a:r>
              <a:rPr lang="fi-FI" altLang="en-US" sz="2400" dirty="0" smtClean="0">
                <a:latin typeface="Times New Roman" panose="02020603050405020304" pitchFamily="18" charset="0"/>
              </a:rPr>
              <a:t>sairaus = fyysinen tai psyykkinen häiriötila, joka määritelty lääketieteellisesti</a:t>
            </a:r>
          </a:p>
          <a:p>
            <a:pPr lvl="1"/>
            <a:r>
              <a:rPr lang="fi-FI" altLang="en-US" sz="2400" dirty="0" smtClean="0">
                <a:latin typeface="Times New Roman" panose="02020603050405020304" pitchFamily="18" charset="0"/>
              </a:rPr>
              <a:t>tapaturma = ulkoinen tapahtuma, laadusta riippumatta, aiheuttaa työkyvyttömyyden</a:t>
            </a:r>
          </a:p>
          <a:p>
            <a:pPr lvl="1"/>
            <a:r>
              <a:rPr lang="fi-FI" altLang="en-US" sz="2400" dirty="0" smtClean="0">
                <a:latin typeface="Times New Roman" panose="02020603050405020304" pitchFamily="18" charset="0"/>
              </a:rPr>
              <a:t>ei saa aiheuttaa itse tahallisesti tai törkeällä huolimattomuudella</a:t>
            </a:r>
          </a:p>
          <a:p>
            <a:pPr eaLnBrk="1" hangingPunct="1"/>
            <a:r>
              <a:rPr lang="fi-FI" altLang="en-US" sz="2800" dirty="0" smtClean="0">
                <a:latin typeface="Times New Roman" panose="02020603050405020304" pitchFamily="18" charset="0"/>
              </a:rPr>
              <a:t>käytäntöä työtuomioistuimesta</a:t>
            </a:r>
          </a:p>
          <a:p>
            <a:pPr eaLnBrk="1" hangingPunct="1"/>
            <a:r>
              <a:rPr lang="fi-FI" altLang="en-US" sz="2800" dirty="0" smtClean="0">
                <a:latin typeface="Times New Roman" panose="02020603050405020304" pitchFamily="18" charset="0"/>
              </a:rPr>
              <a:t>työkyvytön: kykenemätön suoriutumaan työsopimuksen mukaisista tehtävistä -&gt; työstä poissaolo tästä syystä</a:t>
            </a:r>
          </a:p>
          <a:p>
            <a:pPr eaLnBrk="1" hangingPunct="1"/>
            <a:endParaRPr lang="fi-FI" altLang="en-US" sz="2800" dirty="0" smtClean="0">
              <a:latin typeface="Times New Roman" panose="02020603050405020304" pitchFamily="18" charset="0"/>
            </a:endParaRPr>
          </a:p>
        </p:txBody>
      </p:sp>
    </p:spTree>
    <p:extLst>
      <p:ext uri="{BB962C8B-B14F-4D97-AF65-F5344CB8AC3E}">
        <p14:creationId xmlns:p14="http://schemas.microsoft.com/office/powerpoint/2010/main" val="344570593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Kysymyksiä</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noAutofit/>
          </a:bodyPr>
          <a:lstStyle/>
          <a:p>
            <a:r>
              <a:rPr lang="fi-FI" sz="2800" dirty="0" smtClean="0">
                <a:latin typeface="Times New Roman" pitchFamily="18" charset="0"/>
                <a:cs typeface="Times New Roman" pitchFamily="18" charset="0"/>
              </a:rPr>
              <a:t>1) Voidaanko työsopimuslaissa säädetystä sairausajan palkkaoikeudesta sopia toisin työntekijän etuja heikentäen yritys B Oy:n ja työntekijäliitto D:n välisellä työehtosopimuksella?</a:t>
            </a:r>
          </a:p>
          <a:p>
            <a:r>
              <a:rPr lang="fi-FI" sz="2800" dirty="0" smtClean="0">
                <a:latin typeface="Times New Roman" pitchFamily="18" charset="0"/>
                <a:cs typeface="Times New Roman" pitchFamily="18" charset="0"/>
              </a:rPr>
              <a:t>2) Onko työsopimuksessa oleva ehto siitä, että sairausajan palkkaa ei makseta ensimmäiseltä työkyvyttömyyspäivältä, laillinen?</a:t>
            </a:r>
          </a:p>
          <a:p>
            <a:r>
              <a:rPr lang="fi-FI" sz="2800" dirty="0" smtClean="0">
                <a:latin typeface="Times New Roman" pitchFamily="18" charset="0"/>
                <a:cs typeface="Times New Roman" pitchFamily="18" charset="0"/>
              </a:rPr>
              <a:t>3) Työpaikkailmoituksessa todetaan, että työnantaja maksaa vain neljä sairauspäivää vuodessa. Miten kommentoit asiaa?</a:t>
            </a:r>
            <a:endParaRPr lang="fi-FI" sz="2800" dirty="0">
              <a:latin typeface="Times New Roman" pitchFamily="18" charset="0"/>
              <a:cs typeface="Times New Roman" pitchFamily="18" charset="0"/>
            </a:endParaRPr>
          </a:p>
        </p:txBody>
      </p:sp>
    </p:spTree>
    <p:extLst>
      <p:ext uri="{BB962C8B-B14F-4D97-AF65-F5344CB8AC3E}">
        <p14:creationId xmlns:p14="http://schemas.microsoft.com/office/powerpoint/2010/main" val="1332600215"/>
      </p:ext>
    </p:extLst>
  </p:cSld>
  <p:clrMapOvr>
    <a:masterClrMapping/>
  </p:clrMapOvr>
  <p:transition>
    <p:wipe dir="d"/>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191665"/>
          </a:xfrm>
        </p:spPr>
        <p:txBody>
          <a:bodyPr>
            <a:normAutofit fontScale="90000"/>
          </a:bodyPr>
          <a:lstStyle/>
          <a:p>
            <a:r>
              <a:rPr lang="fi-FI" dirty="0" smtClean="0">
                <a:latin typeface="Times New Roman" pitchFamily="18" charset="0"/>
                <a:cs typeface="Times New Roman" pitchFamily="18" charset="0"/>
              </a:rPr>
              <a:t>Työkyvyttömyys ei aina aiheudu sairaudesta tai tapaturmasta</a:t>
            </a:r>
            <a:endParaRPr lang="fi-FI" dirty="0">
              <a:latin typeface="Times New Roman" pitchFamily="18" charset="0"/>
              <a:cs typeface="Times New Roman" pitchFamily="18" charset="0"/>
            </a:endParaRPr>
          </a:p>
        </p:txBody>
      </p:sp>
      <p:sp>
        <p:nvSpPr>
          <p:cNvPr id="3" name="Content Placeholder 2"/>
          <p:cNvSpPr>
            <a:spLocks noGrp="1"/>
          </p:cNvSpPr>
          <p:nvPr>
            <p:ph idx="1"/>
          </p:nvPr>
        </p:nvSpPr>
        <p:spPr>
          <a:xfrm>
            <a:off x="611560" y="1700808"/>
            <a:ext cx="7903790" cy="4476155"/>
          </a:xfrm>
        </p:spPr>
        <p:txBody>
          <a:bodyPr>
            <a:normAutofit fontScale="92500" lnSpcReduction="20000"/>
          </a:bodyPr>
          <a:lstStyle/>
          <a:p>
            <a:r>
              <a:rPr lang="fi-FI" sz="2300" dirty="0" smtClean="0">
                <a:latin typeface="Times New Roman" panose="02020603050405020304" pitchFamily="18" charset="0"/>
                <a:cs typeface="Times New Roman" panose="02020603050405020304" pitchFamily="18" charset="0"/>
              </a:rPr>
              <a:t>työntekijä voi olla työkyvytön myös muusta syystä kuin sairaudesta tai tapaturmasta</a:t>
            </a:r>
          </a:p>
          <a:p>
            <a:r>
              <a:rPr lang="fi-FI" sz="2300" dirty="0" smtClean="0">
                <a:latin typeface="Times New Roman" panose="02020603050405020304" pitchFamily="18" charset="0"/>
                <a:cs typeface="Times New Roman" panose="02020603050405020304" pitchFamily="18" charset="0"/>
              </a:rPr>
              <a:t>&lt;-  esteettinen toimenpide, muu kuin sairauden hoitotoimenpide, ei lääketieteellistä perustetta toimenpiteeseen</a:t>
            </a:r>
          </a:p>
          <a:p>
            <a:r>
              <a:rPr lang="fi-FI" sz="2300" dirty="0" smtClean="0">
                <a:latin typeface="Times New Roman" panose="02020603050405020304" pitchFamily="18" charset="0"/>
                <a:cs typeface="Times New Roman" panose="02020603050405020304" pitchFamily="18" charset="0"/>
              </a:rPr>
              <a:t>oikeus olla pois töistä, jos lääkärin kirjoittama työkyvyttömyystodistus, </a:t>
            </a:r>
            <a:r>
              <a:rPr lang="fi-FI" altLang="en-US" sz="2300" dirty="0" smtClean="0">
                <a:latin typeface="Times New Roman" panose="02020603050405020304" pitchFamily="18" charset="0"/>
              </a:rPr>
              <a:t>lääkärintodistus-</a:t>
            </a:r>
            <a:r>
              <a:rPr lang="fi-FI" altLang="en-US" sz="2300" dirty="0">
                <a:latin typeface="Times New Roman" panose="02020603050405020304" pitchFamily="18" charset="0"/>
              </a:rPr>
              <a:t>&gt; laillinen oikeus työstä </a:t>
            </a:r>
            <a:r>
              <a:rPr lang="fi-FI" altLang="en-US" sz="2300" dirty="0" smtClean="0">
                <a:latin typeface="Times New Roman" panose="02020603050405020304" pitchFamily="18" charset="0"/>
              </a:rPr>
              <a:t>poissaoloon</a:t>
            </a:r>
            <a:endParaRPr lang="fi-FI" sz="2300" dirty="0" smtClean="0">
              <a:latin typeface="Times New Roman" panose="02020603050405020304" pitchFamily="18" charset="0"/>
              <a:cs typeface="Times New Roman" panose="02020603050405020304" pitchFamily="18" charset="0"/>
            </a:endParaRPr>
          </a:p>
          <a:p>
            <a:r>
              <a:rPr lang="fi-FI" sz="2300" b="1" dirty="0" smtClean="0">
                <a:latin typeface="Times New Roman" panose="02020603050405020304" pitchFamily="18" charset="0"/>
                <a:cs typeface="Times New Roman" panose="02020603050405020304" pitchFamily="18" charset="0"/>
              </a:rPr>
              <a:t>työnantajalla ei ole aina palkanmaksuvelvollisuutta, vaikka työntekijä on työkyvytön</a:t>
            </a:r>
          </a:p>
          <a:p>
            <a:r>
              <a:rPr lang="fi-FI" altLang="en-US" sz="2300" dirty="0" smtClean="0">
                <a:latin typeface="Times New Roman" panose="02020603050405020304" pitchFamily="18" charset="0"/>
              </a:rPr>
              <a:t>-&gt; sairausajan palkan maksaminen </a:t>
            </a:r>
            <a:r>
              <a:rPr lang="fi-FI" altLang="en-US" sz="2300" u="sng" dirty="0" smtClean="0">
                <a:latin typeface="Times New Roman" panose="02020603050405020304" pitchFamily="18" charset="0"/>
              </a:rPr>
              <a:t>edellyttää diagnoosia</a:t>
            </a:r>
          </a:p>
          <a:p>
            <a:pPr lvl="1"/>
            <a:r>
              <a:rPr lang="fi-FI" altLang="en-US" sz="2300" dirty="0" smtClean="0">
                <a:latin typeface="Times New Roman" panose="02020603050405020304" pitchFamily="18" charset="0"/>
              </a:rPr>
              <a:t>diagnoosi sellainen, jonka perusteella voidaan todeta, että sairaus tai tapaturma</a:t>
            </a:r>
          </a:p>
          <a:p>
            <a:pPr lvl="1"/>
            <a:r>
              <a:rPr lang="fi-FI" sz="2300" dirty="0" smtClean="0">
                <a:latin typeface="Times New Roman" pitchFamily="18" charset="0"/>
                <a:cs typeface="Times New Roman" pitchFamily="18" charset="0"/>
              </a:rPr>
              <a:t>selkokielisinä tai ICD-10 –luokituksen mukaan</a:t>
            </a:r>
          </a:p>
          <a:p>
            <a:pPr lvl="1"/>
            <a:r>
              <a:rPr lang="fi-FI" sz="2300" dirty="0" smtClean="0">
                <a:latin typeface="Times New Roman" pitchFamily="18" charset="0"/>
                <a:cs typeface="Times New Roman" pitchFamily="18" charset="0"/>
              </a:rPr>
              <a:t>mitkä kielet? latina, suomi, ruotsi, EU-alueelta EU-kielellä</a:t>
            </a:r>
          </a:p>
          <a:p>
            <a:endParaRPr lang="fi-FI" dirty="0" smtClean="0"/>
          </a:p>
          <a:p>
            <a:endParaRPr lang="fi-FI"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442440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1984-83</a:t>
            </a:r>
            <a:endParaRPr lang="fi-FI"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1"/>
          </p:nvPr>
        </p:nvSpPr>
        <p:spPr>
          <a:xfrm>
            <a:off x="685800" y="1981200"/>
            <a:ext cx="8134672" cy="2806922"/>
          </a:xfrm>
          <a:prstGeom prst="rect">
            <a:avLst/>
          </a:prstGeom>
        </p:spPr>
        <p:txBody>
          <a:bodyPr wrap="square">
            <a:spAutoFit/>
          </a:bodyPr>
          <a:lstStyle/>
          <a:p>
            <a:pPr lvl="0" eaLnBrk="0" fontAlgn="base" hangingPunct="0">
              <a:spcBef>
                <a:spcPct val="0"/>
              </a:spcBef>
              <a:spcAft>
                <a:spcPct val="0"/>
              </a:spcAft>
            </a:pPr>
            <a:r>
              <a:rPr lang="fi-FI" altLang="fi-FI" sz="2800" dirty="0" smtClean="0">
                <a:latin typeface="Times New Roman" panose="02020603050405020304" pitchFamily="18" charset="0"/>
                <a:cs typeface="Times New Roman" panose="02020603050405020304" pitchFamily="18" charset="0"/>
              </a:rPr>
              <a:t>Taudinmääritys </a:t>
            </a:r>
            <a:r>
              <a:rPr lang="fi-FI" altLang="fi-FI" sz="2800" dirty="0">
                <a:latin typeface="Times New Roman" panose="02020603050405020304" pitchFamily="18" charset="0"/>
                <a:cs typeface="Times New Roman" panose="02020603050405020304" pitchFamily="18" charset="0"/>
              </a:rPr>
              <a:t>(diagnoosi) katsottu lääkärintodistuksen </a:t>
            </a:r>
            <a:r>
              <a:rPr lang="fi-FI" altLang="fi-FI" sz="2800" u="sng" dirty="0">
                <a:latin typeface="Times New Roman" panose="02020603050405020304" pitchFamily="18" charset="0"/>
                <a:cs typeface="Times New Roman" panose="02020603050405020304" pitchFamily="18" charset="0"/>
              </a:rPr>
              <a:t>olennaiseksi osaksi</a:t>
            </a:r>
            <a:r>
              <a:rPr lang="fi-FI" altLang="fi-FI" sz="2800" dirty="0">
                <a:latin typeface="Times New Roman" panose="02020603050405020304" pitchFamily="18" charset="0"/>
                <a:cs typeface="Times New Roman" panose="02020603050405020304" pitchFamily="18" charset="0"/>
              </a:rPr>
              <a:t>. Työehtosopimuksen mukaan työnantaja ei ollut velvollinen hyväksymään sairaudesta tai tapaturmasta johtuvan työkyvyttömyyden osoitukseksi taudinmääritystä sisältämätöntä lääkärintodistusta saati sitten todistusta, josta se oli poistettu. </a:t>
            </a:r>
          </a:p>
        </p:txBody>
      </p:sp>
    </p:spTree>
    <p:extLst>
      <p:ext uri="{BB962C8B-B14F-4D97-AF65-F5344CB8AC3E}">
        <p14:creationId xmlns:p14="http://schemas.microsoft.com/office/powerpoint/2010/main" val="128282645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fi-FI" dirty="0" smtClean="0">
                <a:latin typeface="Times New Roman" panose="02020603050405020304" pitchFamily="18" charset="0"/>
                <a:cs typeface="Times New Roman" panose="02020603050405020304" pitchFamily="18" charset="0"/>
              </a:rPr>
              <a:t>TT 1998-74, burn out</a:t>
            </a:r>
          </a:p>
        </p:txBody>
      </p:sp>
      <p:sp>
        <p:nvSpPr>
          <p:cNvPr id="99331" name="Rectangle 3"/>
          <p:cNvSpPr>
            <a:spLocks noGrp="1" noChangeArrowheads="1"/>
          </p:cNvSpPr>
          <p:nvPr>
            <p:ph idx="1"/>
          </p:nvPr>
        </p:nvSpPr>
        <p:spPr/>
        <p:txBody>
          <a:bodyPr>
            <a:normAutofit fontScale="77500" lnSpcReduction="20000"/>
          </a:bodyPr>
          <a:lstStyle/>
          <a:p>
            <a:pPr marL="365760" indent="-256032" eaLnBrk="1" fontAlgn="auto" hangingPunct="1">
              <a:lnSpc>
                <a:spcPct val="120000"/>
              </a:lnSpc>
              <a:spcBef>
                <a:spcPts val="0"/>
              </a:spcBef>
              <a:spcAft>
                <a:spcPts val="0"/>
              </a:spcAft>
              <a:buFont typeface="Wingdings 3"/>
              <a:buChar char=""/>
              <a:defRPr/>
            </a:pPr>
            <a:r>
              <a:rPr lang="fi-FI" sz="2800" dirty="0">
                <a:latin typeface="Times New Roman" pitchFamily="18" charset="0"/>
                <a:cs typeface="Times New Roman" pitchFamily="18" charset="0"/>
              </a:rPr>
              <a:t>Työterveyslääkäri oli kirjoittanut työntekijälle sairauslomatodistuksen </a:t>
            </a:r>
            <a:r>
              <a:rPr lang="fi-FI" sz="2800" u="sng" dirty="0">
                <a:latin typeface="Times New Roman" pitchFamily="18" charset="0"/>
                <a:cs typeface="Times New Roman" pitchFamily="18" charset="0"/>
              </a:rPr>
              <a:t>burn out </a:t>
            </a:r>
            <a:r>
              <a:rPr lang="fi-FI" sz="2800" dirty="0">
                <a:latin typeface="Times New Roman" pitchFamily="18" charset="0"/>
                <a:cs typeface="Times New Roman" pitchFamily="18" charset="0"/>
              </a:rPr>
              <a:t>-oireiden perusteella. Työnantaja oli kieltäytynyt maksamasta sairausajan palkkaa koko todistukseen merkityltä työkyvyttömyysajalta, koska sen mielestä työntekijän esittämä selvitys ei osoittanut työkyvyttömyyden aiheutuneen työehtosopimuksessa tarkoitetulla tavalla sairaudesta. Työnantaja ei ollut kuitenkaan osoittanut työntekijää toisen lääkärin tutkittavaksi, eikä ollut näyttänyt työntekijän pyrkineen käyttämään väärin oikeutta palkalliseen sairauslomaan. </a:t>
            </a:r>
          </a:p>
          <a:p>
            <a:pPr marL="365760" indent="-256032" eaLnBrk="1" fontAlgn="auto" hangingPunct="1">
              <a:lnSpc>
                <a:spcPct val="120000"/>
              </a:lnSpc>
              <a:spcBef>
                <a:spcPts val="0"/>
              </a:spcBef>
              <a:spcAft>
                <a:spcPts val="0"/>
              </a:spcAft>
              <a:buFont typeface="Wingdings 3"/>
              <a:buChar char=""/>
              <a:defRPr/>
            </a:pPr>
            <a:r>
              <a:rPr lang="fi-FI" sz="2800" dirty="0">
                <a:latin typeface="Times New Roman" pitchFamily="18" charset="0"/>
                <a:cs typeface="Times New Roman" pitchFamily="18" charset="0"/>
              </a:rPr>
              <a:t>Burn out -oireyhtymä katsottu työehtosopimuksen mukaiseksi sairaudeksi ja työterveyslääkärin arvio työntekijän työkyvyttömyydestä oikeaksi. Työnantaja oli velvollinen maksamaan sairausajan palkan koko työkyvyttömyysajalta</a:t>
            </a:r>
            <a:r>
              <a:rPr lang="fi-FI" sz="2400" dirty="0">
                <a:latin typeface="Times New Roman" pitchFamily="18" charset="0"/>
                <a:cs typeface="Times New Roman" pitchFamily="18" charset="0"/>
              </a:rPr>
              <a:t>. </a:t>
            </a:r>
          </a:p>
        </p:txBody>
      </p:sp>
    </p:spTree>
    <p:extLst>
      <p:ext uri="{BB962C8B-B14F-4D97-AF65-F5344CB8AC3E}">
        <p14:creationId xmlns:p14="http://schemas.microsoft.com/office/powerpoint/2010/main" val="4153325230"/>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fi-FI" dirty="0" smtClean="0">
                <a:latin typeface="Times New Roman" panose="02020603050405020304" pitchFamily="18" charset="0"/>
                <a:cs typeface="Times New Roman" panose="02020603050405020304" pitchFamily="18" charset="0"/>
              </a:rPr>
              <a:t>TT 2000-33, exhaustio</a:t>
            </a:r>
          </a:p>
        </p:txBody>
      </p:sp>
      <p:sp>
        <p:nvSpPr>
          <p:cNvPr id="134146" name="Rectangle 3"/>
          <p:cNvSpPr>
            <a:spLocks noGrp="1" noChangeArrowheads="1"/>
          </p:cNvSpPr>
          <p:nvPr>
            <p:ph idx="1"/>
          </p:nvPr>
        </p:nvSpPr>
        <p:spPr/>
        <p:txBody>
          <a:bodyPr/>
          <a:lstStyle/>
          <a:p>
            <a:pPr eaLnBrk="1" hangingPunct="1">
              <a:lnSpc>
                <a:spcPct val="80000"/>
              </a:lnSpc>
            </a:pPr>
            <a:r>
              <a:rPr lang="fi-FI" altLang="en-US" sz="2400" dirty="0" smtClean="0">
                <a:latin typeface="Times New Roman" panose="02020603050405020304" pitchFamily="18" charset="0"/>
                <a:cs typeface="Times New Roman" panose="02020603050405020304" pitchFamily="18" charset="0"/>
              </a:rPr>
              <a:t>”</a:t>
            </a:r>
            <a:r>
              <a:rPr lang="fi-FI" altLang="en-US" sz="2400" u="sng" dirty="0" smtClean="0">
                <a:latin typeface="Times New Roman" panose="02020603050405020304" pitchFamily="18" charset="0"/>
                <a:cs typeface="Times New Roman" panose="02020603050405020304" pitchFamily="18" charset="0"/>
              </a:rPr>
              <a:t>Exhaustio</a:t>
            </a:r>
            <a:r>
              <a:rPr lang="fi-FI" altLang="en-US" sz="2400" dirty="0" smtClean="0">
                <a:latin typeface="Times New Roman" panose="02020603050405020304" pitchFamily="18" charset="0"/>
                <a:cs typeface="Times New Roman" panose="02020603050405020304" pitchFamily="18" charset="0"/>
              </a:rPr>
              <a:t> työkyvyttömyyden aiheuttavana sairautena on ollut arvioitavana muun muassa työtuomioistuimen tuomiossa TT 1997:61. Työtuomioistuin on tulkitessaan kunnallisen yleisen virka- ja työehtosopimuksen nyt kysymyksessä olevilta osin vastaavansisältöistä sairausajan palkkamääräystä katsonut jääneen näyttämättä, että </a:t>
            </a:r>
            <a:r>
              <a:rPr lang="fi-FI" altLang="en-US" sz="2400" u="sng" dirty="0" smtClean="0">
                <a:latin typeface="Times New Roman" panose="02020603050405020304" pitchFamily="18" charset="0"/>
                <a:cs typeface="Times New Roman" panose="02020603050405020304" pitchFamily="18" charset="0"/>
              </a:rPr>
              <a:t>sairausajan palkkamääräyksistä sovittaessa olisi ollut tarkoituksena, että työntekijällä olisi oikeus sairausajan palkkaan vain silloin, kun lääkärintodistuksen mukainen työkyvyttömyys johtuu virallisessa tautiluokituksessa mainitusta sairaudesta</a:t>
            </a:r>
            <a:r>
              <a:rPr lang="fi-FI" altLang="en-US" sz="2400" dirty="0" smtClean="0">
                <a:latin typeface="Times New Roman" panose="02020603050405020304" pitchFamily="18" charset="0"/>
                <a:cs typeface="Times New Roman" panose="02020603050405020304" pitchFamily="18" charset="0"/>
              </a:rPr>
              <a:t>. Sairautta ja työkyvyttömyyttä arvioitaessa asia tulee ratkaista kulloinkin esitetyn lääketieteellisen selvityksen perusteella…</a:t>
            </a:r>
          </a:p>
        </p:txBody>
      </p:sp>
    </p:spTree>
    <p:extLst>
      <p:ext uri="{BB962C8B-B14F-4D97-AF65-F5344CB8AC3E}">
        <p14:creationId xmlns:p14="http://schemas.microsoft.com/office/powerpoint/2010/main" val="402319924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fi-FI" dirty="0" smtClean="0"/>
              <a:t>…</a:t>
            </a:r>
          </a:p>
        </p:txBody>
      </p:sp>
      <p:sp>
        <p:nvSpPr>
          <p:cNvPr id="135170" name="Rectangle 3"/>
          <p:cNvSpPr>
            <a:spLocks noGrp="1" noChangeArrowheads="1"/>
          </p:cNvSpPr>
          <p:nvPr>
            <p:ph idx="1"/>
          </p:nvPr>
        </p:nvSpPr>
        <p:spPr/>
        <p:txBody>
          <a:bodyPr/>
          <a:lstStyle/>
          <a:p>
            <a:pPr eaLnBrk="1" hangingPunct="1"/>
            <a:r>
              <a:rPr lang="fi-FI" altLang="en-US" sz="2800" dirty="0" smtClean="0">
                <a:latin typeface="Times New Roman" panose="02020603050405020304" pitchFamily="18" charset="0"/>
                <a:cs typeface="Times New Roman" panose="02020603050405020304" pitchFamily="18" charset="0"/>
              </a:rPr>
              <a:t>…Sopimusmääräyksiä tulkittaessa myös </a:t>
            </a:r>
            <a:r>
              <a:rPr lang="fi-FI" altLang="en-US" sz="2800" u="sng" dirty="0" smtClean="0">
                <a:latin typeface="Times New Roman" panose="02020603050405020304" pitchFamily="18" charset="0"/>
                <a:cs typeface="Times New Roman" panose="02020603050405020304" pitchFamily="18" charset="0"/>
              </a:rPr>
              <a:t>exhaustio-diagnoosi voidaan katsoa sairausajan palkkamääräyksissä tarkoitetuksi sairaudeksi, jos exhaustio-tila asiassa esitetyn lääketieteellisen arvion mukaan on aiheuttanut työntekijän työkyvyttömyyden</a:t>
            </a:r>
            <a:r>
              <a:rPr lang="fi-FI" altLang="en-US" sz="2800" dirty="0" smtClean="0">
                <a:latin typeface="Times New Roman" panose="02020603050405020304" pitchFamily="18" charset="0"/>
                <a:cs typeface="Times New Roman" panose="02020603050405020304" pitchFamily="18" charset="0"/>
              </a:rPr>
              <a:t>. Työtuomioistuimella ei ole perusteita tulkitessaan Taloverkko Oy:n ja Sähköalojen ammattiliiton välisen työehtosopimuksen sairausajan palkkamääräyksiä päätyä muunlaiseen arvioon.”</a:t>
            </a:r>
          </a:p>
          <a:p>
            <a:pPr eaLnBrk="1" hangingPunct="1"/>
            <a:endParaRPr lang="fi-FI" altLang="en-US" sz="2800" dirty="0" smtClean="0"/>
          </a:p>
        </p:txBody>
      </p:sp>
    </p:spTree>
    <p:extLst>
      <p:ext uri="{BB962C8B-B14F-4D97-AF65-F5344CB8AC3E}">
        <p14:creationId xmlns:p14="http://schemas.microsoft.com/office/powerpoint/2010/main" val="979048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Case sairausajan palkka</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smtClean="0">
                <a:latin typeface="Times New Roman" pitchFamily="18" charset="0"/>
                <a:cs typeface="Times New Roman" pitchFamily="18" charset="0"/>
              </a:rPr>
              <a:t>Työntekijä Keijo ja työnantaja Risto ovat sopineet siitä, että Keijolle maksetaan sairausajalta palkkaa vasta yhden palkattoman päivän jälkeen (yhden päivän karenssi). Miten selvität, onko Keijon ja Riston sopimus pätevä?</a:t>
            </a:r>
            <a:endParaRPr lang="fi-FI" dirty="0">
              <a:latin typeface="Times New Roman" pitchFamily="18" charset="0"/>
              <a:cs typeface="Times New Roman" pitchFamily="18"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1983-145, ei sairaus</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5800" y="1628800"/>
            <a:ext cx="7772400" cy="4467200"/>
          </a:xfrm>
        </p:spPr>
        <p:txBody>
          <a:bodyPr>
            <a:normAutofit/>
          </a:bodyPr>
          <a:lstStyle/>
          <a:p>
            <a:r>
              <a:rPr lang="fi-FI" sz="2800" u="sng" dirty="0">
                <a:latin typeface="Times New Roman" panose="02020603050405020304" pitchFamily="18" charset="0"/>
                <a:cs typeface="Times New Roman" panose="02020603050405020304" pitchFamily="18" charset="0"/>
              </a:rPr>
              <a:t>Tatuointien poistoleikkauksen jälkitilasta </a:t>
            </a:r>
            <a:r>
              <a:rPr lang="fi-FI" sz="2800" dirty="0">
                <a:latin typeface="Times New Roman" panose="02020603050405020304" pitchFamily="18" charset="0"/>
                <a:cs typeface="Times New Roman" panose="02020603050405020304" pitchFamily="18" charset="0"/>
              </a:rPr>
              <a:t>ja mahdollisesti poistoleikkaukseen liittyneistä komplikaatioista johtuneen, ennalta varottavissa olleen työkyvyttömyyden ei </a:t>
            </a:r>
            <a:r>
              <a:rPr lang="fi-FI" sz="2800" dirty="0" smtClean="0">
                <a:latin typeface="Times New Roman" panose="02020603050405020304" pitchFamily="18" charset="0"/>
                <a:cs typeface="Times New Roman" panose="02020603050405020304" pitchFamily="18" charset="0"/>
              </a:rPr>
              <a:t>jutussa </a:t>
            </a:r>
            <a:r>
              <a:rPr lang="fi-FI" sz="2800" dirty="0">
                <a:latin typeface="Times New Roman" panose="02020603050405020304" pitchFamily="18" charset="0"/>
                <a:cs typeface="Times New Roman" panose="02020603050405020304" pitchFamily="18" charset="0"/>
              </a:rPr>
              <a:t>ilmi tulleiden seikkojen valossa katsottu olleen työehtosopimuksen tarkoittama sairaus. Työnantajalla ei siten ollut palkanmaksuvelvollisuutta työkyvyttömyyden ajalta.</a:t>
            </a:r>
          </a:p>
        </p:txBody>
      </p:sp>
    </p:spTree>
    <p:extLst>
      <p:ext uri="{BB962C8B-B14F-4D97-AF65-F5344CB8AC3E}">
        <p14:creationId xmlns:p14="http://schemas.microsoft.com/office/powerpoint/2010/main" val="1813892106"/>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1986-82, sairaus</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fi-FI" sz="2800" u="sng" dirty="0">
                <a:latin typeface="Times New Roman" panose="02020603050405020304" pitchFamily="18" charset="0"/>
                <a:cs typeface="Times New Roman" panose="02020603050405020304" pitchFamily="18" charset="0"/>
              </a:rPr>
              <a:t>Tahattoman lapsettomuuden syitä </a:t>
            </a:r>
            <a:r>
              <a:rPr lang="fi-FI" sz="2800" dirty="0">
                <a:latin typeface="Times New Roman" panose="02020603050405020304" pitchFamily="18" charset="0"/>
                <a:cs typeface="Times New Roman" panose="02020603050405020304" pitchFamily="18" charset="0"/>
              </a:rPr>
              <a:t>voitiin pitää lääketieteellisesti sairaudesta johtuvana tilana. Työntekijän työkyvyttömyys oli siten johtunut sairaudesta, jonka selvittämiseksi lääkärin määräämät tarpeelliset tutkimukset ja hoidot kuuluivat sairauden johdosta aiheutuvan työnantajan korvausvelvollisuuden piiriin. (Ään.)</a:t>
            </a:r>
          </a:p>
        </p:txBody>
      </p:sp>
    </p:spTree>
    <p:extLst>
      <p:ext uri="{BB962C8B-B14F-4D97-AF65-F5344CB8AC3E}">
        <p14:creationId xmlns:p14="http://schemas.microsoft.com/office/powerpoint/2010/main" val="1730640338"/>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tsikko 1"/>
          <p:cNvSpPr>
            <a:spLocks noGrp="1"/>
          </p:cNvSpPr>
          <p:nvPr>
            <p:ph type="title"/>
          </p:nvPr>
        </p:nvSpPr>
        <p:spPr/>
        <p:txBody>
          <a:bodyPr/>
          <a:lstStyle/>
          <a:p>
            <a:pPr eaLnBrk="1" fontAlgn="auto" hangingPunct="1">
              <a:spcAft>
                <a:spcPts val="0"/>
              </a:spcAft>
              <a:defRPr/>
            </a:pPr>
            <a:r>
              <a:rPr lang="fi-FI" dirty="0" smtClean="0"/>
              <a:t> </a:t>
            </a:r>
            <a:r>
              <a:rPr lang="fi-FI" dirty="0" smtClean="0">
                <a:latin typeface="Times New Roman" pitchFamily="18" charset="0"/>
                <a:cs typeface="Times New Roman" pitchFamily="18" charset="0"/>
              </a:rPr>
              <a:t>TT 2004-111, ei sairaus</a:t>
            </a:r>
          </a:p>
        </p:txBody>
      </p:sp>
      <p:sp>
        <p:nvSpPr>
          <p:cNvPr id="15363" name="Sisällön paikkamerkki 2"/>
          <p:cNvSpPr>
            <a:spLocks noGrp="1"/>
          </p:cNvSpPr>
          <p:nvPr>
            <p:ph idx="1"/>
          </p:nvPr>
        </p:nvSpPr>
        <p:spPr/>
        <p:txBody>
          <a:bodyPr>
            <a:normAutofit/>
          </a:bodyPr>
          <a:lstStyle/>
          <a:p>
            <a:pPr marL="365760" indent="-256032" eaLnBrk="1" fontAlgn="auto" hangingPunct="1">
              <a:spcAft>
                <a:spcPts val="0"/>
              </a:spcAft>
              <a:buFont typeface="Wingdings 3"/>
              <a:buChar char=""/>
              <a:defRPr/>
            </a:pPr>
            <a:r>
              <a:rPr lang="fi-FI" sz="2400" dirty="0" smtClean="0">
                <a:latin typeface="Times New Roman" pitchFamily="18" charset="0"/>
                <a:cs typeface="Times New Roman" pitchFamily="18" charset="0"/>
              </a:rPr>
              <a:t>Onko työnantaja autoliikennealojen toimihenkilöitä koskevan työehtosopimuksen mukaan velvollinen maksamaan sairausajalta palkkaa sellaiselle työntekijälle, joka on ollut sairauslomalla </a:t>
            </a:r>
            <a:r>
              <a:rPr lang="fi-FI" sz="2400" u="sng" dirty="0" smtClean="0">
                <a:latin typeface="Times New Roman" pitchFamily="18" charset="0"/>
                <a:cs typeface="Times New Roman" pitchFamily="18" charset="0"/>
              </a:rPr>
              <a:t>keinohedelmöitystoimenpiteen</a:t>
            </a:r>
            <a:r>
              <a:rPr lang="fi-FI" sz="2400" dirty="0" smtClean="0">
                <a:latin typeface="Times New Roman" pitchFamily="18" charset="0"/>
                <a:cs typeface="Times New Roman" pitchFamily="18" charset="0"/>
              </a:rPr>
              <a:t> vuoksi?</a:t>
            </a:r>
          </a:p>
          <a:p>
            <a:pPr marL="365760" indent="-256032" eaLnBrk="1" fontAlgn="auto" hangingPunct="1">
              <a:spcAft>
                <a:spcPts val="0"/>
              </a:spcAft>
              <a:buFont typeface="Wingdings 3"/>
              <a:buChar char=""/>
              <a:defRPr/>
            </a:pPr>
            <a:r>
              <a:rPr lang="fi-FI" sz="2400" dirty="0" smtClean="0">
                <a:latin typeface="Times New Roman" pitchFamily="18" charset="0"/>
                <a:cs typeface="Times New Roman" pitchFamily="18" charset="0"/>
              </a:rPr>
              <a:t>Työntekijän lapsettomuuden syynä ollut sairaus oli selvitetty ja sitä oli hoidettu erikseen, ja näiden hoitojen ajalta työntekijä oli saanut sairausajan palkan. Pelkästään keinohedelmöitystoimenpiteen aiheuttama työkyvyttömyys ei lausunnon mukaan ollut sairaudesta johtuva, eikä oikeutta sairausajan palkkaan siten ollut. (Ään.)</a:t>
            </a:r>
          </a:p>
          <a:p>
            <a:pPr marL="365760" indent="-256032" eaLnBrk="1" fontAlgn="auto" hangingPunct="1">
              <a:spcAft>
                <a:spcPts val="0"/>
              </a:spcAft>
              <a:buFont typeface="Wingdings 3"/>
              <a:buChar char=""/>
              <a:defRPr/>
            </a:pPr>
            <a:endParaRPr lang="fi-FI" sz="2400" dirty="0" smtClean="0"/>
          </a:p>
        </p:txBody>
      </p:sp>
    </p:spTree>
    <p:extLst>
      <p:ext uri="{BB962C8B-B14F-4D97-AF65-F5344CB8AC3E}">
        <p14:creationId xmlns:p14="http://schemas.microsoft.com/office/powerpoint/2010/main" val="53678119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1987-4, epäselvyys sisällöstä</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fi-FI" sz="2400" dirty="0">
                <a:latin typeface="Times New Roman" panose="02020603050405020304" pitchFamily="18" charset="0"/>
                <a:cs typeface="Times New Roman" panose="02020603050405020304" pitchFamily="18" charset="0"/>
              </a:rPr>
              <a:t>Lääkärintodistukseen merkityn </a:t>
            </a:r>
            <a:r>
              <a:rPr lang="fi-FI" sz="2400" u="sng" dirty="0">
                <a:latin typeface="Times New Roman" panose="02020603050405020304" pitchFamily="18" charset="0"/>
                <a:cs typeface="Times New Roman" panose="02020603050405020304" pitchFamily="18" charset="0"/>
              </a:rPr>
              <a:t>diagnoosin</a:t>
            </a:r>
            <a:r>
              <a:rPr lang="fi-FI" sz="2400" dirty="0">
                <a:latin typeface="Times New Roman" panose="02020603050405020304" pitchFamily="18" charset="0"/>
                <a:cs typeface="Times New Roman" panose="02020603050405020304" pitchFamily="18" charset="0"/>
              </a:rPr>
              <a:t> täsmällisyydestä oli syntynyt </a:t>
            </a:r>
            <a:r>
              <a:rPr lang="fi-FI" sz="2400" u="sng" dirty="0">
                <a:latin typeface="Times New Roman" panose="02020603050405020304" pitchFamily="18" charset="0"/>
                <a:cs typeface="Times New Roman" panose="02020603050405020304" pitchFamily="18" charset="0"/>
              </a:rPr>
              <a:t>epäselvyyttä</a:t>
            </a:r>
            <a:r>
              <a:rPr lang="fi-FI" sz="2400" dirty="0">
                <a:latin typeface="Times New Roman" panose="02020603050405020304" pitchFamily="18" charset="0"/>
                <a:cs typeface="Times New Roman" panose="02020603050405020304" pitchFamily="18" charset="0"/>
              </a:rPr>
              <a:t>. Työnantaja oli kehottanut lääkäriltä saamansa ohjeen mukaan työntekijää menemään uusintatarkastukseen sairauden laadun tarkempaa määrittämistä varten. Kun työntekijä ei ollut esittänyt muuta syytä kieltäytymiselle uusintatarkastuksesta kuin sen tarpeettomuuden, työnantaja ei ollut velvollinen hyväksymään lääkärintodistusta sairausajan palkan maksamisen edellyttämäksi selvitykseksi. (Ään.) </a:t>
            </a:r>
          </a:p>
        </p:txBody>
      </p:sp>
    </p:spTree>
    <p:extLst>
      <p:ext uri="{BB962C8B-B14F-4D97-AF65-F5344CB8AC3E}">
        <p14:creationId xmlns:p14="http://schemas.microsoft.com/office/powerpoint/2010/main" val="68330904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fi-FI" dirty="0" smtClean="0">
                <a:latin typeface="Times New Roman" pitchFamily="18" charset="0"/>
              </a:rPr>
              <a:t>TT 1990-79, ei itse aiheutettu sairaus?</a:t>
            </a:r>
          </a:p>
        </p:txBody>
      </p:sp>
      <p:sp>
        <p:nvSpPr>
          <p:cNvPr id="17411" name="Rectangle 3"/>
          <p:cNvSpPr>
            <a:spLocks noGrp="1" noChangeArrowheads="1"/>
          </p:cNvSpPr>
          <p:nvPr>
            <p:ph idx="1"/>
          </p:nvPr>
        </p:nvSpPr>
        <p:spPr/>
        <p:txBody>
          <a:bodyPr>
            <a:normAutofit lnSpcReduction="10000"/>
          </a:bodyPr>
          <a:lstStyle/>
          <a:p>
            <a:pPr marL="365760" indent="-256032" eaLnBrk="1" fontAlgn="auto" hangingPunct="1">
              <a:lnSpc>
                <a:spcPct val="90000"/>
              </a:lnSpc>
              <a:spcAft>
                <a:spcPts val="0"/>
              </a:spcAft>
              <a:buFont typeface="Wingdings" pitchFamily="2" charset="2"/>
              <a:buNone/>
              <a:defRPr/>
            </a:pPr>
            <a:r>
              <a:rPr lang="fi-FI" sz="2800" dirty="0" smtClean="0"/>
              <a:t>  </a:t>
            </a:r>
            <a:r>
              <a:rPr lang="fi-FI" sz="2800" dirty="0" smtClean="0">
                <a:latin typeface="Times New Roman" pitchFamily="18" charset="0"/>
              </a:rPr>
              <a:t>Työntekijä oli loukkaantunut hypättyään alkoholin käytöstä johtuneessa</a:t>
            </a:r>
            <a:r>
              <a:rPr lang="fi-FI" sz="2800" u="sng" dirty="0" smtClean="0">
                <a:latin typeface="Times New Roman" pitchFamily="18" charset="0"/>
              </a:rPr>
              <a:t> vierotuspsykoosissa </a:t>
            </a:r>
            <a:r>
              <a:rPr lang="fi-FI" sz="2800" dirty="0" smtClean="0">
                <a:latin typeface="Times New Roman" pitchFamily="18" charset="0"/>
              </a:rPr>
              <a:t>viidennessä kerroksessa sijainneen asuntonsa ikkunasta. Työntekijän ei katsottu aiheuttaneen tahallaan työkyvyttömyyttään (ei ollut alkoholin vaikutuksen alaisena, hyppy 4.5, ei nauttinut alkoholia 1.5. jälkeen). </a:t>
            </a:r>
          </a:p>
          <a:p>
            <a:pPr marL="365760" indent="-256032" eaLnBrk="1" fontAlgn="auto" hangingPunct="1">
              <a:lnSpc>
                <a:spcPct val="90000"/>
              </a:lnSpc>
              <a:spcAft>
                <a:spcPts val="0"/>
              </a:spcAft>
              <a:buFont typeface="Wingdings" pitchFamily="2" charset="2"/>
              <a:buNone/>
              <a:defRPr/>
            </a:pPr>
            <a:r>
              <a:rPr lang="fi-FI" sz="2800" dirty="0" smtClean="0">
                <a:latin typeface="Times New Roman" pitchFamily="18" charset="0"/>
              </a:rPr>
              <a:t>	Sairaustilan (alkoholidelirium) kehittyminen ei ole ollut ennakoitavissa, työntekijän ei katsottu myöskään kevytmielisellä elämällään tai muulla törkeällä tuottamuksellaan aiheuttaneen sairauttaan. </a:t>
            </a:r>
          </a:p>
          <a:p>
            <a:pPr marL="365760" indent="-256032" eaLnBrk="1" fontAlgn="auto" hangingPunct="1">
              <a:lnSpc>
                <a:spcPct val="90000"/>
              </a:lnSpc>
              <a:spcAft>
                <a:spcPts val="0"/>
              </a:spcAft>
              <a:buFont typeface="Wingdings 3"/>
              <a:buChar char=""/>
              <a:defRPr/>
            </a:pPr>
            <a:r>
              <a:rPr lang="fi-FI" sz="2800" dirty="0" smtClean="0">
                <a:latin typeface="Times New Roman" pitchFamily="18" charset="0"/>
              </a:rPr>
              <a:t>Työntekijällä oli oikeus sairausajan palkkaan. (Ään.)</a:t>
            </a:r>
          </a:p>
        </p:txBody>
      </p:sp>
    </p:spTree>
    <p:extLst>
      <p:ext uri="{BB962C8B-B14F-4D97-AF65-F5344CB8AC3E}">
        <p14:creationId xmlns:p14="http://schemas.microsoft.com/office/powerpoint/2010/main" val="517226163"/>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tsikko 3"/>
          <p:cNvSpPr>
            <a:spLocks noGrp="1"/>
          </p:cNvSpPr>
          <p:nvPr>
            <p:ph type="title"/>
          </p:nvPr>
        </p:nvSpPr>
        <p:spPr>
          <a:xfrm>
            <a:off x="468312" y="692151"/>
            <a:ext cx="8085137" cy="864642"/>
          </a:xfrm>
        </p:spPr>
        <p:txBody>
          <a:bodyPr>
            <a:normAutofit fontScale="90000"/>
          </a:bodyPr>
          <a:lstStyle/>
          <a:p>
            <a:pPr eaLnBrk="1" fontAlgn="auto" hangingPunct="1">
              <a:spcAft>
                <a:spcPts val="0"/>
              </a:spcAft>
              <a:defRPr/>
            </a:pPr>
            <a:r>
              <a:rPr lang="fi-FI" dirty="0" smtClean="0">
                <a:latin typeface="Times New Roman" pitchFamily="18" charset="0"/>
                <a:cs typeface="Times New Roman" pitchFamily="18" charset="0"/>
              </a:rPr>
              <a:t>TT 2012-59, itse aiheutettu tapaturma?</a:t>
            </a:r>
          </a:p>
        </p:txBody>
      </p:sp>
      <p:sp>
        <p:nvSpPr>
          <p:cNvPr id="5" name="Sisällön paikkamerkki 4"/>
          <p:cNvSpPr>
            <a:spLocks noGrp="1"/>
          </p:cNvSpPr>
          <p:nvPr>
            <p:ph idx="1"/>
          </p:nvPr>
        </p:nvSpPr>
        <p:spPr>
          <a:xfrm>
            <a:off x="468312" y="1916832"/>
            <a:ext cx="8229601" cy="4166468"/>
          </a:xfrm>
        </p:spPr>
        <p:txBody>
          <a:bodyPr>
            <a:normAutofit fontScale="62500" lnSpcReduction="20000"/>
          </a:bodyPr>
          <a:lstStyle/>
          <a:p>
            <a:pPr marL="365760" indent="-256032" eaLnBrk="1" fontAlgn="auto" hangingPunct="1">
              <a:spcAft>
                <a:spcPts val="0"/>
              </a:spcAft>
              <a:buFont typeface="Wingdings 3"/>
              <a:buChar char=""/>
              <a:defRPr/>
            </a:pPr>
            <a:r>
              <a:rPr lang="fi-FI" dirty="0" smtClean="0">
                <a:latin typeface="Times New Roman" pitchFamily="18" charset="0"/>
                <a:cs typeface="Times New Roman" pitchFamily="18" charset="0"/>
              </a:rPr>
              <a:t>Työntekijä oli päivän mittaan nauttinut eri paikoissa kuusi pulloa keskiolutta. Palatessaan </a:t>
            </a:r>
            <a:r>
              <a:rPr lang="fi-FI" u="sng" dirty="0" smtClean="0">
                <a:latin typeface="Times New Roman" pitchFamily="18" charset="0"/>
                <a:cs typeface="Times New Roman" pitchFamily="18" charset="0"/>
              </a:rPr>
              <a:t>polkupyörällä </a:t>
            </a:r>
            <a:r>
              <a:rPr lang="fi-FI" dirty="0" smtClean="0">
                <a:latin typeface="Times New Roman" pitchFamily="18" charset="0"/>
                <a:cs typeface="Times New Roman" pitchFamily="18" charset="0"/>
              </a:rPr>
              <a:t>kotiin hän oli </a:t>
            </a:r>
            <a:r>
              <a:rPr lang="fi-FI" u="sng" dirty="0" smtClean="0">
                <a:latin typeface="Times New Roman" pitchFamily="18" charset="0"/>
                <a:cs typeface="Times New Roman" pitchFamily="18" charset="0"/>
              </a:rPr>
              <a:t>kaatunut</a:t>
            </a:r>
            <a:r>
              <a:rPr lang="fi-FI" dirty="0" smtClean="0">
                <a:latin typeface="Times New Roman" pitchFamily="18" charset="0"/>
                <a:cs typeface="Times New Roman" pitchFamily="18" charset="0"/>
              </a:rPr>
              <a:t> satuttaen olkapäänsä. Työnantaja oli kieltäytynyt maksamasta työntekijälle tapaturmavammasta aiheutuneen työkyvyttömyyden ajalta sairausajan palkkaa katsoen työntekijän aiheuttaneen työkyvyttömyytensä törkeällä tuottamuksella.</a:t>
            </a:r>
          </a:p>
          <a:p>
            <a:pPr marL="365760" indent="-256032" eaLnBrk="1" fontAlgn="auto" hangingPunct="1">
              <a:spcAft>
                <a:spcPts val="0"/>
              </a:spcAft>
              <a:buFont typeface="Wingdings 3"/>
              <a:buChar char=""/>
              <a:defRPr/>
            </a:pPr>
            <a:r>
              <a:rPr lang="fi-FI" dirty="0" smtClean="0">
                <a:latin typeface="Times New Roman" pitchFamily="18" charset="0"/>
                <a:cs typeface="Times New Roman" pitchFamily="18" charset="0"/>
              </a:rPr>
              <a:t>Vaikka työntekijä oli ollut nauttimansa alkoholin määrän johdosta ainakin jossakin määrin alkoholin vaikutuksen alainen, ei hänen ollut kuitenkaan näytetty olleen alkoholin nauttimisen vuoksi sellaisessa tilassa, että hänen olisi tullut harkinnan jälkeen päätyä siihen, että polkupyörällä ajamaan lähtemisestä aiheutuisi todennäköisesti tapaturmanvaara itselle tai muille. Työntekijän muukaan toiminta ennen tapaturmaa tai sen jälkeen ei osoittanut tapaturman johtuneen työntekijän törkeästä huolimattomuudesta tai päihtymystilasta. Työntekijällä oli siten oikeus vaatimaansa sairausajan palkkaan.</a:t>
            </a:r>
          </a:p>
          <a:p>
            <a:pPr marL="365760" indent="-256032" eaLnBrk="1" fontAlgn="auto" hangingPunct="1">
              <a:spcAft>
                <a:spcPts val="0"/>
              </a:spcAft>
              <a:buFont typeface="Wingdings 3"/>
              <a:buChar char=""/>
              <a:defRPr/>
            </a:pPr>
            <a:endParaRPr lang="fi-FI" dirty="0">
              <a:latin typeface="Times New Roman" pitchFamily="18" charset="0"/>
              <a:cs typeface="Times New Roman" pitchFamily="18" charset="0"/>
            </a:endParaRPr>
          </a:p>
        </p:txBody>
      </p:sp>
    </p:spTree>
    <p:extLst>
      <p:ext uri="{BB962C8B-B14F-4D97-AF65-F5344CB8AC3E}">
        <p14:creationId xmlns:p14="http://schemas.microsoft.com/office/powerpoint/2010/main" val="2893327321"/>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7886700" cy="1325563"/>
          </a:xfrm>
        </p:spPr>
        <p:txBody>
          <a:bodyPr>
            <a:normAutofit fontScale="90000"/>
          </a:bodyPr>
          <a:lstStyle/>
          <a:p>
            <a:r>
              <a:rPr lang="fi-FI" dirty="0" smtClean="0">
                <a:latin typeface="Times New Roman" panose="02020603050405020304" pitchFamily="18" charset="0"/>
                <a:cs typeface="Times New Roman" panose="02020603050405020304" pitchFamily="18" charset="0"/>
              </a:rPr>
              <a:t>TT 2014-164, itse aiheutettu tapaturma?</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spcBef>
                <a:spcPts val="0"/>
              </a:spcBef>
            </a:pPr>
            <a:r>
              <a:rPr lang="fi-FI" sz="2800" dirty="0">
                <a:latin typeface="Times New Roman" panose="02020603050405020304" pitchFamily="18" charset="0"/>
                <a:cs typeface="Times New Roman" panose="02020603050405020304" pitchFamily="18" charset="0"/>
              </a:rPr>
              <a:t>Työntekijä oli loukkaantunut purkaessaan väliseinää työnantajan </a:t>
            </a:r>
            <a:r>
              <a:rPr lang="fi-FI" sz="2800" u="sng" dirty="0">
                <a:latin typeface="Times New Roman" panose="02020603050405020304" pitchFamily="18" charset="0"/>
                <a:cs typeface="Times New Roman" panose="02020603050405020304" pitchFamily="18" charset="0"/>
              </a:rPr>
              <a:t>ohjeiden vastaisella tavalla</a:t>
            </a:r>
            <a:r>
              <a:rPr lang="fi-FI" sz="2800" dirty="0">
                <a:latin typeface="Times New Roman" panose="02020603050405020304" pitchFamily="18" charset="0"/>
                <a:cs typeface="Times New Roman" panose="02020603050405020304" pitchFamily="18" charset="0"/>
              </a:rPr>
              <a:t>. Työntekijälle oli samana aamuna annettu selkeät ohjeet siitä, miten väliseinän purkaminen tapahtuu. Työntekijän katsottiin aiheuttaneen työkyvyttömyytensä törkeällä tuottamuksella eikä hänellä siten ollut oikeutta palkkaan työkyvyttömyysajalta</a:t>
            </a:r>
            <a:r>
              <a:rPr lang="fi-FI" sz="2800" dirty="0"/>
              <a:t>.</a:t>
            </a:r>
          </a:p>
        </p:txBody>
      </p:sp>
    </p:spTree>
    <p:extLst>
      <p:ext uri="{BB962C8B-B14F-4D97-AF65-F5344CB8AC3E}">
        <p14:creationId xmlns:p14="http://schemas.microsoft.com/office/powerpoint/2010/main" val="2931108533"/>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Times New Roman" panose="02020603050405020304" pitchFamily="18" charset="0"/>
                <a:cs typeface="Times New Roman" panose="02020603050405020304" pitchFamily="18" charset="0"/>
              </a:rPr>
              <a:t>TT 2009-95, itse aiheutettu tapaturma?</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fi-FI" sz="2400" dirty="0">
                <a:latin typeface="Times New Roman" panose="02020603050405020304" pitchFamily="18" charset="0"/>
                <a:cs typeface="Times New Roman" panose="02020603050405020304" pitchFamily="18" charset="0"/>
              </a:rPr>
              <a:t>Työntekijä oli </a:t>
            </a:r>
            <a:r>
              <a:rPr lang="fi-FI" sz="2400" u="sng" dirty="0">
                <a:latin typeface="Times New Roman" panose="02020603050405020304" pitchFamily="18" charset="0"/>
                <a:cs typeface="Times New Roman" panose="02020603050405020304" pitchFamily="18" charset="0"/>
              </a:rPr>
              <a:t>humalassa yrittänyt kiivetä </a:t>
            </a:r>
            <a:r>
              <a:rPr lang="fi-FI" sz="2400" dirty="0">
                <a:latin typeface="Times New Roman" panose="02020603050405020304" pitchFamily="18" charset="0"/>
                <a:cs typeface="Times New Roman" panose="02020603050405020304" pitchFamily="18" charset="0"/>
              </a:rPr>
              <a:t>kerrostalon ulko-oven yläpuolella olleelle katokselle rautakehikkoa pitkin. Hän oli loukkaantunut pudottuaan asfaltille. Tuomiosta ilmenevillä perusteilla työtuomioistuin katsoi, että onnettomuuden vaara oli vallinneissa olosuhteissa siinä määrin ilmeinen, että työntekijän oli katsottava aiheuttaneen tapaturman omalla törkeällä tuottamuksellaan. Työnantajalla ei ollut työehtosopimuksen mukaan velvollisuutta sairausajan palkan maksamiseen.</a:t>
            </a:r>
          </a:p>
        </p:txBody>
      </p:sp>
    </p:spTree>
    <p:extLst>
      <p:ext uri="{BB962C8B-B14F-4D97-AF65-F5344CB8AC3E}">
        <p14:creationId xmlns:p14="http://schemas.microsoft.com/office/powerpoint/2010/main" val="45380722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Times New Roman" panose="02020603050405020304" pitchFamily="18" charset="0"/>
                <a:cs typeface="Times New Roman" panose="02020603050405020304" pitchFamily="18" charset="0"/>
              </a:rPr>
              <a:t>TT 1994-59, itse aiheutettu tapaturma?</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fi-FI" sz="2000" dirty="0">
                <a:latin typeface="Times New Roman" panose="02020603050405020304" pitchFamily="18" charset="0"/>
                <a:cs typeface="Times New Roman" panose="02020603050405020304" pitchFamily="18" charset="0"/>
              </a:rPr>
              <a:t>Työntekijä oli vapaa-aikanaan osallistunut ravintolassa syntyneeseen </a:t>
            </a:r>
            <a:r>
              <a:rPr lang="fi-FI" sz="2000" u="sng" dirty="0">
                <a:latin typeface="Times New Roman" panose="02020603050405020304" pitchFamily="18" charset="0"/>
                <a:cs typeface="Times New Roman" panose="02020603050405020304" pitchFamily="18" charset="0"/>
              </a:rPr>
              <a:t>tappeluun</a:t>
            </a:r>
            <a:r>
              <a:rPr lang="fi-FI" sz="2000" dirty="0">
                <a:latin typeface="Times New Roman" panose="02020603050405020304" pitchFamily="18" charset="0"/>
                <a:cs typeface="Times New Roman" panose="02020603050405020304" pitchFamily="18" charset="0"/>
              </a:rPr>
              <a:t>. Ravintolan henkilökunta oli tilanteen rauhoittamiseksi poistanut hänet ravintolasta voimatoimin, missä yhteydessä työntekijä oli saanut työkyvyttömyyden aiheuttaneen vamman. </a:t>
            </a:r>
          </a:p>
          <a:p>
            <a:r>
              <a:rPr lang="fi-FI" sz="2000" dirty="0">
                <a:latin typeface="Times New Roman" panose="02020603050405020304" pitchFamily="18" charset="0"/>
                <a:cs typeface="Times New Roman" panose="02020603050405020304" pitchFamily="18" charset="0"/>
              </a:rPr>
              <a:t>Kun työntekijä oli omalla käyttäytymisellään antanut aiheen häneen kohdistuneisiin toimenpiteisiin, hänen oli työehtosopimuksen sairausajan palkkamääräystä sovellettaessa katsottava aiheuttaneen työkyvyttömyyteen johtaneet vammansa itse omalla, työehtosopimusmääräyksessä tarkoitetulla törkeällä tuottamuksellaan. Hänellä ei siten ollut oikeutta vaatimaansa palkkaan työkyvyttömyysajalta. </a:t>
            </a:r>
          </a:p>
          <a:p>
            <a:endParaRPr lang="fi-FI" dirty="0"/>
          </a:p>
        </p:txBody>
      </p:sp>
    </p:spTree>
    <p:extLst>
      <p:ext uri="{BB962C8B-B14F-4D97-AF65-F5344CB8AC3E}">
        <p14:creationId xmlns:p14="http://schemas.microsoft.com/office/powerpoint/2010/main" val="3973157859"/>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fi-FI" dirty="0" smtClean="0">
                <a:latin typeface="Times New Roman" panose="02020603050405020304" pitchFamily="18" charset="0"/>
                <a:cs typeface="Times New Roman" panose="02020603050405020304" pitchFamily="18" charset="0"/>
              </a:rPr>
              <a:t>TT 2008-61, keneen luotetaan?</a:t>
            </a:r>
          </a:p>
        </p:txBody>
      </p:sp>
      <p:sp>
        <p:nvSpPr>
          <p:cNvPr id="20483" name="Rectangle 3"/>
          <p:cNvSpPr>
            <a:spLocks noGrp="1" noChangeArrowheads="1"/>
          </p:cNvSpPr>
          <p:nvPr>
            <p:ph idx="1"/>
          </p:nvPr>
        </p:nvSpPr>
        <p:spPr/>
        <p:txBody>
          <a:bodyPr>
            <a:normAutofit lnSpcReduction="10000"/>
          </a:bodyPr>
          <a:lstStyle/>
          <a:p>
            <a:pPr marL="365760" indent="-256032" eaLnBrk="1" fontAlgn="auto" hangingPunct="1">
              <a:spcBef>
                <a:spcPts val="0"/>
              </a:spcBef>
              <a:spcAft>
                <a:spcPts val="0"/>
              </a:spcAft>
              <a:buFont typeface="Wingdings 3"/>
              <a:buChar char=""/>
              <a:defRPr/>
            </a:pPr>
            <a:r>
              <a:rPr lang="fi-FI" sz="2000" dirty="0" smtClean="0">
                <a:latin typeface="Times New Roman" pitchFamily="18" charset="0"/>
                <a:cs typeface="Times New Roman" pitchFamily="18" charset="0"/>
              </a:rPr>
              <a:t>Työntekijä oli ennen sairauslomalle jääntiään</a:t>
            </a:r>
            <a:r>
              <a:rPr lang="fi-FI" sz="2000" u="sng" dirty="0" smtClean="0">
                <a:latin typeface="Times New Roman" pitchFamily="18" charset="0"/>
                <a:cs typeface="Times New Roman" pitchFamily="18" charset="0"/>
              </a:rPr>
              <a:t> ilmoittanut </a:t>
            </a:r>
            <a:r>
              <a:rPr lang="fi-FI" sz="2000" dirty="0" smtClean="0">
                <a:latin typeface="Times New Roman" pitchFamily="18" charset="0"/>
                <a:cs typeface="Times New Roman" pitchFamily="18" charset="0"/>
              </a:rPr>
              <a:t>työnantajalle työhön tulemisensa esteeksi edeltäneen talvilomaviikon aikana tapahtuneen runsaan alkoholin käytön. Sairauslomalle jäämisensä jälkeen työntekijä oli toimittanut työnantajalle </a:t>
            </a:r>
            <a:r>
              <a:rPr lang="fi-FI" sz="2000" u="sng" dirty="0" smtClean="0">
                <a:latin typeface="Times New Roman" pitchFamily="18" charset="0"/>
                <a:cs typeface="Times New Roman" pitchFamily="18" charset="0"/>
              </a:rPr>
              <a:t>lääkärintodistukset</a:t>
            </a:r>
            <a:r>
              <a:rPr lang="fi-FI" sz="2000" dirty="0" smtClean="0">
                <a:latin typeface="Times New Roman" pitchFamily="18" charset="0"/>
                <a:cs typeface="Times New Roman" pitchFamily="18" charset="0"/>
              </a:rPr>
              <a:t>, joissa ensisijaiseksi työkyvyttömyyden syyksi oli merkitty </a:t>
            </a:r>
            <a:r>
              <a:rPr lang="fi-FI" sz="2000" u="sng" dirty="0" smtClean="0">
                <a:latin typeface="Times New Roman" pitchFamily="18" charset="0"/>
                <a:cs typeface="Times New Roman" pitchFamily="18" charset="0"/>
              </a:rPr>
              <a:t>masennus</a:t>
            </a:r>
            <a:r>
              <a:rPr lang="fi-FI" sz="2000" dirty="0" smtClean="0">
                <a:latin typeface="Times New Roman" pitchFamily="18" charset="0"/>
                <a:cs typeface="Times New Roman" pitchFamily="18" charset="0"/>
              </a:rPr>
              <a:t>. Muina työkykyyn vaikuttavina sairauksina lääkärintodistuksissa oli ilmoitettu tautiluokituksen koodit, jotka viittasivat alkoholin käytön seurauksiin. Työnantaja oli esitetyn selvityksen perusteella kieltäytynyt maksamasta työntekijälle sairausajan palkkaa lääkärintodistusten mukaiselta työkyvyttömyysajalta, koska työntekijä oli työnantajan näkemyksen mukaan aiheuttanut työkyvyttömyytensä kevytmielisellä elämällä.</a:t>
            </a:r>
          </a:p>
          <a:p>
            <a:pPr marL="365760" indent="-256032" eaLnBrk="1" fontAlgn="auto" hangingPunct="1">
              <a:spcBef>
                <a:spcPts val="0"/>
              </a:spcBef>
              <a:spcAft>
                <a:spcPts val="0"/>
              </a:spcAft>
              <a:buFont typeface="Wingdings 3"/>
              <a:buChar char=""/>
              <a:defRPr/>
            </a:pPr>
            <a:r>
              <a:rPr lang="fi-FI" sz="2000" dirty="0" smtClean="0">
                <a:latin typeface="Times New Roman" pitchFamily="18" charset="0"/>
                <a:cs typeface="Times New Roman" pitchFamily="18" charset="0"/>
              </a:rPr>
              <a:t>Koska työntekijän työkyvyttömyys oli lääkärintodistusten mukaan johtunut ensisijaisesti sairaudeksi luokiteltavaksi masennuksesta, eikä työntekijän ollut näytetty aiheuttaneen tätä sairauttaan tahallisesti, törkeällä tuottamuksella tai kevytmielisellä elämällään, työnantaja oli velvollinen maksamaan työntekijälle vaaditun sairausajan palkan.</a:t>
            </a:r>
          </a:p>
        </p:txBody>
      </p:sp>
    </p:spTree>
    <p:extLst>
      <p:ext uri="{BB962C8B-B14F-4D97-AF65-F5344CB8AC3E}">
        <p14:creationId xmlns:p14="http://schemas.microsoft.com/office/powerpoint/2010/main" val="374434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i-FI" smtClean="0">
                <a:latin typeface="Times New Roman" pitchFamily="18" charset="0"/>
              </a:rPr>
              <a:t>Työn tekemisestä</a:t>
            </a:r>
          </a:p>
        </p:txBody>
      </p:sp>
      <p:sp>
        <p:nvSpPr>
          <p:cNvPr id="16387" name="Rectangle 3"/>
          <p:cNvSpPr>
            <a:spLocks noGrp="1" noChangeArrowheads="1"/>
          </p:cNvSpPr>
          <p:nvPr>
            <p:ph type="body" idx="1"/>
          </p:nvPr>
        </p:nvSpPr>
        <p:spPr>
          <a:xfrm>
            <a:off x="457200" y="1412776"/>
            <a:ext cx="8229600" cy="4713387"/>
          </a:xfrm>
        </p:spPr>
        <p:txBody>
          <a:bodyPr/>
          <a:lstStyle/>
          <a:p>
            <a:pPr eaLnBrk="1" hangingPunct="1"/>
            <a:r>
              <a:rPr lang="fi-FI" sz="2400" dirty="0" smtClean="0">
                <a:latin typeface="Times New Roman" pitchFamily="18" charset="0"/>
              </a:rPr>
              <a:t>työtä voidaan tehdä erilaisissa oikeussuhteissa</a:t>
            </a:r>
          </a:p>
          <a:p>
            <a:pPr eaLnBrk="1" hangingPunct="1"/>
            <a:r>
              <a:rPr lang="fi-FI" sz="2400" dirty="0" smtClean="0">
                <a:latin typeface="Times New Roman" pitchFamily="18" charset="0"/>
              </a:rPr>
              <a:t>useimmiten työsuhteen tunnistaminen ongelmatonta</a:t>
            </a:r>
          </a:p>
          <a:p>
            <a:pPr eaLnBrk="1" hangingPunct="1"/>
            <a:r>
              <a:rPr lang="fi-FI" sz="2400" dirty="0" smtClean="0">
                <a:latin typeface="Times New Roman" pitchFamily="18" charset="0"/>
              </a:rPr>
              <a:t>rajanvetotapaukset yleensä vaikeita, jos niitä syntyy</a:t>
            </a:r>
          </a:p>
          <a:p>
            <a:pPr eaLnBrk="1" hangingPunct="1"/>
            <a:r>
              <a:rPr lang="fi-FI" sz="2400" dirty="0" smtClean="0">
                <a:latin typeface="Times New Roman" pitchFamily="18" charset="0"/>
              </a:rPr>
              <a:t>työlainsäädännön soveltamisen kannalta kyettävä tunnistamaan työsuhde muista työtä koskevista sopimussuhteista ja muista työnteon muodoista</a:t>
            </a:r>
          </a:p>
          <a:p>
            <a:pPr eaLnBrk="1" hangingPunct="1"/>
            <a:r>
              <a:rPr lang="fi-FI" sz="2400" dirty="0" smtClean="0">
                <a:latin typeface="Times New Roman" pitchFamily="18" charset="0"/>
              </a:rPr>
              <a:t>työlainsäädännön soveltamisen kannalta tärkeitä rajanvetoja:</a:t>
            </a:r>
          </a:p>
          <a:p>
            <a:pPr lvl="1" eaLnBrk="1" hangingPunct="1"/>
            <a:r>
              <a:rPr lang="fi-FI" sz="2400" dirty="0" smtClean="0">
                <a:latin typeface="Times New Roman" pitchFamily="18" charset="0"/>
              </a:rPr>
              <a:t>ei-työsuhde &lt;– &gt;työsuhde &lt;– &gt;itsenäinen yrittäjyys</a:t>
            </a:r>
          </a:p>
          <a:p>
            <a:pPr lvl="2" eaLnBrk="1" hangingPunct="1"/>
            <a:r>
              <a:rPr lang="fi-FI" dirty="0" smtClean="0">
                <a:latin typeface="Times New Roman" pitchFamily="18" charset="0"/>
              </a:rPr>
              <a:t>useimmiten työsuhteen ja itsenäisen yrittäjätyön rajanveto</a:t>
            </a:r>
          </a:p>
          <a:p>
            <a:pPr lvl="2" eaLnBrk="1" hangingPunct="1"/>
            <a:r>
              <a:rPr lang="fi-FI" dirty="0" smtClean="0">
                <a:latin typeface="Times New Roman" pitchFamily="18" charset="0"/>
              </a:rPr>
              <a:t>erimielisyys syntyy yleensä vasta työskentelyn päätyttyä</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Selvitys työkyvyttömyydestä</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5800" y="1628800"/>
            <a:ext cx="7772400" cy="4467200"/>
          </a:xfrm>
        </p:spPr>
        <p:txBody>
          <a:bodyPr>
            <a:normAutofit/>
          </a:bodyPr>
          <a:lstStyle/>
          <a:p>
            <a:r>
              <a:rPr lang="fi-FI" altLang="en-US" sz="2800" dirty="0">
                <a:latin typeface="Times New Roman" panose="02020603050405020304" pitchFamily="18" charset="0"/>
              </a:rPr>
              <a:t>TSL </a:t>
            </a:r>
            <a:r>
              <a:rPr lang="fi-FI" altLang="en-US" sz="2800" dirty="0" smtClean="0">
                <a:latin typeface="Times New Roman" panose="02020603050405020304" pitchFamily="18" charset="0"/>
              </a:rPr>
              <a:t>2:11 -&gt; </a:t>
            </a:r>
            <a:r>
              <a:rPr lang="fi-FI" altLang="en-US" sz="2800" dirty="0">
                <a:latin typeface="Times New Roman" panose="02020603050405020304" pitchFamily="18" charset="0"/>
              </a:rPr>
              <a:t>pyynnöstä esitettävä luotettava selvitys sairaudestaan </a:t>
            </a:r>
            <a:endParaRPr lang="fi-FI" altLang="en-US" sz="2800" dirty="0" smtClean="0">
              <a:latin typeface="Times New Roman" panose="02020603050405020304" pitchFamily="18" charset="0"/>
            </a:endParaRPr>
          </a:p>
          <a:p>
            <a:r>
              <a:rPr lang="fi-FI" altLang="en-US" sz="2800" dirty="0" smtClean="0">
                <a:latin typeface="Times New Roman" panose="02020603050405020304" pitchFamily="18" charset="0"/>
              </a:rPr>
              <a:t>poissaolosta joka tapauksessa viipymättä ilmoitettava</a:t>
            </a:r>
            <a:endParaRPr lang="fi-FI" altLang="en-US" sz="2800" dirty="0" smtClean="0">
              <a:latin typeface="Times New Roman" pitchFamily="18" charset="0"/>
              <a:cs typeface="Times New Roman" pitchFamily="18" charset="0"/>
            </a:endParaRPr>
          </a:p>
          <a:p>
            <a:r>
              <a:rPr lang="fi-FI" altLang="en-US" sz="2800" dirty="0" smtClean="0">
                <a:latin typeface="Times New Roman" pitchFamily="18" charset="0"/>
                <a:cs typeface="Times New Roman" pitchFamily="18" charset="0"/>
              </a:rPr>
              <a:t>työpaikkojen ilmoituskäytännöt?</a:t>
            </a:r>
          </a:p>
          <a:p>
            <a:pPr lvl="1"/>
            <a:r>
              <a:rPr lang="fi-FI" altLang="en-US" sz="2400" dirty="0" smtClean="0">
                <a:latin typeface="Times New Roman" pitchFamily="18" charset="0"/>
                <a:cs typeface="Times New Roman" pitchFamily="18" charset="0"/>
              </a:rPr>
              <a:t>direktio</a:t>
            </a:r>
          </a:p>
          <a:p>
            <a:pPr lvl="1"/>
            <a:r>
              <a:rPr lang="fi-FI" altLang="en-US" sz="2400" dirty="0" smtClean="0">
                <a:latin typeface="Times New Roman" pitchFamily="18" charset="0"/>
                <a:cs typeface="Times New Roman" pitchFamily="18" charset="0"/>
              </a:rPr>
              <a:t>tes-määäräys</a:t>
            </a:r>
          </a:p>
          <a:p>
            <a:pPr lvl="1"/>
            <a:r>
              <a:rPr lang="fi-FI" altLang="en-US" sz="2400" dirty="0" smtClean="0">
                <a:latin typeface="Times New Roman" pitchFamily="18" charset="0"/>
                <a:cs typeface="Times New Roman" pitchFamily="18" charset="0"/>
              </a:rPr>
              <a:t>yhteisesti sovittu (voisi olla myös työsääntö)</a:t>
            </a:r>
          </a:p>
          <a:p>
            <a:pPr marL="0" indent="0">
              <a:buNone/>
            </a:pPr>
            <a:endParaRPr lang="fi-FI" altLang="en-US" sz="2800" dirty="0">
              <a:latin typeface="Times New Roman" panose="02020603050405020304" pitchFamily="18" charset="0"/>
            </a:endParaRPr>
          </a:p>
          <a:p>
            <a:endParaRPr lang="fi-FI" dirty="0"/>
          </a:p>
        </p:txBody>
      </p:sp>
    </p:spTree>
    <p:extLst>
      <p:ext uri="{BB962C8B-B14F-4D97-AF65-F5344CB8AC3E}">
        <p14:creationId xmlns:p14="http://schemas.microsoft.com/office/powerpoint/2010/main" val="4261173894"/>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3634"/>
          </a:xfrm>
        </p:spPr>
        <p:txBody>
          <a:bodyPr/>
          <a:lstStyle/>
          <a:p>
            <a:r>
              <a:rPr lang="fi-FI" dirty="0" smtClean="0"/>
              <a:t>…</a:t>
            </a:r>
            <a:endParaRPr lang="fi-FI" dirty="0"/>
          </a:p>
        </p:txBody>
      </p:sp>
      <p:sp>
        <p:nvSpPr>
          <p:cNvPr id="3" name="Content Placeholder 2"/>
          <p:cNvSpPr>
            <a:spLocks noGrp="1"/>
          </p:cNvSpPr>
          <p:nvPr>
            <p:ph idx="1"/>
          </p:nvPr>
        </p:nvSpPr>
        <p:spPr>
          <a:xfrm>
            <a:off x="628650" y="1196752"/>
            <a:ext cx="7886700" cy="4980211"/>
          </a:xfrm>
        </p:spPr>
        <p:txBody>
          <a:bodyPr>
            <a:noAutofit/>
          </a:bodyPr>
          <a:lstStyle/>
          <a:p>
            <a:pPr>
              <a:lnSpc>
                <a:spcPct val="100000"/>
              </a:lnSpc>
              <a:spcBef>
                <a:spcPts val="0"/>
              </a:spcBef>
            </a:pPr>
            <a:r>
              <a:rPr lang="fi-FI" altLang="en-US" sz="2800" dirty="0" smtClean="0">
                <a:latin typeface="Times New Roman" panose="02020603050405020304" pitchFamily="18" charset="0"/>
              </a:rPr>
              <a:t>lääkärintodistus on asiantuntijalausunto –&gt; työnantaja myöntää tai ei myönnä palkkaa ko. työkyvyttömyysjaksolta</a:t>
            </a:r>
          </a:p>
          <a:p>
            <a:pPr>
              <a:lnSpc>
                <a:spcPct val="100000"/>
              </a:lnSpc>
              <a:spcBef>
                <a:spcPts val="0"/>
              </a:spcBef>
            </a:pPr>
            <a:r>
              <a:rPr lang="fi-FI" altLang="en-US" sz="2800" dirty="0" smtClean="0">
                <a:latin typeface="Times New Roman" panose="02020603050405020304" pitchFamily="18" charset="0"/>
              </a:rPr>
              <a:t>yleensä välitön kieltäytyminen ei mahdollista, ellei diagnoosi osoita, että kysymyksessä ei sairaus tai tapaturma</a:t>
            </a:r>
          </a:p>
          <a:p>
            <a:pPr>
              <a:lnSpc>
                <a:spcPct val="100000"/>
              </a:lnSpc>
              <a:spcBef>
                <a:spcPts val="0"/>
              </a:spcBef>
            </a:pPr>
            <a:r>
              <a:rPr lang="fi-FI" altLang="en-US" sz="2800" dirty="0" smtClean="0">
                <a:latin typeface="Times New Roman" panose="02020603050405020304" pitchFamily="18" charset="0"/>
              </a:rPr>
              <a:t>jos epäilee, pyydettävä lisäselvitystä</a:t>
            </a:r>
          </a:p>
          <a:p>
            <a:pPr lvl="1">
              <a:lnSpc>
                <a:spcPct val="100000"/>
              </a:lnSpc>
              <a:spcBef>
                <a:spcPts val="0"/>
              </a:spcBef>
            </a:pPr>
            <a:r>
              <a:rPr lang="fi-FI" altLang="en-US" sz="2800" dirty="0">
                <a:latin typeface="Times New Roman" panose="02020603050405020304" pitchFamily="18" charset="0"/>
              </a:rPr>
              <a:t>o</a:t>
            </a:r>
            <a:r>
              <a:rPr lang="fi-FI" altLang="en-US" sz="2800" dirty="0" smtClean="0">
                <a:latin typeface="Times New Roman" panose="02020603050405020304" pitchFamily="18" charset="0"/>
              </a:rPr>
              <a:t>hjaus työterveyshuoltoon (jos todistus ei sieltä)</a:t>
            </a:r>
          </a:p>
          <a:p>
            <a:pPr lvl="1">
              <a:lnSpc>
                <a:spcPct val="100000"/>
              </a:lnSpc>
              <a:spcBef>
                <a:spcPts val="0"/>
              </a:spcBef>
            </a:pPr>
            <a:r>
              <a:rPr lang="fi-FI" altLang="en-US" sz="2800" dirty="0">
                <a:latin typeface="Times New Roman" panose="02020603050405020304" pitchFamily="18" charset="0"/>
              </a:rPr>
              <a:t>o</a:t>
            </a:r>
            <a:r>
              <a:rPr lang="fi-FI" altLang="en-US" sz="2800" dirty="0" smtClean="0">
                <a:latin typeface="Times New Roman" panose="02020603050405020304" pitchFamily="18" charset="0"/>
              </a:rPr>
              <a:t>hjaus erikoislääkärille</a:t>
            </a:r>
          </a:p>
          <a:p>
            <a:pPr lvl="1">
              <a:lnSpc>
                <a:spcPct val="100000"/>
              </a:lnSpc>
              <a:spcBef>
                <a:spcPts val="0"/>
              </a:spcBef>
            </a:pPr>
            <a:r>
              <a:rPr lang="fi-FI" altLang="en-US" sz="2800" dirty="0">
                <a:latin typeface="Times New Roman" panose="02020603050405020304" pitchFamily="18" charset="0"/>
              </a:rPr>
              <a:t>p</a:t>
            </a:r>
            <a:r>
              <a:rPr lang="fi-FI" altLang="en-US" sz="2800" dirty="0" smtClean="0">
                <a:latin typeface="Times New Roman" panose="02020603050405020304" pitchFamily="18" charset="0"/>
              </a:rPr>
              <a:t>yyntö toimittaa laajempi selvitys </a:t>
            </a:r>
          </a:p>
          <a:p>
            <a:pPr>
              <a:lnSpc>
                <a:spcPct val="100000"/>
              </a:lnSpc>
              <a:spcBef>
                <a:spcPts val="0"/>
              </a:spcBef>
            </a:pPr>
            <a:r>
              <a:rPr lang="fi-FI" altLang="en-US" sz="2800" dirty="0">
                <a:latin typeface="Times New Roman" panose="02020603050405020304" pitchFamily="18" charset="0"/>
              </a:rPr>
              <a:t>j</a:t>
            </a:r>
            <a:r>
              <a:rPr lang="fi-FI" altLang="en-US" sz="2800" dirty="0" smtClean="0">
                <a:latin typeface="Times New Roman" panose="02020603050405020304" pitchFamily="18" charset="0"/>
              </a:rPr>
              <a:t>os työntekijä ei noudata ohjausta, voi johtaa palkan menetykseen</a:t>
            </a:r>
          </a:p>
          <a:p>
            <a:pPr>
              <a:lnSpc>
                <a:spcPct val="100000"/>
              </a:lnSpc>
              <a:spcBef>
                <a:spcPts val="0"/>
              </a:spcBef>
            </a:pPr>
            <a:endParaRPr lang="fi-FI" sz="2800" dirty="0"/>
          </a:p>
        </p:txBody>
      </p:sp>
    </p:spTree>
    <p:extLst>
      <p:ext uri="{BB962C8B-B14F-4D97-AF65-F5344CB8AC3E}">
        <p14:creationId xmlns:p14="http://schemas.microsoft.com/office/powerpoint/2010/main" val="2587749744"/>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09600"/>
            <a:ext cx="7414592" cy="803176"/>
          </a:xfrm>
        </p:spPr>
        <p:txBody>
          <a:bodyPr/>
          <a:lstStyle/>
          <a:p>
            <a:r>
              <a:rPr lang="fi-FI" dirty="0" smtClean="0">
                <a:latin typeface="Times New Roman" panose="02020603050405020304" pitchFamily="18" charset="0"/>
                <a:cs typeface="Times New Roman" panose="02020603050405020304" pitchFamily="18" charset="0"/>
              </a:rPr>
              <a:t>KKO 1990:135</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7544" y="1484784"/>
            <a:ext cx="8280920" cy="4611216"/>
          </a:xfrm>
        </p:spPr>
        <p:txBody>
          <a:bodyPr>
            <a:normAutofit fontScale="92500" lnSpcReduction="10000"/>
          </a:bodyPr>
          <a:lstStyle/>
          <a:p>
            <a:r>
              <a:rPr lang="fi-FI" sz="2400" dirty="0">
                <a:latin typeface="Times New Roman" panose="02020603050405020304" pitchFamily="18" charset="0"/>
                <a:cs typeface="Times New Roman" panose="02020603050405020304" pitchFamily="18" charset="0"/>
              </a:rPr>
              <a:t>Työntekijä, jonka jalka oli vapaa-aikana murtunut, oli toimittanut työnantajalle lääkärintodistuksen sairaudestaan. Työnantajan edustaja oli samalla havainnut, että työntekijän jalka oli ollut kipsattuna. Lääkärintodistukseen merkityn työkyvyttömyysajan päätyttyä 31.1.1988 työntekijä oli ollut edelleen samasta syystä poissa työstä yli viikon ilmoittamatta syytä poissaoloonsa.</a:t>
            </a:r>
          </a:p>
          <a:p>
            <a:r>
              <a:rPr lang="fi-FI" sz="2400" dirty="0">
                <a:latin typeface="Times New Roman" panose="02020603050405020304" pitchFamily="18" charset="0"/>
                <a:cs typeface="Times New Roman" panose="02020603050405020304" pitchFamily="18" charset="0"/>
              </a:rPr>
              <a:t>Kun </a:t>
            </a:r>
            <a:r>
              <a:rPr lang="fi-FI" sz="2400" u="sng" dirty="0">
                <a:latin typeface="Times New Roman" panose="02020603050405020304" pitchFamily="18" charset="0"/>
                <a:cs typeface="Times New Roman" panose="02020603050405020304" pitchFamily="18" charset="0"/>
              </a:rPr>
              <a:t>työnantajalla oli ollut tiedossaan</a:t>
            </a:r>
            <a:r>
              <a:rPr lang="fi-FI" sz="2400" dirty="0">
                <a:latin typeface="Times New Roman" panose="02020603050405020304" pitchFamily="18" charset="0"/>
                <a:cs typeface="Times New Roman" panose="02020603050405020304" pitchFamily="18" charset="0"/>
              </a:rPr>
              <a:t> sairausloman syy ja työkyvyttömyyden aiheuttaneen vamman vakavuus sekä se mahdollisuus, että jalka tulisi olemaan kipsattuna jo määrätyn sairausloman päätyttyäkin, työnantaja oli voinut päätellä, että työntekijän poissaolo edelleen johtui jalan loukkaantumisesta aiheutuneesta työkyvyttömyydestä ja siten pätevästä esteestä. Työnantajalla ei ollut ollut oikeutta jo 12.2.1988 käsitellä työsopimusta purkautuneena.</a:t>
            </a:r>
          </a:p>
          <a:p>
            <a:endParaRPr lang="fi-FI" dirty="0"/>
          </a:p>
        </p:txBody>
      </p:sp>
    </p:spTree>
    <p:extLst>
      <p:ext uri="{BB962C8B-B14F-4D97-AF65-F5344CB8AC3E}">
        <p14:creationId xmlns:p14="http://schemas.microsoft.com/office/powerpoint/2010/main" val="949127755"/>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Times New Roman" panose="02020603050405020304" pitchFamily="18" charset="0"/>
                <a:cs typeface="Times New Roman" panose="02020603050405020304" pitchFamily="18" charset="0"/>
              </a:rPr>
              <a:t>Sairausloman aiheellisuuden epäilyt</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fi-FI" sz="2800" dirty="0" smtClean="0">
                <a:latin typeface="Times New Roman" panose="02020603050405020304" pitchFamily="18" charset="0"/>
                <a:cs typeface="Times New Roman" panose="02020603050405020304" pitchFamily="18" charset="0"/>
              </a:rPr>
              <a:t>jos työnantajalla perusteltu aihe epäillä lääkärintodistuksen ”aitoutta”</a:t>
            </a:r>
          </a:p>
          <a:p>
            <a:pPr lvl="1"/>
            <a:r>
              <a:rPr lang="fi-FI" sz="2500" dirty="0" smtClean="0">
                <a:latin typeface="Times New Roman" panose="02020603050405020304" pitchFamily="18" charset="0"/>
                <a:cs typeface="Times New Roman" panose="02020603050405020304" pitchFamily="18" charset="0"/>
              </a:rPr>
              <a:t>-&gt; uusi lääkärikäynti (työterveys tai erikoislääkäri)</a:t>
            </a:r>
          </a:p>
          <a:p>
            <a:r>
              <a:rPr lang="fi-FI" sz="2800" dirty="0" smtClean="0">
                <a:latin typeface="Times New Roman" panose="02020603050405020304" pitchFamily="18" charset="0"/>
                <a:cs typeface="Times New Roman" panose="02020603050405020304" pitchFamily="18" charset="0"/>
              </a:rPr>
              <a:t>työnantaja vastaa kuluista</a:t>
            </a:r>
          </a:p>
          <a:p>
            <a:r>
              <a:rPr lang="fi-FI" sz="2800" dirty="0" smtClean="0">
                <a:latin typeface="Times New Roman" panose="02020603050405020304" pitchFamily="18" charset="0"/>
                <a:cs typeface="Times New Roman" panose="02020603050405020304" pitchFamily="18" charset="0"/>
              </a:rPr>
              <a:t>EU-alueelta kelpaa lääkärin kirjoittaman työkyvyttömyystodistus millä tahansa EU-kielellä</a:t>
            </a:r>
            <a:endParaRPr lang="fi-FI"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87434"/>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31626"/>
          </a:xfrm>
        </p:spPr>
        <p:txBody>
          <a:bodyPr/>
          <a:lstStyle/>
          <a:p>
            <a:r>
              <a:rPr lang="fi-FI" dirty="0" smtClean="0">
                <a:latin typeface="Times New Roman" panose="02020603050405020304" pitchFamily="18" charset="0"/>
                <a:cs typeface="Times New Roman" panose="02020603050405020304" pitchFamily="18" charset="0"/>
              </a:rPr>
              <a:t>TT 2011:42</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7544" y="1700808"/>
            <a:ext cx="8047806" cy="4476155"/>
          </a:xfrm>
        </p:spPr>
        <p:txBody>
          <a:bodyPr>
            <a:normAutofit fontScale="62500" lnSpcReduction="20000"/>
          </a:bodyPr>
          <a:lstStyle/>
          <a:p>
            <a:r>
              <a:rPr lang="fi-FI" dirty="0">
                <a:latin typeface="Times New Roman" panose="02020603050405020304" pitchFamily="18" charset="0"/>
                <a:cs typeface="Times New Roman" panose="02020603050405020304" pitchFamily="18" charset="0"/>
              </a:rPr>
              <a:t>Työntekijälle oli tehty Virossa leikkaus kuorsausoireiden poistamiseksi. Työnantaja oli kieltäytynyt hyväksymästä vironkielistä lääkärintodistusta sairausajan palkan maksa­misen perusteeksi.</a:t>
            </a:r>
          </a:p>
          <a:p>
            <a:r>
              <a:rPr lang="fi-FI" dirty="0">
                <a:latin typeface="Times New Roman" panose="02020603050405020304" pitchFamily="18" charset="0"/>
                <a:cs typeface="Times New Roman" panose="02020603050405020304" pitchFamily="18" charset="0"/>
              </a:rPr>
              <a:t>Euroopan unionin sairausetuuksia koskevia sosiaaliturvasäännöksistä johtui, ettei työntekijän antaman lääkä­rintodistuksen alkuperä yksistään voinut olla perusteena sairausajan palkan maksamatta jättämiselle.</a:t>
            </a:r>
          </a:p>
          <a:p>
            <a:r>
              <a:rPr lang="fi-FI" dirty="0">
                <a:latin typeface="Times New Roman" panose="02020603050405020304" pitchFamily="18" charset="0"/>
                <a:cs typeface="Times New Roman" panose="02020603050405020304" pitchFamily="18" charset="0"/>
              </a:rPr>
              <a:t>Mikäli työntekijäpuolelta esitetty selvitys työkyvyttömyyden syystä olisi haluttu kiistää, olisi </a:t>
            </a:r>
            <a:r>
              <a:rPr lang="fi-FI" u="sng" dirty="0">
                <a:latin typeface="Times New Roman" panose="02020603050405020304" pitchFamily="18" charset="0"/>
                <a:cs typeface="Times New Roman" panose="02020603050405020304" pitchFamily="18" charset="0"/>
              </a:rPr>
              <a:t>työnantajapuolen asiana ollut hankkia työntekijän työkyvyttömyyden syystä toisenlai­nen lääketieteellinen arvio </a:t>
            </a:r>
            <a:r>
              <a:rPr lang="fi-FI" dirty="0">
                <a:latin typeface="Times New Roman" panose="02020603050405020304" pitchFamily="18" charset="0"/>
                <a:cs typeface="Times New Roman" panose="02020603050405020304" pitchFamily="18" charset="0"/>
              </a:rPr>
              <a:t>osoittamalla työntekijä nimeämänsä lääkärin tarkastetta­vaksi työ­ehtosopimuksen soveltamisohjeen mukaisessa järjestyksessä. Kun näin ei ollut ta­pahtunut, työntekijän työkyvyttömyyden oli katsottava johtuneen työehtosopimuksessa tar­koitetulla tavalla sairaudesta. Työntekijällä oli oikeus kanteessa vaadittuun sairausajan palkkaan</a:t>
            </a:r>
          </a:p>
          <a:p>
            <a:endParaRPr lang="fi-FI"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308872"/>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2015-62</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fi-FI" dirty="0">
                <a:latin typeface="Times New Roman" panose="02020603050405020304" pitchFamily="18" charset="0"/>
                <a:cs typeface="Times New Roman" panose="02020603050405020304" pitchFamily="18" charset="0"/>
              </a:rPr>
              <a:t>Työntekijä oli kieltäytynyt työnantajan hänelle määräämästä työtehtävästä, mikä oli johtanut ristiriitatilanteeseen työpaikalla. Työntekijä </a:t>
            </a:r>
            <a:r>
              <a:rPr lang="fi-FI" u="sng" dirty="0">
                <a:latin typeface="Times New Roman" panose="02020603050405020304" pitchFamily="18" charset="0"/>
                <a:cs typeface="Times New Roman" panose="02020603050405020304" pitchFamily="18" charset="0"/>
              </a:rPr>
              <a:t>oli hakeutunut työterveyslääkärille, joka oli todennut hänet työkyvyttömäksi</a:t>
            </a:r>
            <a:r>
              <a:rPr lang="fi-FI" dirty="0">
                <a:latin typeface="Times New Roman" panose="02020603050405020304" pitchFamily="18" charset="0"/>
                <a:cs typeface="Times New Roman" panose="02020603050405020304" pitchFamily="18" charset="0"/>
              </a:rPr>
              <a:t>. Sairauslomatodistuksiin työkyvyttömyyden syiksi oli merkitty reaktio vaikeaan stressiin ja sopeutumishäiriöt sekä unen alkamisen ja ylläpitämisen häiriö. Työnantaja oli kieltäytynyt maksamasta sairausajan palkkaa työkyvyttömyysajalta vedoten siihen, että </a:t>
            </a:r>
            <a:r>
              <a:rPr lang="fi-FI" u="sng" dirty="0">
                <a:latin typeface="Times New Roman" panose="02020603050405020304" pitchFamily="18" charset="0"/>
                <a:cs typeface="Times New Roman" panose="02020603050405020304" pitchFamily="18" charset="0"/>
              </a:rPr>
              <a:t>työntekijä oli käyttänyt väärin sairausajan palkkaetuja</a:t>
            </a:r>
            <a:r>
              <a:rPr lang="fi-FI" dirty="0">
                <a:latin typeface="Times New Roman" panose="02020603050405020304" pitchFamily="18" charset="0"/>
                <a:cs typeface="Times New Roman" panose="02020603050405020304" pitchFamily="18" charset="0"/>
              </a:rPr>
              <a:t>.</a:t>
            </a:r>
          </a:p>
          <a:p>
            <a:r>
              <a:rPr lang="fi-FI" dirty="0">
                <a:latin typeface="Times New Roman" panose="02020603050405020304" pitchFamily="18" charset="0"/>
                <a:cs typeface="Times New Roman" panose="02020603050405020304" pitchFamily="18" charset="0"/>
              </a:rPr>
              <a:t>Työntekijällä oli sairauslomatodistuksissa diagnosoitu tautiluokituksen mukainen sairaus. Vaikka työntekijä oli työstä kieltäytymisellään antanut aihetta ristiriitatilanteen syntymiselle, ei hänen kuitenkaan voitu katsoa aiheuttaneen sairautta ja siitä johtuvaa työkyvyttömyyttä törkeällä tuottamuksella. Työnantaja oli velvollinen maksamaan palkan työkyvyttömyysajalta.</a:t>
            </a:r>
          </a:p>
          <a:p>
            <a:endParaRPr lang="fi-FI" dirty="0"/>
          </a:p>
        </p:txBody>
      </p:sp>
    </p:spTree>
    <p:extLst>
      <p:ext uri="{BB962C8B-B14F-4D97-AF65-F5344CB8AC3E}">
        <p14:creationId xmlns:p14="http://schemas.microsoft.com/office/powerpoint/2010/main" val="811369103"/>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3600" dirty="0" smtClean="0">
                <a:latin typeface="Times New Roman" panose="02020603050405020304" pitchFamily="18" charset="0"/>
                <a:cs typeface="Times New Roman" panose="02020603050405020304" pitchFamily="18" charset="0"/>
              </a:rPr>
              <a:t>Sairauslomaoikeuden väärinkäytöstä</a:t>
            </a:r>
            <a:br>
              <a:rPr lang="fi-FI" sz="3600" dirty="0" smtClean="0">
                <a:latin typeface="Times New Roman" panose="02020603050405020304" pitchFamily="18" charset="0"/>
                <a:cs typeface="Times New Roman" panose="02020603050405020304" pitchFamily="18" charset="0"/>
              </a:rPr>
            </a:br>
            <a:r>
              <a:rPr lang="fi-FI" sz="3600" dirty="0" smtClean="0">
                <a:latin typeface="Times New Roman" panose="02020603050405020304" pitchFamily="18" charset="0"/>
                <a:cs typeface="Times New Roman" panose="02020603050405020304" pitchFamily="18" charset="0"/>
              </a:rPr>
              <a:t>TT 2013-36, toinen työ</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fi-FI" dirty="0">
                <a:latin typeface="Times New Roman" panose="02020603050405020304" pitchFamily="18" charset="0"/>
                <a:cs typeface="Times New Roman" panose="02020603050405020304" pitchFamily="18" charset="0"/>
              </a:rPr>
              <a:t>Trukinkuljettaja oli sairauslomansa aikana työskennellyt toisen työnantajan palveluksessa linja-autonkuljettajana noin kolmen tunnin ajan. Tämän johdosta työnantaja oli sairausloman vielä kestäessä purkanut työntekijän työsopimuksen.</a:t>
            </a:r>
          </a:p>
          <a:p>
            <a:r>
              <a:rPr lang="fi-FI" dirty="0">
                <a:latin typeface="Times New Roman" panose="02020603050405020304" pitchFamily="18" charset="0"/>
                <a:cs typeface="Times New Roman" panose="02020603050405020304" pitchFamily="18" charset="0"/>
              </a:rPr>
              <a:t>Vaikka työntekijä oli sairauslomansa aikaisella työskentelyllään toisen työnantajan lukuun rikkonut työsuhteeseen kuuluvaa lojaliteettivelvoitettaan, ei hänen kysymyksessä olevaa menettelyään voitu huomioon ottaen hänen pitkä moitteeton työsuhteensa pitää niin vakavana työsopimuksesta johtuvien velvoitteiden vastaisena, että työnantajalla olisi ollut työsopimuslain mukainen painava syy purkaa hänen työsopimuksensa. Asiaa kokonaisuudessaan arvioitaessa työnantajalla ei ollut työsopimuslain mukaista asiallista ja painavaa syytä edes työntekijän </a:t>
            </a:r>
            <a:r>
              <a:rPr lang="fi-FI" dirty="0" smtClean="0">
                <a:latin typeface="Times New Roman" panose="02020603050405020304" pitchFamily="18" charset="0"/>
                <a:cs typeface="Times New Roman" panose="02020603050405020304" pitchFamily="18" charset="0"/>
              </a:rPr>
              <a:t>irtisanomiselle.</a:t>
            </a:r>
            <a:endParaRPr lang="fi-FI"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8740310"/>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TT 2001-37, oma rakennustyömaa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fi-FI" dirty="0">
                <a:latin typeface="Times New Roman" panose="02020603050405020304" pitchFamily="18" charset="0"/>
                <a:cs typeface="Times New Roman" panose="02020603050405020304" pitchFamily="18" charset="0"/>
              </a:rPr>
              <a:t>Työntekijä, joka oli ollut sairauslomalla selkäsairauden vuoksi, oli sairauslomansa aikana työskennellyt omakotitalonsa rakennustyömaalla.</a:t>
            </a:r>
          </a:p>
          <a:p>
            <a:r>
              <a:rPr lang="fi-FI" dirty="0">
                <a:latin typeface="Times New Roman" panose="02020603050405020304" pitchFamily="18" charset="0"/>
                <a:cs typeface="Times New Roman" panose="02020603050405020304" pitchFamily="18" charset="0"/>
              </a:rPr>
              <a:t>Rakennustyömaalla työskentelyn ei ollut näytetty vaikuttaneen työntekijän työkyvyn palautumiseen eikä vaarantaneen sairaudesta toipumista. Vallinneissa olosuhteissa työnantajalla ei ollut liioin perusteita edellyttää, että työntekijän olisi rakennustyömaallaan työskentelyn asemesta tullut kesken sairausloman hakeutua takaisin työhönsä.</a:t>
            </a:r>
          </a:p>
          <a:p>
            <a:r>
              <a:rPr lang="fi-FI" dirty="0">
                <a:latin typeface="Times New Roman" panose="02020603050405020304" pitchFamily="18" charset="0"/>
                <a:cs typeface="Times New Roman" panose="02020603050405020304" pitchFamily="18" charset="0"/>
              </a:rPr>
              <a:t>Työntekijä ei ollut menetellyt työsuhteeseen kuuluvan lojaliteettivelvoitteen vastaisesti eikä ollut väärinkäyttänyt sairauslomaoikeuttaan. Työnantajalla</a:t>
            </a:r>
            <a:r>
              <a:rPr lang="fi-FI" dirty="0">
                <a:solidFill>
                  <a:srgbClr val="FF0000"/>
                </a:solidFill>
                <a:latin typeface="Times New Roman" panose="02020603050405020304" pitchFamily="18" charset="0"/>
                <a:cs typeface="Times New Roman" panose="02020603050405020304" pitchFamily="18" charset="0"/>
              </a:rPr>
              <a:t> ei ollut </a:t>
            </a:r>
            <a:r>
              <a:rPr lang="fi-FI" dirty="0">
                <a:latin typeface="Times New Roman" panose="02020603050405020304" pitchFamily="18" charset="0"/>
                <a:cs typeface="Times New Roman" panose="02020603050405020304" pitchFamily="18" charset="0"/>
              </a:rPr>
              <a:t>perusteita työtekijän työsopimuksen purkamiseen tai edes sen irtisanomiseen. Työnantaja velvoitettu suorittamaan työtekijälle korvausta työsopimuksen irtisanomissuojasopimuksen vastaisen päättämisen johdosta.</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4623475"/>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fontScale="90000"/>
          </a:bodyPr>
          <a:lstStyle/>
          <a:p>
            <a:pPr>
              <a:defRPr/>
            </a:pPr>
            <a:r>
              <a:rPr lang="fi-FI" dirty="0" smtClean="0">
                <a:latin typeface="Times New Roman" pitchFamily="18" charset="0"/>
                <a:cs typeface="Times New Roman" pitchFamily="18" charset="0"/>
              </a:rPr>
              <a:t>TT 2010:3</a:t>
            </a:r>
            <a:r>
              <a:rPr lang="fi-FI" b="1" dirty="0" smtClean="0"/>
              <a:t/>
            </a:r>
            <a:br>
              <a:rPr lang="fi-FI" b="1" dirty="0" smtClean="0"/>
            </a:br>
            <a:endParaRPr lang="fi-FI" dirty="0"/>
          </a:p>
        </p:txBody>
      </p:sp>
      <p:sp>
        <p:nvSpPr>
          <p:cNvPr id="19459" name="Sisällön paikkamerkki 4"/>
          <p:cNvSpPr>
            <a:spLocks noGrp="1"/>
          </p:cNvSpPr>
          <p:nvPr>
            <p:ph idx="1"/>
          </p:nvPr>
        </p:nvSpPr>
        <p:spPr>
          <a:xfrm>
            <a:off x="395536" y="1052736"/>
            <a:ext cx="8291264" cy="5073427"/>
          </a:xfrm>
        </p:spPr>
        <p:txBody>
          <a:bodyPr/>
          <a:lstStyle/>
          <a:p>
            <a:r>
              <a:rPr lang="fi-FI" sz="2400" dirty="0" smtClean="0">
                <a:latin typeface="Times New Roman" pitchFamily="18" charset="0"/>
                <a:cs typeface="Times New Roman" pitchFamily="18" charset="0"/>
              </a:rPr>
              <a:t>Työntekijä oli ilmoittanut </a:t>
            </a:r>
            <a:r>
              <a:rPr lang="fi-FI" sz="2400" dirty="0" err="1" smtClean="0">
                <a:latin typeface="Times New Roman" pitchFamily="18" charset="0"/>
                <a:cs typeface="Times New Roman" pitchFamily="18" charset="0"/>
              </a:rPr>
              <a:t>sairauspoissaolostaan</a:t>
            </a:r>
            <a:r>
              <a:rPr lang="fi-FI" sz="2400" dirty="0" smtClean="0">
                <a:latin typeface="Times New Roman" pitchFamily="18" charset="0"/>
                <a:cs typeface="Times New Roman" pitchFamily="18" charset="0"/>
              </a:rPr>
              <a:t> tekstiviestillä työtoverilleen, joka oli välittänyt tiedon esimiehelle. Näin menetellessään työntekijä oli laiminlyönyt tehdä ilmoituksen työehtosopimuksen sekä työnantajan ohjeiden ja työntekijälle erikseen annetun ohjauksen edellyttämällä tavalla henkilökohtaisesti lähimmälle esimiehelleen tai työnantajan ilmoittamalle muulle henkilölle. Yhtiö ei ollut rikkonut työehtosopimusta kieltäytyessään maksamasta työntekijälle sairausajan palkkaa. ---(Ään.)</a:t>
            </a:r>
          </a:p>
          <a:p>
            <a:endParaRPr lang="fi-FI" dirty="0" smtClean="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i-FI" dirty="0" smtClean="0">
                <a:latin typeface="Times New Roman" pitchFamily="18" charset="0"/>
                <a:cs typeface="Times New Roman" pitchFamily="18" charset="0"/>
              </a:rPr>
              <a:t>TT 2008:61</a:t>
            </a:r>
          </a:p>
        </p:txBody>
      </p:sp>
      <p:sp>
        <p:nvSpPr>
          <p:cNvPr id="20483" name="Rectangle 3"/>
          <p:cNvSpPr>
            <a:spLocks noGrp="1" noChangeArrowheads="1"/>
          </p:cNvSpPr>
          <p:nvPr>
            <p:ph type="body" idx="1"/>
          </p:nvPr>
        </p:nvSpPr>
        <p:spPr/>
        <p:txBody>
          <a:bodyPr/>
          <a:lstStyle/>
          <a:p>
            <a:pPr>
              <a:lnSpc>
                <a:spcPct val="80000"/>
              </a:lnSpc>
            </a:pPr>
            <a:r>
              <a:rPr lang="fi-FI" sz="2000" smtClean="0">
                <a:latin typeface="Times New Roman" pitchFamily="18" charset="0"/>
                <a:cs typeface="Times New Roman" pitchFamily="18" charset="0"/>
              </a:rPr>
              <a:t>Työntekijä oli ennen sairauslomalle jääntiään ilmoittanut työnantajalle työhön tulemisensa esteeksi edeltäneen talvilomaviikon aikana tapahtuneen runsaan alkoholin käytön. Sairauslomalle jäämisensä jälkeen työntekijä oli toimittanut työnantajalle lääkärintodistukset, joissa ensisijaiseksi työkyvyttömyyden syyksi oli merkitty masennus. Muina työkykyyn vaikuttavina sairauksina lääkärintodistuksissa oli ilmoitettu tautiluokituksen koodit, jotka viittasivat alkoholin käytön seurauksiin. Työnantaja oli esitetyn selvityksen perusteella kieltäytynyt maksamasta työntekijälle sairausajan palkkaa lääkärintodistusten mukaiselta työkyvyttömyysajalta, koska työntekijä oli työnantajan näkemyksen mukaan aiheuttanut työkyvyttömyytensä kevytmielisellä elämällä.</a:t>
            </a:r>
          </a:p>
          <a:p>
            <a:pPr>
              <a:lnSpc>
                <a:spcPct val="80000"/>
              </a:lnSpc>
            </a:pPr>
            <a:r>
              <a:rPr lang="fi-FI" sz="2000" smtClean="0">
                <a:latin typeface="Times New Roman" pitchFamily="18" charset="0"/>
                <a:cs typeface="Times New Roman" pitchFamily="18" charset="0"/>
              </a:rPr>
              <a:t>Koska työntekijän työkyvyttömyys oli lääkärintodistusten mukaan johtunut ensisijaisesti sairaudeksi luokiteltavaksi masennuksesta, eikä työntekijän ollut näytetty aiheuttaneen tätä sairauttaan tahallisesti, törkeällä tuottamuksella tai kevytmielisellä elämällään, työnantaja oli velvollinen maksamaan työntekijälle vaaditun sairausajan palkan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latin typeface="Times New Roman" pitchFamily="18" charset="0"/>
                <a:cs typeface="Times New Roman" pitchFamily="18" charset="0"/>
              </a:rPr>
              <a:t>Työsopimuslaissa oleva työsopimuksen/työsuhteen määritelmä, työsopimuslain 1 luvun 1 §</a:t>
            </a:r>
            <a:endParaRPr lang="fi-FI" sz="2800" dirty="0">
              <a:latin typeface="Times New Roman" pitchFamily="18" charset="0"/>
              <a:cs typeface="Times New Roman" pitchFamily="18" charset="0"/>
            </a:endParaRPr>
          </a:p>
        </p:txBody>
      </p:sp>
      <p:sp>
        <p:nvSpPr>
          <p:cNvPr id="3" name="Sisällön paikkamerkki 2"/>
          <p:cNvSpPr>
            <a:spLocks noGrp="1"/>
          </p:cNvSpPr>
          <p:nvPr>
            <p:ph idx="1"/>
          </p:nvPr>
        </p:nvSpPr>
        <p:spPr>
          <a:xfrm>
            <a:off x="395536" y="1412776"/>
            <a:ext cx="8291264" cy="4713387"/>
          </a:xfrm>
        </p:spPr>
        <p:txBody>
          <a:bodyPr/>
          <a:lstStyle/>
          <a:p>
            <a:r>
              <a:rPr lang="fi-FI" sz="2400" dirty="0" smtClean="0">
                <a:latin typeface="Times New Roman" pitchFamily="18" charset="0"/>
                <a:cs typeface="Times New Roman" pitchFamily="18" charset="0"/>
              </a:rPr>
              <a:t>”Tätä lakia sovelletaan sopimukseen (</a:t>
            </a:r>
            <a:r>
              <a:rPr lang="fi-FI" sz="2400" i="1" dirty="0" smtClean="0">
                <a:latin typeface="Times New Roman" pitchFamily="18" charset="0"/>
                <a:cs typeface="Times New Roman" pitchFamily="18" charset="0"/>
              </a:rPr>
              <a:t>työsopimus</a:t>
            </a:r>
            <a:r>
              <a:rPr lang="fi-FI" sz="2400" dirty="0" smtClean="0">
                <a:latin typeface="Times New Roman" pitchFamily="18" charset="0"/>
                <a:cs typeface="Times New Roman" pitchFamily="18" charset="0"/>
              </a:rPr>
              <a:t>), jolla työntekijä tai työntekijät yhdessä työkuntana sitoutuvat henkilökohtaisesti tekemään työtä työnantajan lukuun tämän johdon ja valvonnan alaisena palkkaa tai muuta vastiketta vastaan.</a:t>
            </a:r>
          </a:p>
          <a:p>
            <a:r>
              <a:rPr lang="fi-FI" sz="2400" dirty="0" smtClean="0">
                <a:latin typeface="Times New Roman" pitchFamily="18" charset="0"/>
                <a:cs typeface="Times New Roman" pitchFamily="18" charset="0"/>
              </a:rPr>
              <a:t>Tätä lakia on sovellettava, vaikka vastikkeesta ei ole sovittu, jos tosiseikoista käy ilmi, että työtä ei ole tarkoitettu tehtäväksi vastikkeetta.</a:t>
            </a:r>
          </a:p>
          <a:p>
            <a:r>
              <a:rPr lang="fi-FI" sz="2400" dirty="0" smtClean="0">
                <a:latin typeface="Times New Roman" pitchFamily="18" charset="0"/>
                <a:cs typeface="Times New Roman" pitchFamily="18" charset="0"/>
              </a:rPr>
              <a:t>Lain soveltamista ei estä pelkästään se, että työ tehdään työntekijän kotona tai hänen valitsemassaan paikassa eikä sekään, että työ suoritetaan työntekijän työvälineillä tai -koneilla.”</a:t>
            </a:r>
          </a:p>
          <a:p>
            <a:endParaRPr lang="fi-FI"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fi-FI" smtClean="0">
                <a:latin typeface="Times New Roman" pitchFamily="18" charset="0"/>
              </a:rPr>
              <a:t>KKO 1997:121</a:t>
            </a:r>
          </a:p>
        </p:txBody>
      </p:sp>
      <p:sp>
        <p:nvSpPr>
          <p:cNvPr id="24579" name="Rectangle 3"/>
          <p:cNvSpPr>
            <a:spLocks noGrp="1" noChangeArrowheads="1"/>
          </p:cNvSpPr>
          <p:nvPr>
            <p:ph type="body" idx="1"/>
          </p:nvPr>
        </p:nvSpPr>
        <p:spPr/>
        <p:txBody>
          <a:bodyPr/>
          <a:lstStyle/>
          <a:p>
            <a:pPr eaLnBrk="1" hangingPunct="1">
              <a:buFont typeface="Wingdings" pitchFamily="2" charset="2"/>
              <a:buNone/>
            </a:pPr>
            <a:r>
              <a:rPr lang="fi-FI" dirty="0" smtClean="0"/>
              <a:t>	</a:t>
            </a:r>
            <a:r>
              <a:rPr lang="fi-FI" dirty="0" smtClean="0">
                <a:latin typeface="Times New Roman" pitchFamily="18" charset="0"/>
              </a:rPr>
              <a:t>Lomautus oli alkanut lomautusilmoituksen mukaisesti. Kun lomautusilmoitus oli annettu ennen työntekijän sairausloman alkamista, oli työnteon keskeytys lomautusaikana johtunut lomautuksesta eikä sairaudesta. Työntekijällä ei siten ollut oikeutta sairausajan palkkaan.</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fi-FI" sz="3600" dirty="0" smtClean="0">
                <a:latin typeface="Times New Roman" pitchFamily="18" charset="0"/>
                <a:cs typeface="Times New Roman" pitchFamily="18" charset="0"/>
              </a:rPr>
              <a:t>TT 2004-124</a:t>
            </a:r>
          </a:p>
        </p:txBody>
      </p:sp>
      <p:sp>
        <p:nvSpPr>
          <p:cNvPr id="25603" name="Rectangle 3"/>
          <p:cNvSpPr>
            <a:spLocks noGrp="1" noChangeArrowheads="1"/>
          </p:cNvSpPr>
          <p:nvPr>
            <p:ph type="body" idx="1"/>
          </p:nvPr>
        </p:nvSpPr>
        <p:spPr/>
        <p:txBody>
          <a:bodyPr/>
          <a:lstStyle/>
          <a:p>
            <a:pPr eaLnBrk="1" hangingPunct="1">
              <a:lnSpc>
                <a:spcPct val="80000"/>
              </a:lnSpc>
            </a:pPr>
            <a:r>
              <a:rPr lang="fi-FI" sz="2000" smtClean="0">
                <a:latin typeface="Times New Roman" pitchFamily="18" charset="0"/>
              </a:rPr>
              <a:t>Lääkäri oli määrännyt työntekijän sairauslomalle kolmeksi peräkkäiseksi ajanjaksoksi samalla taudinmäärityksellä. Työnantaja ilmoitti ensimmäisen sairauslomajakson aikana työntekijän lomauttamisesta jakson päättymisestä lukien. Työntekijän koko työkyvyttömyysaikaa oli kuitenkin tarkasteltava yhtenäisenä sairauslomana. Työntekijän poissaolon katsottiin siten johtuneen sairaudesta myös ilmoitetun lomautuksen aikana. Työntekijällä oli oikeus sairausajan palkkaan.</a:t>
            </a:r>
          </a:p>
          <a:p>
            <a:pPr eaLnBrk="1" hangingPunct="1">
              <a:lnSpc>
                <a:spcPct val="80000"/>
              </a:lnSpc>
            </a:pPr>
            <a:r>
              <a:rPr lang="fi-FI" sz="2000" smtClean="0">
                <a:latin typeface="Times New Roman" pitchFamily="18" charset="0"/>
              </a:rPr>
              <a:t>Jättäessään maksamatta työntekijälle sairausajan palkan lomautusajalta yhtiö oli toiminut työnantajaliitolta saamiensa ohjeiden mukaisesti. Yhtiö ei ollut rikkonut työehtosopimusta työehtosopimuslain 7 §:ssä tarkoitetulla tavalla. Työnantajaliiton olisi sen sijaan tullut havaita yhtiölle antamansa tulkinnan työehtosopimuksen vastaisuus ja huolehtia siitä, että yhtiö viipymättä oikaisee menettelynsä työehtosopimuksen mukaiseksi. Kun työnantajaliitto ei kuitenkaan ollut tällaisiin toimenpiteisiin ryhtynyt, liitto oli laiminlyönyt valvontavelvollisuutensa.</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fi-FI" smtClean="0">
                <a:latin typeface="Times New Roman" pitchFamily="18" charset="0"/>
              </a:rPr>
              <a:t>KKO 1993:39 ja KKO 1986 II 108</a:t>
            </a:r>
          </a:p>
        </p:txBody>
      </p:sp>
      <p:sp>
        <p:nvSpPr>
          <p:cNvPr id="26627" name="Rectangle 3"/>
          <p:cNvSpPr>
            <a:spLocks noGrp="1" noChangeArrowheads="1"/>
          </p:cNvSpPr>
          <p:nvPr>
            <p:ph type="body" idx="1"/>
          </p:nvPr>
        </p:nvSpPr>
        <p:spPr/>
        <p:txBody>
          <a:bodyPr/>
          <a:lstStyle/>
          <a:p>
            <a:pPr eaLnBrk="1" hangingPunct="1"/>
            <a:r>
              <a:rPr lang="fi-FI" sz="2800" dirty="0" smtClean="0">
                <a:latin typeface="Times New Roman" pitchFamily="18" charset="0"/>
              </a:rPr>
              <a:t>KKO 1993:39,Työntekijän sairausloma oli alkanut ennen työnantajaliiton toimeenpanemaa työsulkua ja päättynyt työsulun päättymisen jälkeen. Työntekijällä oli oikeus saada sairausajan palkka myös työsulun ajalta. </a:t>
            </a:r>
          </a:p>
          <a:p>
            <a:pPr eaLnBrk="1" hangingPunct="1"/>
            <a:r>
              <a:rPr lang="fi-FI" sz="2800" dirty="0" smtClean="0">
                <a:latin typeface="Times New Roman" pitchFamily="18" charset="0"/>
              </a:rPr>
              <a:t>KKO 1986 II 108 työntekijän sairausloman aikana oli alkanut lakko. Sairausloman päätyttyä työntekijä oli yhtynyt lakkoon palaamatta työpaikalleen. Työntekijällä oli oikeus palkkaan koko sairausloman ajalta. Ään. </a:t>
            </a:r>
          </a:p>
          <a:p>
            <a:pPr eaLnBrk="1" hangingPunct="1"/>
            <a:endParaRPr lang="fi-FI" sz="2800" dirty="0" smtClean="0">
              <a:latin typeface="Times New Roman" pitchFamily="18"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fi-FI" sz="4000" smtClean="0">
                <a:latin typeface="Times New Roman" pitchFamily="18" charset="0"/>
              </a:rPr>
              <a:t>KKO 1994:30 (poikkeus aikaprioriteettiperiaatteesta</a:t>
            </a:r>
            <a:r>
              <a:rPr lang="fi-FI" sz="4000" smtClean="0"/>
              <a:t>)</a:t>
            </a:r>
          </a:p>
        </p:txBody>
      </p:sp>
      <p:sp>
        <p:nvSpPr>
          <p:cNvPr id="27651" name="Rectangle 3"/>
          <p:cNvSpPr>
            <a:spLocks noGrp="1" noChangeArrowheads="1"/>
          </p:cNvSpPr>
          <p:nvPr>
            <p:ph type="body" idx="1"/>
          </p:nvPr>
        </p:nvSpPr>
        <p:spPr/>
        <p:txBody>
          <a:bodyPr/>
          <a:lstStyle/>
          <a:p>
            <a:pPr eaLnBrk="1" hangingPunct="1"/>
            <a:r>
              <a:rPr lang="fi-FI" dirty="0" smtClean="0">
                <a:latin typeface="Times New Roman" pitchFamily="18" charset="0"/>
              </a:rPr>
              <a:t>Työntekijän sairasloman aikana oli alkanut lakko, johon työntekijä oli sairauslomastaan huolimatta osallistunut ilmoittautumalla lakkolaiseksi ja toimimalla lakkovahtina. Työntekijällä ei ollut oikeutta saada sairausajan palkkaa lakon ajalta</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r>
              <a:rPr lang="fi-FI" smtClean="0">
                <a:latin typeface="Times New Roman" pitchFamily="18" charset="0"/>
                <a:cs typeface="Times New Roman" pitchFamily="18" charset="0"/>
              </a:rPr>
              <a:t>TT 2009:111</a:t>
            </a:r>
          </a:p>
        </p:txBody>
      </p:sp>
      <p:sp>
        <p:nvSpPr>
          <p:cNvPr id="28675" name="Sisällön paikkamerkki 2"/>
          <p:cNvSpPr>
            <a:spLocks noGrp="1"/>
          </p:cNvSpPr>
          <p:nvPr>
            <p:ph idx="1"/>
          </p:nvPr>
        </p:nvSpPr>
        <p:spPr/>
        <p:txBody>
          <a:bodyPr/>
          <a:lstStyle/>
          <a:p>
            <a:r>
              <a:rPr lang="fi-FI" sz="2800" dirty="0" smtClean="0">
                <a:latin typeface="Times New Roman" pitchFamily="18" charset="0"/>
                <a:cs typeface="Times New Roman" pitchFamily="18" charset="0"/>
              </a:rPr>
              <a:t>Työnantaja oli lomauttanut työntekijän hänen sairauslomansa aikana. Koska sairausloma oli alkanut ennen lomautusta, työnteon keskeytyksen oli työoikeudessa vakiintuneesti noudatettavan aikaprioriteettiperiaatteen mukaisesti katsottava johtuneen sairauslomasta eikä lomautuksesta. Lomautuksen katsottiin alkaneen vasta sairausloman päätyttyä. Lomautus ei näin laskien ollut kestänyt 200 päivää, eikä työntekijällä siten ollut työehtosopimuksen perusteella oikeutta irtisanomisajan palkkaan.</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fi-FI" smtClean="0">
                <a:latin typeface="Times New Roman" pitchFamily="18" charset="0"/>
              </a:rPr>
              <a:t>Työntekijän velvoitteita</a:t>
            </a:r>
          </a:p>
        </p:txBody>
      </p:sp>
      <p:sp>
        <p:nvSpPr>
          <p:cNvPr id="30723" name="Rectangle 3"/>
          <p:cNvSpPr>
            <a:spLocks noGrp="1" noChangeArrowheads="1"/>
          </p:cNvSpPr>
          <p:nvPr>
            <p:ph type="body" idx="1"/>
          </p:nvPr>
        </p:nvSpPr>
        <p:spPr>
          <a:ln>
            <a:solidFill>
              <a:schemeClr val="accent1"/>
            </a:solidFill>
          </a:ln>
        </p:spPr>
        <p:txBody>
          <a:bodyPr/>
          <a:lstStyle/>
          <a:p>
            <a:pPr eaLnBrk="1" hangingPunct="1"/>
            <a:r>
              <a:rPr lang="fi-FI" dirty="0" smtClean="0">
                <a:latin typeface="Times New Roman" pitchFamily="18" charset="0"/>
              </a:rPr>
              <a:t>velvollisuus tehdä työ huolellisesti noudattaen työnantajan ohjeita</a:t>
            </a:r>
          </a:p>
          <a:p>
            <a:pPr eaLnBrk="1" hangingPunct="1"/>
            <a:r>
              <a:rPr lang="fi-FI" dirty="0" smtClean="0">
                <a:solidFill>
                  <a:schemeClr val="accent1"/>
                </a:solidFill>
                <a:latin typeface="Times New Roman" pitchFamily="18" charset="0"/>
              </a:rPr>
              <a:t>lojaliteettivelvoite – mitä se nykypäivänä tarkoittaa?</a:t>
            </a:r>
          </a:p>
          <a:p>
            <a:pPr eaLnBrk="1" hangingPunct="1"/>
            <a:r>
              <a:rPr lang="fi-FI" dirty="0" smtClean="0">
                <a:latin typeface="Times New Roman" pitchFamily="18" charset="0"/>
              </a:rPr>
              <a:t>liike- ja ammattisalaisuudet pidettävä salassa</a:t>
            </a:r>
          </a:p>
          <a:p>
            <a:pPr eaLnBrk="1" hangingPunct="1"/>
            <a:r>
              <a:rPr lang="fi-FI" dirty="0" smtClean="0">
                <a:latin typeface="Times New Roman" pitchFamily="18" charset="0"/>
              </a:rPr>
              <a:t>ei saa kilpailla oman työnantajan kanssa</a:t>
            </a:r>
          </a:p>
          <a:p>
            <a:pPr eaLnBrk="1" hangingPunct="1"/>
            <a:r>
              <a:rPr lang="fi-FI" dirty="0" smtClean="0">
                <a:latin typeface="Times New Roman" pitchFamily="18" charset="0"/>
              </a:rPr>
              <a:t>työsuhteen jälkeisestä kilpailukiellosta voidaan sopia erityisillä perusteilla</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fi-FI" dirty="0" smtClean="0">
                <a:latin typeface="Times New Roman" pitchFamily="18" charset="0"/>
                <a:cs typeface="Times New Roman" pitchFamily="18" charset="0"/>
              </a:rPr>
              <a:t>KKO 1984 II 131</a:t>
            </a:r>
          </a:p>
        </p:txBody>
      </p:sp>
      <p:sp>
        <p:nvSpPr>
          <p:cNvPr id="31747" name="Rectangle 3"/>
          <p:cNvSpPr>
            <a:spLocks noGrp="1" noChangeArrowheads="1"/>
          </p:cNvSpPr>
          <p:nvPr>
            <p:ph type="body" idx="1"/>
          </p:nvPr>
        </p:nvSpPr>
        <p:spPr/>
        <p:txBody>
          <a:bodyPr/>
          <a:lstStyle/>
          <a:p>
            <a:pPr eaLnBrk="1" hangingPunct="1">
              <a:lnSpc>
                <a:spcPct val="90000"/>
              </a:lnSpc>
            </a:pPr>
            <a:r>
              <a:rPr lang="fi-FI" dirty="0" smtClean="0">
                <a:latin typeface="Times New Roman" pitchFamily="18" charset="0"/>
              </a:rPr>
              <a:t>Tilitoimiston kirjanpitäjä oli työnantajaltaan salaa ryhtynyt äänettömäksi yhtiömieheksi kommandiittiyhtiönä naapurikuntaan perustettuun uuteen tilitoimistoon, jonka toiminta oli aloitettu. Kirjanpitäjän menettelyä pidettiin työsuhteessa noudatettavan hyvän tavan vastaisena kilpailutekona, joka ilmeisesti vahingoitti työnantajaa. Tämän vuoksi työnantajalla oli TSL 43 §:n 2 momentin 4 kohdan (nyk. 8 luvun 1 §) nojalla oikeus purkaa kirjanpitäjän työsopimus. Ään.</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fi-FI" smtClean="0">
                <a:latin typeface="Times New Roman" pitchFamily="18" charset="0"/>
              </a:rPr>
              <a:t>KKO 1995:47</a:t>
            </a:r>
          </a:p>
        </p:txBody>
      </p:sp>
      <p:sp>
        <p:nvSpPr>
          <p:cNvPr id="32771" name="Rectangle 3"/>
          <p:cNvSpPr>
            <a:spLocks noGrp="1" noChangeArrowheads="1"/>
          </p:cNvSpPr>
          <p:nvPr>
            <p:ph type="body" idx="1"/>
          </p:nvPr>
        </p:nvSpPr>
        <p:spPr/>
        <p:txBody>
          <a:bodyPr/>
          <a:lstStyle/>
          <a:p>
            <a:pPr eaLnBrk="1" hangingPunct="1"/>
            <a:r>
              <a:rPr lang="fi-FI" sz="2400" dirty="0" smtClean="0">
                <a:latin typeface="Times New Roman" pitchFamily="18" charset="0"/>
                <a:cs typeface="Times New Roman" pitchFamily="18" charset="0"/>
              </a:rPr>
              <a:t>Lomautettu työntekijä oli tehnyt työnantajansa tarjouksen kanssa kilpailevan urakkatarjouksen ja saanut urakan suorittaakseen. Tekemällä omaan lukuunsa urakkatarjouksen työntekijä ei ollut pelkästään pyrkinyt ottamaan vastaan työsopimuslain 30 §:n 3 momentissa tarkoitettua muuta työtä vaan hänen menettelynsä oli ollut työsopimuslain 16 §:ssä tarkoitettu, työsuhteessa noudatettavan hyvän tavan vastainen kilpailuteko, joka oli ilmeisesti vahingoittanut työnantajaa. Työntekijän katsottiin menettelyllään törkeällä tavalla rikkoneen työsopimuslain 16 §:n 1 momentissa olevaa kieltoa. Sen vuoksi yhtiöllä oli työsopimuslain 43 §:n edellyttämä tärkeä syy purkaa työsopimus.</a:t>
            </a:r>
          </a:p>
          <a:p>
            <a:pPr eaLnBrk="1" hangingPunct="1"/>
            <a:r>
              <a:rPr lang="fi-FI" sz="2400" dirty="0" smtClean="0">
                <a:latin typeface="Times New Roman" pitchFamily="18" charset="0"/>
                <a:cs typeface="Times New Roman" pitchFamily="18" charset="0"/>
              </a:rPr>
              <a:t>- huom. säännösten numerot muuttuneet!</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277813"/>
            <a:ext cx="8229600" cy="1139825"/>
          </a:xfrm>
        </p:spPr>
        <p:txBody>
          <a:bodyPr/>
          <a:lstStyle/>
          <a:p>
            <a:pPr eaLnBrk="1" hangingPunct="1"/>
            <a:r>
              <a:rPr lang="fi-FI" smtClean="0">
                <a:latin typeface="Times New Roman" pitchFamily="18" charset="0"/>
              </a:rPr>
              <a:t>KKO 1985 II 158</a:t>
            </a:r>
          </a:p>
        </p:txBody>
      </p:sp>
      <p:sp>
        <p:nvSpPr>
          <p:cNvPr id="33795" name="Rectangle 3"/>
          <p:cNvSpPr>
            <a:spLocks noGrp="1" noChangeArrowheads="1"/>
          </p:cNvSpPr>
          <p:nvPr>
            <p:ph type="body" idx="4294967295"/>
          </p:nvPr>
        </p:nvSpPr>
        <p:spPr>
          <a:xfrm>
            <a:off x="395536" y="1484784"/>
            <a:ext cx="7834064" cy="4646141"/>
          </a:xfrm>
        </p:spPr>
        <p:txBody>
          <a:bodyPr/>
          <a:lstStyle/>
          <a:p>
            <a:pPr eaLnBrk="1" hangingPunct="1"/>
            <a:r>
              <a:rPr lang="fi-FI" sz="2800" dirty="0" smtClean="0">
                <a:latin typeface="Times New Roman" pitchFamily="18" charset="0"/>
              </a:rPr>
              <a:t>Hinausautoliikennettä harjoittavan työnantajan palveluksessa ollut työntekijä oli hakenut ja saanut hinausauton liikenneluvan, jota myös hänen työnantajansa oli tuloksettomasti hakenut. Luvan ehtojen mukaan liikenne tuli aloittaa 6 kuukauden kuluessa luvan myöntämisestä. Työntekijän menettelyä ei pidetty TSL 16 §:n 1 </a:t>
            </a:r>
            <a:r>
              <a:rPr lang="fi-FI" sz="2800" dirty="0" err="1" smtClean="0">
                <a:latin typeface="Times New Roman" pitchFamily="18" charset="0"/>
              </a:rPr>
              <a:t>mom:ssa</a:t>
            </a:r>
            <a:r>
              <a:rPr lang="fi-FI" sz="2800" dirty="0" smtClean="0">
                <a:latin typeface="Times New Roman" pitchFamily="18" charset="0"/>
              </a:rPr>
              <a:t> tarkoitettuna kilpailutekona, joka olisi oikeuttanut työnantajan kohta liikenneluvan myöntämisestä tiedon saatuaan purkamaan työsopimuksen.</a:t>
            </a:r>
          </a:p>
          <a:p>
            <a:pPr eaLnBrk="1" hangingPunct="1"/>
            <a:r>
              <a:rPr lang="fi-FI" sz="2800" dirty="0" smtClean="0">
                <a:latin typeface="Times New Roman" pitchFamily="18" charset="0"/>
              </a:rPr>
              <a:t> - huom. säännöksen numero muuttunut</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Otsikko 1"/>
          <p:cNvSpPr>
            <a:spLocks noGrp="1"/>
          </p:cNvSpPr>
          <p:nvPr>
            <p:ph type="title"/>
          </p:nvPr>
        </p:nvSpPr>
        <p:spPr/>
        <p:txBody>
          <a:bodyPr/>
          <a:lstStyle/>
          <a:p>
            <a:r>
              <a:rPr lang="fi-FI" dirty="0" smtClean="0">
                <a:latin typeface="Times New Roman" pitchFamily="18" charset="0"/>
                <a:cs typeface="Times New Roman" pitchFamily="18" charset="0"/>
              </a:rPr>
              <a:t>KKO 2012:91</a:t>
            </a:r>
          </a:p>
        </p:txBody>
      </p:sp>
      <p:sp>
        <p:nvSpPr>
          <p:cNvPr id="34819" name="Sisällön paikkamerkki 2"/>
          <p:cNvSpPr>
            <a:spLocks noGrp="1"/>
          </p:cNvSpPr>
          <p:nvPr>
            <p:ph idx="1"/>
          </p:nvPr>
        </p:nvSpPr>
        <p:spPr/>
        <p:txBody>
          <a:bodyPr/>
          <a:lstStyle/>
          <a:p>
            <a:r>
              <a:rPr lang="fi-FI" smtClean="0">
                <a:latin typeface="Times New Roman" pitchFamily="18" charset="0"/>
                <a:cs typeface="Times New Roman" pitchFamily="18" charset="0"/>
              </a:rPr>
              <a:t>Autoliikettä harjoittavan yhtiön liikkeessä esimiesasemassa oleva työntekijä oli ostanut ja myynyt autoja omaan lukuunsa vastoin yhtiössä noudatettua käytäntöä. Toimintaa pidettiin kilpailevana toimintana. Yhtiöllä katsottiin olleen oikeus tällä perusteella irtisanoa työsopimus, mutta kilpailevan toiminnan vähäisyyden vuoksi ei oikeutta purkaa sitä.</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tsikko 1"/>
          <p:cNvSpPr>
            <a:spLocks noGrp="1"/>
          </p:cNvSpPr>
          <p:nvPr>
            <p:ph type="title"/>
          </p:nvPr>
        </p:nvSpPr>
        <p:spPr/>
        <p:txBody>
          <a:bodyPr/>
          <a:lstStyle/>
          <a:p>
            <a:r>
              <a:rPr lang="fi-FI" smtClean="0">
                <a:latin typeface="Times New Roman" pitchFamily="18" charset="0"/>
                <a:cs typeface="Times New Roman" pitchFamily="18" charset="0"/>
              </a:rPr>
              <a:t>Työsuhde</a:t>
            </a:r>
          </a:p>
        </p:txBody>
      </p:sp>
      <p:sp>
        <p:nvSpPr>
          <p:cNvPr id="19459" name="Sisällön paikkamerkki 2"/>
          <p:cNvSpPr>
            <a:spLocks noGrp="1"/>
          </p:cNvSpPr>
          <p:nvPr>
            <p:ph idx="1"/>
          </p:nvPr>
        </p:nvSpPr>
        <p:spPr>
          <a:xfrm>
            <a:off x="467544" y="1340768"/>
            <a:ext cx="8219256" cy="4785395"/>
          </a:xfrm>
        </p:spPr>
        <p:txBody>
          <a:bodyPr/>
          <a:lstStyle/>
          <a:p>
            <a:r>
              <a:rPr lang="fi-FI" sz="2400" dirty="0" smtClean="0">
                <a:latin typeface="Times New Roman" pitchFamily="18" charset="0"/>
                <a:cs typeface="Times New Roman" pitchFamily="18" charset="0"/>
              </a:rPr>
              <a:t>työlainsäädännön soveltamisen kohde: työsuhde -&gt; sen tunnistaminen ensiarvoista!</a:t>
            </a:r>
          </a:p>
          <a:p>
            <a:r>
              <a:rPr lang="fi-FI" sz="2400" dirty="0" smtClean="0">
                <a:latin typeface="Times New Roman" pitchFamily="18" charset="0"/>
                <a:cs typeface="Times New Roman" pitchFamily="18" charset="0"/>
              </a:rPr>
              <a:t>ajallinen soveltaminen; mitä siitä tiedettävä?</a:t>
            </a:r>
          </a:p>
          <a:p>
            <a:pPr lvl="1"/>
            <a:r>
              <a:rPr lang="fi-FI" sz="2400" dirty="0" smtClean="0">
                <a:latin typeface="Times New Roman" pitchFamily="18" charset="0"/>
                <a:cs typeface="Times New Roman" pitchFamily="18" charset="0"/>
              </a:rPr>
              <a:t>työsopimus solmitaan 24.11.2019, ja siinä sovitaan työn aloittamisesta 1.3.2020…</a:t>
            </a:r>
          </a:p>
          <a:p>
            <a:r>
              <a:rPr lang="fi-FI" sz="2400" dirty="0" smtClean="0">
                <a:latin typeface="Times New Roman" pitchFamily="18" charset="0"/>
                <a:cs typeface="Times New Roman" pitchFamily="18" charset="0"/>
              </a:rPr>
              <a:t>tunnusmerkit säädetty </a:t>
            </a:r>
            <a:r>
              <a:rPr lang="fi-FI" sz="2400" dirty="0" err="1" smtClean="0">
                <a:latin typeface="Times New Roman" pitchFamily="18" charset="0"/>
                <a:cs typeface="Times New Roman" pitchFamily="18" charset="0"/>
              </a:rPr>
              <a:t>TSL:ssa</a:t>
            </a:r>
            <a:r>
              <a:rPr lang="fi-FI" sz="2400" dirty="0" smtClean="0">
                <a:latin typeface="Times New Roman" pitchFamily="18" charset="0"/>
                <a:cs typeface="Times New Roman" pitchFamily="18" charset="0"/>
              </a:rPr>
              <a:t> (työsopimuksen tunnusmerkeistä johdetaan työsuhteen tunnusmerkistö)</a:t>
            </a:r>
          </a:p>
          <a:p>
            <a:r>
              <a:rPr lang="fi-FI" sz="2400" dirty="0" smtClean="0">
                <a:latin typeface="Times New Roman" pitchFamily="18" charset="0"/>
                <a:cs typeface="Times New Roman" pitchFamily="18" charset="0"/>
              </a:rPr>
              <a:t>käytännössä rajatapauksissa turvaudutaan kokonaisarviointiin</a:t>
            </a:r>
          </a:p>
          <a:p>
            <a:pPr lvl="1"/>
            <a:r>
              <a:rPr lang="fi-FI" sz="2400" dirty="0" smtClean="0">
                <a:latin typeface="Times New Roman" pitchFamily="18" charset="0"/>
                <a:cs typeface="Times New Roman" pitchFamily="18" charset="0"/>
              </a:rPr>
              <a:t>siihen ei viitata TSL 1 luvun 1 §:n 1 momentissa</a:t>
            </a:r>
          </a:p>
          <a:p>
            <a:pPr lvl="1"/>
            <a:r>
              <a:rPr lang="fi-FI" sz="2400" dirty="0" smtClean="0">
                <a:latin typeface="Times New Roman" pitchFamily="18" charset="0"/>
                <a:cs typeface="Times New Roman" pitchFamily="18" charset="0"/>
              </a:rPr>
              <a:t>hyväksytty oikeuskäytännössä ja –kirjallisuudessa + lainvalmistelussa</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tsikko 5"/>
          <p:cNvSpPr>
            <a:spLocks noGrp="1"/>
          </p:cNvSpPr>
          <p:nvPr>
            <p:ph type="title"/>
          </p:nvPr>
        </p:nvSpPr>
        <p:spPr/>
        <p:txBody>
          <a:bodyPr/>
          <a:lstStyle/>
          <a:p>
            <a:r>
              <a:rPr lang="fi-FI" dirty="0" smtClean="0">
                <a:latin typeface="Times New Roman" pitchFamily="18" charset="0"/>
                <a:cs typeface="Times New Roman" pitchFamily="18" charset="0"/>
              </a:rPr>
              <a:t>TT 2013-36</a:t>
            </a:r>
          </a:p>
        </p:txBody>
      </p:sp>
      <p:sp>
        <p:nvSpPr>
          <p:cNvPr id="7" name="Sisällön paikkamerkki 6"/>
          <p:cNvSpPr>
            <a:spLocks noGrp="1"/>
          </p:cNvSpPr>
          <p:nvPr>
            <p:ph idx="1"/>
          </p:nvPr>
        </p:nvSpPr>
        <p:spPr/>
        <p:txBody>
          <a:bodyPr>
            <a:normAutofit fontScale="70000" lnSpcReduction="20000"/>
          </a:bodyPr>
          <a:lstStyle/>
          <a:p>
            <a:pPr>
              <a:defRPr/>
            </a:pPr>
            <a:r>
              <a:rPr lang="fi-FI" dirty="0" smtClean="0">
                <a:latin typeface="Times New Roman" pitchFamily="18" charset="0"/>
                <a:cs typeface="Times New Roman" pitchFamily="18" charset="0"/>
              </a:rPr>
              <a:t>Trukinkuljettaja oli sairauslomansa aikana työskennellyt toisen työnantajan palveluksessa linja-autonkuljettajana noin kolmen tunnin ajan. Tämän johdosta työnantaja oli sairausloman vielä kestäessä purkanut työntekijän työsopimuksen.</a:t>
            </a:r>
          </a:p>
          <a:p>
            <a:pPr>
              <a:defRPr/>
            </a:pPr>
            <a:r>
              <a:rPr lang="fi-FI" dirty="0" smtClean="0">
                <a:latin typeface="Times New Roman" pitchFamily="18" charset="0"/>
                <a:cs typeface="Times New Roman" pitchFamily="18" charset="0"/>
              </a:rPr>
              <a:t>Vaikka työntekijä oli sairauslomansa aikaisella työskentelyllään toisen työnantajan lukuun rikkonut työsuhteeseen kuuluvaa lojaliteettivelvoitettaan, ei hänen kysymyksessä olevaa menettelyään voitu huomioon ottaen hänen pitkä moitteeton työsuhteensa pitää niin vakavana työsopimuksesta johtuvien velvoitteiden vastaisena, että työnantajalla olisi ollut työsopimuslain mukainen painava syy purkaa hänen työsopimuksensa. Asiaa kokonaisuudessaan arvioitaessa työnantajalla ei ollut työsopimuslain mukaista asiallista ja painavaa syytä edes työntekijän irtisanomiselle.</a:t>
            </a:r>
          </a:p>
          <a:p>
            <a:pPr>
              <a:defRPr/>
            </a:pPr>
            <a:endParaRPr lang="fi-FI" dirty="0">
              <a:latin typeface="Times New Roman" pitchFamily="18" charset="0"/>
              <a:cs typeface="Times New Roman" pitchFamily="18" charset="0"/>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eaLnBrk="1" hangingPunct="1"/>
            <a:r>
              <a:rPr lang="fi-FI" smtClean="0">
                <a:latin typeface="Times New Roman" pitchFamily="18" charset="0"/>
              </a:rPr>
              <a:t>Mieti…..</a:t>
            </a:r>
          </a:p>
        </p:txBody>
      </p:sp>
      <p:sp>
        <p:nvSpPr>
          <p:cNvPr id="36867" name="Rectangle 3"/>
          <p:cNvSpPr>
            <a:spLocks noGrp="1" noChangeArrowheads="1"/>
          </p:cNvSpPr>
          <p:nvPr>
            <p:ph type="body" idx="4294967295"/>
          </p:nvPr>
        </p:nvSpPr>
        <p:spPr/>
        <p:txBody>
          <a:bodyPr/>
          <a:lstStyle/>
          <a:p>
            <a:pPr marL="609600" indent="-609600" eaLnBrk="1" hangingPunct="1">
              <a:lnSpc>
                <a:spcPct val="90000"/>
              </a:lnSpc>
              <a:buFontTx/>
              <a:buAutoNum type="arabicParenR"/>
            </a:pPr>
            <a:endParaRPr lang="fi-FI" sz="1800" dirty="0" smtClean="0"/>
          </a:p>
          <a:p>
            <a:pPr marL="609600" indent="-609600" eaLnBrk="1" hangingPunct="1">
              <a:lnSpc>
                <a:spcPct val="90000"/>
              </a:lnSpc>
              <a:buFontTx/>
              <a:buNone/>
            </a:pPr>
            <a:r>
              <a:rPr lang="fi-FI" sz="2400" dirty="0" smtClean="0">
                <a:latin typeface="Times New Roman" pitchFamily="18" charset="0"/>
              </a:rPr>
              <a:t>Jalmari on aloittanut työt </a:t>
            </a:r>
            <a:r>
              <a:rPr lang="fi-FI" sz="2400" dirty="0" err="1" smtClean="0">
                <a:latin typeface="Times New Roman" pitchFamily="18" charset="0"/>
              </a:rPr>
              <a:t>Kaappulan</a:t>
            </a:r>
            <a:r>
              <a:rPr lang="fi-FI" sz="2400" dirty="0" smtClean="0">
                <a:latin typeface="Times New Roman" pitchFamily="18" charset="0"/>
              </a:rPr>
              <a:t> Kone ja Metalli Oy:ssä  </a:t>
            </a:r>
          </a:p>
          <a:p>
            <a:pPr marL="609600" indent="-609600" eaLnBrk="1" hangingPunct="1">
              <a:lnSpc>
                <a:spcPct val="90000"/>
              </a:lnSpc>
              <a:buFontTx/>
              <a:buNone/>
            </a:pPr>
            <a:r>
              <a:rPr lang="fi-FI" sz="2400" dirty="0" smtClean="0">
                <a:latin typeface="Times New Roman" pitchFamily="18" charset="0"/>
              </a:rPr>
              <a:t>1.3.2010  työsuhteessa. Työsopimus on määräaikainen ja päättyy</a:t>
            </a:r>
          </a:p>
          <a:p>
            <a:pPr marL="609600" indent="-609600" eaLnBrk="1" hangingPunct="1">
              <a:lnSpc>
                <a:spcPct val="90000"/>
              </a:lnSpc>
              <a:buFontTx/>
              <a:buNone/>
            </a:pPr>
            <a:r>
              <a:rPr lang="fi-FI" sz="2400" dirty="0" smtClean="0">
                <a:latin typeface="Times New Roman" pitchFamily="18" charset="0"/>
              </a:rPr>
              <a:t> 1.12.2020. Jalmari kääntyy puoleesi ja kysyy vastauksia</a:t>
            </a:r>
          </a:p>
          <a:p>
            <a:pPr marL="609600" indent="-609600" eaLnBrk="1" hangingPunct="1">
              <a:lnSpc>
                <a:spcPct val="90000"/>
              </a:lnSpc>
              <a:buFontTx/>
              <a:buNone/>
            </a:pPr>
            <a:r>
              <a:rPr lang="fi-FI" sz="2400" dirty="0" smtClean="0">
                <a:latin typeface="Times New Roman" pitchFamily="18" charset="0"/>
              </a:rPr>
              <a:t> seuraaviin asioihin:</a:t>
            </a:r>
          </a:p>
          <a:p>
            <a:pPr marL="609600" indent="-609600" eaLnBrk="1" hangingPunct="1">
              <a:lnSpc>
                <a:spcPct val="90000"/>
              </a:lnSpc>
              <a:buFontTx/>
              <a:buNone/>
            </a:pPr>
            <a:r>
              <a:rPr lang="fi-FI" sz="2400" dirty="0" smtClean="0">
                <a:latin typeface="Times New Roman" pitchFamily="18" charset="0"/>
              </a:rPr>
              <a:t>	- voinko lopettaa työt heti, koska saisin kiinnostavamman työn muualta?</a:t>
            </a:r>
          </a:p>
          <a:p>
            <a:pPr marL="609600" indent="-609600" eaLnBrk="1" hangingPunct="1">
              <a:lnSpc>
                <a:spcPct val="90000"/>
              </a:lnSpc>
              <a:buFontTx/>
              <a:buNone/>
            </a:pPr>
            <a:r>
              <a:rPr lang="fi-FI" sz="2400" dirty="0" smtClean="0">
                <a:latin typeface="Times New Roman" pitchFamily="18" charset="0"/>
              </a:rPr>
              <a:t>	- palkkani on ollut 8 euroa tunnilta. Onko se oikean suuruinen?</a:t>
            </a:r>
            <a:br>
              <a:rPr lang="fi-FI" sz="2400" dirty="0" smtClean="0">
                <a:latin typeface="Times New Roman" pitchFamily="18" charset="0"/>
              </a:rPr>
            </a:br>
            <a:r>
              <a:rPr lang="fi-FI" sz="2400" dirty="0" smtClean="0">
                <a:latin typeface="Times New Roman" pitchFamily="18" charset="0"/>
              </a:rPr>
              <a:t>- muut työntekijät saavat pitää iltapäivällä kahvitauon, mutta minulla ei sellaista ole. Miksiköhän? </a:t>
            </a:r>
          </a:p>
          <a:p>
            <a:pPr marL="609600" indent="-609600" eaLnBrk="1" hangingPunct="1">
              <a:lnSpc>
                <a:spcPct val="90000"/>
              </a:lnSpc>
              <a:buFontTx/>
              <a:buNone/>
            </a:pPr>
            <a:r>
              <a:rPr lang="fi-FI" sz="2400" dirty="0" smtClean="0">
                <a:latin typeface="Times New Roman" pitchFamily="18" charset="0"/>
              </a:rPr>
              <a:t>Anna perusteltu vastauksesi Jalmarille.</a:t>
            </a:r>
          </a:p>
          <a:p>
            <a:pPr marL="609600" indent="-609600" eaLnBrk="1" hangingPunct="1">
              <a:lnSpc>
                <a:spcPct val="90000"/>
              </a:lnSpc>
              <a:buFontTx/>
              <a:buNone/>
            </a:pPr>
            <a:endParaRPr lang="fi-FI" sz="2400" dirty="0" smtClean="0">
              <a:latin typeface="Times New Roman" pitchFamily="18" charset="0"/>
            </a:endParaRPr>
          </a:p>
          <a:p>
            <a:pPr marL="609600" indent="-609600" eaLnBrk="1" hangingPunct="1">
              <a:lnSpc>
                <a:spcPct val="90000"/>
              </a:lnSpc>
              <a:buFontTx/>
              <a:buNone/>
            </a:pPr>
            <a:endParaRPr lang="fi-FI" sz="2400" dirty="0" smtClean="0">
              <a:latin typeface="Times New Roman" pitchFamily="18" charset="0"/>
            </a:endParaRPr>
          </a:p>
          <a:p>
            <a:pPr marL="609600" indent="-609600" eaLnBrk="1" hangingPunct="1">
              <a:lnSpc>
                <a:spcPct val="90000"/>
              </a:lnSpc>
              <a:buFontTx/>
              <a:buNone/>
            </a:pPr>
            <a:endParaRPr lang="fi-FI" sz="1800" dirty="0" smtClean="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fi-FI" dirty="0" smtClean="0"/>
              <a:t>	</a:t>
            </a:r>
            <a:r>
              <a:rPr lang="fi-FI" dirty="0" smtClean="0">
                <a:latin typeface="Times New Roman" pitchFamily="18" charset="0"/>
                <a:cs typeface="Times New Roman" pitchFamily="18" charset="0"/>
              </a:rPr>
              <a:t>Mietittävää omatoimisesti:</a:t>
            </a:r>
          </a:p>
        </p:txBody>
      </p:sp>
      <p:sp>
        <p:nvSpPr>
          <p:cNvPr id="37891" name="Rectangle 3"/>
          <p:cNvSpPr>
            <a:spLocks noGrp="1" noChangeArrowheads="1"/>
          </p:cNvSpPr>
          <p:nvPr>
            <p:ph type="body" idx="1"/>
          </p:nvPr>
        </p:nvSpPr>
        <p:spPr/>
        <p:txBody>
          <a:bodyPr/>
          <a:lstStyle/>
          <a:p>
            <a:pPr eaLnBrk="1" hangingPunct="1">
              <a:lnSpc>
                <a:spcPct val="90000"/>
              </a:lnSpc>
            </a:pPr>
            <a:r>
              <a:rPr lang="fi-FI" sz="2800" smtClean="0"/>
              <a:t>1. </a:t>
            </a:r>
            <a:r>
              <a:rPr lang="fi-FI" sz="2800" smtClean="0">
                <a:latin typeface="Times New Roman" pitchFamily="18" charset="0"/>
              </a:rPr>
              <a:t>Mitä eroa on kilpailevan toiminnan kiellolla ja kilpailukieltosopimuksella?</a:t>
            </a:r>
          </a:p>
          <a:p>
            <a:pPr eaLnBrk="1" hangingPunct="1">
              <a:lnSpc>
                <a:spcPct val="90000"/>
              </a:lnSpc>
            </a:pPr>
            <a:r>
              <a:rPr lang="fi-FI" sz="2800" smtClean="0">
                <a:latin typeface="Times New Roman" pitchFamily="18" charset="0"/>
              </a:rPr>
              <a:t>2. Työsopimuksen solmimiskompetenssi?</a:t>
            </a:r>
          </a:p>
          <a:p>
            <a:pPr eaLnBrk="1" hangingPunct="1">
              <a:lnSpc>
                <a:spcPct val="90000"/>
              </a:lnSpc>
            </a:pPr>
            <a:r>
              <a:rPr lang="fi-FI" sz="2800" smtClean="0">
                <a:latin typeface="Times New Roman" pitchFamily="18" charset="0"/>
              </a:rPr>
              <a:t>3. Työnantajan työnjohtovallan rajat</a:t>
            </a:r>
          </a:p>
          <a:p>
            <a:pPr eaLnBrk="1" hangingPunct="1">
              <a:lnSpc>
                <a:spcPct val="90000"/>
              </a:lnSpc>
            </a:pPr>
            <a:r>
              <a:rPr lang="fi-FI" sz="2800" smtClean="0">
                <a:latin typeface="Times New Roman" pitchFamily="18" charset="0"/>
              </a:rPr>
              <a:t>4. Määräaikaisten ja osa-aikaisten ”erityissuoja” TSL:ssa </a:t>
            </a:r>
          </a:p>
          <a:p>
            <a:pPr eaLnBrk="1" hangingPunct="1">
              <a:lnSpc>
                <a:spcPct val="90000"/>
              </a:lnSpc>
            </a:pPr>
            <a:r>
              <a:rPr lang="fi-FI" sz="2800" smtClean="0">
                <a:latin typeface="Times New Roman" pitchFamily="18" charset="0"/>
              </a:rPr>
              <a:t>5. Työntekijän ottaman avustajan työoikeudellinen asema?</a:t>
            </a:r>
          </a:p>
          <a:p>
            <a:pPr eaLnBrk="1" hangingPunct="1">
              <a:lnSpc>
                <a:spcPct val="90000"/>
              </a:lnSpc>
            </a:pPr>
            <a:r>
              <a:rPr lang="fi-FI" sz="2800" smtClean="0">
                <a:latin typeface="Times New Roman" pitchFamily="18" charset="0"/>
              </a:rPr>
              <a:t>6.Palkka tehdystä työstä -periaatteen poikkeukset TSL:ssa?</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Otsikko 3"/>
          <p:cNvSpPr>
            <a:spLocks noGrp="1"/>
          </p:cNvSpPr>
          <p:nvPr>
            <p:ph type="ctrTitle"/>
          </p:nvPr>
        </p:nvSpPr>
        <p:spPr/>
        <p:txBody>
          <a:bodyPr/>
          <a:lstStyle/>
          <a:p>
            <a:r>
              <a:rPr lang="fi-FI" dirty="0" smtClean="0">
                <a:latin typeface="Times New Roman" pitchFamily="18" charset="0"/>
                <a:cs typeface="Times New Roman" pitchFamily="18" charset="0"/>
              </a:rPr>
              <a:t>TYÖNJOHTOVALTA JA TULKINTAETUOIKEUS</a:t>
            </a:r>
          </a:p>
        </p:txBody>
      </p:sp>
      <p:sp>
        <p:nvSpPr>
          <p:cNvPr id="5" name="Alaotsikko 4"/>
          <p:cNvSpPr>
            <a:spLocks noGrp="1"/>
          </p:cNvSpPr>
          <p:nvPr>
            <p:ph type="subTitle" idx="1"/>
          </p:nvPr>
        </p:nvSpPr>
        <p:spPr/>
        <p:txBody>
          <a:bodyPr/>
          <a:lstStyle/>
          <a:p>
            <a:pPr>
              <a:defRPr/>
            </a:pPr>
            <a:endParaRPr lang="fi-FI"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395288" y="188913"/>
            <a:ext cx="7993062" cy="1223962"/>
          </a:xfrm>
        </p:spPr>
        <p:txBody>
          <a:bodyPr rtlCol="0">
            <a:normAutofit fontScale="90000"/>
          </a:bodyPr>
          <a:lstStyle/>
          <a:p>
            <a:pPr eaLnBrk="1" fontAlgn="auto" hangingPunct="1">
              <a:spcAft>
                <a:spcPts val="0"/>
              </a:spcAft>
              <a:defRPr/>
            </a:pPr>
            <a:r>
              <a:rPr lang="fi-FI" sz="3600" dirty="0" smtClean="0">
                <a:latin typeface="Times New Roman" pitchFamily="18" charset="0"/>
              </a:rPr>
              <a:t/>
            </a:r>
            <a:br>
              <a:rPr lang="fi-FI" sz="3600" dirty="0" smtClean="0">
                <a:latin typeface="Times New Roman" pitchFamily="18" charset="0"/>
              </a:rPr>
            </a:br>
            <a:r>
              <a:rPr lang="fi-FI" sz="3600" dirty="0" smtClean="0">
                <a:latin typeface="Times New Roman" pitchFamily="18" charset="0"/>
                <a:cs typeface="Times New Roman" pitchFamily="18" charset="0"/>
              </a:rPr>
              <a:t>Työnantajan työnjohtovallasta eli </a:t>
            </a:r>
            <a:r>
              <a:rPr lang="fi-FI" sz="3600" dirty="0" err="1" smtClean="0">
                <a:latin typeface="Times New Roman" pitchFamily="18" charset="0"/>
                <a:cs typeface="Times New Roman" pitchFamily="18" charset="0"/>
              </a:rPr>
              <a:t>direktiovallasta</a:t>
            </a:r>
            <a:endParaRPr lang="fi-FI" sz="3600" dirty="0" smtClean="0">
              <a:latin typeface="Times New Roman" pitchFamily="18" charset="0"/>
              <a:cs typeface="Times New Roman" pitchFamily="18" charset="0"/>
            </a:endParaRPr>
          </a:p>
        </p:txBody>
      </p:sp>
      <p:sp>
        <p:nvSpPr>
          <p:cNvPr id="95235" name="Rectangle 3"/>
          <p:cNvSpPr>
            <a:spLocks noGrp="1" noChangeArrowheads="1"/>
          </p:cNvSpPr>
          <p:nvPr>
            <p:ph type="body" idx="4294967295"/>
          </p:nvPr>
        </p:nvSpPr>
        <p:spPr>
          <a:xfrm>
            <a:off x="539750" y="1773238"/>
            <a:ext cx="8064698" cy="4233862"/>
          </a:xfrm>
        </p:spPr>
        <p:txBody>
          <a:bodyPr rtlCol="0">
            <a:normAutofit fontScale="92500"/>
          </a:bodyPr>
          <a:lstStyle/>
          <a:p>
            <a:pPr eaLnBrk="1" fontAlgn="auto" hangingPunct="1">
              <a:lnSpc>
                <a:spcPct val="90000"/>
              </a:lnSpc>
              <a:spcAft>
                <a:spcPts val="0"/>
              </a:spcAft>
              <a:buFont typeface="Arial" pitchFamily="34" charset="0"/>
              <a:buChar char="•"/>
              <a:defRPr/>
            </a:pPr>
            <a:r>
              <a:rPr lang="fi-FI" altLang="en-US" dirty="0" smtClean="0">
                <a:latin typeface="Times New Roman" pitchFamily="18" charset="0"/>
                <a:cs typeface="Times New Roman" pitchFamily="18" charset="0"/>
              </a:rPr>
              <a:t>mitä laajemmin ja tarkemmin sovittu eri asioista työsopimuksin sitä vähemmän </a:t>
            </a:r>
            <a:r>
              <a:rPr lang="fi-FI" altLang="en-US" dirty="0" err="1" smtClean="0">
                <a:latin typeface="Times New Roman" pitchFamily="18" charset="0"/>
                <a:cs typeface="Times New Roman" pitchFamily="18" charset="0"/>
              </a:rPr>
              <a:t>direktiovallalle</a:t>
            </a:r>
            <a:r>
              <a:rPr lang="fi-FI" altLang="en-US" dirty="0" smtClean="0">
                <a:latin typeface="Times New Roman" pitchFamily="18" charset="0"/>
                <a:cs typeface="Times New Roman" pitchFamily="18" charset="0"/>
              </a:rPr>
              <a:t> jää tilaa</a:t>
            </a:r>
          </a:p>
          <a:p>
            <a:pPr eaLnBrk="1" fontAlgn="auto" hangingPunct="1">
              <a:lnSpc>
                <a:spcPct val="90000"/>
              </a:lnSpc>
              <a:spcAft>
                <a:spcPts val="0"/>
              </a:spcAft>
              <a:buFont typeface="Arial" pitchFamily="34" charset="0"/>
              <a:buChar char="•"/>
              <a:defRPr/>
            </a:pPr>
            <a:r>
              <a:rPr lang="fi-FI" altLang="en-US" dirty="0" smtClean="0">
                <a:latin typeface="Times New Roman" pitchFamily="18" charset="0"/>
                <a:cs typeface="Times New Roman" pitchFamily="18" charset="0"/>
              </a:rPr>
              <a:t>ei säännöstä laissa, olennainen osa työsuhdetta</a:t>
            </a:r>
          </a:p>
          <a:p>
            <a:pPr lvl="1" eaLnBrk="1" fontAlgn="auto" hangingPunct="1">
              <a:lnSpc>
                <a:spcPct val="90000"/>
              </a:lnSpc>
              <a:spcAft>
                <a:spcPts val="0"/>
              </a:spcAft>
              <a:buFont typeface="Arial" pitchFamily="34" charset="0"/>
              <a:buChar char="–"/>
              <a:defRPr/>
            </a:pPr>
            <a:r>
              <a:rPr lang="fi-FI" altLang="en-US" dirty="0" smtClean="0">
                <a:latin typeface="Times New Roman" pitchFamily="18" charset="0"/>
                <a:cs typeface="Times New Roman" pitchFamily="18" charset="0"/>
              </a:rPr>
              <a:t>ei kompetenssinormia</a:t>
            </a:r>
          </a:p>
          <a:p>
            <a:pPr lvl="1" eaLnBrk="1" fontAlgn="auto" hangingPunct="1">
              <a:lnSpc>
                <a:spcPct val="90000"/>
              </a:lnSpc>
              <a:spcAft>
                <a:spcPts val="0"/>
              </a:spcAft>
              <a:buFont typeface="Arial" pitchFamily="34" charset="0"/>
              <a:buChar char="–"/>
              <a:defRPr/>
            </a:pPr>
            <a:r>
              <a:rPr lang="fi-FI" altLang="en-US" dirty="0" smtClean="0">
                <a:latin typeface="Times New Roman" pitchFamily="18" charset="0"/>
                <a:cs typeface="Times New Roman" pitchFamily="18" charset="0"/>
              </a:rPr>
              <a:t>johdetaan TSL 1 luvun 1 §:n 1 momentissa säädetystä johdon ja valvonnan alaisuudesta ja TSL 3 luvun 1 §:</a:t>
            </a:r>
            <a:r>
              <a:rPr lang="fi-FI" altLang="en-US" dirty="0" err="1" smtClean="0">
                <a:latin typeface="Times New Roman" pitchFamily="18" charset="0"/>
                <a:cs typeface="Times New Roman" pitchFamily="18" charset="0"/>
              </a:rPr>
              <a:t>stä</a:t>
            </a:r>
            <a:r>
              <a:rPr lang="fi-FI" altLang="en-US" dirty="0" smtClean="0">
                <a:latin typeface="Times New Roman" pitchFamily="18" charset="0"/>
                <a:cs typeface="Times New Roman" pitchFamily="18" charset="0"/>
              </a:rPr>
              <a:t>: työntekijän on tehtävä työ huolellisesti noudattaen niitä määräyksiä, joita työnantaja antaa toimivaltansa mukaisesti</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p:txBody>
          <a:bodyPr/>
          <a:lstStyle/>
          <a:p>
            <a:r>
              <a:rPr lang="fi-FI" dirty="0" smtClean="0">
                <a:latin typeface="Times New Roman" pitchFamily="18" charset="0"/>
                <a:cs typeface="Times New Roman" pitchFamily="18" charset="0"/>
              </a:rPr>
              <a:t>Työnjohtovallan sisältöä ja rajaa arvioitaessa …</a:t>
            </a:r>
          </a:p>
        </p:txBody>
      </p:sp>
      <p:sp>
        <p:nvSpPr>
          <p:cNvPr id="41987" name="Sisällön paikkamerkki 2"/>
          <p:cNvSpPr>
            <a:spLocks noGrp="1"/>
          </p:cNvSpPr>
          <p:nvPr>
            <p:ph idx="1"/>
          </p:nvPr>
        </p:nvSpPr>
        <p:spPr/>
        <p:txBody>
          <a:bodyPr/>
          <a:lstStyle/>
          <a:p>
            <a:r>
              <a:rPr lang="fi-FI" dirty="0" smtClean="0">
                <a:latin typeface="Times New Roman" pitchFamily="18" charset="0"/>
                <a:cs typeface="Times New Roman" pitchFamily="18" charset="0"/>
              </a:rPr>
              <a:t>…aina tarvitaan tieto työsopimuksen ja/tai sopimuksen veroisen käytännön sisällöstä!</a:t>
            </a:r>
          </a:p>
          <a:p>
            <a:endParaRPr lang="fi-FI" dirty="0" smtClean="0">
              <a:latin typeface="Times New Roman" pitchFamily="18" charset="0"/>
              <a:cs typeface="Times New Roman" pitchFamily="18" charset="0"/>
            </a:endParaRPr>
          </a:p>
          <a:p>
            <a:r>
              <a:rPr lang="fi-FI" b="1" dirty="0" smtClean="0">
                <a:latin typeface="Times New Roman" pitchFamily="18" charset="0"/>
                <a:cs typeface="Times New Roman" pitchFamily="18" charset="0"/>
              </a:rPr>
              <a:t>Työnantajan oikeus määrätä työnteon ajasta, paikasta ja tavata sekä valvoa annettujen määräysten noudattamista</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Otsikko 1"/>
          <p:cNvSpPr>
            <a:spLocks noGrp="1"/>
          </p:cNvSpPr>
          <p:nvPr>
            <p:ph type="title"/>
          </p:nvPr>
        </p:nvSpPr>
        <p:spPr>
          <a:xfrm>
            <a:off x="457200" y="274638"/>
            <a:ext cx="8229600" cy="1714500"/>
          </a:xfrm>
        </p:spPr>
        <p:txBody>
          <a:bodyPr/>
          <a:lstStyle/>
          <a:p>
            <a:r>
              <a:rPr lang="fi-FI" smtClean="0">
                <a:latin typeface="Times New Roman" pitchFamily="18" charset="0"/>
                <a:cs typeface="Times New Roman" pitchFamily="18" charset="0"/>
              </a:rPr>
              <a:t>Työnantajan työnjohtovallan rajat</a:t>
            </a:r>
          </a:p>
        </p:txBody>
      </p:sp>
      <p:graphicFrame>
        <p:nvGraphicFramePr>
          <p:cNvPr id="5" name="Sisällön paikkamerkki 4"/>
          <p:cNvGraphicFramePr>
            <a:graphicFrameLocks noGrp="1"/>
          </p:cNvGraphicFramePr>
          <p:nvPr>
            <p:ph idx="1"/>
          </p:nvPr>
        </p:nvGraphicFramePr>
        <p:xfrm>
          <a:off x="507207" y="2011366"/>
          <a:ext cx="8065294" cy="3767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Työnjohtovaltaa käytetään</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sz="3600" dirty="0" smtClean="0">
                <a:latin typeface="Times New Roman" pitchFamily="18" charset="0"/>
                <a:cs typeface="Times New Roman" pitchFamily="18" charset="0"/>
              </a:rPr>
              <a:t>sopimuksen rajoissa, ylittämättä sovittua</a:t>
            </a:r>
          </a:p>
          <a:p>
            <a:r>
              <a:rPr lang="fi-FI" sz="3600" dirty="0" smtClean="0">
                <a:latin typeface="Times New Roman" pitchFamily="18" charset="0"/>
                <a:cs typeface="Times New Roman" pitchFamily="18" charset="0"/>
              </a:rPr>
              <a:t>tilapäisesti kuitenkin työntekijän alistuttava myös muuhun kuin sovittuun (jos kykenee turvallisesti suorittamaan)</a:t>
            </a:r>
          </a:p>
          <a:p>
            <a:endParaRPr lang="fi-FI" sz="3600" dirty="0" smtClean="0">
              <a:latin typeface="Times New Roman" pitchFamily="18" charset="0"/>
              <a:cs typeface="Times New Roman" pitchFamily="18" charset="0"/>
            </a:endParaRPr>
          </a:p>
          <a:p>
            <a:r>
              <a:rPr lang="fi-FI" sz="3600" i="1" dirty="0" smtClean="0">
                <a:solidFill>
                  <a:srgbClr val="FFC000"/>
                </a:solidFill>
                <a:latin typeface="Times New Roman" pitchFamily="18" charset="0"/>
                <a:cs typeface="Times New Roman" pitchFamily="18" charset="0"/>
              </a:rPr>
              <a:t>Miten työnjohtovaltaa voi rajoittaa työsopimusta solmittaessa?</a:t>
            </a:r>
            <a:endParaRPr lang="fi-FI" sz="3600" i="1" dirty="0">
              <a:solidFill>
                <a:srgbClr val="FFC000"/>
              </a:solidFill>
              <a:latin typeface="Times New Roman" pitchFamily="18" charset="0"/>
              <a:cs typeface="Times New Roman" pitchFamily="18"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Otsikko 1"/>
          <p:cNvSpPr>
            <a:spLocks noGrp="1"/>
          </p:cNvSpPr>
          <p:nvPr>
            <p:ph type="title"/>
          </p:nvPr>
        </p:nvSpPr>
        <p:spPr/>
        <p:txBody>
          <a:bodyPr/>
          <a:lstStyle/>
          <a:p>
            <a:r>
              <a:rPr lang="fi-FI" dirty="0" smtClean="0">
                <a:latin typeface="Times New Roman" pitchFamily="18" charset="0"/>
                <a:cs typeface="Times New Roman" pitchFamily="18" charset="0"/>
              </a:rPr>
              <a:t>Työnjohtovallan ylittäminen</a:t>
            </a:r>
          </a:p>
        </p:txBody>
      </p:sp>
      <p:sp>
        <p:nvSpPr>
          <p:cNvPr id="59395" name="Sisällön paikkamerkki 2"/>
          <p:cNvSpPr>
            <a:spLocks noGrp="1"/>
          </p:cNvSpPr>
          <p:nvPr>
            <p:ph idx="1"/>
          </p:nvPr>
        </p:nvSpPr>
        <p:spPr/>
        <p:txBody>
          <a:bodyPr/>
          <a:lstStyle/>
          <a:p>
            <a:r>
              <a:rPr lang="fi-FI" dirty="0" smtClean="0">
                <a:latin typeface="Times New Roman" pitchFamily="18" charset="0"/>
                <a:cs typeface="Times New Roman" pitchFamily="18" charset="0"/>
              </a:rPr>
              <a:t>työntekijällä oikeus kieltäytyä</a:t>
            </a:r>
          </a:p>
          <a:p>
            <a:r>
              <a:rPr lang="fi-FI" dirty="0" smtClean="0">
                <a:latin typeface="Times New Roman" pitchFamily="18" charset="0"/>
                <a:cs typeface="Times New Roman" pitchFamily="18" charset="0"/>
              </a:rPr>
              <a:t>käytännön hankaluudet?</a:t>
            </a:r>
          </a:p>
          <a:p>
            <a:pPr lvl="1"/>
            <a:r>
              <a:rPr lang="fi-FI" dirty="0" smtClean="0">
                <a:latin typeface="Times New Roman" pitchFamily="18" charset="0"/>
                <a:cs typeface="Times New Roman" pitchFamily="18" charset="0"/>
              </a:rPr>
              <a:t>ei voi olla varma työnantajan reaktiosta</a:t>
            </a:r>
          </a:p>
          <a:p>
            <a:r>
              <a:rPr lang="fi-FI" dirty="0" smtClean="0">
                <a:latin typeface="Times New Roman" pitchFamily="18" charset="0"/>
                <a:cs typeface="Times New Roman" pitchFamily="18" charset="0"/>
              </a:rPr>
              <a:t>jos työntekijä on epävarma -&gt; noudatettava työantajan määräystä (työnantajan tulkintaetuoikeus)</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a:xfrm>
            <a:off x="468313" y="260350"/>
            <a:ext cx="7761287" cy="1008063"/>
          </a:xfrm>
        </p:spPr>
        <p:txBody>
          <a:bodyPr/>
          <a:lstStyle/>
          <a:p>
            <a:pPr eaLnBrk="1" hangingPunct="1"/>
            <a:r>
              <a:rPr lang="fi-FI" sz="3600" dirty="0" smtClean="0">
                <a:latin typeface="Times New Roman" pitchFamily="18" charset="0"/>
                <a:cs typeface="Times New Roman" pitchFamily="18" charset="0"/>
              </a:rPr>
              <a:t>Työnantajan tulkintaetuoikeus</a:t>
            </a:r>
          </a:p>
        </p:txBody>
      </p:sp>
      <p:sp>
        <p:nvSpPr>
          <p:cNvPr id="109571" name="Rectangle 3"/>
          <p:cNvSpPr>
            <a:spLocks noGrp="1" noChangeArrowheads="1"/>
          </p:cNvSpPr>
          <p:nvPr>
            <p:ph type="body" idx="4294967295"/>
          </p:nvPr>
        </p:nvSpPr>
        <p:spPr>
          <a:xfrm>
            <a:off x="323850" y="1484313"/>
            <a:ext cx="7704138" cy="4522787"/>
          </a:xfrm>
        </p:spPr>
        <p:txBody>
          <a:bodyPr rtlCol="0">
            <a:normAutofit fontScale="85000" lnSpcReduction="10000"/>
          </a:bodyPr>
          <a:lstStyle/>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ei säännöstä laissa</a:t>
            </a:r>
          </a:p>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kuuluu työsuhteeseen </a:t>
            </a:r>
            <a:r>
              <a:rPr lang="fi-FI" altLang="en-US" dirty="0" err="1" smtClean="0">
                <a:latin typeface="Times New Roman" pitchFamily="18" charset="0"/>
                <a:cs typeface="Times New Roman" pitchFamily="18" charset="0"/>
              </a:rPr>
              <a:t>direktiovallan</a:t>
            </a:r>
            <a:r>
              <a:rPr lang="fi-FI" altLang="en-US" dirty="0" smtClean="0">
                <a:latin typeface="Times New Roman" pitchFamily="18" charset="0"/>
                <a:cs typeface="Times New Roman" pitchFamily="18" charset="0"/>
              </a:rPr>
              <a:t> ohella, johdetaan </a:t>
            </a:r>
            <a:r>
              <a:rPr lang="fi-FI" altLang="en-US" dirty="0" err="1" smtClean="0">
                <a:latin typeface="Times New Roman" pitchFamily="18" charset="0"/>
                <a:cs typeface="Times New Roman" pitchFamily="18" charset="0"/>
              </a:rPr>
              <a:t>direktiovallasta</a:t>
            </a:r>
            <a:endParaRPr lang="fi-FI" altLang="en-US"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työnantajan käsitystä asiasta noudatetaan; työnantaja saa määrätä työsuhteen ehdon tulkinnasta</a:t>
            </a:r>
          </a:p>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mikä tahansa normilähde (laki, </a:t>
            </a:r>
            <a:r>
              <a:rPr lang="fi-FI" altLang="en-US" dirty="0" err="1" smtClean="0">
                <a:latin typeface="Times New Roman" pitchFamily="18" charset="0"/>
                <a:cs typeface="Times New Roman" pitchFamily="18" charset="0"/>
              </a:rPr>
              <a:t>tes</a:t>
            </a:r>
            <a:r>
              <a:rPr lang="fi-FI" altLang="en-US" dirty="0" smtClean="0">
                <a:latin typeface="Times New Roman" pitchFamily="18" charset="0"/>
                <a:cs typeface="Times New Roman" pitchFamily="18" charset="0"/>
              </a:rPr>
              <a:t>, työsopimus)</a:t>
            </a:r>
          </a:p>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väliaikainen oikeus; noudatetaan työnantajan tulkintaa, kunnes asia ratkaistu</a:t>
            </a:r>
          </a:p>
          <a:p>
            <a:pPr eaLnBrk="1" fontAlgn="auto" hangingPunct="1">
              <a:spcAft>
                <a:spcPts val="0"/>
              </a:spcAft>
              <a:buFont typeface="Arial" pitchFamily="34" charset="0"/>
              <a:buChar char="•"/>
              <a:defRPr/>
            </a:pPr>
            <a:r>
              <a:rPr lang="fi-FI" altLang="en-US" dirty="0" smtClean="0">
                <a:latin typeface="Times New Roman" pitchFamily="18" charset="0"/>
                <a:cs typeface="Times New Roman" pitchFamily="18" charset="0"/>
              </a:rPr>
              <a:t>työnantaja kantaa vastuun tulkinnastaan</a:t>
            </a:r>
          </a:p>
          <a:p>
            <a:pPr eaLnBrk="1" fontAlgn="auto" hangingPunct="1">
              <a:spcAft>
                <a:spcPts val="0"/>
              </a:spcAft>
              <a:buFont typeface="Wingdings" pitchFamily="2" charset="2"/>
              <a:buNone/>
              <a:defRPr/>
            </a:pPr>
            <a:endParaRPr lang="fi-FI" altLang="en-US" dirty="0" smtClean="0">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tsikko 2"/>
          <p:cNvSpPr>
            <a:spLocks noGrp="1"/>
          </p:cNvSpPr>
          <p:nvPr>
            <p:ph type="title"/>
          </p:nvPr>
        </p:nvSpPr>
        <p:spPr/>
        <p:txBody>
          <a:bodyPr/>
          <a:lstStyle/>
          <a:p>
            <a:r>
              <a:rPr lang="fi-FI" dirty="0" smtClean="0">
                <a:latin typeface="Times New Roman" pitchFamily="18" charset="0"/>
                <a:cs typeface="Times New Roman" pitchFamily="18" charset="0"/>
              </a:rPr>
              <a:t>Työsopimussuhde ja työsuhde? Tarvitaanko erottelua?</a:t>
            </a:r>
          </a:p>
        </p:txBody>
      </p:sp>
      <p:sp>
        <p:nvSpPr>
          <p:cNvPr id="4" name="Nuoli oikealle 3"/>
          <p:cNvSpPr/>
          <p:nvPr/>
        </p:nvSpPr>
        <p:spPr>
          <a:xfrm>
            <a:off x="1258888" y="3573463"/>
            <a:ext cx="2592387" cy="1079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2000" dirty="0"/>
              <a:t>työsopimussuhde</a:t>
            </a:r>
          </a:p>
        </p:txBody>
      </p:sp>
      <p:sp>
        <p:nvSpPr>
          <p:cNvPr id="5" name="Alanuoli 4"/>
          <p:cNvSpPr/>
          <p:nvPr/>
        </p:nvSpPr>
        <p:spPr>
          <a:xfrm>
            <a:off x="900113" y="2492375"/>
            <a:ext cx="1223962" cy="1152525"/>
          </a:xfrm>
          <a:prstGeom prst="downArrow">
            <a:avLst>
              <a:gd name="adj1" fmla="val 50000"/>
              <a:gd name="adj2" fmla="val 447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Nuoli oikealle 5"/>
          <p:cNvSpPr/>
          <p:nvPr/>
        </p:nvSpPr>
        <p:spPr>
          <a:xfrm>
            <a:off x="3635375" y="3789363"/>
            <a:ext cx="3889375" cy="2016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työsuhde</a:t>
            </a:r>
          </a:p>
        </p:txBody>
      </p:sp>
      <p:sp>
        <p:nvSpPr>
          <p:cNvPr id="7" name="Sisällön paikkamerkki 6"/>
          <p:cNvSpPr>
            <a:spLocks noGrp="1"/>
          </p:cNvSpPr>
          <p:nvPr>
            <p:ph idx="1"/>
          </p:nvPr>
        </p:nvSpPr>
        <p:spPr>
          <a:xfrm>
            <a:off x="3132138" y="2276475"/>
            <a:ext cx="1511300" cy="1685925"/>
          </a:xfrm>
          <a:prstGeom prst="downArrow">
            <a:avLst>
              <a:gd name="adj1" fmla="val 50000"/>
              <a:gd name="adj2" fmla="val 447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fi-FI"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Otsikko 1"/>
          <p:cNvSpPr>
            <a:spLocks noGrp="1"/>
          </p:cNvSpPr>
          <p:nvPr>
            <p:ph type="title"/>
          </p:nvPr>
        </p:nvSpPr>
        <p:spPr/>
        <p:txBody>
          <a:bodyPr/>
          <a:lstStyle/>
          <a:p>
            <a:r>
              <a:rPr lang="fi-FI" dirty="0" smtClean="0">
                <a:latin typeface="Times New Roman" pitchFamily="18" charset="0"/>
                <a:cs typeface="Times New Roman" pitchFamily="18" charset="0"/>
              </a:rPr>
              <a:t>Epäkohdat ja erimielisyydet</a:t>
            </a:r>
          </a:p>
        </p:txBody>
      </p:sp>
      <p:sp>
        <p:nvSpPr>
          <p:cNvPr id="64515" name="Sisällön paikkamerkki 2"/>
          <p:cNvSpPr>
            <a:spLocks noGrp="1"/>
          </p:cNvSpPr>
          <p:nvPr>
            <p:ph idx="1"/>
          </p:nvPr>
        </p:nvSpPr>
        <p:spPr>
          <a:xfrm>
            <a:off x="457200" y="1412776"/>
            <a:ext cx="8229600" cy="4713387"/>
          </a:xfrm>
        </p:spPr>
        <p:txBody>
          <a:bodyPr/>
          <a:lstStyle/>
          <a:p>
            <a:r>
              <a:rPr lang="fi-FI" dirty="0" smtClean="0">
                <a:latin typeface="Times New Roman" pitchFamily="18" charset="0"/>
                <a:cs typeface="Times New Roman" pitchFamily="18" charset="0"/>
              </a:rPr>
              <a:t>tulkintaetuoikeus ’pakottaa’ lähtökohtaisesti noudattamaan työnantajan kantaa</a:t>
            </a:r>
          </a:p>
          <a:p>
            <a:r>
              <a:rPr lang="fi-FI" dirty="0" smtClean="0">
                <a:latin typeface="Times New Roman" pitchFamily="18" charset="0"/>
                <a:cs typeface="Times New Roman" pitchFamily="18" charset="0"/>
              </a:rPr>
              <a:t>mutta työntekijän tulee tarvittaessa käynnistää asian selvittely</a:t>
            </a:r>
          </a:p>
          <a:p>
            <a:r>
              <a:rPr lang="fi-FI" dirty="0" smtClean="0">
                <a:latin typeface="Times New Roman" pitchFamily="18" charset="0"/>
                <a:cs typeface="Times New Roman" pitchFamily="18" charset="0"/>
              </a:rPr>
              <a:t>jos saatavia maksamatta, työsuhteen aikana osassa 5 v. vanhentumisaika, työaika- ja vuosilomasaatavissa 2 v. kanneaika</a:t>
            </a:r>
          </a:p>
          <a:p>
            <a:r>
              <a:rPr lang="fi-FI" dirty="0" smtClean="0">
                <a:latin typeface="Times New Roman" pitchFamily="18" charset="0"/>
                <a:cs typeface="Times New Roman" pitchFamily="18" charset="0"/>
              </a:rPr>
              <a:t>työsuhteen päätyttyä kaikki saatavat -&gt; 2 v. kanneaika</a:t>
            </a:r>
          </a:p>
          <a:p>
            <a:pPr>
              <a:buNone/>
            </a:pPr>
            <a:r>
              <a:rPr lang="fi-FI" dirty="0" smtClean="0">
                <a:latin typeface="Times New Roman" pitchFamily="18" charset="0"/>
                <a:cs typeface="Times New Roman" pitchFamily="18" charset="0"/>
              </a:rPr>
              <a:t>Huom. KKO 2018:10 ja TT 2019:30!</a:t>
            </a:r>
            <a:endParaRPr lang="fi-FI" dirty="0" smtClean="0"/>
          </a:p>
          <a:p>
            <a:pPr>
              <a:buNone/>
            </a:pPr>
            <a:endParaRPr lang="fi-FI" dirty="0" smtClean="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latin typeface="Times New Roman" pitchFamily="18" charset="0"/>
                <a:cs typeface="Times New Roman" pitchFamily="18" charset="0"/>
              </a:rPr>
              <a:t>Työsopimuksen päättäminen</a:t>
            </a:r>
            <a:endParaRPr lang="fi-FI" dirty="0">
              <a:latin typeface="Times New Roman" pitchFamily="18" charset="0"/>
              <a:cs typeface="Times New Roman" pitchFamily="18" charset="0"/>
            </a:endParaRPr>
          </a:p>
        </p:txBody>
      </p:sp>
      <p:sp>
        <p:nvSpPr>
          <p:cNvPr id="3" name="Alaotsikko 2"/>
          <p:cNvSpPr>
            <a:spLocks noGrp="1"/>
          </p:cNvSpPr>
          <p:nvPr>
            <p:ph type="subTitle" idx="1"/>
          </p:nvPr>
        </p:nvSpPr>
        <p:spPr/>
        <p:txBody>
          <a:bodyPr>
            <a:normAutofit/>
          </a:bodyPr>
          <a:lstStyle/>
          <a:p>
            <a:endParaRPr lang="fi-FI" dirty="0">
              <a:latin typeface="Arial" pitchFamily="34" charset="0"/>
              <a:cs typeface="Arial" pitchFamily="34" charset="0"/>
            </a:endParaRP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Arial" pitchFamily="34" charset="0"/>
                <a:cs typeface="Arial" pitchFamily="34" charset="0"/>
              </a:rPr>
              <a:t>Elävää elämää, esimerkkinä TT 2013-184</a:t>
            </a:r>
            <a:endParaRPr lang="fi-FI" dirty="0">
              <a:latin typeface="Arial" pitchFamily="34" charset="0"/>
              <a:cs typeface="Arial" pitchFamily="34" charset="0"/>
            </a:endParaRPr>
          </a:p>
        </p:txBody>
      </p:sp>
      <p:sp>
        <p:nvSpPr>
          <p:cNvPr id="3" name="Sisällön paikkamerkki 2"/>
          <p:cNvSpPr>
            <a:spLocks noGrp="1"/>
          </p:cNvSpPr>
          <p:nvPr>
            <p:ph idx="1"/>
          </p:nvPr>
        </p:nvSpPr>
        <p:spPr>
          <a:xfrm>
            <a:off x="457200" y="1484784"/>
            <a:ext cx="8363272" cy="4641379"/>
          </a:xfrm>
        </p:spPr>
        <p:txBody>
          <a:bodyPr>
            <a:normAutofit fontScale="55000" lnSpcReduction="20000"/>
          </a:bodyPr>
          <a:lstStyle/>
          <a:p>
            <a:pPr fontAlgn="base">
              <a:lnSpc>
                <a:spcPct val="120000"/>
              </a:lnSpc>
              <a:spcBef>
                <a:spcPts val="0"/>
              </a:spcBef>
            </a:pPr>
            <a:r>
              <a:rPr lang="fi-FI" sz="3800" dirty="0" smtClean="0">
                <a:latin typeface="Arial" pitchFamily="34" charset="0"/>
                <a:cs typeface="Arial" pitchFamily="34" charset="0"/>
              </a:rPr>
              <a:t>Työntekijä oli saapunut aamulla työvuoroon todistajien mukaan päihtyneenä, minkä jälkeen hänen työsopimuksensa purettiin. Tätä ennen työntekijä oli toistuvasti ja kolmesta varoituksesta huolimatta laiminlyönyt noudattaa </a:t>
            </a:r>
            <a:r>
              <a:rPr lang="fi-FI" sz="3800" dirty="0" err="1" smtClean="0">
                <a:latin typeface="Arial" pitchFamily="34" charset="0"/>
                <a:cs typeface="Arial" pitchFamily="34" charset="0"/>
              </a:rPr>
              <a:t>sairauspoissaoloista</a:t>
            </a:r>
            <a:r>
              <a:rPr lang="fi-FI" sz="3800" dirty="0" smtClean="0">
                <a:latin typeface="Arial" pitchFamily="34" charset="0"/>
                <a:cs typeface="Arial" pitchFamily="34" charset="0"/>
              </a:rPr>
              <a:t> ilmoittamista koskevia työnantajan ohjeita.</a:t>
            </a:r>
          </a:p>
          <a:p>
            <a:pPr fontAlgn="base">
              <a:lnSpc>
                <a:spcPct val="120000"/>
              </a:lnSpc>
              <a:spcBef>
                <a:spcPts val="0"/>
              </a:spcBef>
            </a:pPr>
            <a:r>
              <a:rPr lang="fi-FI" sz="3800" dirty="0" smtClean="0">
                <a:latin typeface="Arial" pitchFamily="34" charset="0"/>
                <a:cs typeface="Arial" pitchFamily="34" charset="0"/>
              </a:rPr>
              <a:t>Työntekijän tehtävät edellyttivät tarkkuutta ja huolellisuutta painavien elementtien käsittelyssä. Päihtyneenä ollessaan työntekijä saattoi vaarantaa oman ja muiden työntekijöiden työturvallisuuden. Varoituksissa tarkoitettu menettely oli jatkunut työsopimuksen purkuajankohtaan asti, joten laiminlyönnit voitiin ottaa huomioon työsopimuksen päättämisperusteen kokonaisarvioinnissa. Johtopäätöksenään työtuomioistuin katsoi, että työnantajalla oli ollut työehtosopimuksessa tarkoitettu erittäin painava syy työntekijän työsopimuksen purkamiseen.</a:t>
            </a:r>
          </a:p>
          <a:p>
            <a:endParaRPr lang="fi-FI" dirty="0">
              <a:latin typeface="Arial" pitchFamily="34" charset="0"/>
              <a:cs typeface="Arial" pitchFamily="34" charset="0"/>
            </a:endParaRP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itchFamily="34" charset="0"/>
                <a:cs typeface="Arial" pitchFamily="34" charset="0"/>
              </a:rPr>
              <a:t>Elävää </a:t>
            </a:r>
            <a:r>
              <a:rPr lang="fi-FI" dirty="0" err="1" smtClean="0">
                <a:latin typeface="Arial" pitchFamily="34" charset="0"/>
                <a:cs typeface="Arial" pitchFamily="34" charset="0"/>
              </a:rPr>
              <a:t>elämää…TT</a:t>
            </a:r>
            <a:r>
              <a:rPr lang="fi-FI" dirty="0" smtClean="0">
                <a:latin typeface="Arial" pitchFamily="34" charset="0"/>
                <a:cs typeface="Arial" pitchFamily="34" charset="0"/>
              </a:rPr>
              <a:t> 2019:48</a:t>
            </a:r>
            <a:endParaRPr lang="fi-FI" dirty="0">
              <a:latin typeface="Arial" pitchFamily="34" charset="0"/>
              <a:cs typeface="Arial" pitchFamily="34" charset="0"/>
            </a:endParaRPr>
          </a:p>
        </p:txBody>
      </p:sp>
      <p:sp>
        <p:nvSpPr>
          <p:cNvPr id="3" name="Sisällön paikkamerkki 2"/>
          <p:cNvSpPr>
            <a:spLocks noGrp="1"/>
          </p:cNvSpPr>
          <p:nvPr>
            <p:ph idx="1"/>
          </p:nvPr>
        </p:nvSpPr>
        <p:spPr>
          <a:xfrm>
            <a:off x="457200" y="1340768"/>
            <a:ext cx="8229600" cy="4785395"/>
          </a:xfrm>
        </p:spPr>
        <p:txBody>
          <a:bodyPr>
            <a:normAutofit fontScale="70000" lnSpcReduction="20000"/>
          </a:bodyPr>
          <a:lstStyle/>
          <a:p>
            <a:pPr>
              <a:lnSpc>
                <a:spcPct val="120000"/>
              </a:lnSpc>
              <a:spcBef>
                <a:spcPts val="0"/>
              </a:spcBef>
            </a:pPr>
            <a:r>
              <a:rPr lang="fi-FI" dirty="0" smtClean="0">
                <a:latin typeface="Arial" pitchFamily="34" charset="0"/>
                <a:cs typeface="Arial" pitchFamily="34" charset="0"/>
              </a:rPr>
              <a:t>Teollisuusalan yrityksestä irtisanottujen työntekijöiden työt olivat vähentyneet siten, että töiden väheneminen oli ollut määrältään vähäistä suurempaa. Ottaen huomioon työnantajan tuolloin tiedossa ollut tilauskannan selkeä lasku sekä heikko myyntiennuste työnantaja oli voinut perustellusti arvioida työn vähentymisen jatkuvan myös muutoin kuin tilapäisesti. Irtisanoessaan vallinneessa tilanteessa työntekijät ei työnantaja ollut menetellyt työehtosopimuksen vastaisesti. Tilanne oli kuitenkin kahden työntekijän irtisanomisajan kuluessa muuttunut yhtiön saamien suurten tilausten johdosta. Yhtiön olisi irtisanomisperusteen näin poistuttua </a:t>
            </a:r>
            <a:r>
              <a:rPr lang="fi-FI" dirty="0" smtClean="0">
                <a:solidFill>
                  <a:schemeClr val="accent2"/>
                </a:solidFill>
                <a:latin typeface="Arial" pitchFamily="34" charset="0"/>
                <a:cs typeface="Arial" pitchFamily="34" charset="0"/>
              </a:rPr>
              <a:t>tullut peruuttaa </a:t>
            </a:r>
            <a:r>
              <a:rPr lang="fi-FI" dirty="0" smtClean="0">
                <a:latin typeface="Arial" pitchFamily="34" charset="0"/>
                <a:cs typeface="Arial" pitchFamily="34" charset="0"/>
              </a:rPr>
              <a:t>näiden työntekijöiden irtisanomiset. Kanne hyväksyttiin tältä osin ja yhtiö velvoitettiin maksamaan korvausta työsopimusten perusteettomasta päättämisestä.</a:t>
            </a:r>
            <a:endParaRPr lang="fi-FI" dirty="0">
              <a:latin typeface="Arial" pitchFamily="34" charset="0"/>
              <a:cs typeface="Arial" pitchFamily="34" charset="0"/>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itchFamily="34" charset="0"/>
                <a:cs typeface="Arial" pitchFamily="34" charset="0"/>
              </a:rPr>
              <a:t>Mistä puhumme?</a:t>
            </a:r>
            <a:endParaRPr lang="fi-FI" dirty="0">
              <a:latin typeface="Arial" pitchFamily="34" charset="0"/>
              <a:cs typeface="Arial" pitchFamily="34" charset="0"/>
            </a:endParaRPr>
          </a:p>
        </p:txBody>
      </p:sp>
      <p:sp>
        <p:nvSpPr>
          <p:cNvPr id="3" name="Sisällön paikkamerkki 2"/>
          <p:cNvSpPr>
            <a:spLocks noGrp="1"/>
          </p:cNvSpPr>
          <p:nvPr>
            <p:ph idx="1"/>
          </p:nvPr>
        </p:nvSpPr>
        <p:spPr/>
        <p:txBody>
          <a:bodyPr>
            <a:normAutofit fontScale="92500"/>
          </a:bodyPr>
          <a:lstStyle/>
          <a:p>
            <a:r>
              <a:rPr lang="fi-FI" dirty="0" smtClean="0">
                <a:latin typeface="Arial" pitchFamily="34" charset="0"/>
                <a:cs typeface="Arial" pitchFamily="34" charset="0"/>
              </a:rPr>
              <a:t>1) Toistaiseksi voimassa olevan ja määräaikaisen työsopimuksen normaalit ja poikkeukselliset päättymistavat + niiden sisältöä</a:t>
            </a:r>
          </a:p>
          <a:p>
            <a:r>
              <a:rPr lang="fi-FI" dirty="0" smtClean="0">
                <a:latin typeface="Arial" pitchFamily="34" charset="0"/>
                <a:cs typeface="Arial" pitchFamily="34" charset="0"/>
              </a:rPr>
              <a:t>2) ) Taloudellinen ja tuotannollinen irtisanomisperuste; pääkohdat </a:t>
            </a:r>
          </a:p>
          <a:p>
            <a:r>
              <a:rPr lang="fi-FI" dirty="0" smtClean="0">
                <a:latin typeface="Arial" pitchFamily="34" charset="0"/>
                <a:cs typeface="Arial" pitchFamily="34" charset="0"/>
              </a:rPr>
              <a:t>3) ’Muun työn’ tarjoamisvelvollisuus henkilö- ja kollektiiviperusteisissa irtisanomisissa</a:t>
            </a:r>
          </a:p>
          <a:p>
            <a:r>
              <a:rPr lang="fi-FI" dirty="0" smtClean="0">
                <a:latin typeface="Arial" pitchFamily="34" charset="0"/>
                <a:cs typeface="Arial" pitchFamily="34" charset="0"/>
              </a:rPr>
              <a:t>4) Päättämismenettely</a:t>
            </a:r>
            <a:endParaRPr lang="fi-FI" dirty="0">
              <a:latin typeface="Arial" pitchFamily="34" charset="0"/>
              <a:cs typeface="Arial" pitchFamily="34" charset="0"/>
            </a:endParaRP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Otsikko 1"/>
          <p:cNvSpPr>
            <a:spLocks noGrp="1"/>
          </p:cNvSpPr>
          <p:nvPr>
            <p:ph type="title"/>
          </p:nvPr>
        </p:nvSpPr>
        <p:spPr/>
        <p:txBody>
          <a:bodyPr/>
          <a:lstStyle/>
          <a:p>
            <a:r>
              <a:rPr lang="fi-FI" dirty="0" smtClean="0">
                <a:latin typeface="Arial" pitchFamily="34" charset="0"/>
                <a:cs typeface="Arial" pitchFamily="34" charset="0"/>
              </a:rPr>
              <a:t>Työsuhdeturvan pääpiirteet</a:t>
            </a:r>
          </a:p>
        </p:txBody>
      </p:sp>
      <p:sp>
        <p:nvSpPr>
          <p:cNvPr id="3" name="Sisällön paikkamerkki 2"/>
          <p:cNvSpPr>
            <a:spLocks noGrp="1"/>
          </p:cNvSpPr>
          <p:nvPr>
            <p:ph idx="1"/>
          </p:nvPr>
        </p:nvSpPr>
        <p:spPr>
          <a:xfrm>
            <a:off x="457200" y="1412776"/>
            <a:ext cx="8229600" cy="4713387"/>
          </a:xfrm>
        </p:spPr>
        <p:txBody>
          <a:bodyPr>
            <a:normAutofit fontScale="77500" lnSpcReduction="20000"/>
          </a:bodyPr>
          <a:lstStyle/>
          <a:p>
            <a:pPr>
              <a:defRPr/>
            </a:pPr>
            <a:r>
              <a:rPr lang="fi-FI" dirty="0" smtClean="0">
                <a:latin typeface="Arial" pitchFamily="34" charset="0"/>
                <a:cs typeface="Arial" pitchFamily="34" charset="0"/>
              </a:rPr>
              <a:t>1) työnantajan toimittaman irtisanomisen ja purkamisen (</a:t>
            </a:r>
            <a:r>
              <a:rPr lang="fi-FI" dirty="0" err="1" smtClean="0">
                <a:latin typeface="Arial" pitchFamily="34" charset="0"/>
                <a:cs typeface="Arial" pitchFamily="34" charset="0"/>
              </a:rPr>
              <a:t>ta</a:t>
            </a:r>
            <a:r>
              <a:rPr lang="fi-FI" dirty="0" smtClean="0">
                <a:latin typeface="Arial" pitchFamily="34" charset="0"/>
                <a:cs typeface="Arial" pitchFamily="34" charset="0"/>
              </a:rPr>
              <a:t> ja </a:t>
            </a:r>
            <a:r>
              <a:rPr lang="fi-FI" dirty="0" err="1" smtClean="0">
                <a:latin typeface="Arial" pitchFamily="34" charset="0"/>
                <a:cs typeface="Arial" pitchFamily="34" charset="0"/>
              </a:rPr>
              <a:t>tt</a:t>
            </a:r>
            <a:r>
              <a:rPr lang="fi-FI" dirty="0" smtClean="0">
                <a:latin typeface="Arial" pitchFamily="34" charset="0"/>
                <a:cs typeface="Arial" pitchFamily="34" charset="0"/>
              </a:rPr>
              <a:t>) perusteista on säädetty työsopimuslailla</a:t>
            </a:r>
          </a:p>
          <a:p>
            <a:pPr lvl="1">
              <a:defRPr/>
            </a:pPr>
            <a:r>
              <a:rPr lang="fi-FI" dirty="0" smtClean="0">
                <a:latin typeface="Arial" pitchFamily="34" charset="0"/>
                <a:cs typeface="Arial" pitchFamily="34" charset="0"/>
              </a:rPr>
              <a:t>perustuslain 18 § 3 mom.: ”Ketään ei saa ilman lakiin perustuvaa syytä erottaa työstä.”</a:t>
            </a:r>
          </a:p>
          <a:p>
            <a:pPr>
              <a:defRPr/>
            </a:pPr>
            <a:r>
              <a:rPr lang="fi-FI" dirty="0" smtClean="0">
                <a:latin typeface="Arial" pitchFamily="34" charset="0"/>
                <a:cs typeface="Arial" pitchFamily="34" charset="0"/>
              </a:rPr>
              <a:t>2) työntekijän irtisanominen mahdollista individuaali- ja kollektiiviperusteella</a:t>
            </a:r>
          </a:p>
          <a:p>
            <a:pPr lvl="1">
              <a:defRPr/>
            </a:pPr>
            <a:r>
              <a:rPr lang="fi-FI" dirty="0" smtClean="0">
                <a:latin typeface="Arial" pitchFamily="34" charset="0"/>
                <a:cs typeface="Arial" pitchFamily="34" charset="0"/>
              </a:rPr>
              <a:t>-purkuperuste liittyy yleensä aina työntekijän henkilöön tai työnantajan käyttäytymiseen</a:t>
            </a:r>
          </a:p>
          <a:p>
            <a:pPr lvl="1">
              <a:defRPr/>
            </a:pPr>
            <a:r>
              <a:rPr lang="fi-FI" dirty="0" smtClean="0">
                <a:latin typeface="Arial" pitchFamily="34" charset="0"/>
                <a:cs typeface="Arial" pitchFamily="34" charset="0"/>
              </a:rPr>
              <a:t>huom. KKO! </a:t>
            </a:r>
          </a:p>
          <a:p>
            <a:pPr>
              <a:defRPr/>
            </a:pPr>
            <a:r>
              <a:rPr lang="fi-FI" dirty="0" smtClean="0">
                <a:latin typeface="Arial" pitchFamily="34" charset="0"/>
                <a:cs typeface="Arial" pitchFamily="34" charset="0"/>
              </a:rPr>
              <a:t>3) laissa ei ole voitu yksityiskohtaisesti luetteloida sallittuja päättämisperusteita</a:t>
            </a:r>
          </a:p>
          <a:p>
            <a:pPr lvl="1">
              <a:defRPr/>
            </a:pPr>
            <a:r>
              <a:rPr lang="fi-FI" dirty="0" smtClean="0">
                <a:latin typeface="Arial" pitchFamily="34" charset="0"/>
                <a:cs typeface="Arial" pitchFamily="34" charset="0"/>
              </a:rPr>
              <a:t>luonnehdittu yleisesti ja luetteloitu eräitä kiellettyjä perusteita</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p:txBody>
          <a:bodyPr/>
          <a:lstStyle/>
          <a:p>
            <a:r>
              <a:rPr lang="fi-FI" dirty="0" smtClean="0"/>
              <a:t>…</a:t>
            </a:r>
          </a:p>
        </p:txBody>
      </p:sp>
      <p:sp>
        <p:nvSpPr>
          <p:cNvPr id="41987" name="Sisällön paikkamerkki 2"/>
          <p:cNvSpPr>
            <a:spLocks noGrp="1"/>
          </p:cNvSpPr>
          <p:nvPr>
            <p:ph idx="1"/>
          </p:nvPr>
        </p:nvSpPr>
        <p:spPr/>
        <p:txBody>
          <a:bodyPr>
            <a:normAutofit fontScale="85000" lnSpcReduction="20000"/>
          </a:bodyPr>
          <a:lstStyle/>
          <a:p>
            <a:r>
              <a:rPr lang="fi-FI" dirty="0" smtClean="0">
                <a:latin typeface="Arial" pitchFamily="34" charset="0"/>
                <a:cs typeface="Arial" pitchFamily="34" charset="0"/>
              </a:rPr>
              <a:t>4) työntekijällä samanlainen suoja riippumatta työnantajan koosta tai juridisesta muodosta</a:t>
            </a:r>
          </a:p>
          <a:p>
            <a:pPr lvl="2"/>
            <a:r>
              <a:rPr lang="fi-FI" dirty="0" smtClean="0">
                <a:latin typeface="Arial" pitchFamily="34" charset="0"/>
                <a:cs typeface="Arial" pitchFamily="34" charset="0"/>
              </a:rPr>
              <a:t>huom. kollektiiviperusteinen irtisanominen -&gt; yhteistoimintalain noudattaminen</a:t>
            </a:r>
          </a:p>
          <a:p>
            <a:pPr lvl="2"/>
            <a:r>
              <a:rPr lang="fi-FI" dirty="0" smtClean="0">
                <a:latin typeface="Arial" pitchFamily="34" charset="0"/>
                <a:cs typeface="Arial" pitchFamily="34" charset="0"/>
              </a:rPr>
              <a:t>huom. TSL:n muutos 1.7.2019-&gt; työnantajan vähäisen henkilöstömäärän vaikutus henkilöperusteisessa irtisanomisessa</a:t>
            </a:r>
          </a:p>
          <a:p>
            <a:r>
              <a:rPr lang="fi-FI" dirty="0" smtClean="0">
                <a:latin typeface="Arial" pitchFamily="34" charset="0"/>
                <a:cs typeface="Arial" pitchFamily="34" charset="0"/>
              </a:rPr>
              <a:t>5) kaikilla työntekijöillä lähtökohtaisesti samanlainen suoja</a:t>
            </a:r>
          </a:p>
          <a:p>
            <a:pPr lvl="1"/>
            <a:r>
              <a:rPr lang="fi-FI" dirty="0" smtClean="0">
                <a:latin typeface="Arial" pitchFamily="34" charset="0"/>
                <a:cs typeface="Arial" pitchFamily="34" charset="0"/>
              </a:rPr>
              <a:t>erityissuojaa kuitenkin eräille työntekijäryhmille</a:t>
            </a:r>
          </a:p>
          <a:p>
            <a:pPr lvl="2"/>
            <a:r>
              <a:rPr lang="fi-FI" dirty="0" smtClean="0">
                <a:latin typeface="Arial" pitchFamily="34" charset="0"/>
                <a:cs typeface="Arial" pitchFamily="34" charset="0"/>
              </a:rPr>
              <a:t>työntekijöiden edustajat, raskaana oleva ja perhevapaita käyttävä työntekijä</a:t>
            </a:r>
          </a:p>
          <a:p>
            <a:pPr lvl="2"/>
            <a:r>
              <a:rPr lang="fi-FI" dirty="0" smtClean="0">
                <a:latin typeface="Arial" pitchFamily="34" charset="0"/>
                <a:cs typeface="Arial" pitchFamily="34" charset="0"/>
              </a:rPr>
              <a:t>syrjintäkiellot</a:t>
            </a:r>
          </a:p>
          <a:p>
            <a:pPr lvl="2"/>
            <a:r>
              <a:rPr lang="fi-FI" dirty="0" smtClean="0">
                <a:latin typeface="Arial" pitchFamily="34" charset="0"/>
                <a:cs typeface="Arial" pitchFamily="34" charset="0"/>
              </a:rPr>
              <a:t>(työehtosopimusten irtisanomisjärjestykset)</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defRPr/>
            </a:pPr>
            <a:r>
              <a:rPr lang="fi-FI" dirty="0" smtClean="0"/>
              <a:t>…</a:t>
            </a:r>
            <a:endParaRPr lang="fi-FI" dirty="0"/>
          </a:p>
        </p:txBody>
      </p:sp>
      <p:sp>
        <p:nvSpPr>
          <p:cNvPr id="43011" name="Sisällön paikkamerkki 2"/>
          <p:cNvSpPr>
            <a:spLocks noGrp="1"/>
          </p:cNvSpPr>
          <p:nvPr>
            <p:ph idx="1"/>
          </p:nvPr>
        </p:nvSpPr>
        <p:spPr/>
        <p:txBody>
          <a:bodyPr/>
          <a:lstStyle/>
          <a:p>
            <a:pPr lvl="1">
              <a:buFont typeface="Wingdings 2" pitchFamily="18" charset="2"/>
              <a:buNone/>
            </a:pPr>
            <a:r>
              <a:rPr lang="fi-FI" dirty="0" smtClean="0">
                <a:latin typeface="Arial" pitchFamily="34" charset="0"/>
                <a:cs typeface="Arial" pitchFamily="34" charset="0"/>
              </a:rPr>
              <a:t>6) riidat ja korvausvaateet käsitellään viimekädessä tuomioistuimessa</a:t>
            </a:r>
          </a:p>
          <a:p>
            <a:pPr lvl="2"/>
            <a:r>
              <a:rPr lang="fi-FI" dirty="0" smtClean="0">
                <a:latin typeface="Arial" pitchFamily="34" charset="0"/>
                <a:cs typeface="Arial" pitchFamily="34" charset="0"/>
              </a:rPr>
              <a:t>yleiset tuomioistuimet ja työtuomioistuin</a:t>
            </a:r>
          </a:p>
          <a:p>
            <a:pPr lvl="1">
              <a:buFont typeface="Wingdings 2" pitchFamily="18" charset="2"/>
              <a:buNone/>
            </a:pPr>
            <a:r>
              <a:rPr lang="fi-FI" dirty="0" smtClean="0">
                <a:latin typeface="Arial" pitchFamily="34" charset="0"/>
                <a:cs typeface="Arial" pitchFamily="34" charset="0"/>
              </a:rPr>
              <a:t>7) työsuhdeturvan vaikutus käytännössä</a:t>
            </a:r>
          </a:p>
          <a:p>
            <a:pPr lvl="2">
              <a:buFont typeface="Arial" charset="0"/>
              <a:buChar char="•"/>
            </a:pPr>
            <a:r>
              <a:rPr lang="fi-FI" dirty="0" smtClean="0">
                <a:latin typeface="Arial" pitchFamily="34" charset="0"/>
                <a:cs typeface="Arial" pitchFamily="34" charset="0"/>
              </a:rPr>
              <a:t>taloudellinen korvaus</a:t>
            </a:r>
          </a:p>
          <a:p>
            <a:pPr lvl="2">
              <a:buFont typeface="Arial" charset="0"/>
              <a:buChar char="•"/>
            </a:pPr>
            <a:r>
              <a:rPr lang="fi-FI" dirty="0" smtClean="0">
                <a:latin typeface="Arial" pitchFamily="34" charset="0"/>
                <a:cs typeface="Arial" pitchFamily="34" charset="0"/>
              </a:rPr>
              <a:t>ei mahdollista palauttaa työsuhdetta</a:t>
            </a:r>
          </a:p>
          <a:p>
            <a:pPr lvl="2">
              <a:buFont typeface="Arial" charset="0"/>
              <a:buChar char="•"/>
            </a:pPr>
            <a:r>
              <a:rPr lang="fi-FI" dirty="0" smtClean="0">
                <a:latin typeface="Arial" pitchFamily="34" charset="0"/>
                <a:cs typeface="Arial" pitchFamily="34" charset="0"/>
              </a:rPr>
              <a:t>työehtosopimuksen rikkomisesta </a:t>
            </a:r>
            <a:r>
              <a:rPr lang="fi-FI" dirty="0" err="1" smtClean="0">
                <a:latin typeface="Arial" pitchFamily="34" charset="0"/>
                <a:cs typeface="Arial" pitchFamily="34" charset="0"/>
              </a:rPr>
              <a:t>TehtoL:n</a:t>
            </a:r>
            <a:r>
              <a:rPr lang="fi-FI" dirty="0" smtClean="0">
                <a:latin typeface="Arial" pitchFamily="34" charset="0"/>
                <a:cs typeface="Arial" pitchFamily="34" charset="0"/>
              </a:rPr>
              <a:t> mukaiset seuraukset</a:t>
            </a:r>
          </a:p>
          <a:p>
            <a:pPr lvl="2">
              <a:buFont typeface="Arial" charset="0"/>
              <a:buChar char="•"/>
            </a:pPr>
            <a:r>
              <a:rPr lang="fi-FI" dirty="0" smtClean="0">
                <a:latin typeface="Arial" pitchFamily="34" charset="0"/>
                <a:cs typeface="Arial" pitchFamily="34" charset="0"/>
              </a:rPr>
              <a:t>YVL ja </a:t>
            </a:r>
            <a:r>
              <a:rPr lang="fi-FI" dirty="0" err="1" smtClean="0">
                <a:latin typeface="Arial" pitchFamily="34" charset="0"/>
                <a:cs typeface="Arial" pitchFamily="34" charset="0"/>
              </a:rPr>
              <a:t>Tasa-arvoL:n</a:t>
            </a:r>
            <a:r>
              <a:rPr lang="fi-FI" dirty="0" smtClean="0">
                <a:latin typeface="Arial" pitchFamily="34" charset="0"/>
                <a:cs typeface="Arial" pitchFamily="34" charset="0"/>
              </a:rPr>
              <a:t> mukainen syrjintä -&gt; hyvitys</a:t>
            </a:r>
          </a:p>
          <a:p>
            <a:endParaRPr lang="fi-FI" dirty="0" smtClean="0"/>
          </a:p>
          <a:p>
            <a:endParaRPr lang="fi-FI" dirty="0" smtClean="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p:txBody>
          <a:bodyPr>
            <a:normAutofit fontScale="92500"/>
          </a:bodyPr>
          <a:lstStyle/>
          <a:p>
            <a:pPr eaLnBrk="1" hangingPunct="1">
              <a:lnSpc>
                <a:spcPct val="90000"/>
              </a:lnSpc>
            </a:pPr>
            <a:r>
              <a:rPr lang="fi-FI" sz="2400" dirty="0" smtClean="0">
                <a:latin typeface="Arial" pitchFamily="34" charset="0"/>
                <a:cs typeface="Arial" pitchFamily="34" charset="0"/>
              </a:rPr>
              <a:t>irtisanominen työnantajan puolelta on mahdollista</a:t>
            </a:r>
          </a:p>
          <a:p>
            <a:pPr lvl="1" eaLnBrk="1" hangingPunct="1">
              <a:lnSpc>
                <a:spcPct val="90000"/>
              </a:lnSpc>
            </a:pPr>
            <a:r>
              <a:rPr lang="fi-FI" sz="2000" dirty="0" smtClean="0">
                <a:latin typeface="Arial" pitchFamily="34" charset="0"/>
                <a:cs typeface="Arial" pitchFamily="34" charset="0"/>
              </a:rPr>
              <a:t>henkilökohtainen syy (individuaaliperuste)</a:t>
            </a:r>
          </a:p>
          <a:p>
            <a:pPr lvl="1" eaLnBrk="1" hangingPunct="1">
              <a:lnSpc>
                <a:spcPct val="90000"/>
              </a:lnSpc>
            </a:pPr>
            <a:r>
              <a:rPr lang="fi-FI" sz="2000" dirty="0" smtClean="0">
                <a:latin typeface="Arial" pitchFamily="34" charset="0"/>
                <a:cs typeface="Arial" pitchFamily="34" charset="0"/>
              </a:rPr>
              <a:t>taloudellinen ja tuotannollinen syy (kollektiiviperuste)</a:t>
            </a:r>
          </a:p>
          <a:p>
            <a:pPr eaLnBrk="1" hangingPunct="1">
              <a:lnSpc>
                <a:spcPct val="90000"/>
              </a:lnSpc>
            </a:pPr>
            <a:r>
              <a:rPr lang="fi-FI" sz="2400" dirty="0" smtClean="0">
                <a:latin typeface="Arial" pitchFamily="34" charset="0"/>
                <a:cs typeface="Arial" pitchFamily="34" charset="0"/>
              </a:rPr>
              <a:t>erityiset irtisanomisperusteet (työnantajan konkurssi ja kuolema</a:t>
            </a:r>
          </a:p>
          <a:p>
            <a:pPr lvl="1">
              <a:lnSpc>
                <a:spcPct val="90000"/>
              </a:lnSpc>
            </a:pPr>
            <a:r>
              <a:rPr lang="fi-FI" sz="2000" dirty="0" smtClean="0">
                <a:latin typeface="Arial" pitchFamily="34" charset="0"/>
                <a:cs typeface="Arial" pitchFamily="34" charset="0"/>
              </a:rPr>
              <a:t>liikkeen luovutus, saneerausmenettely</a:t>
            </a:r>
          </a:p>
          <a:p>
            <a:pPr eaLnBrk="1" hangingPunct="1">
              <a:lnSpc>
                <a:spcPct val="90000"/>
              </a:lnSpc>
            </a:pPr>
            <a:r>
              <a:rPr lang="fi-FI" sz="2400" dirty="0" smtClean="0">
                <a:latin typeface="Arial" pitchFamily="34" charset="0"/>
                <a:cs typeface="Arial" pitchFamily="34" charset="0"/>
              </a:rPr>
              <a:t>työntekijä voi itse irtisanoutuma millä perusteella tahansa, ei edes tarvitse ilmoittaa perustetta</a:t>
            </a:r>
          </a:p>
          <a:p>
            <a:pPr eaLnBrk="1" hangingPunct="1">
              <a:lnSpc>
                <a:spcPct val="90000"/>
              </a:lnSpc>
            </a:pPr>
            <a:r>
              <a:rPr lang="fi-FI" sz="2400" dirty="0" smtClean="0">
                <a:latin typeface="Arial" pitchFamily="34" charset="0"/>
                <a:cs typeface="Arial" pitchFamily="34" charset="0"/>
              </a:rPr>
              <a:t>koeaikana molemmat osapuolet voivat purkaa sopimuksen</a:t>
            </a:r>
          </a:p>
          <a:p>
            <a:pPr lvl="1" eaLnBrk="1" hangingPunct="1">
              <a:lnSpc>
                <a:spcPct val="90000"/>
              </a:lnSpc>
            </a:pPr>
            <a:r>
              <a:rPr lang="fi-FI" sz="2000" dirty="0" smtClean="0">
                <a:latin typeface="Arial" pitchFamily="34" charset="0"/>
                <a:cs typeface="Arial" pitchFamily="34" charset="0"/>
              </a:rPr>
              <a:t>ei epäasiallinen eikä syrjivä peruste</a:t>
            </a:r>
          </a:p>
          <a:p>
            <a:pPr eaLnBrk="1" hangingPunct="1">
              <a:lnSpc>
                <a:spcPct val="90000"/>
              </a:lnSpc>
            </a:pPr>
            <a:r>
              <a:rPr lang="fi-FI" sz="2400" dirty="0" smtClean="0">
                <a:latin typeface="Arial" pitchFamily="34" charset="0"/>
                <a:cs typeface="Arial" pitchFamily="34" charset="0"/>
              </a:rPr>
              <a:t>purkaminen</a:t>
            </a:r>
          </a:p>
          <a:p>
            <a:pPr lvl="1" eaLnBrk="1" hangingPunct="1">
              <a:lnSpc>
                <a:spcPct val="90000"/>
              </a:lnSpc>
            </a:pPr>
            <a:r>
              <a:rPr lang="fi-FI" sz="2000" dirty="0" smtClean="0">
                <a:latin typeface="Arial" pitchFamily="34" charset="0"/>
                <a:cs typeface="Arial" pitchFamily="34" charset="0"/>
              </a:rPr>
              <a:t>yleensä sopimusrikkomus</a:t>
            </a:r>
          </a:p>
          <a:p>
            <a:pPr lvl="1" eaLnBrk="1" hangingPunct="1">
              <a:lnSpc>
                <a:spcPct val="90000"/>
              </a:lnSpc>
            </a:pPr>
            <a:r>
              <a:rPr lang="fi-FI" sz="2000" dirty="0" err="1" smtClean="0">
                <a:latin typeface="Arial" pitchFamily="34" charset="0"/>
                <a:cs typeface="Arial" pitchFamily="34" charset="0"/>
              </a:rPr>
              <a:t>ta</a:t>
            </a:r>
            <a:r>
              <a:rPr lang="fi-FI" sz="2000" dirty="0" smtClean="0">
                <a:latin typeface="Arial" pitchFamily="34" charset="0"/>
                <a:cs typeface="Arial" pitchFamily="34" charset="0"/>
              </a:rPr>
              <a:t> ja </a:t>
            </a:r>
            <a:r>
              <a:rPr lang="fi-FI" sz="2000" dirty="0" err="1" smtClean="0">
                <a:latin typeface="Arial" pitchFamily="34" charset="0"/>
                <a:cs typeface="Arial" pitchFamily="34" charset="0"/>
              </a:rPr>
              <a:t>tt</a:t>
            </a:r>
            <a:r>
              <a:rPr lang="fi-FI" sz="2000" dirty="0" smtClean="0">
                <a:latin typeface="Arial" pitchFamily="34" charset="0"/>
                <a:cs typeface="Arial" pitchFamily="34" charset="0"/>
              </a:rPr>
              <a:t> voivat purkaa, aina </a:t>
            </a:r>
            <a:r>
              <a:rPr lang="fi-FI" sz="2000" dirty="0" err="1" smtClean="0">
                <a:latin typeface="Arial" pitchFamily="34" charset="0"/>
                <a:cs typeface="Arial" pitchFamily="34" charset="0"/>
              </a:rPr>
              <a:t>TSL:ssa</a:t>
            </a:r>
            <a:r>
              <a:rPr lang="fi-FI" sz="2000" dirty="0" smtClean="0">
                <a:latin typeface="Arial" pitchFamily="34" charset="0"/>
                <a:cs typeface="Arial" pitchFamily="34" charset="0"/>
              </a:rPr>
              <a:t> säädetty purkuperuste!</a:t>
            </a:r>
          </a:p>
          <a:p>
            <a:pPr eaLnBrk="1" hangingPunct="1">
              <a:lnSpc>
                <a:spcPct val="90000"/>
              </a:lnSpc>
            </a:pPr>
            <a:endParaRPr lang="fi-FI" sz="2400" dirty="0" smtClean="0"/>
          </a:p>
        </p:txBody>
      </p:sp>
      <p:sp>
        <p:nvSpPr>
          <p:cNvPr id="44035" name="Rectangle 2"/>
          <p:cNvSpPr>
            <a:spLocks noGrp="1" noChangeArrowheads="1"/>
          </p:cNvSpPr>
          <p:nvPr>
            <p:ph type="title"/>
          </p:nvPr>
        </p:nvSpPr>
        <p:spPr/>
        <p:txBody>
          <a:bodyPr>
            <a:normAutofit/>
          </a:bodyPr>
          <a:lstStyle/>
          <a:p>
            <a:pPr eaLnBrk="1" hangingPunct="1"/>
            <a:r>
              <a:rPr lang="fi-FI" dirty="0" smtClean="0"/>
              <a:t>Työsuhde voi päättyä eri tavoin</a:t>
            </a: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pPr>
              <a:lnSpc>
                <a:spcPct val="90000"/>
              </a:lnSpc>
              <a:defRPr/>
            </a:pPr>
            <a:r>
              <a:rPr lang="fi-FI" sz="2400" dirty="0" smtClean="0">
                <a:latin typeface="Arial" pitchFamily="34" charset="0"/>
                <a:cs typeface="Arial" pitchFamily="34" charset="0"/>
              </a:rPr>
              <a:t>sopimus</a:t>
            </a:r>
          </a:p>
          <a:p>
            <a:pPr lvl="1">
              <a:lnSpc>
                <a:spcPct val="90000"/>
              </a:lnSpc>
              <a:defRPr/>
            </a:pPr>
            <a:r>
              <a:rPr lang="fi-FI" sz="2000" dirty="0" smtClean="0">
                <a:latin typeface="Arial" pitchFamily="34" charset="0"/>
                <a:cs typeface="Arial" pitchFamily="34" charset="0"/>
              </a:rPr>
              <a:t>aina mahdollista sopia päättämisestä</a:t>
            </a:r>
          </a:p>
          <a:p>
            <a:pPr lvl="1">
              <a:lnSpc>
                <a:spcPct val="90000"/>
              </a:lnSpc>
              <a:defRPr/>
            </a:pPr>
            <a:r>
              <a:rPr lang="fi-FI" sz="2000" dirty="0" smtClean="0">
                <a:latin typeface="Arial" pitchFamily="34" charset="0"/>
                <a:cs typeface="Arial" pitchFamily="34" charset="0"/>
              </a:rPr>
              <a:t>rajat sopimiselle?</a:t>
            </a:r>
          </a:p>
          <a:p>
            <a:pPr>
              <a:lnSpc>
                <a:spcPct val="90000"/>
              </a:lnSpc>
              <a:defRPr/>
            </a:pPr>
            <a:r>
              <a:rPr lang="fi-FI" sz="2400" dirty="0" smtClean="0">
                <a:latin typeface="Arial" pitchFamily="34" charset="0"/>
                <a:cs typeface="Arial" pitchFamily="34" charset="0"/>
              </a:rPr>
              <a:t>raukeaminen</a:t>
            </a:r>
          </a:p>
          <a:p>
            <a:pPr lvl="1">
              <a:lnSpc>
                <a:spcPct val="90000"/>
              </a:lnSpc>
              <a:defRPr/>
            </a:pPr>
            <a:r>
              <a:rPr lang="fi-FI" sz="2000" dirty="0" smtClean="0">
                <a:latin typeface="Arial" pitchFamily="34" charset="0"/>
                <a:cs typeface="Arial" pitchFamily="34" charset="0"/>
              </a:rPr>
              <a:t>työntekijä kuolema, eläkkeelle jääminen</a:t>
            </a:r>
          </a:p>
          <a:p>
            <a:pPr lvl="1">
              <a:lnSpc>
                <a:spcPct val="90000"/>
              </a:lnSpc>
              <a:defRPr/>
            </a:pPr>
            <a:r>
              <a:rPr lang="fi-FI" sz="2000" dirty="0" smtClean="0">
                <a:latin typeface="Arial" pitchFamily="34" charset="0"/>
                <a:cs typeface="Arial" pitchFamily="34" charset="0"/>
              </a:rPr>
              <a:t>ks. myös eroamisikä, TSL 6 luku 1 a §, 68 v.</a:t>
            </a:r>
          </a:p>
          <a:p>
            <a:pPr marL="365760" lvl="1" indent="-256032">
              <a:lnSpc>
                <a:spcPct val="90000"/>
              </a:lnSpc>
              <a:spcBef>
                <a:spcPts val="400"/>
              </a:spcBef>
              <a:buSzPct val="68000"/>
              <a:buFont typeface="Wingdings 3"/>
              <a:buChar char=""/>
              <a:defRPr/>
            </a:pPr>
            <a:r>
              <a:rPr lang="fi-FI" sz="2400" dirty="0" smtClean="0">
                <a:latin typeface="Arial" pitchFamily="34" charset="0"/>
                <a:cs typeface="Arial" pitchFamily="34" charset="0"/>
              </a:rPr>
              <a:t>purkautuneena pitäminen</a:t>
            </a:r>
          </a:p>
          <a:p>
            <a:pPr marL="603504" lvl="2" indent="-256032">
              <a:lnSpc>
                <a:spcPct val="90000"/>
              </a:lnSpc>
              <a:spcBef>
                <a:spcPts val="400"/>
              </a:spcBef>
              <a:buSzPct val="68000"/>
              <a:buFont typeface="Wingdings 3"/>
              <a:buChar char=""/>
              <a:defRPr/>
            </a:pPr>
            <a:r>
              <a:rPr lang="fi-FI" sz="1800" dirty="0" smtClean="0">
                <a:latin typeface="Arial" pitchFamily="34" charset="0"/>
                <a:cs typeface="Arial" pitchFamily="34" charset="0"/>
              </a:rPr>
              <a:t>7 </a:t>
            </a:r>
            <a:r>
              <a:rPr lang="fi-FI" sz="1800" dirty="0" err="1" smtClean="0">
                <a:latin typeface="Arial" pitchFamily="34" charset="0"/>
                <a:cs typeface="Arial" pitchFamily="34" charset="0"/>
              </a:rPr>
              <a:t>pv:n</a:t>
            </a:r>
            <a:r>
              <a:rPr lang="fi-FI" sz="1800" dirty="0" smtClean="0">
                <a:latin typeface="Arial" pitchFamily="34" charset="0"/>
                <a:cs typeface="Arial" pitchFamily="34" charset="0"/>
              </a:rPr>
              <a:t> pituinen poissaolo, josta ei ole ilmoitettu</a:t>
            </a:r>
          </a:p>
          <a:p>
            <a:pPr>
              <a:lnSpc>
                <a:spcPct val="90000"/>
              </a:lnSpc>
              <a:defRPr/>
            </a:pPr>
            <a:r>
              <a:rPr lang="fi-FI" sz="2400" dirty="0" smtClean="0">
                <a:latin typeface="Arial" pitchFamily="34" charset="0"/>
                <a:cs typeface="Arial" pitchFamily="34" charset="0"/>
              </a:rPr>
              <a:t>irtisanomissuoja</a:t>
            </a:r>
          </a:p>
          <a:p>
            <a:pPr lvl="1">
              <a:lnSpc>
                <a:spcPct val="90000"/>
              </a:lnSpc>
              <a:defRPr/>
            </a:pPr>
            <a:r>
              <a:rPr lang="fi-FI" sz="2000" dirty="0" smtClean="0">
                <a:latin typeface="Arial" pitchFamily="34" charset="0"/>
                <a:cs typeface="Arial" pitchFamily="34" charset="0"/>
              </a:rPr>
              <a:t>koskee lähtökohtaisesti vain toistaiseksi voimassa olevassa työsuhteessa olevia</a:t>
            </a:r>
          </a:p>
          <a:p>
            <a:pPr>
              <a:lnSpc>
                <a:spcPct val="90000"/>
              </a:lnSpc>
              <a:defRPr/>
            </a:pPr>
            <a:r>
              <a:rPr lang="fi-FI" sz="2400" dirty="0" smtClean="0">
                <a:latin typeface="Arial" pitchFamily="34" charset="0"/>
                <a:cs typeface="Arial" pitchFamily="34" charset="0"/>
              </a:rPr>
              <a:t>erityissuojaa</a:t>
            </a:r>
          </a:p>
          <a:p>
            <a:pPr lvl="1">
              <a:lnSpc>
                <a:spcPct val="90000"/>
              </a:lnSpc>
              <a:defRPr/>
            </a:pPr>
            <a:r>
              <a:rPr lang="fi-FI" sz="2000" dirty="0" smtClean="0">
                <a:latin typeface="Arial" pitchFamily="34" charset="0"/>
                <a:cs typeface="Arial" pitchFamily="34" charset="0"/>
              </a:rPr>
              <a:t>raskaana ja perhevapaalla olevat</a:t>
            </a:r>
          </a:p>
          <a:p>
            <a:pPr lvl="1">
              <a:lnSpc>
                <a:spcPct val="90000"/>
              </a:lnSpc>
              <a:defRPr/>
            </a:pPr>
            <a:r>
              <a:rPr lang="fi-FI" sz="2000" dirty="0" smtClean="0">
                <a:latin typeface="Arial" pitchFamily="34" charset="0"/>
                <a:cs typeface="Arial" pitchFamily="34" charset="0"/>
              </a:rPr>
              <a:t>luottamusmies, luottamusvaltuutettu ja työsuojeluvaltuutettu</a:t>
            </a:r>
          </a:p>
          <a:p>
            <a:pPr>
              <a:defRPr/>
            </a:pPr>
            <a:endParaRPr lang="fi-FI" dirty="0">
              <a:latin typeface="Arial" pitchFamily="34" charset="0"/>
              <a:cs typeface="Arial" pitchFamily="34" charset="0"/>
            </a:endParaRPr>
          </a:p>
        </p:txBody>
      </p:sp>
      <p:sp>
        <p:nvSpPr>
          <p:cNvPr id="45059" name="Otsikko 2"/>
          <p:cNvSpPr>
            <a:spLocks noGrp="1"/>
          </p:cNvSpPr>
          <p:nvPr>
            <p:ph type="title"/>
          </p:nvPr>
        </p:nvSpPr>
        <p:spPr/>
        <p:txBody>
          <a:bodyPr/>
          <a:lstStyle/>
          <a:p>
            <a:r>
              <a:rPr lang="fi-FI"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04850"/>
            <a:ext cx="8229600" cy="708025"/>
          </a:xfrm>
        </p:spPr>
        <p:txBody>
          <a:bodyPr/>
          <a:lstStyle/>
          <a:p>
            <a:pPr eaLnBrk="1" hangingPunct="1"/>
            <a:r>
              <a:rPr lang="fi-FI" smtClean="0">
                <a:latin typeface="Times New Roman" pitchFamily="18" charset="0"/>
              </a:rPr>
              <a:t>Tunnusmerkeistä</a:t>
            </a:r>
          </a:p>
        </p:txBody>
      </p:sp>
      <p:sp>
        <p:nvSpPr>
          <p:cNvPr id="20483" name="Rectangle 3"/>
          <p:cNvSpPr>
            <a:spLocks noGrp="1" noChangeArrowheads="1"/>
          </p:cNvSpPr>
          <p:nvPr>
            <p:ph type="body" idx="1"/>
          </p:nvPr>
        </p:nvSpPr>
        <p:spPr>
          <a:xfrm>
            <a:off x="467544" y="1628800"/>
            <a:ext cx="8219256" cy="4695800"/>
          </a:xfrm>
        </p:spPr>
        <p:txBody>
          <a:bodyPr/>
          <a:lstStyle/>
          <a:p>
            <a:pPr eaLnBrk="1" hangingPunct="1">
              <a:lnSpc>
                <a:spcPct val="80000"/>
              </a:lnSpc>
            </a:pPr>
            <a:r>
              <a:rPr lang="fi-FI" sz="2400" dirty="0" smtClean="0">
                <a:latin typeface="Times New Roman" pitchFamily="18" charset="0"/>
              </a:rPr>
              <a:t>työn tekeminen toiselle</a:t>
            </a:r>
          </a:p>
          <a:p>
            <a:pPr lvl="1" eaLnBrk="1" hangingPunct="1">
              <a:lnSpc>
                <a:spcPct val="80000"/>
              </a:lnSpc>
            </a:pPr>
            <a:r>
              <a:rPr lang="fi-FI" sz="2400" dirty="0" smtClean="0">
                <a:latin typeface="Times New Roman" pitchFamily="18" charset="0"/>
              </a:rPr>
              <a:t>inhimillinen toiminta, jolla taloudellista arvoa</a:t>
            </a:r>
          </a:p>
          <a:p>
            <a:pPr lvl="1" eaLnBrk="1" hangingPunct="1">
              <a:lnSpc>
                <a:spcPct val="80000"/>
              </a:lnSpc>
            </a:pPr>
            <a:r>
              <a:rPr lang="fi-FI" sz="2400" dirty="0" smtClean="0">
                <a:latin typeface="Times New Roman" pitchFamily="18" charset="0"/>
              </a:rPr>
              <a:t>ei itselle, varallisuuspiirien erottelu</a:t>
            </a:r>
          </a:p>
          <a:p>
            <a:pPr eaLnBrk="1" hangingPunct="1">
              <a:lnSpc>
                <a:spcPct val="80000"/>
              </a:lnSpc>
            </a:pPr>
            <a:r>
              <a:rPr lang="fi-FI" sz="2400" dirty="0" smtClean="0">
                <a:latin typeface="Times New Roman" pitchFamily="18" charset="0"/>
              </a:rPr>
              <a:t>palkkaa tai muuta vastiketta vastaan</a:t>
            </a:r>
          </a:p>
          <a:p>
            <a:pPr lvl="1" eaLnBrk="1" hangingPunct="1">
              <a:lnSpc>
                <a:spcPct val="80000"/>
              </a:lnSpc>
            </a:pPr>
            <a:r>
              <a:rPr lang="fi-FI" sz="2400" dirty="0" smtClean="0">
                <a:latin typeface="Times New Roman" pitchFamily="18" charset="0"/>
              </a:rPr>
              <a:t>raha, tavara, mahdollisuus ansaita, vastavuoroinen työ</a:t>
            </a:r>
          </a:p>
          <a:p>
            <a:pPr lvl="1" eaLnBrk="1" hangingPunct="1">
              <a:lnSpc>
                <a:spcPct val="80000"/>
              </a:lnSpc>
            </a:pPr>
            <a:r>
              <a:rPr lang="fi-FI" sz="2400" dirty="0" smtClean="0">
                <a:latin typeface="Times New Roman" pitchFamily="18" charset="0"/>
              </a:rPr>
              <a:t>’mikä tahansa’</a:t>
            </a:r>
          </a:p>
          <a:p>
            <a:pPr lvl="1" eaLnBrk="1" hangingPunct="1">
              <a:lnSpc>
                <a:spcPct val="80000"/>
              </a:lnSpc>
            </a:pPr>
            <a:r>
              <a:rPr lang="fi-FI" sz="2400" dirty="0" smtClean="0">
                <a:latin typeface="Times New Roman" pitchFamily="18" charset="0"/>
              </a:rPr>
              <a:t>vastikkeen suuruudella ei merkitystä</a:t>
            </a:r>
          </a:p>
          <a:p>
            <a:pPr eaLnBrk="1" hangingPunct="1">
              <a:lnSpc>
                <a:spcPct val="80000"/>
              </a:lnSpc>
            </a:pPr>
            <a:r>
              <a:rPr lang="fi-FI" sz="2400" dirty="0" smtClean="0">
                <a:latin typeface="Times New Roman" pitchFamily="18" charset="0"/>
              </a:rPr>
              <a:t>sopimuksen perusteella</a:t>
            </a:r>
          </a:p>
          <a:p>
            <a:pPr lvl="1" eaLnBrk="1" hangingPunct="1">
              <a:lnSpc>
                <a:spcPct val="80000"/>
              </a:lnSpc>
            </a:pPr>
            <a:r>
              <a:rPr lang="fi-FI" sz="2400" dirty="0" smtClean="0">
                <a:latin typeface="Times New Roman" pitchFamily="18" charset="0"/>
              </a:rPr>
              <a:t>vapaamuotoinen</a:t>
            </a:r>
          </a:p>
          <a:p>
            <a:pPr lvl="1" eaLnBrk="1" hangingPunct="1">
              <a:lnSpc>
                <a:spcPct val="80000"/>
              </a:lnSpc>
            </a:pPr>
            <a:r>
              <a:rPr lang="fi-FI" sz="2400" dirty="0" smtClean="0">
                <a:latin typeface="Times New Roman" pitchFamily="18" charset="0"/>
              </a:rPr>
              <a:t>vastikkeen maksun vaikutus (jos sovittu hiljaisesti, vastikkeen maksu nimenomainen hyväksyvä oikeustoimi)</a:t>
            </a:r>
          </a:p>
          <a:p>
            <a:pPr lvl="1" eaLnBrk="1" hangingPunct="1">
              <a:lnSpc>
                <a:spcPct val="80000"/>
              </a:lnSpc>
              <a:buFontTx/>
              <a:buNone/>
            </a:pPr>
            <a:endParaRPr lang="fi-FI" dirty="0" smtClean="0">
              <a:latin typeface="Times New Roman" pitchFamily="18" charset="0"/>
            </a:endParaRP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idx="4294967295"/>
          </p:nvPr>
        </p:nvSpPr>
        <p:spPr>
          <a:xfrm>
            <a:off x="827584" y="274638"/>
            <a:ext cx="7560840" cy="1143000"/>
          </a:xfrm>
        </p:spPr>
        <p:txBody>
          <a:bodyPr/>
          <a:lstStyle/>
          <a:p>
            <a:pPr eaLnBrk="1" hangingPunct="1"/>
            <a:r>
              <a:rPr lang="fi-FI" altLang="fi-FI" dirty="0" smtClean="0">
                <a:latin typeface="Arial" pitchFamily="34" charset="0"/>
                <a:cs typeface="Arial" pitchFamily="34" charset="0"/>
              </a:rPr>
              <a:t>Purkautuneena pitäminen</a:t>
            </a:r>
          </a:p>
        </p:txBody>
      </p:sp>
      <p:sp>
        <p:nvSpPr>
          <p:cNvPr id="272387" name="Rectangle 3"/>
          <p:cNvSpPr>
            <a:spLocks noGrp="1" noChangeArrowheads="1"/>
          </p:cNvSpPr>
          <p:nvPr>
            <p:ph type="body" idx="4294967295"/>
          </p:nvPr>
        </p:nvSpPr>
        <p:spPr>
          <a:xfrm>
            <a:off x="611560" y="1628800"/>
            <a:ext cx="7632848" cy="4498174"/>
          </a:xfrm>
        </p:spPr>
        <p:txBody>
          <a:bodyPr>
            <a:normAutofit/>
          </a:bodyPr>
          <a:lstStyle/>
          <a:p>
            <a:pPr eaLnBrk="1" hangingPunct="1">
              <a:lnSpc>
                <a:spcPct val="80000"/>
              </a:lnSpc>
            </a:pPr>
            <a:r>
              <a:rPr lang="fi-FI" altLang="en-US" sz="2800" dirty="0" smtClean="0">
                <a:latin typeface="Arial" pitchFamily="34" charset="0"/>
                <a:cs typeface="Arial" pitchFamily="34" charset="0"/>
              </a:rPr>
              <a:t>poissaoloista on tärkeää ilmoittaa!</a:t>
            </a:r>
          </a:p>
          <a:p>
            <a:pPr eaLnBrk="1" hangingPunct="1">
              <a:lnSpc>
                <a:spcPct val="80000"/>
              </a:lnSpc>
            </a:pPr>
            <a:r>
              <a:rPr lang="fi-FI" altLang="en-US" sz="2800" dirty="0" smtClean="0">
                <a:latin typeface="Arial" pitchFamily="34" charset="0"/>
                <a:cs typeface="Arial" pitchFamily="34" charset="0"/>
              </a:rPr>
              <a:t>pelkkä poissaolo työstä johtaa purkautuneena pitämiseen </a:t>
            </a:r>
          </a:p>
          <a:p>
            <a:pPr lvl="1">
              <a:lnSpc>
                <a:spcPct val="80000"/>
              </a:lnSpc>
            </a:pPr>
            <a:r>
              <a:rPr lang="fi-FI" altLang="en-US" sz="2400" dirty="0" smtClean="0">
                <a:latin typeface="Arial" pitchFamily="34" charset="0"/>
                <a:cs typeface="Arial" pitchFamily="34" charset="0"/>
              </a:rPr>
              <a:t>edellyttää 7 päivän poissaoloa</a:t>
            </a:r>
          </a:p>
          <a:p>
            <a:pPr eaLnBrk="1" hangingPunct="1">
              <a:lnSpc>
                <a:spcPct val="80000"/>
              </a:lnSpc>
            </a:pPr>
            <a:r>
              <a:rPr lang="fi-FI" altLang="en-US" sz="2800" dirty="0" smtClean="0">
                <a:latin typeface="Arial" pitchFamily="34" charset="0"/>
                <a:cs typeface="Arial" pitchFamily="34" charset="0"/>
              </a:rPr>
              <a:t>jos ei ole voinut ilmoittaa hyväksyttävästä syystä (esim. teho-osastolla, panttivankina tms.) -&gt; purkautuneena pitäminen peruuntuu</a:t>
            </a:r>
          </a:p>
          <a:p>
            <a:pPr eaLnBrk="1" hangingPunct="1">
              <a:lnSpc>
                <a:spcPct val="80000"/>
              </a:lnSpc>
            </a:pPr>
            <a:r>
              <a:rPr lang="fi-FI" altLang="en-US" sz="2800" dirty="0" smtClean="0">
                <a:latin typeface="Arial" pitchFamily="34" charset="0"/>
                <a:cs typeface="Arial" pitchFamily="34" charset="0"/>
              </a:rPr>
              <a:t>sekä työnantajan että työntekijän oikeus vastapuolen poissaolon perusteella!</a:t>
            </a:r>
          </a:p>
          <a:p>
            <a:pPr eaLnBrk="1" hangingPunct="1">
              <a:lnSpc>
                <a:spcPct val="80000"/>
              </a:lnSpc>
            </a:pPr>
            <a:endParaRPr lang="fi-FI" altLang="en-US" sz="2800" dirty="0" smtClean="0">
              <a:latin typeface="Arial" pitchFamily="34" charset="0"/>
              <a:cs typeface="Arial" pitchFamily="34" charset="0"/>
            </a:endParaRPr>
          </a:p>
        </p:txBody>
      </p:sp>
    </p:spTree>
    <p:extLst>
      <p:ext uri="{BB962C8B-B14F-4D97-AF65-F5344CB8AC3E}">
        <p14:creationId xmlns:p14="http://schemas.microsoft.com/office/powerpoint/2010/main" val="3590184389"/>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pPr eaLnBrk="1" hangingPunct="1"/>
            <a:r>
              <a:rPr lang="fi-FI" altLang="fi-FI" dirty="0" smtClean="0">
                <a:latin typeface="Arial" pitchFamily="34" charset="0"/>
                <a:cs typeface="Arial" pitchFamily="34" charset="0"/>
              </a:rPr>
              <a:t>KKO 2008:50</a:t>
            </a:r>
          </a:p>
        </p:txBody>
      </p:sp>
      <p:sp>
        <p:nvSpPr>
          <p:cNvPr id="273411" name="Rectangle 3"/>
          <p:cNvSpPr>
            <a:spLocks noGrp="1" noChangeArrowheads="1"/>
          </p:cNvSpPr>
          <p:nvPr>
            <p:ph idx="1"/>
          </p:nvPr>
        </p:nvSpPr>
        <p:spPr/>
        <p:txBody>
          <a:bodyPr/>
          <a:lstStyle/>
          <a:p>
            <a:pPr eaLnBrk="1" hangingPunct="1">
              <a:lnSpc>
                <a:spcPct val="80000"/>
              </a:lnSpc>
            </a:pPr>
            <a:r>
              <a:rPr lang="fi-FI" altLang="en-US" sz="2400" dirty="0" smtClean="0">
                <a:latin typeface="Arial" pitchFamily="34" charset="0"/>
                <a:cs typeface="Arial" pitchFamily="34" charset="0"/>
              </a:rPr>
              <a:t>Työntekijä oli ollut työnantajalle pätevää syytä ilmoittamatta poissa työstä viisi perättäistä työpäivää sekä niitä seuranneet arkilauantain ja sunnuntain, jotka eivät olleet työntekijän työpäiviä. Työntekijän katsottiin olleen poissa työstä seitsemän päivää työsopimuslain 8 luvun 3 §:n 1 momentissa tarkoitetulla tavalla. Työnantajalla oli siten oikeus käsitellä työsopimusta purkautuneena. (Ään.)</a:t>
            </a:r>
          </a:p>
          <a:p>
            <a:pPr eaLnBrk="1" hangingPunct="1">
              <a:lnSpc>
                <a:spcPct val="80000"/>
              </a:lnSpc>
            </a:pPr>
            <a:r>
              <a:rPr lang="fi-FI" altLang="en-US" sz="2400" dirty="0" smtClean="0">
                <a:latin typeface="Arial" pitchFamily="34" charset="0"/>
                <a:cs typeface="Arial" pitchFamily="34" charset="0"/>
              </a:rPr>
              <a:t>TSL 8 luku 3 § 1 mom</a:t>
            </a:r>
            <a:r>
              <a:rPr lang="fi-FI" altLang="en-US" dirty="0" smtClean="0">
                <a:latin typeface="Arial" pitchFamily="34" charset="0"/>
                <a:cs typeface="Arial" pitchFamily="34" charset="0"/>
              </a:rPr>
              <a:t>.</a:t>
            </a:r>
          </a:p>
        </p:txBody>
      </p:sp>
    </p:spTree>
    <p:extLst>
      <p:ext uri="{BB962C8B-B14F-4D97-AF65-F5344CB8AC3E}">
        <p14:creationId xmlns:p14="http://schemas.microsoft.com/office/powerpoint/2010/main" val="3032811650"/>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Otsikko 1"/>
          <p:cNvSpPr>
            <a:spLocks noGrp="1"/>
          </p:cNvSpPr>
          <p:nvPr>
            <p:ph type="title"/>
          </p:nvPr>
        </p:nvSpPr>
        <p:spPr/>
        <p:txBody>
          <a:bodyPr/>
          <a:lstStyle/>
          <a:p>
            <a:pPr eaLnBrk="1" hangingPunct="1"/>
            <a:r>
              <a:rPr lang="fi-FI" altLang="fi-FI" dirty="0" smtClean="0">
                <a:latin typeface="Arial" pitchFamily="34" charset="0"/>
                <a:cs typeface="Arial" pitchFamily="34" charset="0"/>
              </a:rPr>
              <a:t>TT 2006-23</a:t>
            </a:r>
          </a:p>
        </p:txBody>
      </p:sp>
      <p:sp>
        <p:nvSpPr>
          <p:cNvPr id="275459" name="Sisällön paikkamerkki 2"/>
          <p:cNvSpPr>
            <a:spLocks noGrp="1"/>
          </p:cNvSpPr>
          <p:nvPr>
            <p:ph idx="1"/>
          </p:nvPr>
        </p:nvSpPr>
        <p:spPr/>
        <p:txBody>
          <a:bodyPr>
            <a:normAutofit/>
          </a:bodyPr>
          <a:lstStyle/>
          <a:p>
            <a:pPr eaLnBrk="1" hangingPunct="1"/>
            <a:r>
              <a:rPr lang="fi-FI" altLang="en-US" sz="2800" dirty="0" smtClean="0">
                <a:latin typeface="Arial" pitchFamily="34" charset="0"/>
                <a:cs typeface="Arial" pitchFamily="34" charset="0"/>
              </a:rPr>
              <a:t>Toimihenkilö oli ollut useassa peräkkäisessä jaksossa sairauslomalla vakavan masennuksen vuoksi. Välittömästi sairauslomajaksojen jälkeen hän oli ollut poissa työstä syytä ilmoittamatta seitsemän kalenteripäivää. Työnantaja </a:t>
            </a:r>
            <a:r>
              <a:rPr lang="fi-FI" altLang="en-US" sz="2800" b="1" i="1" dirty="0" smtClean="0">
                <a:latin typeface="Arial" pitchFamily="34" charset="0"/>
                <a:cs typeface="Arial" pitchFamily="34" charset="0"/>
              </a:rPr>
              <a:t>oli voinut päätellä </a:t>
            </a:r>
            <a:r>
              <a:rPr lang="fi-FI" altLang="en-US" sz="2800" dirty="0" smtClean="0">
                <a:latin typeface="Arial" pitchFamily="34" charset="0"/>
                <a:cs typeface="Arial" pitchFamily="34" charset="0"/>
              </a:rPr>
              <a:t>toimihenkilön poissaolon johtuvan pätevästä syystä eli saman sairauden jatkumisesta. Työnantajalla ei ollut perusteita pitää toimihenkilön työsopimusta purkautuneena.</a:t>
            </a:r>
          </a:p>
          <a:p>
            <a:pPr eaLnBrk="1" hangingPunct="1"/>
            <a:endParaRPr lang="fi-FI" altLang="en-US" sz="2800" dirty="0" smtClean="0">
              <a:latin typeface="Times New Roman" panose="02020603050405020304" pitchFamily="18" charset="0"/>
              <a:cs typeface="Times New Roman" panose="02020603050405020304" pitchFamily="18" charset="0"/>
            </a:endParaRPr>
          </a:p>
          <a:p>
            <a:pPr eaLnBrk="1" hangingPunct="1"/>
            <a:endParaRPr lang="fi-FI" altLang="en-US" dirty="0" smtClean="0"/>
          </a:p>
        </p:txBody>
      </p:sp>
    </p:spTree>
    <p:extLst>
      <p:ext uri="{BB962C8B-B14F-4D97-AF65-F5344CB8AC3E}">
        <p14:creationId xmlns:p14="http://schemas.microsoft.com/office/powerpoint/2010/main" val="1997891659"/>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normAutofit fontScale="90000"/>
          </a:bodyPr>
          <a:lstStyle/>
          <a:p>
            <a:pPr eaLnBrk="1" hangingPunct="1"/>
            <a:r>
              <a:rPr lang="fi-FI" altLang="fi-FI" dirty="0" smtClean="0">
                <a:latin typeface="Arial" pitchFamily="34" charset="0"/>
                <a:cs typeface="Arial" pitchFamily="34" charset="0"/>
              </a:rPr>
              <a:t>Sallittu menettely - irtisanominen </a:t>
            </a:r>
            <a:br>
              <a:rPr lang="fi-FI" altLang="fi-FI" dirty="0" smtClean="0">
                <a:latin typeface="Arial" pitchFamily="34" charset="0"/>
                <a:cs typeface="Arial" pitchFamily="34" charset="0"/>
              </a:rPr>
            </a:br>
            <a:r>
              <a:rPr lang="fi-FI" altLang="fi-FI" dirty="0" smtClean="0">
                <a:latin typeface="Arial" pitchFamily="34" charset="0"/>
                <a:cs typeface="Arial" pitchFamily="34" charset="0"/>
              </a:rPr>
              <a:t>-  purkaminen</a:t>
            </a:r>
            <a:endParaRPr lang="fi-FI" altLang="fi-FI" dirty="0">
              <a:latin typeface="Arial" pitchFamily="34" charset="0"/>
              <a:cs typeface="Arial" pitchFamily="34" charset="0"/>
            </a:endParaRPr>
          </a:p>
        </p:txBody>
      </p:sp>
      <p:sp>
        <p:nvSpPr>
          <p:cNvPr id="196611" name="Rectangle 3"/>
          <p:cNvSpPr>
            <a:spLocks noGrp="1" noChangeArrowheads="1"/>
          </p:cNvSpPr>
          <p:nvPr>
            <p:ph idx="1"/>
          </p:nvPr>
        </p:nvSpPr>
        <p:spPr/>
        <p:txBody>
          <a:bodyPr/>
          <a:lstStyle/>
          <a:p>
            <a:pPr eaLnBrk="1" hangingPunct="1"/>
            <a:endParaRPr lang="en-US" altLang="en-US" dirty="0"/>
          </a:p>
        </p:txBody>
      </p:sp>
      <p:sp>
        <p:nvSpPr>
          <p:cNvPr id="196612" name="Rectangle 4"/>
          <p:cNvSpPr>
            <a:spLocks noChangeArrowheads="1"/>
          </p:cNvSpPr>
          <p:nvPr/>
        </p:nvSpPr>
        <p:spPr bwMode="auto">
          <a:xfrm>
            <a:off x="683568" y="3861048"/>
            <a:ext cx="2262420" cy="864096"/>
          </a:xfrm>
          <a:prstGeom prst="rect">
            <a:avLst/>
          </a:prstGeom>
          <a:solidFill>
            <a:srgbClr val="92D050"/>
          </a:solidFill>
          <a:ln w="9525">
            <a:solidFill>
              <a:schemeClr val="tx1"/>
            </a:solidFill>
            <a:miter lim="800000"/>
            <a:headEnd/>
            <a:tailEnd/>
          </a:ln>
        </p:spPr>
        <p:txBody>
          <a:bodyPr wrap="none" anchor="ctr"/>
          <a:lstStyle>
            <a:lvl1pPr>
              <a:defRPr sz="2400">
                <a:solidFill>
                  <a:schemeClr val="tx1"/>
                </a:solidFill>
                <a:latin typeface="Tahoma" panose="020B0604030504040204" pitchFamily="34" charset="0"/>
                <a:cs typeface="Arial" panose="020B0604020202020204" pitchFamily="34" charset="0"/>
              </a:defRPr>
            </a:lvl1pPr>
            <a:lvl2pPr marL="742950" indent="-285750">
              <a:defRPr sz="2400">
                <a:solidFill>
                  <a:schemeClr val="tx1"/>
                </a:solidFill>
                <a:latin typeface="Tahoma" panose="020B0604030504040204" pitchFamily="34" charset="0"/>
                <a:cs typeface="Arial" panose="020B0604020202020204" pitchFamily="34" charset="0"/>
              </a:defRPr>
            </a:lvl2pPr>
            <a:lvl3pPr marL="1143000" indent="-228600">
              <a:defRPr sz="2400">
                <a:solidFill>
                  <a:schemeClr val="tx1"/>
                </a:solidFill>
                <a:latin typeface="Tahoma" panose="020B0604030504040204" pitchFamily="34" charset="0"/>
                <a:cs typeface="Arial" panose="020B0604020202020204" pitchFamily="34" charset="0"/>
              </a:defRPr>
            </a:lvl3pPr>
            <a:lvl4pPr marL="1600200" indent="-228600">
              <a:defRPr sz="2400">
                <a:solidFill>
                  <a:schemeClr val="tx1"/>
                </a:solidFill>
                <a:latin typeface="Tahoma" panose="020B0604030504040204" pitchFamily="34" charset="0"/>
                <a:cs typeface="Arial" panose="020B0604020202020204" pitchFamily="34" charset="0"/>
              </a:defRPr>
            </a:lvl4pPr>
            <a:lvl5pPr marL="2057400" indent="-228600">
              <a:defRPr sz="24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9pPr>
          </a:lstStyle>
          <a:p>
            <a:pPr algn="ctr" eaLnBrk="1" hangingPunct="1"/>
            <a:r>
              <a:rPr lang="fi-FI" altLang="en-US" dirty="0">
                <a:solidFill>
                  <a:schemeClr val="bg1"/>
                </a:solidFill>
              </a:rPr>
              <a:t>Sallittu menettely</a:t>
            </a:r>
          </a:p>
        </p:txBody>
      </p:sp>
      <p:sp>
        <p:nvSpPr>
          <p:cNvPr id="196613" name="Rectangle 5"/>
          <p:cNvSpPr>
            <a:spLocks noChangeArrowheads="1"/>
          </p:cNvSpPr>
          <p:nvPr/>
        </p:nvSpPr>
        <p:spPr bwMode="auto">
          <a:xfrm>
            <a:off x="2051721" y="3212976"/>
            <a:ext cx="4032448" cy="864096"/>
          </a:xfrm>
          <a:prstGeom prst="rect">
            <a:avLst/>
          </a:prstGeom>
          <a:solidFill>
            <a:srgbClr val="FFFF00"/>
          </a:solidFill>
          <a:ln w="9525">
            <a:solidFill>
              <a:schemeClr val="tx1"/>
            </a:solidFill>
            <a:miter lim="800000"/>
            <a:headEnd/>
            <a:tailEnd/>
          </a:ln>
        </p:spPr>
        <p:txBody>
          <a:bodyPr wrap="none" anchor="ctr"/>
          <a:lstStyle>
            <a:lvl1pPr>
              <a:defRPr sz="2400">
                <a:solidFill>
                  <a:schemeClr val="tx1"/>
                </a:solidFill>
                <a:latin typeface="Tahoma" panose="020B0604030504040204" pitchFamily="34" charset="0"/>
                <a:cs typeface="Arial" panose="020B0604020202020204" pitchFamily="34" charset="0"/>
              </a:defRPr>
            </a:lvl1pPr>
            <a:lvl2pPr marL="742950" indent="-285750">
              <a:defRPr sz="2400">
                <a:solidFill>
                  <a:schemeClr val="tx1"/>
                </a:solidFill>
                <a:latin typeface="Tahoma" panose="020B0604030504040204" pitchFamily="34" charset="0"/>
                <a:cs typeface="Arial" panose="020B0604020202020204" pitchFamily="34" charset="0"/>
              </a:defRPr>
            </a:lvl2pPr>
            <a:lvl3pPr marL="1143000" indent="-228600">
              <a:defRPr sz="2400">
                <a:solidFill>
                  <a:schemeClr val="tx1"/>
                </a:solidFill>
                <a:latin typeface="Tahoma" panose="020B0604030504040204" pitchFamily="34" charset="0"/>
                <a:cs typeface="Arial" panose="020B0604020202020204" pitchFamily="34" charset="0"/>
              </a:defRPr>
            </a:lvl3pPr>
            <a:lvl4pPr marL="1600200" indent="-228600">
              <a:defRPr sz="2400">
                <a:solidFill>
                  <a:schemeClr val="tx1"/>
                </a:solidFill>
                <a:latin typeface="Tahoma" panose="020B0604030504040204" pitchFamily="34" charset="0"/>
                <a:cs typeface="Arial" panose="020B0604020202020204" pitchFamily="34" charset="0"/>
              </a:defRPr>
            </a:lvl4pPr>
            <a:lvl5pPr marL="2057400" indent="-228600">
              <a:defRPr sz="24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9pPr>
          </a:lstStyle>
          <a:p>
            <a:pPr algn="ctr" eaLnBrk="1" hangingPunct="1"/>
            <a:r>
              <a:rPr lang="fi-FI" altLang="en-US" sz="1400" dirty="0">
                <a:solidFill>
                  <a:schemeClr val="bg1"/>
                </a:solidFill>
              </a:rPr>
              <a:t>Varoitus</a:t>
            </a:r>
          </a:p>
          <a:p>
            <a:pPr algn="ctr" eaLnBrk="1" hangingPunct="1"/>
            <a:r>
              <a:rPr lang="fi-FI" altLang="en-US" sz="1400" dirty="0">
                <a:solidFill>
                  <a:schemeClr val="bg1"/>
                </a:solidFill>
              </a:rPr>
              <a:t>Muu työ</a:t>
            </a:r>
          </a:p>
          <a:p>
            <a:pPr algn="ctr" eaLnBrk="1" hangingPunct="1"/>
            <a:r>
              <a:rPr lang="fi-FI" altLang="en-US" sz="1400" dirty="0" smtClean="0">
                <a:solidFill>
                  <a:schemeClr val="bg1"/>
                </a:solidFill>
              </a:rPr>
              <a:t>ennen </a:t>
            </a:r>
            <a:r>
              <a:rPr lang="fi-FI" altLang="en-US" sz="1400" dirty="0">
                <a:solidFill>
                  <a:schemeClr val="bg1"/>
                </a:solidFill>
              </a:rPr>
              <a:t>irtisanomista</a:t>
            </a:r>
          </a:p>
          <a:p>
            <a:pPr algn="ctr" eaLnBrk="1" hangingPunct="1"/>
            <a:endParaRPr lang="fi-FI" altLang="en-US" sz="1400" dirty="0"/>
          </a:p>
        </p:txBody>
      </p:sp>
      <p:sp>
        <p:nvSpPr>
          <p:cNvPr id="196614" name="Rectangle 6"/>
          <p:cNvSpPr>
            <a:spLocks noChangeArrowheads="1"/>
          </p:cNvSpPr>
          <p:nvPr/>
        </p:nvSpPr>
        <p:spPr bwMode="auto">
          <a:xfrm>
            <a:off x="4499991" y="2060848"/>
            <a:ext cx="2592288" cy="1368152"/>
          </a:xfrm>
          <a:prstGeom prst="rect">
            <a:avLst/>
          </a:prstGeom>
          <a:solidFill>
            <a:srgbClr val="FFC000"/>
          </a:solidFill>
          <a:ln w="9525">
            <a:solidFill>
              <a:schemeClr val="tx1"/>
            </a:solidFill>
            <a:miter lim="800000"/>
            <a:headEnd/>
            <a:tailEnd/>
          </a:ln>
        </p:spPr>
        <p:txBody>
          <a:bodyPr wrap="none" anchor="ctr"/>
          <a:lstStyle>
            <a:lvl1pPr>
              <a:defRPr sz="2400">
                <a:solidFill>
                  <a:schemeClr val="tx1"/>
                </a:solidFill>
                <a:latin typeface="Tahoma" panose="020B0604030504040204" pitchFamily="34" charset="0"/>
                <a:cs typeface="Arial" panose="020B0604020202020204" pitchFamily="34" charset="0"/>
              </a:defRPr>
            </a:lvl1pPr>
            <a:lvl2pPr marL="742950" indent="-285750">
              <a:defRPr sz="2400">
                <a:solidFill>
                  <a:schemeClr val="tx1"/>
                </a:solidFill>
                <a:latin typeface="Tahoma" panose="020B0604030504040204" pitchFamily="34" charset="0"/>
                <a:cs typeface="Arial" panose="020B0604020202020204" pitchFamily="34" charset="0"/>
              </a:defRPr>
            </a:lvl2pPr>
            <a:lvl3pPr marL="1143000" indent="-228600">
              <a:defRPr sz="2400">
                <a:solidFill>
                  <a:schemeClr val="tx1"/>
                </a:solidFill>
                <a:latin typeface="Tahoma" panose="020B0604030504040204" pitchFamily="34" charset="0"/>
                <a:cs typeface="Arial" panose="020B0604020202020204" pitchFamily="34" charset="0"/>
              </a:defRPr>
            </a:lvl3pPr>
            <a:lvl4pPr marL="1600200" indent="-228600">
              <a:defRPr sz="2400">
                <a:solidFill>
                  <a:schemeClr val="tx1"/>
                </a:solidFill>
                <a:latin typeface="Tahoma" panose="020B0604030504040204" pitchFamily="34" charset="0"/>
                <a:cs typeface="Arial" panose="020B0604020202020204" pitchFamily="34" charset="0"/>
              </a:defRPr>
            </a:lvl4pPr>
            <a:lvl5pPr marL="2057400" indent="-228600">
              <a:defRPr sz="24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cs typeface="Arial" panose="020B0604020202020204" pitchFamily="34" charset="0"/>
              </a:defRPr>
            </a:lvl9pPr>
          </a:lstStyle>
          <a:p>
            <a:pPr algn="ctr" eaLnBrk="1" hangingPunct="1"/>
            <a:r>
              <a:rPr lang="fi-FI" altLang="en-US" sz="1400" dirty="0">
                <a:solidFill>
                  <a:schemeClr val="bg1"/>
                </a:solidFill>
              </a:rPr>
              <a:t>Irtisanominen </a:t>
            </a:r>
          </a:p>
          <a:p>
            <a:pPr algn="ctr" eaLnBrk="1" hangingPunct="1"/>
            <a:r>
              <a:rPr lang="fi-FI" altLang="en-US" sz="1400" dirty="0">
                <a:solidFill>
                  <a:schemeClr val="bg1"/>
                </a:solidFill>
              </a:rPr>
              <a:t>ilman varoitusta</a:t>
            </a:r>
          </a:p>
          <a:p>
            <a:pPr algn="ctr" eaLnBrk="1" hangingPunct="1"/>
            <a:r>
              <a:rPr lang="fi-FI" altLang="en-US" sz="1200" dirty="0" smtClean="0">
                <a:solidFill>
                  <a:schemeClr val="bg1"/>
                </a:solidFill>
              </a:rPr>
              <a:t>- ei </a:t>
            </a:r>
            <a:r>
              <a:rPr lang="fi-FI" altLang="en-US" sz="1200" dirty="0">
                <a:solidFill>
                  <a:schemeClr val="bg1"/>
                </a:solidFill>
              </a:rPr>
              <a:t>muun työn tarjoamis-</a:t>
            </a:r>
          </a:p>
          <a:p>
            <a:pPr algn="ctr" eaLnBrk="1" hangingPunct="1"/>
            <a:r>
              <a:rPr lang="fi-FI" altLang="en-US" sz="1200" dirty="0">
                <a:solidFill>
                  <a:schemeClr val="bg1"/>
                </a:solidFill>
              </a:rPr>
              <a:t>velvoitetta</a:t>
            </a:r>
          </a:p>
        </p:txBody>
      </p:sp>
      <p:sp>
        <p:nvSpPr>
          <p:cNvPr id="89095" name="Rectangle 7"/>
          <p:cNvSpPr>
            <a:spLocks noChangeArrowheads="1"/>
          </p:cNvSpPr>
          <p:nvPr/>
        </p:nvSpPr>
        <p:spPr bwMode="auto">
          <a:xfrm>
            <a:off x="6876256" y="1447800"/>
            <a:ext cx="1728788" cy="1333128"/>
          </a:xfrm>
          <a:prstGeom prst="rect">
            <a:avLst/>
          </a:prstGeom>
          <a:solidFill>
            <a:srgbClr val="FF0000"/>
          </a:solidFill>
          <a:ln w="9525">
            <a:solidFill>
              <a:schemeClr val="tx1"/>
            </a:solidFill>
            <a:miter lim="800000"/>
            <a:headEnd/>
            <a:tailEnd/>
          </a:ln>
        </p:spPr>
        <p:txBody>
          <a:bodyPr wrap="none" anchor="ctr"/>
          <a:lstStyle/>
          <a:p>
            <a:pPr algn="ctr" eaLnBrk="1" hangingPunct="1">
              <a:defRPr/>
            </a:pPr>
            <a:r>
              <a:rPr lang="fi-FI" dirty="0">
                <a:solidFill>
                  <a:schemeClr val="bg1"/>
                </a:solidFill>
                <a:cs typeface="Arial" charset="0"/>
              </a:rPr>
              <a:t>Purkaminen</a:t>
            </a:r>
          </a:p>
        </p:txBody>
      </p:sp>
      <p:sp>
        <p:nvSpPr>
          <p:cNvPr id="8" name="Suorakulmio 7"/>
          <p:cNvSpPr/>
          <p:nvPr/>
        </p:nvSpPr>
        <p:spPr>
          <a:xfrm>
            <a:off x="3347864" y="4221088"/>
            <a:ext cx="5040561"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altLang="en-US" dirty="0">
                <a:solidFill>
                  <a:schemeClr val="tx1"/>
                </a:solidFill>
                <a:latin typeface="Times New Roman" panose="02020603050405020304" pitchFamily="18" charset="0"/>
              </a:rPr>
              <a:t>1</a:t>
            </a:r>
            <a:r>
              <a:rPr lang="fi-FI" altLang="en-US" dirty="0">
                <a:solidFill>
                  <a:schemeClr val="tx1"/>
                </a:solidFill>
                <a:latin typeface="Arial" pitchFamily="34" charset="0"/>
                <a:cs typeface="Arial" pitchFamily="34" charset="0"/>
              </a:rPr>
              <a:t>. sallittu menettely</a:t>
            </a:r>
          </a:p>
          <a:p>
            <a:r>
              <a:rPr lang="fi-FI" altLang="en-US" dirty="0">
                <a:solidFill>
                  <a:schemeClr val="tx1"/>
                </a:solidFill>
                <a:latin typeface="Arial" pitchFamily="34" charset="0"/>
                <a:cs typeface="Arial" pitchFamily="34" charset="0"/>
              </a:rPr>
              <a:t>2. varoitus ennen irtisanomista -&gt; irtisanominen </a:t>
            </a:r>
          </a:p>
          <a:p>
            <a:r>
              <a:rPr lang="fi-FI" altLang="en-US" dirty="0">
                <a:solidFill>
                  <a:schemeClr val="tx1"/>
                </a:solidFill>
                <a:latin typeface="Arial" pitchFamily="34" charset="0"/>
                <a:cs typeface="Arial" pitchFamily="34" charset="0"/>
              </a:rPr>
              <a:t>2. työntekoedellytysten </a:t>
            </a:r>
            <a:r>
              <a:rPr lang="fi-FI" altLang="en-US" dirty="0" smtClean="0">
                <a:solidFill>
                  <a:schemeClr val="tx1"/>
                </a:solidFill>
                <a:latin typeface="Arial" pitchFamily="34" charset="0"/>
                <a:cs typeface="Arial" pitchFamily="34" charset="0"/>
              </a:rPr>
              <a:t>heikkeneminen, sairaus, ei-vakava </a:t>
            </a:r>
            <a:r>
              <a:rPr lang="fi-FI" altLang="en-US" dirty="0">
                <a:solidFill>
                  <a:schemeClr val="tx1"/>
                </a:solidFill>
                <a:latin typeface="Arial" pitchFamily="34" charset="0"/>
                <a:cs typeface="Arial" pitchFamily="34" charset="0"/>
              </a:rPr>
              <a:t>rikkomus  -&gt; muu työ -&gt; irtisanominen</a:t>
            </a:r>
          </a:p>
          <a:p>
            <a:r>
              <a:rPr lang="fi-FI" altLang="en-US" dirty="0">
                <a:solidFill>
                  <a:schemeClr val="tx1"/>
                </a:solidFill>
                <a:latin typeface="Arial" pitchFamily="34" charset="0"/>
                <a:cs typeface="Arial" pitchFamily="34" charset="0"/>
              </a:rPr>
              <a:t>3. irtisanominen ilman varoitusta</a:t>
            </a:r>
          </a:p>
          <a:p>
            <a:r>
              <a:rPr lang="fi-FI" altLang="en-US" dirty="0">
                <a:solidFill>
                  <a:schemeClr val="tx1"/>
                </a:solidFill>
                <a:latin typeface="Arial" pitchFamily="34" charset="0"/>
                <a:cs typeface="Arial" pitchFamily="34" charset="0"/>
              </a:rPr>
              <a:t>4. purku </a:t>
            </a:r>
          </a:p>
        </p:txBody>
      </p:sp>
    </p:spTree>
    <p:extLst>
      <p:ext uri="{BB962C8B-B14F-4D97-AF65-F5344CB8AC3E}">
        <p14:creationId xmlns:p14="http://schemas.microsoft.com/office/powerpoint/2010/main" val="1706383044"/>
      </p:ext>
    </p:extLst>
  </p:cSld>
  <p:clrMapOvr>
    <a:masterClrMapping/>
  </p:clrMapOvr>
  <p:transition/>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p:txBody>
          <a:bodyPr>
            <a:normAutofit/>
          </a:bodyPr>
          <a:lstStyle/>
          <a:p>
            <a:pPr eaLnBrk="1" hangingPunct="1"/>
            <a:r>
              <a:rPr lang="fi-FI" dirty="0" smtClean="0">
                <a:latin typeface="Arial" pitchFamily="34" charset="0"/>
                <a:cs typeface="Arial" pitchFamily="34" charset="0"/>
              </a:rPr>
              <a:t>1. sallittu menettely</a:t>
            </a:r>
          </a:p>
          <a:p>
            <a:pPr eaLnBrk="1" hangingPunct="1"/>
            <a:r>
              <a:rPr lang="fi-FI" dirty="0" smtClean="0">
                <a:latin typeface="Arial" pitchFamily="34" charset="0"/>
                <a:cs typeface="Arial" pitchFamily="34" charset="0"/>
              </a:rPr>
              <a:t>2. varoitus ennen irtisanomista -&gt; irtisanominen </a:t>
            </a:r>
          </a:p>
          <a:p>
            <a:pPr eaLnBrk="1" hangingPunct="1"/>
            <a:r>
              <a:rPr lang="fi-FI" dirty="0" smtClean="0">
                <a:latin typeface="Arial" pitchFamily="34" charset="0"/>
                <a:cs typeface="Arial" pitchFamily="34" charset="0"/>
              </a:rPr>
              <a:t>2. työntekoedellytysten heikkeneminen, sairausperuste (lievä rike/laiminlyönti) -&gt; muu työ -&gt; irtisanominen</a:t>
            </a:r>
          </a:p>
          <a:p>
            <a:pPr eaLnBrk="1" hangingPunct="1"/>
            <a:r>
              <a:rPr lang="fi-FI" dirty="0" smtClean="0">
                <a:latin typeface="Arial" pitchFamily="34" charset="0"/>
                <a:cs typeface="Arial" pitchFamily="34" charset="0"/>
              </a:rPr>
              <a:t>3. irtisanominen ilman varoitusta</a:t>
            </a:r>
          </a:p>
          <a:p>
            <a:pPr eaLnBrk="1" hangingPunct="1"/>
            <a:r>
              <a:rPr lang="fi-FI" dirty="0" smtClean="0">
                <a:latin typeface="Arial" pitchFamily="34" charset="0"/>
                <a:cs typeface="Arial" pitchFamily="34" charset="0"/>
              </a:rPr>
              <a:t>4. purkaminen</a:t>
            </a:r>
          </a:p>
          <a:p>
            <a:pPr eaLnBrk="1" hangingPunct="1"/>
            <a:endParaRPr lang="fi-FI" dirty="0" smtClean="0">
              <a:latin typeface="Times New Roman" pitchFamily="18" charset="0"/>
            </a:endParaRPr>
          </a:p>
          <a:p>
            <a:pPr eaLnBrk="1" hangingPunct="1">
              <a:buNone/>
            </a:pPr>
            <a:endParaRPr lang="fi-FI" dirty="0" smtClean="0">
              <a:latin typeface="Times New Roman" pitchFamily="18" charset="0"/>
            </a:endParaRPr>
          </a:p>
        </p:txBody>
      </p:sp>
      <p:sp>
        <p:nvSpPr>
          <p:cNvPr id="54275" name="Rectangle 2"/>
          <p:cNvSpPr>
            <a:spLocks noGrp="1" noChangeArrowheads="1"/>
          </p:cNvSpPr>
          <p:nvPr>
            <p:ph type="title"/>
          </p:nvPr>
        </p:nvSpPr>
        <p:spPr/>
        <p:txBody>
          <a:bodyPr/>
          <a:lstStyle/>
          <a:p>
            <a:pPr eaLnBrk="1" hangingPunct="1"/>
            <a:r>
              <a:rPr lang="fi-FI" dirty="0" smtClean="0"/>
              <a:t>…</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Arial" pitchFamily="34" charset="0"/>
                <a:cs typeface="Arial" pitchFamily="34" charset="0"/>
              </a:rPr>
              <a:t>Sallitun ja kielletyn rajanvetoa työsopimusta päätettäessä</a:t>
            </a:r>
            <a:endParaRPr lang="fi-FI" dirty="0">
              <a:latin typeface="Arial" pitchFamily="34" charset="0"/>
              <a:cs typeface="Arial" pitchFamily="34" charset="0"/>
            </a:endParaRPr>
          </a:p>
        </p:txBody>
      </p:sp>
      <p:graphicFrame>
        <p:nvGraphicFramePr>
          <p:cNvPr id="5" name="Sisällön paikkamerkki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Normaalit päättymistavat</a:t>
            </a:r>
            <a:endParaRPr lang="fi-FI" dirty="0"/>
          </a:p>
        </p:txBody>
      </p:sp>
      <p:sp>
        <p:nvSpPr>
          <p:cNvPr id="5" name="Sisällön paikkamerkki 4"/>
          <p:cNvSpPr>
            <a:spLocks noGrp="1"/>
          </p:cNvSpPr>
          <p:nvPr>
            <p:ph sz="half" idx="1"/>
          </p:nvPr>
        </p:nvSpPr>
        <p:spPr/>
        <p:txBody>
          <a:bodyPr/>
          <a:lstStyle/>
          <a:p>
            <a:r>
              <a:rPr lang="fi-FI" dirty="0" smtClean="0"/>
              <a:t>määräaikainen työsopimus</a:t>
            </a:r>
          </a:p>
          <a:p>
            <a:r>
              <a:rPr lang="fi-FI" dirty="0" smtClean="0"/>
              <a:t>päättyy määräajan tai määräajan perusteen umpeuduttua</a:t>
            </a:r>
          </a:p>
          <a:p>
            <a:r>
              <a:rPr lang="fi-FI" dirty="0" smtClean="0"/>
              <a:t>ei vaadi nimenomaista </a:t>
            </a:r>
            <a:r>
              <a:rPr lang="fi-FI" dirty="0" err="1" smtClean="0"/>
              <a:t>päättämistahdonilmai-sua</a:t>
            </a:r>
            <a:r>
              <a:rPr lang="fi-FI" dirty="0" smtClean="0"/>
              <a:t> eikä erityistä menettelyä</a:t>
            </a:r>
            <a:endParaRPr lang="fi-FI" dirty="0"/>
          </a:p>
        </p:txBody>
      </p:sp>
      <p:sp>
        <p:nvSpPr>
          <p:cNvPr id="6" name="Sisällön paikkamerkki 5"/>
          <p:cNvSpPr>
            <a:spLocks noGrp="1"/>
          </p:cNvSpPr>
          <p:nvPr>
            <p:ph sz="half" idx="2"/>
          </p:nvPr>
        </p:nvSpPr>
        <p:spPr/>
        <p:txBody>
          <a:bodyPr/>
          <a:lstStyle/>
          <a:p>
            <a:r>
              <a:rPr lang="fi-FI" dirty="0" smtClean="0"/>
              <a:t>toistaiseksi voimassa oleva työsopimus</a:t>
            </a:r>
          </a:p>
          <a:p>
            <a:r>
              <a:rPr lang="fi-FI" dirty="0" smtClean="0"/>
              <a:t>päättyy irtisanomalla</a:t>
            </a:r>
          </a:p>
          <a:p>
            <a:r>
              <a:rPr lang="fi-FI" dirty="0" smtClean="0"/>
              <a:t>sen toteuttaa joko työnantaja tai työntekijä</a:t>
            </a:r>
          </a:p>
          <a:p>
            <a:r>
              <a:rPr lang="fi-FI" dirty="0" smtClean="0"/>
              <a:t>irtisanomisaika + menettely</a:t>
            </a:r>
            <a:endParaRPr lang="fi-FI" dirty="0"/>
          </a:p>
        </p:txBody>
      </p:sp>
      <p:sp>
        <p:nvSpPr>
          <p:cNvPr id="7" name="Suorakulmio 6"/>
          <p:cNvSpPr/>
          <p:nvPr/>
        </p:nvSpPr>
        <p:spPr>
          <a:xfrm>
            <a:off x="2699792" y="5445224"/>
            <a:ext cx="540060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Määräaikainen ei irtisanottavissa, ellei laissa säädetty erityistapaus tai sovittu irtisanomisehdosta (kombinoitu työsopimus!)</a:t>
            </a:r>
            <a:endParaRPr lang="fi-FI"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Poikkeukselliset päättymistavat</a:t>
            </a:r>
            <a:endParaRPr lang="fi-FI" dirty="0"/>
          </a:p>
        </p:txBody>
      </p:sp>
      <p:sp>
        <p:nvSpPr>
          <p:cNvPr id="3" name="Sisällön paikkamerkki 2"/>
          <p:cNvSpPr>
            <a:spLocks noGrp="1"/>
          </p:cNvSpPr>
          <p:nvPr>
            <p:ph sz="half" idx="1"/>
          </p:nvPr>
        </p:nvSpPr>
        <p:spPr/>
        <p:txBody>
          <a:bodyPr/>
          <a:lstStyle/>
          <a:p>
            <a:r>
              <a:rPr lang="fi-FI" dirty="0" smtClean="0"/>
              <a:t>määräaikainen työsopimus</a:t>
            </a:r>
          </a:p>
          <a:p>
            <a:endParaRPr lang="fi-FI" dirty="0" smtClean="0"/>
          </a:p>
          <a:p>
            <a:r>
              <a:rPr lang="fi-FI" dirty="0" smtClean="0"/>
              <a:t>purkaminen</a:t>
            </a:r>
          </a:p>
          <a:p>
            <a:r>
              <a:rPr lang="fi-FI" dirty="0" err="1" smtClean="0"/>
              <a:t>ta</a:t>
            </a:r>
            <a:r>
              <a:rPr lang="fi-FI" dirty="0" smtClean="0"/>
              <a:t> tai </a:t>
            </a:r>
            <a:r>
              <a:rPr lang="fi-FI" dirty="0" err="1" smtClean="0"/>
              <a:t>tt</a:t>
            </a:r>
            <a:endParaRPr lang="fi-FI" dirty="0" smtClean="0"/>
          </a:p>
          <a:p>
            <a:r>
              <a:rPr lang="fi-FI" dirty="0" smtClean="0"/>
              <a:t>aina työsopimuslaissa säädetty peruste</a:t>
            </a:r>
          </a:p>
          <a:p>
            <a:r>
              <a:rPr lang="fi-FI" dirty="0" smtClean="0"/>
              <a:t>kuuleminen puolin ja toisin</a:t>
            </a:r>
            <a:endParaRPr lang="fi-FI" dirty="0"/>
          </a:p>
        </p:txBody>
      </p:sp>
      <p:sp>
        <p:nvSpPr>
          <p:cNvPr id="4" name="Sisällön paikkamerkki 3"/>
          <p:cNvSpPr>
            <a:spLocks noGrp="1"/>
          </p:cNvSpPr>
          <p:nvPr>
            <p:ph sz="half" idx="2"/>
          </p:nvPr>
        </p:nvSpPr>
        <p:spPr/>
        <p:txBody>
          <a:bodyPr/>
          <a:lstStyle/>
          <a:p>
            <a:r>
              <a:rPr lang="fi-FI" dirty="0" smtClean="0"/>
              <a:t>toistaiseksi voimassa oleva työsopimus</a:t>
            </a:r>
          </a:p>
          <a:p>
            <a:endParaRPr lang="fi-FI" dirty="0" smtClean="0"/>
          </a:p>
          <a:p>
            <a:r>
              <a:rPr lang="fi-FI" dirty="0" smtClean="0"/>
              <a:t>purkaminen</a:t>
            </a:r>
          </a:p>
          <a:p>
            <a:r>
              <a:rPr lang="fi-FI" dirty="0" err="1" smtClean="0"/>
              <a:t>ta</a:t>
            </a:r>
            <a:r>
              <a:rPr lang="fi-FI" dirty="0" smtClean="0"/>
              <a:t> tai </a:t>
            </a:r>
            <a:r>
              <a:rPr lang="fi-FI" dirty="0" err="1" smtClean="0"/>
              <a:t>tt</a:t>
            </a:r>
            <a:endParaRPr lang="fi-FI" dirty="0" smtClean="0"/>
          </a:p>
          <a:p>
            <a:r>
              <a:rPr lang="fi-FI" dirty="0" smtClean="0"/>
              <a:t>aina työsopimuslaissa säädetty peruste</a:t>
            </a:r>
          </a:p>
          <a:p>
            <a:r>
              <a:rPr lang="fi-FI" dirty="0" smtClean="0"/>
              <a:t>kuuleminen puolin ja toisin</a:t>
            </a:r>
          </a:p>
          <a:p>
            <a:endParaRPr lang="fi-FI"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Työntekijä työsopimuksen irtisanominen vs. purkaminen</a:t>
            </a:r>
            <a:endParaRPr lang="fi-FI" dirty="0"/>
          </a:p>
        </p:txBody>
      </p:sp>
      <p:sp>
        <p:nvSpPr>
          <p:cNvPr id="3" name="Sisällön paikkamerkki 2"/>
          <p:cNvSpPr>
            <a:spLocks noGrp="1"/>
          </p:cNvSpPr>
          <p:nvPr>
            <p:ph sz="half" idx="1"/>
          </p:nvPr>
        </p:nvSpPr>
        <p:spPr/>
        <p:txBody>
          <a:bodyPr/>
          <a:lstStyle/>
          <a:p>
            <a:r>
              <a:rPr lang="fi-FI" dirty="0" smtClean="0"/>
              <a:t>irtisanominen</a:t>
            </a:r>
          </a:p>
          <a:p>
            <a:r>
              <a:rPr lang="fi-FI" dirty="0" smtClean="0"/>
              <a:t>asiallinen ja painava syy</a:t>
            </a:r>
          </a:p>
          <a:p>
            <a:r>
              <a:rPr lang="fi-FI" dirty="0" smtClean="0"/>
              <a:t>normaali toistaiseksi voimassa olevissa</a:t>
            </a:r>
          </a:p>
          <a:p>
            <a:endParaRPr lang="fi-FI" dirty="0" smtClean="0"/>
          </a:p>
          <a:p>
            <a:r>
              <a:rPr lang="fi-FI" dirty="0" smtClean="0"/>
              <a:t>irtisanomisaika</a:t>
            </a:r>
          </a:p>
          <a:p>
            <a:r>
              <a:rPr lang="fi-FI" dirty="0" smtClean="0"/>
              <a:t>reagoitava kohtuullisessa ajassa</a:t>
            </a:r>
            <a:endParaRPr lang="fi-FI" dirty="0"/>
          </a:p>
        </p:txBody>
      </p:sp>
      <p:sp>
        <p:nvSpPr>
          <p:cNvPr id="4" name="Sisällön paikkamerkki 3"/>
          <p:cNvSpPr>
            <a:spLocks noGrp="1"/>
          </p:cNvSpPr>
          <p:nvPr>
            <p:ph sz="half" idx="2"/>
          </p:nvPr>
        </p:nvSpPr>
        <p:spPr/>
        <p:txBody>
          <a:bodyPr/>
          <a:lstStyle/>
          <a:p>
            <a:r>
              <a:rPr lang="fi-FI" dirty="0" smtClean="0"/>
              <a:t>purkaminen</a:t>
            </a:r>
          </a:p>
          <a:p>
            <a:r>
              <a:rPr lang="fi-FI" dirty="0" smtClean="0"/>
              <a:t>erittäin painava syy</a:t>
            </a:r>
          </a:p>
          <a:p>
            <a:r>
              <a:rPr lang="fi-FI" dirty="0" smtClean="0"/>
              <a:t>poikkeuksellinen </a:t>
            </a:r>
            <a:r>
              <a:rPr lang="fi-FI" dirty="0" err="1" smtClean="0"/>
              <a:t>toistaiset+määräaikaiset</a:t>
            </a:r>
            <a:endParaRPr lang="fi-FI" dirty="0" smtClean="0"/>
          </a:p>
          <a:p>
            <a:endParaRPr lang="fi-FI" dirty="0" smtClean="0"/>
          </a:p>
          <a:p>
            <a:r>
              <a:rPr lang="fi-FI" dirty="0" smtClean="0"/>
              <a:t>heti</a:t>
            </a:r>
          </a:p>
          <a:p>
            <a:r>
              <a:rPr lang="fi-FI" dirty="0" smtClean="0"/>
              <a:t>14 pv</a:t>
            </a:r>
          </a:p>
          <a:p>
            <a:endParaRPr lang="fi-FI"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84458" y="332656"/>
            <a:ext cx="8229600" cy="1080120"/>
          </a:xfrm>
        </p:spPr>
        <p:txBody>
          <a:bodyPr>
            <a:noAutofit/>
          </a:bodyPr>
          <a:lstStyle/>
          <a:p>
            <a:r>
              <a:rPr lang="fi-FI" sz="2400" dirty="0"/>
              <a:t>Työnantaja saa irtisanoa toistaiseksi voimassa olevan työsopimuksen vain </a:t>
            </a:r>
            <a:r>
              <a:rPr lang="fi-FI" sz="2400" b="1" u="sng" dirty="0">
                <a:solidFill>
                  <a:schemeClr val="accent2"/>
                </a:solidFill>
              </a:rPr>
              <a:t>asiallisesta ja painavasta syystä </a:t>
            </a:r>
            <a:r>
              <a:rPr lang="fi-FI" sz="2400" dirty="0"/>
              <a:t>(TSL 7:1)</a:t>
            </a:r>
          </a:p>
        </p:txBody>
      </p:sp>
      <p:sp>
        <p:nvSpPr>
          <p:cNvPr id="3" name="Sisällön paikkamerkki 2"/>
          <p:cNvSpPr>
            <a:spLocks noGrp="1"/>
          </p:cNvSpPr>
          <p:nvPr>
            <p:ph idx="1"/>
          </p:nvPr>
        </p:nvSpPr>
        <p:spPr>
          <a:xfrm>
            <a:off x="395536" y="1484784"/>
            <a:ext cx="8291264" cy="4992216"/>
          </a:xfrm>
        </p:spPr>
        <p:txBody>
          <a:bodyPr>
            <a:normAutofit fontScale="62500" lnSpcReduction="20000"/>
          </a:bodyPr>
          <a:lstStyle/>
          <a:p>
            <a:r>
              <a:rPr lang="fi-FI" dirty="0"/>
              <a:t>TSL 7 luvun 2 §:n 1 </a:t>
            </a:r>
            <a:r>
              <a:rPr lang="fi-FI" dirty="0" smtClean="0"/>
              <a:t>mom.: Työntekijästä johtuvana tai hänen henkilöönsä liittyvänä asiallisena ja painavana irtisanomisperusteena voidaan pitää työsopimuksesta tai laista johtuvien, työsuhteeseen olennaisesti vaikuttavien velvoitteiden vakavaa rikkomista tai laiminlyöntiä sekä sellaisten työntekijän henkilöön liittyvien työntekoedellytysten olennaista muuttumista, joiden vuoksi työntekijä ei enää kykene selviytymään työtehtävistään. Syyn asiallisuutta ja painavuutta arvioitaessa on kokonaisarvioinnissa otettava </a:t>
            </a:r>
            <a:r>
              <a:rPr lang="fi-FI" dirty="0" smtClean="0">
                <a:solidFill>
                  <a:schemeClr val="accent2"/>
                </a:solidFill>
              </a:rPr>
              <a:t>huomioon työnantajan palveluksessa olevien työntekijöiden lukumäärä sekä työnantajan </a:t>
            </a:r>
            <a:r>
              <a:rPr lang="fi-FI" dirty="0" smtClean="0"/>
              <a:t>ja työntekijän olosuhteet kokonaisuudessaan. </a:t>
            </a:r>
            <a:r>
              <a:rPr lang="fi-FI" u="sng" dirty="0" smtClean="0">
                <a:hlinkClick r:id="rId2" tooltip="Linkki muutossäädöksen voimaantulotietoihin"/>
              </a:rPr>
              <a:t>(18.1.2019/127)</a:t>
            </a:r>
            <a:endParaRPr lang="fi-FI" dirty="0"/>
          </a:p>
          <a:p>
            <a:r>
              <a:rPr lang="fi-FI" dirty="0"/>
              <a:t>TSL 7 luvun 2 §:n 3 mom.: Työntekijää, joka on laiminlyönyt työsuhteesta johtuvien velvollisuuksiensa täyttämisen tai rikkonut niitä, ei kuitenkaan saa irtisanoa ennen kuin hänelle on varoituksella annettu mahdollisuus korjata menettelynsä.</a:t>
            </a:r>
          </a:p>
          <a:p>
            <a:r>
              <a:rPr lang="fi-FI" dirty="0"/>
              <a:t>TSL 7 luvun 2 §:n 5 mom.: Jos irtisanomisen perusteena on niin vakava työsuhteeseen liittyvä rikkomus, että työnantajalta ei voida kohtuudella edellyttää sopimussuhteen jatkamista, ei 3 ja 4 momentissa säädettyä tarvitse noudattaa.</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p:cNvSpPr>
          <p:nvPr>
            <p:ph type="title"/>
          </p:nvPr>
        </p:nvSpPr>
        <p:spPr/>
        <p:txBody>
          <a:bodyPr/>
          <a:lstStyle/>
          <a:p>
            <a:r>
              <a:rPr lang="fi-FI" smtClean="0"/>
              <a:t>…</a:t>
            </a:r>
          </a:p>
        </p:txBody>
      </p:sp>
      <p:sp>
        <p:nvSpPr>
          <p:cNvPr id="21507" name="Sisällön paikkamerkki 2"/>
          <p:cNvSpPr>
            <a:spLocks noGrp="1"/>
          </p:cNvSpPr>
          <p:nvPr>
            <p:ph idx="1"/>
          </p:nvPr>
        </p:nvSpPr>
        <p:spPr/>
        <p:txBody>
          <a:bodyPr/>
          <a:lstStyle/>
          <a:p>
            <a:pPr eaLnBrk="1" hangingPunct="1">
              <a:lnSpc>
                <a:spcPct val="80000"/>
              </a:lnSpc>
            </a:pPr>
            <a:r>
              <a:rPr lang="fi-FI" sz="2800" smtClean="0">
                <a:latin typeface="Times New Roman" pitchFamily="18" charset="0"/>
              </a:rPr>
              <a:t>henkilökohtaisesti (henkilökohtainen sitoutuminen)</a:t>
            </a:r>
          </a:p>
          <a:p>
            <a:pPr lvl="1" eaLnBrk="1" hangingPunct="1">
              <a:lnSpc>
                <a:spcPct val="80000"/>
              </a:lnSpc>
            </a:pPr>
            <a:r>
              <a:rPr lang="fi-FI" smtClean="0">
                <a:latin typeface="Times New Roman" pitchFamily="18" charset="0"/>
              </a:rPr>
              <a:t>apulaisen käyttö, TSL 1 luvun 8 §!</a:t>
            </a:r>
          </a:p>
          <a:p>
            <a:pPr eaLnBrk="1" hangingPunct="1">
              <a:lnSpc>
                <a:spcPct val="80000"/>
              </a:lnSpc>
            </a:pPr>
            <a:r>
              <a:rPr lang="fi-FI" sz="2800" smtClean="0">
                <a:latin typeface="Times New Roman" pitchFamily="18" charset="0"/>
              </a:rPr>
              <a:t>johdon ja valvonnan alaisena</a:t>
            </a:r>
          </a:p>
          <a:p>
            <a:pPr lvl="1" eaLnBrk="1" hangingPunct="1">
              <a:lnSpc>
                <a:spcPct val="80000"/>
              </a:lnSpc>
            </a:pPr>
            <a:r>
              <a:rPr lang="fi-FI" smtClean="0">
                <a:latin typeface="Times New Roman" pitchFamily="18" charset="0"/>
              </a:rPr>
              <a:t>”uinuva” oikeus, ei edellytetä konkreettisia johto- ja valvontatoimia</a:t>
            </a:r>
          </a:p>
          <a:p>
            <a:pPr lvl="1" eaLnBrk="1" hangingPunct="1">
              <a:lnSpc>
                <a:spcPct val="80000"/>
              </a:lnSpc>
            </a:pPr>
            <a:r>
              <a:rPr lang="fi-FI" smtClean="0">
                <a:latin typeface="Times New Roman" pitchFamily="18" charset="0"/>
              </a:rPr>
              <a:t>vanhemmassa oikeuskäytännössä saanut laajahkon sisällön</a:t>
            </a:r>
          </a:p>
          <a:p>
            <a:endParaRPr lang="fi-FI" smtClean="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274638"/>
            <a:ext cx="8229600" cy="1143000"/>
          </a:xfrm>
        </p:spPr>
        <p:txBody>
          <a:bodyPr/>
          <a:lstStyle/>
          <a:p>
            <a:pPr eaLnBrk="1" hangingPunct="1"/>
            <a:r>
              <a:rPr lang="fi-FI" dirty="0" smtClean="0">
                <a:latin typeface="Arial" pitchFamily="34" charset="0"/>
                <a:cs typeface="Arial" pitchFamily="34" charset="0"/>
              </a:rPr>
              <a:t>Kiellettyjä perusteita</a:t>
            </a:r>
          </a:p>
        </p:txBody>
      </p:sp>
      <p:sp>
        <p:nvSpPr>
          <p:cNvPr id="73731" name="Rectangle 3"/>
          <p:cNvSpPr>
            <a:spLocks noGrp="1" noChangeArrowheads="1"/>
          </p:cNvSpPr>
          <p:nvPr>
            <p:ph type="body" idx="4294967295"/>
          </p:nvPr>
        </p:nvSpPr>
        <p:spPr>
          <a:xfrm>
            <a:off x="539552" y="1484784"/>
            <a:ext cx="8208912" cy="4641379"/>
          </a:xfrm>
        </p:spPr>
        <p:txBody>
          <a:bodyPr>
            <a:normAutofit/>
          </a:bodyPr>
          <a:lstStyle/>
          <a:p>
            <a:pPr eaLnBrk="1" hangingPunct="1">
              <a:lnSpc>
                <a:spcPct val="80000"/>
              </a:lnSpc>
            </a:pPr>
            <a:r>
              <a:rPr lang="fi-FI" sz="2800" dirty="0" smtClean="0">
                <a:latin typeface="Arial" pitchFamily="34" charset="0"/>
                <a:cs typeface="Arial" pitchFamily="34" charset="0"/>
              </a:rPr>
              <a:t>sairaus, vamma, tapaturma, ellei seurauksena olennainen ja pitkäaikainen työkyvyn heikkeneminen</a:t>
            </a:r>
          </a:p>
          <a:p>
            <a:pPr lvl="1" eaLnBrk="1" hangingPunct="1">
              <a:lnSpc>
                <a:spcPct val="80000"/>
              </a:lnSpc>
            </a:pPr>
            <a:r>
              <a:rPr lang="fi-FI" i="1" dirty="0" smtClean="0">
                <a:latin typeface="Arial" pitchFamily="34" charset="0"/>
                <a:cs typeface="Arial" pitchFamily="34" charset="0"/>
              </a:rPr>
              <a:t>lääketieteellinen arvio, jäljellä oleva työkyky</a:t>
            </a:r>
          </a:p>
          <a:p>
            <a:pPr eaLnBrk="1" hangingPunct="1">
              <a:lnSpc>
                <a:spcPct val="80000"/>
              </a:lnSpc>
            </a:pPr>
            <a:r>
              <a:rPr lang="fi-FI" sz="2800" dirty="0" err="1" smtClean="0">
                <a:latin typeface="Arial" pitchFamily="34" charset="0"/>
                <a:cs typeface="Arial" pitchFamily="34" charset="0"/>
              </a:rPr>
              <a:t>tt:n</a:t>
            </a:r>
            <a:r>
              <a:rPr lang="fi-FI" sz="2800" dirty="0" smtClean="0">
                <a:latin typeface="Arial" pitchFamily="34" charset="0"/>
                <a:cs typeface="Arial" pitchFamily="34" charset="0"/>
              </a:rPr>
              <a:t> osallistuminen </a:t>
            </a:r>
            <a:r>
              <a:rPr lang="fi-FI" sz="2800" dirty="0" err="1" smtClean="0">
                <a:latin typeface="Arial" pitchFamily="34" charset="0"/>
                <a:cs typeface="Arial" pitchFamily="34" charset="0"/>
              </a:rPr>
              <a:t>TehtoL:n</a:t>
            </a:r>
            <a:r>
              <a:rPr lang="fi-FI" sz="2800" dirty="0" smtClean="0">
                <a:latin typeface="Arial" pitchFamily="34" charset="0"/>
                <a:cs typeface="Arial" pitchFamily="34" charset="0"/>
              </a:rPr>
              <a:t> mukaiseen tai </a:t>
            </a:r>
            <a:r>
              <a:rPr lang="fi-FI" sz="2800" dirty="0" err="1" smtClean="0">
                <a:latin typeface="Arial" pitchFamily="34" charset="0"/>
                <a:cs typeface="Arial" pitchFamily="34" charset="0"/>
              </a:rPr>
              <a:t>ttyhdistyksen</a:t>
            </a:r>
            <a:r>
              <a:rPr lang="fi-FI" sz="2800" dirty="0" smtClean="0">
                <a:latin typeface="Arial" pitchFamily="34" charset="0"/>
                <a:cs typeface="Arial" pitchFamily="34" charset="0"/>
              </a:rPr>
              <a:t> toimeenpanemaan työtaistelutoimenpiteeseen</a:t>
            </a:r>
          </a:p>
          <a:p>
            <a:pPr eaLnBrk="1" hangingPunct="1">
              <a:lnSpc>
                <a:spcPct val="80000"/>
              </a:lnSpc>
            </a:pPr>
            <a:r>
              <a:rPr lang="fi-FI" sz="2800" dirty="0" err="1" smtClean="0">
                <a:latin typeface="Arial" pitchFamily="34" charset="0"/>
                <a:cs typeface="Arial" pitchFamily="34" charset="0"/>
              </a:rPr>
              <a:t>tt:n</a:t>
            </a:r>
            <a:r>
              <a:rPr lang="fi-FI" sz="2800" dirty="0" smtClean="0">
                <a:latin typeface="Arial" pitchFamily="34" charset="0"/>
                <a:cs typeface="Arial" pitchFamily="34" charset="0"/>
              </a:rPr>
              <a:t> poliittiset, uskonnolliset tai muut mielipiteet + osallistuminen yhteiskunnalliseen tai yhdistystoimintaan</a:t>
            </a:r>
          </a:p>
          <a:p>
            <a:pPr eaLnBrk="1" hangingPunct="1">
              <a:lnSpc>
                <a:spcPct val="80000"/>
              </a:lnSpc>
            </a:pPr>
            <a:r>
              <a:rPr lang="fi-FI" sz="2800" dirty="0" smtClean="0">
                <a:latin typeface="Arial" pitchFamily="34" charset="0"/>
                <a:cs typeface="Arial" pitchFamily="34" charset="0"/>
              </a:rPr>
              <a:t>turvautuminen </a:t>
            </a:r>
            <a:r>
              <a:rPr lang="fi-FI" sz="2800" dirty="0" err="1" smtClean="0">
                <a:latin typeface="Arial" pitchFamily="34" charset="0"/>
                <a:cs typeface="Arial" pitchFamily="34" charset="0"/>
              </a:rPr>
              <a:t>tt:n</a:t>
            </a:r>
            <a:r>
              <a:rPr lang="fi-FI" sz="2800" dirty="0" smtClean="0">
                <a:latin typeface="Arial" pitchFamily="34" charset="0"/>
                <a:cs typeface="Arial" pitchFamily="34" charset="0"/>
              </a:rPr>
              <a:t> käytettävissä oleviin oikeuskeinoihin</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00064"/>
            <a:ext cx="6629921" cy="1325563"/>
          </a:xfrm>
        </p:spPr>
        <p:txBody>
          <a:bodyPr>
            <a:normAutofit fontScale="90000"/>
          </a:bodyPr>
          <a:lstStyle/>
          <a:p>
            <a:r>
              <a:rPr lang="fi-FI" dirty="0">
                <a:latin typeface="Times New Roman" panose="02020603050405020304" pitchFamily="18" charset="0"/>
                <a:cs typeface="Times New Roman" panose="02020603050405020304" pitchFamily="18" charset="0"/>
              </a:rPr>
              <a:t>Sairaus, vamma ja tapaturma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7544" y="1916832"/>
            <a:ext cx="8424936" cy="4019357"/>
          </a:xfrm>
        </p:spPr>
        <p:txBody>
          <a:bodyPr>
            <a:normAutofit fontScale="92500"/>
          </a:bodyPr>
          <a:lstStyle/>
          <a:p>
            <a:r>
              <a:rPr lang="fi-FI" dirty="0">
                <a:latin typeface="Times New Roman" panose="02020603050405020304" pitchFamily="18" charset="0"/>
                <a:cs typeface="Times New Roman" panose="02020603050405020304" pitchFamily="18" charset="0"/>
              </a:rPr>
              <a:t>sairaus, vamma ja tapaturma </a:t>
            </a:r>
            <a:r>
              <a:rPr lang="fi-FI" b="1" dirty="0">
                <a:latin typeface="Times New Roman" panose="02020603050405020304" pitchFamily="18" charset="0"/>
                <a:cs typeface="Times New Roman" panose="02020603050405020304" pitchFamily="18" charset="0"/>
              </a:rPr>
              <a:t>lähtökohtaisesti kiellettyjä is-perusteita</a:t>
            </a:r>
          </a:p>
          <a:p>
            <a:r>
              <a:rPr lang="fi-FI" dirty="0">
                <a:latin typeface="Times New Roman" panose="02020603050405020304" pitchFamily="18" charset="0"/>
                <a:cs typeface="Times New Roman" panose="02020603050405020304" pitchFamily="18" charset="0"/>
              </a:rPr>
              <a:t>TSL 7 luku 2 § 1 kohta: jos sairaus, vamma tai tapaturma aiheuttaa </a:t>
            </a:r>
            <a:r>
              <a:rPr lang="fi-FI" u="sng" dirty="0">
                <a:latin typeface="Times New Roman" panose="02020603050405020304" pitchFamily="18" charset="0"/>
                <a:cs typeface="Times New Roman" panose="02020603050405020304" pitchFamily="18" charset="0"/>
              </a:rPr>
              <a:t>olennaisen </a:t>
            </a:r>
            <a:r>
              <a:rPr lang="fi-FI" dirty="0">
                <a:latin typeface="Times New Roman" panose="02020603050405020304" pitchFamily="18" charset="0"/>
                <a:cs typeface="Times New Roman" panose="02020603050405020304" pitchFamily="18" charset="0"/>
              </a:rPr>
              <a:t>ja </a:t>
            </a:r>
            <a:r>
              <a:rPr lang="fi-FI" u="sng" dirty="0">
                <a:latin typeface="Times New Roman" panose="02020603050405020304" pitchFamily="18" charset="0"/>
                <a:cs typeface="Times New Roman" panose="02020603050405020304" pitchFamily="18" charset="0"/>
              </a:rPr>
              <a:t>pitkäaikaisen</a:t>
            </a:r>
            <a:r>
              <a:rPr lang="fi-FI" dirty="0">
                <a:latin typeface="Times New Roman" panose="02020603050405020304" pitchFamily="18" charset="0"/>
                <a:cs typeface="Times New Roman" panose="02020603050405020304" pitchFamily="18" charset="0"/>
              </a:rPr>
              <a:t> työkyvyn vähentymisen + työnantajalta ei voida kohtuudella edellyttää sopimussuhteen jatkamista</a:t>
            </a:r>
          </a:p>
          <a:p>
            <a:r>
              <a:rPr lang="fi-FI" dirty="0">
                <a:latin typeface="Times New Roman" panose="02020603050405020304" pitchFamily="18" charset="0"/>
                <a:cs typeface="Times New Roman" panose="02020603050405020304" pitchFamily="18" charset="0"/>
              </a:rPr>
              <a:t>työsopimuslaissa ei työkyvyn, sairauden, vamman tai tapaturman määritelmää </a:t>
            </a:r>
          </a:p>
          <a:p>
            <a:endParaRPr lang="fi-FI" dirty="0"/>
          </a:p>
          <a:p>
            <a:endParaRPr lang="en-US" dirty="0"/>
          </a:p>
        </p:txBody>
      </p:sp>
    </p:spTree>
    <p:extLst>
      <p:ext uri="{BB962C8B-B14F-4D97-AF65-F5344CB8AC3E}">
        <p14:creationId xmlns:p14="http://schemas.microsoft.com/office/powerpoint/2010/main" val="2838009353"/>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a:xfrm>
            <a:off x="683568" y="476672"/>
            <a:ext cx="7920880" cy="1296144"/>
          </a:xfrm>
        </p:spPr>
        <p:txBody>
          <a:bodyPr>
            <a:normAutofit/>
          </a:bodyPr>
          <a:lstStyle/>
          <a:p>
            <a:r>
              <a:rPr lang="fi-FI" sz="3600" dirty="0" smtClean="0">
                <a:latin typeface="Times New Roman" pitchFamily="18" charset="0"/>
                <a:cs typeface="Times New Roman" pitchFamily="18" charset="0"/>
              </a:rPr>
              <a:t>Irtisanomisoikeus sairauden perusteella</a:t>
            </a:r>
            <a:br>
              <a:rPr lang="fi-FI" sz="3600" dirty="0" smtClean="0">
                <a:latin typeface="Times New Roman" pitchFamily="18" charset="0"/>
                <a:cs typeface="Times New Roman" pitchFamily="18" charset="0"/>
              </a:rPr>
            </a:br>
            <a:r>
              <a:rPr lang="fi-FI" sz="3600" dirty="0" smtClean="0">
                <a:latin typeface="Times New Roman" pitchFamily="18" charset="0"/>
                <a:cs typeface="Times New Roman" pitchFamily="18" charset="0"/>
              </a:rPr>
              <a:t>-lähtökohdat</a:t>
            </a:r>
            <a:endParaRPr lang="fi-FI" sz="3600" dirty="0">
              <a:latin typeface="Times New Roman" pitchFamily="18" charset="0"/>
              <a:cs typeface="Times New Roman" pitchFamily="18" charset="0"/>
            </a:endParaRPr>
          </a:p>
        </p:txBody>
      </p:sp>
      <p:sp>
        <p:nvSpPr>
          <p:cNvPr id="2" name="Sisällön paikkamerkki 1"/>
          <p:cNvSpPr>
            <a:spLocks noGrp="1"/>
          </p:cNvSpPr>
          <p:nvPr>
            <p:ph idx="1"/>
          </p:nvPr>
        </p:nvSpPr>
        <p:spPr>
          <a:xfrm>
            <a:off x="395536" y="1772816"/>
            <a:ext cx="8208912" cy="4680520"/>
          </a:xfrm>
        </p:spPr>
        <p:txBody>
          <a:bodyPr>
            <a:normAutofit/>
          </a:bodyPr>
          <a:lstStyle/>
          <a:p>
            <a:pPr marL="0" indent="0">
              <a:lnSpc>
                <a:spcPct val="100000"/>
              </a:lnSpc>
              <a:spcBef>
                <a:spcPts val="0"/>
              </a:spcBef>
              <a:buNone/>
            </a:pPr>
            <a:r>
              <a:rPr lang="fi-FI" dirty="0" smtClean="0">
                <a:latin typeface="Times New Roman" pitchFamily="18" charset="0"/>
                <a:cs typeface="Times New Roman" pitchFamily="18" charset="0"/>
              </a:rPr>
              <a:t>    </a:t>
            </a:r>
            <a:r>
              <a:rPr lang="fi-FI" sz="2000" dirty="0">
                <a:latin typeface="Times New Roman" pitchFamily="18" charset="0"/>
                <a:cs typeface="Times New Roman" pitchFamily="18" charset="0"/>
              </a:rPr>
              <a:t>1)  sairauspoissaolojen määrä tarkastelussa</a:t>
            </a:r>
          </a:p>
          <a:p>
            <a:pPr lvl="1">
              <a:lnSpc>
                <a:spcPct val="100000"/>
              </a:lnSpc>
              <a:spcBef>
                <a:spcPts val="0"/>
              </a:spcBef>
            </a:pPr>
            <a:r>
              <a:rPr lang="fi-FI" sz="2000" dirty="0">
                <a:latin typeface="Times New Roman" pitchFamily="18" charset="0"/>
                <a:cs typeface="Times New Roman" pitchFamily="18" charset="0"/>
              </a:rPr>
              <a:t>irtisanomisperuste täyttyy yleensä, jos työntekijä on pitkään ja enemmän tai vähemmän yhtäjaksoisesti ollut sairauden takia työkyvyttömänä eikä työkyky palaa</a:t>
            </a:r>
          </a:p>
          <a:p>
            <a:pPr marL="457200" lvl="1" indent="0">
              <a:lnSpc>
                <a:spcPct val="100000"/>
              </a:lnSpc>
              <a:spcBef>
                <a:spcPts val="0"/>
              </a:spcBef>
              <a:buNone/>
            </a:pPr>
            <a:endParaRPr lang="fi-FI" sz="2000" dirty="0">
              <a:latin typeface="Times New Roman" pitchFamily="18" charset="0"/>
              <a:cs typeface="Times New Roman" pitchFamily="18" charset="0"/>
            </a:endParaRPr>
          </a:p>
          <a:p>
            <a:pPr marL="457200" lvl="1" indent="0">
              <a:lnSpc>
                <a:spcPct val="100000"/>
              </a:lnSpc>
              <a:spcBef>
                <a:spcPts val="0"/>
              </a:spcBef>
              <a:buNone/>
            </a:pPr>
            <a:r>
              <a:rPr lang="fi-FI" sz="2000" dirty="0">
                <a:latin typeface="Times New Roman" pitchFamily="18" charset="0"/>
                <a:cs typeface="Times New Roman" pitchFamily="18" charset="0"/>
              </a:rPr>
              <a:t>2) sairauden vaikutus</a:t>
            </a:r>
          </a:p>
          <a:p>
            <a:pPr lvl="1">
              <a:lnSpc>
                <a:spcPct val="100000"/>
              </a:lnSpc>
              <a:spcBef>
                <a:spcPts val="0"/>
              </a:spcBef>
            </a:pPr>
            <a:r>
              <a:rPr lang="fi-FI" sz="2000" dirty="0">
                <a:latin typeface="Times New Roman" pitchFamily="18" charset="0"/>
                <a:cs typeface="Times New Roman" pitchFamily="18" charset="0"/>
              </a:rPr>
              <a:t>kykeneekö tekemään omaa työtä</a:t>
            </a:r>
          </a:p>
          <a:p>
            <a:pPr lvl="1">
              <a:lnSpc>
                <a:spcPct val="100000"/>
              </a:lnSpc>
              <a:spcBef>
                <a:spcPts val="0"/>
              </a:spcBef>
            </a:pPr>
            <a:r>
              <a:rPr lang="fi-FI" sz="2000" dirty="0">
                <a:latin typeface="Times New Roman" pitchFamily="18" charset="0"/>
                <a:cs typeface="Times New Roman" pitchFamily="18" charset="0"/>
              </a:rPr>
              <a:t>muun työn tarjoamisvelvollisuus</a:t>
            </a:r>
          </a:p>
          <a:p>
            <a:pPr lvl="1">
              <a:lnSpc>
                <a:spcPct val="100000"/>
              </a:lnSpc>
              <a:spcBef>
                <a:spcPts val="0"/>
              </a:spcBef>
            </a:pPr>
            <a:r>
              <a:rPr lang="fi-FI" sz="2000" dirty="0">
                <a:latin typeface="Times New Roman" pitchFamily="18" charset="0"/>
                <a:cs typeface="Times New Roman" pitchFamily="18" charset="0"/>
              </a:rPr>
              <a:t>yhteistyö: työnantaja &lt; – &gt; työterveyshuolto</a:t>
            </a:r>
          </a:p>
          <a:p>
            <a:pPr marL="457200" lvl="1" indent="0">
              <a:lnSpc>
                <a:spcPct val="100000"/>
              </a:lnSpc>
              <a:spcBef>
                <a:spcPts val="0"/>
              </a:spcBef>
              <a:buNone/>
            </a:pPr>
            <a:endParaRPr lang="fi-FI" sz="2000" dirty="0">
              <a:latin typeface="Times New Roman" pitchFamily="18" charset="0"/>
              <a:cs typeface="Times New Roman" pitchFamily="18" charset="0"/>
            </a:endParaRPr>
          </a:p>
          <a:p>
            <a:pPr marL="457200" lvl="1" indent="0">
              <a:lnSpc>
                <a:spcPct val="100000"/>
              </a:lnSpc>
              <a:spcBef>
                <a:spcPts val="0"/>
              </a:spcBef>
              <a:buNone/>
            </a:pPr>
            <a:r>
              <a:rPr lang="fi-FI" sz="2000" dirty="0">
                <a:latin typeface="Times New Roman" pitchFamily="18" charset="0"/>
                <a:cs typeface="Times New Roman" pitchFamily="18" charset="0"/>
              </a:rPr>
              <a:t>3) ennuste; lääketieteellinen arvio työkyvystä ja sen  mahdollisesta palautumisesta</a:t>
            </a:r>
          </a:p>
          <a:p>
            <a:pPr lvl="1">
              <a:lnSpc>
                <a:spcPct val="100000"/>
              </a:lnSpc>
              <a:spcBef>
                <a:spcPts val="0"/>
              </a:spcBef>
            </a:pPr>
            <a:r>
              <a:rPr lang="fi-FI" sz="2000" dirty="0">
                <a:latin typeface="Times New Roman" pitchFamily="18" charset="0"/>
                <a:cs typeface="Times New Roman" pitchFamily="18" charset="0"/>
              </a:rPr>
              <a:t>arvioidaan irtisanomisesta päätettäessä ja koko irtisanomisajan!</a:t>
            </a:r>
          </a:p>
        </p:txBody>
      </p:sp>
    </p:spTree>
    <p:extLst>
      <p:ext uri="{BB962C8B-B14F-4D97-AF65-F5344CB8AC3E}">
        <p14:creationId xmlns:p14="http://schemas.microsoft.com/office/powerpoint/2010/main" val="19189007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latin typeface="Times New Roman" panose="02020603050405020304" pitchFamily="18" charset="0"/>
                <a:cs typeface="Times New Roman" panose="02020603050405020304" pitchFamily="18" charset="0"/>
              </a:rPr>
              <a:t>Työkyvyn alentuminen ja sen osoittaminen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1484784"/>
            <a:ext cx="8568952" cy="5373216"/>
          </a:xfrm>
        </p:spPr>
        <p:txBody>
          <a:bodyPr>
            <a:noAutofit/>
          </a:bodyPr>
          <a:lstStyle/>
          <a:p>
            <a:pPr>
              <a:lnSpc>
                <a:spcPct val="100000"/>
              </a:lnSpc>
              <a:spcBef>
                <a:spcPts val="0"/>
              </a:spcBef>
            </a:pPr>
            <a:r>
              <a:rPr lang="fi-FI" sz="2400" dirty="0">
                <a:latin typeface="Times New Roman" panose="02020603050405020304" pitchFamily="18" charset="0"/>
                <a:cs typeface="Times New Roman" panose="02020603050405020304" pitchFamily="18" charset="0"/>
              </a:rPr>
              <a:t>työkyky heikkenee omassa työssä niin, ettei kykene hoitamaa työsopimuksesta johtuvia velvoitteita ”olennaisilta osilta”</a:t>
            </a:r>
          </a:p>
          <a:p>
            <a:pPr lvl="1">
              <a:lnSpc>
                <a:spcPct val="100000"/>
              </a:lnSpc>
              <a:spcBef>
                <a:spcPts val="0"/>
              </a:spcBef>
            </a:pPr>
            <a:r>
              <a:rPr lang="fi-FI" sz="2400" dirty="0">
                <a:latin typeface="Times New Roman" panose="02020603050405020304" pitchFamily="18" charset="0"/>
                <a:cs typeface="Times New Roman" panose="02020603050405020304" pitchFamily="18" charset="0"/>
              </a:rPr>
              <a:t>myös muut työnantajalla tarjolla olevat työtehtävät -&gt; ei työkykyinen niihin</a:t>
            </a:r>
          </a:p>
          <a:p>
            <a:pPr>
              <a:lnSpc>
                <a:spcPct val="100000"/>
              </a:lnSpc>
              <a:spcBef>
                <a:spcPts val="0"/>
              </a:spcBef>
            </a:pPr>
            <a:r>
              <a:rPr lang="fi-FI" sz="2400" dirty="0">
                <a:latin typeface="Times New Roman" panose="02020603050405020304" pitchFamily="18" charset="0"/>
                <a:cs typeface="Times New Roman" panose="02020603050405020304" pitchFamily="18" charset="0"/>
              </a:rPr>
              <a:t>ilmenee usein poissaolona; tästä myös oikeuskäytäntö pääosin</a:t>
            </a:r>
          </a:p>
          <a:p>
            <a:pPr>
              <a:lnSpc>
                <a:spcPct val="100000"/>
              </a:lnSpc>
              <a:spcBef>
                <a:spcPts val="0"/>
              </a:spcBef>
            </a:pPr>
            <a:r>
              <a:rPr lang="fi-FI" sz="2400" dirty="0">
                <a:latin typeface="Times New Roman" panose="02020603050405020304" pitchFamily="18" charset="0"/>
                <a:cs typeface="Times New Roman" panose="02020603050405020304" pitchFamily="18" charset="0"/>
              </a:rPr>
              <a:t>vaikeaa arvioida sairautta, joka aiheuttaa virheitä, laiminlyöntejä yms., mutta ei poissaoloja</a:t>
            </a:r>
          </a:p>
          <a:p>
            <a:pPr>
              <a:lnSpc>
                <a:spcPct val="100000"/>
              </a:lnSpc>
              <a:spcBef>
                <a:spcPts val="0"/>
              </a:spcBef>
            </a:pPr>
            <a:r>
              <a:rPr lang="fi-FI" sz="2400" dirty="0">
                <a:latin typeface="Times New Roman" panose="02020603050405020304" pitchFamily="18" charset="0"/>
                <a:cs typeface="Times New Roman" panose="02020603050405020304" pitchFamily="18" charset="0"/>
              </a:rPr>
              <a:t>diagnoosi ei voi kuitenkaan suojata työntekijää ”loputtomiin”, jos sairaus aiheuttaa työsopimuksesta johtuvien velvoitteiden rikkomista ilman poissaoloja </a:t>
            </a:r>
          </a:p>
          <a:p>
            <a:pPr lvl="1">
              <a:lnSpc>
                <a:spcPct val="100000"/>
              </a:lnSpc>
              <a:spcBef>
                <a:spcPts val="0"/>
              </a:spcBef>
            </a:pPr>
            <a:r>
              <a:rPr lang="fi-FI" sz="2400" dirty="0" smtClean="0">
                <a:latin typeface="Times New Roman" panose="02020603050405020304" pitchFamily="18" charset="0"/>
                <a:cs typeface="Times New Roman" panose="02020603050405020304" pitchFamily="18" charset="0"/>
              </a:rPr>
              <a:t>mietittävä, </a:t>
            </a:r>
            <a:r>
              <a:rPr lang="fi-FI" sz="2400" dirty="0">
                <a:latin typeface="Times New Roman" panose="02020603050405020304" pitchFamily="18" charset="0"/>
                <a:cs typeface="Times New Roman" panose="02020603050405020304" pitchFamily="18" charset="0"/>
              </a:rPr>
              <a:t>täyttyykö purkamisperuste</a:t>
            </a:r>
          </a:p>
        </p:txBody>
      </p:sp>
    </p:spTree>
    <p:extLst>
      <p:ext uri="{BB962C8B-B14F-4D97-AF65-F5344CB8AC3E}">
        <p14:creationId xmlns:p14="http://schemas.microsoft.com/office/powerpoint/2010/main" val="4144109455"/>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latin typeface="Times New Roman" panose="02020603050405020304" pitchFamily="18" charset="0"/>
                <a:cs typeface="Times New Roman" panose="02020603050405020304" pitchFamily="18" charset="0"/>
              </a:rPr>
              <a:t>Työkyvyn alentumisen kesto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1560" y="1556792"/>
            <a:ext cx="7992888" cy="4620172"/>
          </a:xfrm>
        </p:spPr>
        <p:txBody>
          <a:bodyPr>
            <a:normAutofit fontScale="92500" lnSpcReduction="20000"/>
          </a:bodyPr>
          <a:lstStyle/>
          <a:p>
            <a:pPr marL="0" indent="0">
              <a:spcBef>
                <a:spcPts val="0"/>
              </a:spcBef>
              <a:buClr>
                <a:schemeClr val="accent1"/>
              </a:buClr>
              <a:buNone/>
            </a:pPr>
            <a:r>
              <a:rPr lang="fi-FI" sz="3500" dirty="0"/>
              <a:t>- </a:t>
            </a:r>
            <a:r>
              <a:rPr lang="fi-FI" sz="3500" dirty="0">
                <a:latin typeface="Times New Roman" panose="02020603050405020304" pitchFamily="18" charset="0"/>
                <a:cs typeface="Times New Roman" panose="02020603050405020304" pitchFamily="18" charset="0"/>
              </a:rPr>
              <a:t>pitkäaikaista, </a:t>
            </a:r>
            <a:r>
              <a:rPr lang="fi-FI" sz="3500" dirty="0" smtClean="0">
                <a:latin typeface="Times New Roman" panose="02020603050405020304" pitchFamily="18" charset="0"/>
                <a:cs typeface="Times New Roman" panose="02020603050405020304" pitchFamily="18" charset="0"/>
              </a:rPr>
              <a:t>ei </a:t>
            </a:r>
            <a:r>
              <a:rPr lang="fi-FI" sz="3500" dirty="0">
                <a:latin typeface="Times New Roman" panose="02020603050405020304" pitchFamily="18" charset="0"/>
                <a:cs typeface="Times New Roman" panose="02020603050405020304" pitchFamily="18" charset="0"/>
              </a:rPr>
              <a:t>pysyvää/lopullista; työntekijä on pitkään ja enemmän tai vähemmän yhtäjaksoisesti ollut sairauden takia työkyvyttömänä</a:t>
            </a:r>
            <a:br>
              <a:rPr lang="fi-FI" sz="3500" dirty="0">
                <a:latin typeface="Times New Roman" panose="02020603050405020304" pitchFamily="18" charset="0"/>
                <a:cs typeface="Times New Roman" panose="02020603050405020304" pitchFamily="18" charset="0"/>
              </a:rPr>
            </a:br>
            <a:endParaRPr lang="fi-FI" sz="3500" dirty="0">
              <a:latin typeface="Times New Roman" panose="02020603050405020304" pitchFamily="18" charset="0"/>
              <a:cs typeface="Times New Roman" panose="02020603050405020304" pitchFamily="18" charset="0"/>
            </a:endParaRPr>
          </a:p>
          <a:p>
            <a:pPr>
              <a:spcBef>
                <a:spcPts val="0"/>
              </a:spcBef>
            </a:pPr>
            <a:r>
              <a:rPr lang="fi-FI" sz="3200" dirty="0">
                <a:latin typeface="Times New Roman" panose="02020603050405020304" pitchFamily="18" charset="0"/>
                <a:cs typeface="Times New Roman" panose="02020603050405020304" pitchFamily="18" charset="0"/>
              </a:rPr>
              <a:t>kesto ennen irtisanomisharkintaa ja tieto sen jälkeisestä kehityksestä</a:t>
            </a:r>
          </a:p>
          <a:p>
            <a:pPr>
              <a:spcBef>
                <a:spcPts val="0"/>
              </a:spcBef>
            </a:pPr>
            <a:r>
              <a:rPr lang="fi-FI" sz="3200" dirty="0">
                <a:latin typeface="Times New Roman" panose="02020603050405020304" pitchFamily="18" charset="0"/>
                <a:cs typeface="Times New Roman" panose="02020603050405020304" pitchFamily="18" charset="0"/>
              </a:rPr>
              <a:t>ennuste; lääketieteellinen arvio työkyvystä ja sen mahdollisesta palautumisesta</a:t>
            </a:r>
          </a:p>
          <a:p>
            <a:pPr lvl="1">
              <a:spcBef>
                <a:spcPts val="0"/>
              </a:spcBef>
            </a:pPr>
            <a:r>
              <a:rPr lang="fi-FI" sz="3000" dirty="0">
                <a:latin typeface="Times New Roman" panose="02020603050405020304" pitchFamily="18" charset="0"/>
                <a:cs typeface="Times New Roman" panose="02020603050405020304" pitchFamily="18" charset="0"/>
              </a:rPr>
              <a:t>arvioidaan irtisanomisesta päätettäessä ja koko irtisanomisajan</a:t>
            </a:r>
          </a:p>
          <a:p>
            <a:pPr lvl="1">
              <a:spcBef>
                <a:spcPts val="0"/>
              </a:spcBef>
            </a:pPr>
            <a:r>
              <a:rPr lang="fi-FI" sz="3000" dirty="0">
                <a:latin typeface="Times New Roman" panose="02020603050405020304" pitchFamily="18" charset="0"/>
                <a:cs typeface="Times New Roman" panose="02020603050405020304" pitchFamily="18" charset="0"/>
              </a:rPr>
              <a:t>millä aineistolla työnantaja arvioi?</a:t>
            </a:r>
          </a:p>
          <a:p>
            <a:endParaRPr lang="fi-FI" sz="3200" dirty="0"/>
          </a:p>
        </p:txBody>
      </p:sp>
    </p:spTree>
    <p:extLst>
      <p:ext uri="{BB962C8B-B14F-4D97-AF65-F5344CB8AC3E}">
        <p14:creationId xmlns:p14="http://schemas.microsoft.com/office/powerpoint/2010/main" val="125260132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a:t>
            </a:r>
            <a:endParaRPr lang="en-US" dirty="0"/>
          </a:p>
        </p:txBody>
      </p:sp>
      <p:sp>
        <p:nvSpPr>
          <p:cNvPr id="3" name="Content Placeholder 2"/>
          <p:cNvSpPr>
            <a:spLocks noGrp="1"/>
          </p:cNvSpPr>
          <p:nvPr>
            <p:ph idx="1"/>
          </p:nvPr>
        </p:nvSpPr>
        <p:spPr>
          <a:xfrm>
            <a:off x="683568" y="1412776"/>
            <a:ext cx="7776864" cy="4764189"/>
          </a:xfrm>
        </p:spPr>
        <p:txBody>
          <a:bodyPr>
            <a:normAutofit fontScale="85000" lnSpcReduction="20000"/>
          </a:bodyPr>
          <a:lstStyle/>
          <a:p>
            <a:r>
              <a:rPr lang="fi-FI" dirty="0">
                <a:latin typeface="Times New Roman" panose="02020603050405020304" pitchFamily="18" charset="0"/>
                <a:cs typeface="Times New Roman" panose="02020603050405020304" pitchFamily="18" charset="0"/>
              </a:rPr>
              <a:t>yksi sairaus + pitkä poissaolo</a:t>
            </a:r>
          </a:p>
          <a:p>
            <a:pPr lvl="1"/>
            <a:r>
              <a:rPr lang="fi-FI" sz="2600" dirty="0">
                <a:latin typeface="Times New Roman" panose="02020603050405020304" pitchFamily="18" charset="0"/>
                <a:cs typeface="Times New Roman" panose="02020603050405020304" pitchFamily="18" charset="0"/>
              </a:rPr>
              <a:t>noin vuoden mittainen poissaolo</a:t>
            </a:r>
          </a:p>
          <a:p>
            <a:pPr lvl="1"/>
            <a:r>
              <a:rPr lang="fi-FI" sz="2600" dirty="0">
                <a:latin typeface="Times New Roman" panose="02020603050405020304" pitchFamily="18" charset="0"/>
                <a:cs typeface="Times New Roman" panose="02020603050405020304" pitchFamily="18" charset="0"/>
              </a:rPr>
              <a:t>työkyvyttömyyseläke</a:t>
            </a:r>
          </a:p>
          <a:p>
            <a:r>
              <a:rPr lang="fi-FI" dirty="0">
                <a:latin typeface="Times New Roman" panose="02020603050405020304" pitchFamily="18" charset="0"/>
                <a:cs typeface="Times New Roman" panose="02020603050405020304" pitchFamily="18" charset="0"/>
              </a:rPr>
              <a:t>eri syistä johtuvat sairaudet</a:t>
            </a:r>
          </a:p>
          <a:p>
            <a:pPr lvl="1"/>
            <a:r>
              <a:rPr lang="fi-FI" dirty="0">
                <a:latin typeface="Times New Roman" panose="02020603050405020304" pitchFamily="18" charset="0"/>
                <a:cs typeface="Times New Roman" panose="02020603050405020304" pitchFamily="18" charset="0"/>
              </a:rPr>
              <a:t>voivat aiheuttaa yhdessä tai erikseen työkyvyn olennaisen ja pysyvän heikentymisen</a:t>
            </a:r>
          </a:p>
          <a:p>
            <a:pPr lvl="1"/>
            <a:r>
              <a:rPr lang="fi-FI" i="1" dirty="0">
                <a:latin typeface="Times New Roman" panose="02020603050405020304" pitchFamily="18" charset="0"/>
                <a:cs typeface="Times New Roman" panose="02020603050405020304" pitchFamily="18" charset="0"/>
              </a:rPr>
              <a:t>vaikeaa arvioida, jos sairaudet eivät liity toisiinsa</a:t>
            </a:r>
          </a:p>
          <a:p>
            <a:pPr lvl="1"/>
            <a:r>
              <a:rPr lang="fi-FI" dirty="0">
                <a:latin typeface="Times New Roman" panose="02020603050405020304" pitchFamily="18" charset="0"/>
                <a:cs typeface="Times New Roman" panose="02020603050405020304" pitchFamily="18" charset="0"/>
              </a:rPr>
              <a:t>ei välttämättä irtisanomisperustetta, </a:t>
            </a:r>
            <a:r>
              <a:rPr lang="fi-FI" i="1" dirty="0">
                <a:latin typeface="Times New Roman" panose="02020603050405020304" pitchFamily="18" charset="0"/>
                <a:cs typeface="Times New Roman" panose="02020603050405020304" pitchFamily="18" charset="0"/>
              </a:rPr>
              <a:t>jos palaa poissaolojen jälkeen työkykyisenä työhön </a:t>
            </a:r>
            <a:r>
              <a:rPr lang="fi-FI" dirty="0">
                <a:latin typeface="Times New Roman" panose="02020603050405020304" pitchFamily="18" charset="0"/>
                <a:cs typeface="Times New Roman" panose="02020603050405020304" pitchFamily="18" charset="0"/>
              </a:rPr>
              <a:t>(ellei todella runsaasti poissaoloja)</a:t>
            </a:r>
          </a:p>
          <a:p>
            <a:pPr lvl="1"/>
            <a:r>
              <a:rPr lang="fi-FI" dirty="0">
                <a:latin typeface="Times New Roman" panose="02020603050405020304" pitchFamily="18" charset="0"/>
                <a:cs typeface="Times New Roman" panose="02020603050405020304" pitchFamily="18" charset="0"/>
              </a:rPr>
              <a:t>sairasteluherkkä -&gt; osoitus yleisen terveydentilan heikkenemisestä? Milloin tällaisen päätelmän voisi tehdä?</a:t>
            </a:r>
          </a:p>
          <a:p>
            <a:endParaRPr lang="fi-FI"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1339184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Työsopimuslain 8 luvun 1 §. Purkamisperuste:</a:t>
            </a:r>
          </a:p>
        </p:txBody>
      </p:sp>
      <p:sp>
        <p:nvSpPr>
          <p:cNvPr id="3" name="Sisällön paikkamerkki 2"/>
          <p:cNvSpPr>
            <a:spLocks noGrp="1"/>
          </p:cNvSpPr>
          <p:nvPr>
            <p:ph idx="1"/>
          </p:nvPr>
        </p:nvSpPr>
        <p:spPr>
          <a:xfrm>
            <a:off x="539553" y="1628800"/>
            <a:ext cx="7805332" cy="4391000"/>
          </a:xfrm>
        </p:spPr>
        <p:txBody>
          <a:bodyPr>
            <a:normAutofit fontScale="70000" lnSpcReduction="20000"/>
          </a:bodyPr>
          <a:lstStyle/>
          <a:p>
            <a:pPr fontAlgn="base"/>
            <a:r>
              <a:rPr lang="fi-FI" dirty="0"/>
              <a:t>Työnantaja saa purkaa työsopimuksen noudatettavasta irtisanomisajasta tai työsopimuksen kestosta riippumatta päättyväksi heti vain erittäin painavasta syystä. Tällaisena syynä voidaan pitää työntekijän työsopimuksesta tai laista johtuvien, työsuhteeseen olennaisesti vaikuttavien velvoitteiden niin vakavaa rikkomista tai laiminlyöntiä, että työnantajalta ei voida kohtuudella edellyttää sopimussuhteen jatkamista edes irtisanomisajan pituista aikaa.</a:t>
            </a:r>
          </a:p>
          <a:p>
            <a:pPr fontAlgn="base"/>
            <a:r>
              <a:rPr lang="fi-FI" dirty="0"/>
              <a:t>Työntekijä saa vastaavasti purkaa työsopimuksen päättyväksi heti, jos työnantaja rikkoo tai laiminlyö työsopimuksesta tai laista johtuvia, työsuhteessa olennaisesti vaikuttavia velvoitteitaan niin vakavasti, että työntekijältä ei voida kohtuudella edellyttää sopimussuhteen jatkamista edes irtisanomisajan pituista aikaa.</a:t>
            </a:r>
          </a:p>
          <a:p>
            <a:endParaRPr lang="fi-FI" dirty="0"/>
          </a:p>
        </p:txBody>
      </p:sp>
    </p:spTree>
  </p:cSld>
  <p:clrMapOvr>
    <a:masterClrMapping/>
  </p:clrMapOvr>
  <p:transition/>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Sallittu virheellinen ja moitittava </a:t>
            </a:r>
            <a:r>
              <a:rPr lang="fi-FI" dirty="0" smtClean="0"/>
              <a:t>menettely?</a:t>
            </a:r>
            <a:endParaRPr lang="fi-FI" dirty="0"/>
          </a:p>
        </p:txBody>
      </p:sp>
      <p:sp>
        <p:nvSpPr>
          <p:cNvPr id="3" name="Sisällön paikkamerkki 2"/>
          <p:cNvSpPr>
            <a:spLocks noGrp="1"/>
          </p:cNvSpPr>
          <p:nvPr>
            <p:ph idx="1"/>
          </p:nvPr>
        </p:nvSpPr>
        <p:spPr>
          <a:xfrm>
            <a:off x="358435" y="1772816"/>
            <a:ext cx="8328366" cy="4704184"/>
          </a:xfrm>
        </p:spPr>
        <p:txBody>
          <a:bodyPr>
            <a:normAutofit fontScale="70000" lnSpcReduction="20000"/>
          </a:bodyPr>
          <a:lstStyle/>
          <a:p>
            <a:r>
              <a:rPr lang="fi-FI" dirty="0"/>
              <a:t>mikä tahansa työntekijän moitittava käyttäytyminen ei voi johtaa työsopimuksen päättämiseen</a:t>
            </a:r>
          </a:p>
          <a:p>
            <a:r>
              <a:rPr lang="fi-FI" dirty="0"/>
              <a:t>esimerkkinä TT </a:t>
            </a:r>
            <a:r>
              <a:rPr lang="fi-FI" dirty="0" smtClean="0"/>
              <a:t>2010-18: </a:t>
            </a:r>
            <a:endParaRPr lang="fi-FI" dirty="0"/>
          </a:p>
          <a:p>
            <a:pPr lvl="1"/>
            <a:r>
              <a:rPr lang="fi-FI" dirty="0" smtClean="0"/>
              <a:t>Matkustaessaan junassa vapaapäivänään VR:n työntekijä oli nauttinut alkoholia ja alkanut epäasiallisin tavoin vastustaa työtehtäviään hoitavan konduktöörin hänelle antamia ohjeita ja muun muassa töninyt tätä kädellään. Työntekijä ei ollut yli 30 vuotta kestäneen työsuhteensa aikana saanut huomautuksia työskentelystään tai käyttäytymisestään. Olosuhteita kokonaisuudessaan arvioitaessa työntekijän yksittäistä, vapaa-aikana sattunutta harkitsematonta tekoa ei voitu sen moitittavuudesta huolimatta pitää niin vakavana hänen ja työnantajan välillä noudatettavien sopimusvelvoitteiden rikkomisena, että työnantajalla olisi sen johdosta ollut perusteet ensimmäisenä toimenpiteenään lakkauttaa työntekijän työsopimus. Yhtiöllä ei siten ollut irtisanomissuojasopimuksessa edellytettyä asiallista ja painavaa perustetta työntekijän työsopimuksen irtisanomiseen.</a:t>
            </a:r>
            <a:endParaRPr lang="fi-FI" dirty="0"/>
          </a:p>
        </p:txBody>
      </p:sp>
    </p:spTree>
  </p:cSld>
  <p:clrMapOvr>
    <a:masterClrMapping/>
  </p:clrMapOvr>
  <p:transition/>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Seuraava aste: </a:t>
            </a:r>
            <a:r>
              <a:rPr lang="fi-FI" dirty="0" smtClean="0"/>
              <a:t>muu työ tai varoitus</a:t>
            </a:r>
            <a:endParaRPr lang="fi-FI" dirty="0"/>
          </a:p>
        </p:txBody>
      </p:sp>
      <p:sp>
        <p:nvSpPr>
          <p:cNvPr id="3" name="Sisällön paikkamerkki 2"/>
          <p:cNvSpPr>
            <a:spLocks noGrp="1"/>
          </p:cNvSpPr>
          <p:nvPr>
            <p:ph idx="1"/>
          </p:nvPr>
        </p:nvSpPr>
        <p:spPr>
          <a:xfrm>
            <a:off x="395536" y="1556792"/>
            <a:ext cx="8291264" cy="4569371"/>
          </a:xfrm>
        </p:spPr>
        <p:txBody>
          <a:bodyPr>
            <a:normAutofit fontScale="92500" lnSpcReduction="20000"/>
          </a:bodyPr>
          <a:lstStyle/>
          <a:p>
            <a:r>
              <a:rPr lang="fi-FI" dirty="0"/>
              <a:t>jos kysymys ei velvoitteiden vastaisesta menettelystä, vaan työntekijän työntekoedellytysten olennaisesta muuttumisesta </a:t>
            </a:r>
            <a:endParaRPr lang="fi-FI" dirty="0" smtClean="0"/>
          </a:p>
          <a:p>
            <a:pPr>
              <a:buNone/>
            </a:pPr>
            <a:r>
              <a:rPr lang="fi-FI" dirty="0" smtClean="0"/>
              <a:t>	-&gt; </a:t>
            </a:r>
            <a:r>
              <a:rPr lang="fi-FI" dirty="0"/>
              <a:t>muun työn olemassaolo voi estää irtisanomisen</a:t>
            </a:r>
          </a:p>
          <a:p>
            <a:r>
              <a:rPr lang="fi-FI" dirty="0"/>
              <a:t>lain sanamuodon mukaan muun työn olemassaolon selvittäminen ja työn tarjoaminen tulisi kysymykseen myös lievissä velvoitteiden rikkomistapauksissa</a:t>
            </a:r>
          </a:p>
          <a:p>
            <a:r>
              <a:rPr lang="fi-FI" dirty="0"/>
              <a:t>aina selvitettävä muun työn olemassaolo, jos perusteena sairaus, tapaturma tai </a:t>
            </a:r>
            <a:r>
              <a:rPr lang="fi-FI" dirty="0" smtClean="0"/>
              <a:t>vamma (oman työn sopeuttaminen ensin)</a:t>
            </a:r>
          </a:p>
        </p:txBody>
      </p:sp>
    </p:spTree>
  </p:cSld>
  <p:clrMapOvr>
    <a:masterClrMapping/>
  </p:clrMapOvr>
  <p:transition/>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1143000"/>
          </a:xfrm>
        </p:spPr>
        <p:txBody>
          <a:bodyPr>
            <a:noAutofit/>
          </a:bodyPr>
          <a:lstStyle/>
          <a:p>
            <a:r>
              <a:rPr lang="fi-FI" sz="3600" dirty="0"/>
              <a:t>Varoitus on irtisanomista </a:t>
            </a:r>
            <a:r>
              <a:rPr lang="fi-FI" sz="3600" dirty="0" smtClean="0"/>
              <a:t>edeltävä, eräissä tilanteissa pakollinen </a:t>
            </a:r>
            <a:r>
              <a:rPr lang="fi-FI" sz="3600" dirty="0"/>
              <a:t>ennakkotoimenpide</a:t>
            </a:r>
          </a:p>
        </p:txBody>
      </p:sp>
      <p:sp>
        <p:nvSpPr>
          <p:cNvPr id="3" name="Sisällön paikkamerkki 2"/>
          <p:cNvSpPr>
            <a:spLocks noGrp="1"/>
          </p:cNvSpPr>
          <p:nvPr>
            <p:ph idx="1"/>
          </p:nvPr>
        </p:nvSpPr>
        <p:spPr>
          <a:xfrm>
            <a:off x="467544" y="1916832"/>
            <a:ext cx="8219256" cy="4209331"/>
          </a:xfrm>
        </p:spPr>
        <p:txBody>
          <a:bodyPr>
            <a:normAutofit fontScale="85000" lnSpcReduction="20000"/>
          </a:bodyPr>
          <a:lstStyle/>
          <a:p>
            <a:r>
              <a:rPr lang="fi-FI" dirty="0"/>
              <a:t>”Työntekijää, joka on laiminlyönyt työsuhteesta johtuvien velvollisuuksiensa täyttämisen tai rikkonut niitä, ei kuitenkaan saa irtisanoa ennen kuin hänelle on varoituksella annettu mahdollisuus korjata menettelynsä.”(TSL 7:2.3)</a:t>
            </a:r>
          </a:p>
          <a:p>
            <a:r>
              <a:rPr lang="fi-FI" b="1" dirty="0"/>
              <a:t>ei kuitenkaan, jos</a:t>
            </a:r>
          </a:p>
          <a:p>
            <a:pPr lvl="1"/>
            <a:r>
              <a:rPr lang="fi-FI" dirty="0"/>
              <a:t>1) irtisanomisen perusteena on niin vakava työsuhteeseen liittyvä rikkomus, että työnantajalta ei voida kohtuudella edellyttää sopimussuhteen jatkamista (TSL 7:2.5)</a:t>
            </a:r>
          </a:p>
          <a:p>
            <a:pPr lvl="1"/>
            <a:r>
              <a:rPr lang="fi-FI" dirty="0"/>
              <a:t>2) irtisanomisperusteena työntekoedellytysten olennainen muuttuminen</a:t>
            </a:r>
          </a:p>
          <a:p>
            <a:pPr lvl="1"/>
            <a:r>
              <a:rPr lang="fi-FI" dirty="0"/>
              <a:t>3) kollektiiviperuste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850900"/>
          </a:xfrm>
        </p:spPr>
        <p:txBody>
          <a:bodyPr/>
          <a:lstStyle/>
          <a:p>
            <a:pPr eaLnBrk="1" hangingPunct="1"/>
            <a:r>
              <a:rPr lang="fi-FI" sz="4000" smtClean="0">
                <a:latin typeface="Times New Roman" pitchFamily="18" charset="0"/>
              </a:rPr>
              <a:t>Työsuhteen ja ei-työsuhteen rajanveto</a:t>
            </a:r>
          </a:p>
        </p:txBody>
      </p:sp>
      <p:sp>
        <p:nvSpPr>
          <p:cNvPr id="22531" name="Rectangle 3"/>
          <p:cNvSpPr>
            <a:spLocks noGrp="1" noChangeArrowheads="1"/>
          </p:cNvSpPr>
          <p:nvPr>
            <p:ph type="body" idx="1"/>
          </p:nvPr>
        </p:nvSpPr>
        <p:spPr>
          <a:xfrm>
            <a:off x="395288" y="1412875"/>
            <a:ext cx="8229600" cy="4679950"/>
          </a:xfrm>
        </p:spPr>
        <p:txBody>
          <a:bodyPr/>
          <a:lstStyle/>
          <a:p>
            <a:pPr eaLnBrk="1" hangingPunct="1">
              <a:lnSpc>
                <a:spcPct val="80000"/>
              </a:lnSpc>
            </a:pPr>
            <a:r>
              <a:rPr lang="fi-FI" sz="2800" dirty="0" smtClean="0">
                <a:latin typeface="Times New Roman" pitchFamily="18" charset="0"/>
              </a:rPr>
              <a:t>työsuhde &lt;–&gt; ei-työsuhde</a:t>
            </a:r>
          </a:p>
          <a:p>
            <a:pPr eaLnBrk="1" hangingPunct="1">
              <a:lnSpc>
                <a:spcPct val="80000"/>
              </a:lnSpc>
            </a:pPr>
            <a:r>
              <a:rPr lang="fi-FI" sz="2800" dirty="0" smtClean="0">
                <a:latin typeface="Times New Roman" pitchFamily="18" charset="0"/>
              </a:rPr>
              <a:t>työsuhteen tunnusmerkit säädetty työsopimuslaissa</a:t>
            </a:r>
          </a:p>
          <a:p>
            <a:pPr eaLnBrk="1" hangingPunct="1">
              <a:lnSpc>
                <a:spcPct val="80000"/>
              </a:lnSpc>
            </a:pPr>
            <a:r>
              <a:rPr lang="fi-FI" sz="2800" dirty="0" smtClean="0">
                <a:latin typeface="Times New Roman" pitchFamily="18" charset="0"/>
              </a:rPr>
              <a:t>työsuhteen olemassaolo tai sen poissulkeminen ei ole sopimusasia!</a:t>
            </a:r>
          </a:p>
          <a:p>
            <a:pPr lvl="1" eaLnBrk="1" hangingPunct="1">
              <a:lnSpc>
                <a:spcPct val="80000"/>
              </a:lnSpc>
            </a:pPr>
            <a:r>
              <a:rPr lang="fi-FI" dirty="0" smtClean="0">
                <a:latin typeface="Times New Roman" pitchFamily="18" charset="0"/>
              </a:rPr>
              <a:t>soveltamisala on pakottava</a:t>
            </a:r>
          </a:p>
          <a:p>
            <a:pPr lvl="1" eaLnBrk="1" hangingPunct="1">
              <a:lnSpc>
                <a:spcPct val="80000"/>
              </a:lnSpc>
            </a:pPr>
            <a:r>
              <a:rPr lang="fi-FI" dirty="0" smtClean="0">
                <a:latin typeface="Times New Roman" pitchFamily="18" charset="0"/>
              </a:rPr>
              <a:t>työtä koskevan sopimussuhteen osapuolet eivät voi sopia asiasta -&gt; työlainsäädännön pakkosoveltuvuuden periaate</a:t>
            </a:r>
          </a:p>
          <a:p>
            <a:pPr lvl="1" eaLnBrk="1" hangingPunct="1">
              <a:lnSpc>
                <a:spcPct val="80000"/>
              </a:lnSpc>
            </a:pPr>
            <a:r>
              <a:rPr lang="fi-FI" dirty="0" smtClean="0">
                <a:latin typeface="Times New Roman" pitchFamily="18" charset="0"/>
              </a:rPr>
              <a:t>lainsäätäjä voi säätää!</a:t>
            </a:r>
          </a:p>
          <a:p>
            <a:pPr lvl="1" eaLnBrk="1" hangingPunct="1">
              <a:lnSpc>
                <a:spcPct val="80000"/>
              </a:lnSpc>
            </a:pPr>
            <a:r>
              <a:rPr lang="fi-FI" dirty="0" smtClean="0">
                <a:latin typeface="Times New Roman" pitchFamily="18" charset="0"/>
              </a:rPr>
              <a:t>HE 157/2000, s. 57: sopimuksen merkitys arvioinnissa</a:t>
            </a:r>
            <a:r>
              <a:rPr lang="fi-FI" sz="2400" dirty="0" smtClean="0">
                <a:latin typeface="Times New Roman" pitchFamily="18" charset="0"/>
              </a:rPr>
              <a:t/>
            </a:r>
            <a:br>
              <a:rPr lang="fi-FI" sz="2400" dirty="0" smtClean="0">
                <a:latin typeface="Times New Roman" pitchFamily="18" charset="0"/>
              </a:rPr>
            </a:br>
            <a:r>
              <a:rPr lang="fi-FI" sz="2400" i="1" dirty="0" smtClean="0">
                <a:solidFill>
                  <a:srgbClr val="002060"/>
                </a:solidFill>
                <a:latin typeface="Times New Roman" pitchFamily="18" charset="0"/>
              </a:rPr>
              <a:t>- Huom. useassa työlaissa viitataan TSL:n soveltamisalaan (tavat vaihtelevat, ks. esim. työaikalaki ja vuosilomalaki)</a:t>
            </a:r>
          </a:p>
          <a:p>
            <a:pPr lvl="1" eaLnBrk="1" hangingPunct="1">
              <a:lnSpc>
                <a:spcPct val="80000"/>
              </a:lnSpc>
              <a:buFont typeface="Wingdings 2" pitchFamily="18" charset="2"/>
              <a:buNone/>
            </a:pPr>
            <a:endParaRPr lang="fi-FI" dirty="0" smtClean="0">
              <a:latin typeface="Times New Roman" pitchFamily="18" charset="0"/>
            </a:endParaRP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Varoituksen merkitys</a:t>
            </a:r>
          </a:p>
        </p:txBody>
      </p:sp>
      <p:sp>
        <p:nvSpPr>
          <p:cNvPr id="3" name="Sisällön paikkamerkki 2"/>
          <p:cNvSpPr>
            <a:spLocks noGrp="1"/>
          </p:cNvSpPr>
          <p:nvPr>
            <p:ph idx="1"/>
          </p:nvPr>
        </p:nvSpPr>
        <p:spPr/>
        <p:txBody>
          <a:bodyPr>
            <a:normAutofit fontScale="92500" lnSpcReduction="10000"/>
          </a:bodyPr>
          <a:lstStyle/>
          <a:p>
            <a:r>
              <a:rPr lang="fi-FI" dirty="0"/>
              <a:t>ennakkomuistutus</a:t>
            </a:r>
          </a:p>
          <a:p>
            <a:r>
              <a:rPr lang="fi-FI" dirty="0"/>
              <a:t>ilmoitus siitä, mitä tapahtuu, jos työntekijä ei ojennu</a:t>
            </a:r>
          </a:p>
          <a:p>
            <a:r>
              <a:rPr lang="fi-FI" dirty="0"/>
              <a:t>saatetaan työntekijän tietoon työnantajan suhtautuminen (asia ”otettu vakavasti”)</a:t>
            </a:r>
          </a:p>
          <a:p>
            <a:r>
              <a:rPr lang="fi-FI" dirty="0"/>
              <a:t>saatetaan työntekijän tietoon, että sopimussuhde voi jatkua, jos rikkeet/laiminlyönnit eivät toistu</a:t>
            </a:r>
          </a:p>
          <a:p>
            <a:r>
              <a:rPr lang="fi-FI" dirty="0"/>
              <a:t>kehotus korjata menettely ja näyttää menettelyn muuttuminen</a:t>
            </a:r>
          </a:p>
          <a:p>
            <a:endParaRPr lang="fi-FI" dirty="0"/>
          </a:p>
        </p:txBody>
      </p:sp>
    </p:spTree>
  </p:cSld>
  <p:clrMapOvr>
    <a:masterClrMapping/>
  </p:clrMapOvr>
  <p:transition/>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Varoituksen muoto ja antamisen tapa</a:t>
            </a:r>
          </a:p>
        </p:txBody>
      </p:sp>
      <p:sp>
        <p:nvSpPr>
          <p:cNvPr id="3" name="Sisällön paikkamerkki 2"/>
          <p:cNvSpPr>
            <a:spLocks noGrp="1"/>
          </p:cNvSpPr>
          <p:nvPr>
            <p:ph idx="1"/>
          </p:nvPr>
        </p:nvSpPr>
        <p:spPr/>
        <p:txBody>
          <a:bodyPr>
            <a:normAutofit fontScale="77500" lnSpcReduction="20000"/>
          </a:bodyPr>
          <a:lstStyle/>
          <a:p>
            <a:r>
              <a:rPr lang="fi-FI" dirty="0"/>
              <a:t>laissa ei säädetty määrämuodosta</a:t>
            </a:r>
          </a:p>
          <a:p>
            <a:r>
              <a:rPr lang="fi-FI" dirty="0"/>
              <a:t>työnantajan kyettävä näyttämään toteen varoituksen antaminen -&gt; johtaa automaattisesti muotoon, joka todettavissa</a:t>
            </a:r>
          </a:p>
          <a:p>
            <a:r>
              <a:rPr lang="fi-FI" dirty="0"/>
              <a:t>lisäksi huolehdittava, että myös tiedoksisaanti voidaan todentaa</a:t>
            </a:r>
          </a:p>
          <a:p>
            <a:r>
              <a:rPr lang="fi-FI" dirty="0"/>
              <a:t>hyvää </a:t>
            </a:r>
            <a:r>
              <a:rPr lang="fi-FI" dirty="0" smtClean="0"/>
              <a:t>henkilöstöhallintoa on </a:t>
            </a:r>
            <a:r>
              <a:rPr lang="fi-FI" dirty="0"/>
              <a:t>kuulla ja keskustella ensin </a:t>
            </a:r>
          </a:p>
          <a:p>
            <a:pPr>
              <a:buNone/>
            </a:pPr>
            <a:r>
              <a:rPr lang="fi-FI" dirty="0"/>
              <a:t>	-&gt; selvitetään varoituksen aiheellisuus ja tarpeellisuus</a:t>
            </a:r>
          </a:p>
          <a:p>
            <a:r>
              <a:rPr lang="fi-FI" dirty="0"/>
              <a:t>yleensä kirjallinen ja pyydetään työntekijän kuittaus</a:t>
            </a:r>
          </a:p>
          <a:p>
            <a:pPr lvl="1"/>
            <a:r>
              <a:rPr lang="fi-FI" dirty="0"/>
              <a:t>jos työntekijä ei kuittaa, voivat muut läsnä olevat todentaa </a:t>
            </a:r>
            <a:r>
              <a:rPr lang="fi-FI" dirty="0" err="1"/>
              <a:t>tiedoksiantamisen</a:t>
            </a:r>
            <a:r>
              <a:rPr lang="fi-FI" dirty="0"/>
              <a:t> tapahtuneen</a:t>
            </a:r>
          </a:p>
          <a:p>
            <a:pPr lvl="1"/>
            <a:r>
              <a:rPr lang="fi-FI" dirty="0"/>
              <a:t>saantitodistuskirje, sähköposti (jos voi todentaa menneen perille)</a:t>
            </a:r>
          </a:p>
        </p:txBody>
      </p:sp>
    </p:spTree>
  </p:cSld>
  <p:clrMapOvr>
    <a:masterClrMapping/>
  </p:clrMapOvr>
  <p:transition/>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Vakava työsopimusvelvoitteen rikkominen tai </a:t>
            </a:r>
            <a:r>
              <a:rPr lang="fi-FI" dirty="0" smtClean="0"/>
              <a:t>laiminlyönti</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a:t>yksittäistapauksesta ja kokonaisharkinnasta </a:t>
            </a:r>
            <a:r>
              <a:rPr lang="fi-FI" dirty="0" smtClean="0"/>
              <a:t>riippuen -&gt;</a:t>
            </a:r>
            <a:endParaRPr lang="fi-FI" dirty="0"/>
          </a:p>
          <a:p>
            <a:r>
              <a:rPr lang="fi-FI" dirty="0"/>
              <a:t>kysymys voi olla asiallisesta ja painavasta syystä, joka oikeuttaa irtisanomiseen ilman varoitusta) tai erittäin painavasta syystä, joka oikeuttaa työsopimuksen purkamiseen</a:t>
            </a:r>
          </a:p>
          <a:p>
            <a:r>
              <a:rPr lang="fi-FI" dirty="0"/>
              <a:t>purkamisperusteen oltava aina irtisanomisperustetta vakavampi, ”niin vakava, että ei voida kohtuudella edellyttää sopimussuhteen jatkamista edes irtisanomisaikaa”</a:t>
            </a:r>
          </a:p>
          <a:p>
            <a:r>
              <a:rPr lang="fi-FI" dirty="0" smtClean="0"/>
              <a:t>perusteita </a:t>
            </a:r>
            <a:r>
              <a:rPr lang="fi-FI" dirty="0"/>
              <a:t>ei voida luetteloida tai luokitella käyttäytymisen perusteella -&gt; sinänsä samanlainen käyttäytyminen voi olla sekä irtisanomisen että purkamisen perusteena </a:t>
            </a:r>
          </a:p>
        </p:txBody>
      </p:sp>
    </p:spTree>
  </p:cSld>
  <p:clrMapOvr>
    <a:masterClrMapping/>
  </p:clrMapOvr>
  <p:transition/>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Rajanveto irtisanomis- ja purkamisperusteen välillä</a:t>
            </a:r>
            <a:endParaRPr lang="fi-FI" dirty="0"/>
          </a:p>
        </p:txBody>
      </p:sp>
      <p:sp>
        <p:nvSpPr>
          <p:cNvPr id="3" name="Sisällön paikkamerkki 2"/>
          <p:cNvSpPr>
            <a:spLocks noGrp="1"/>
          </p:cNvSpPr>
          <p:nvPr>
            <p:ph idx="1"/>
          </p:nvPr>
        </p:nvSpPr>
        <p:spPr>
          <a:xfrm>
            <a:off x="520495" y="1556792"/>
            <a:ext cx="7824389" cy="4463008"/>
          </a:xfrm>
        </p:spPr>
        <p:txBody>
          <a:bodyPr>
            <a:normAutofit fontScale="85000" lnSpcReduction="10000"/>
          </a:bodyPr>
          <a:lstStyle/>
          <a:p>
            <a:r>
              <a:rPr lang="fi-FI" dirty="0"/>
              <a:t>lähtökohtana teon tai laiminlyönnin sisältö ja vakavuus</a:t>
            </a:r>
          </a:p>
          <a:p>
            <a:r>
              <a:rPr lang="fi-FI" dirty="0"/>
              <a:t>jos harkitaan purkamista, on kyettävä perustelemaan, että kohtuudella </a:t>
            </a:r>
            <a:r>
              <a:rPr lang="fi-FI" u="sng" dirty="0"/>
              <a:t>ei voida jatkaa edes irtisanomisaikaa</a:t>
            </a:r>
          </a:p>
          <a:p>
            <a:r>
              <a:rPr lang="fi-FI" dirty="0"/>
              <a:t>vakavuusasteessa / painavuusasteessa olisi oltava eroja</a:t>
            </a:r>
          </a:p>
          <a:p>
            <a:r>
              <a:rPr lang="fi-FI" dirty="0" smtClean="0"/>
              <a:t>vaikea </a:t>
            </a:r>
            <a:r>
              <a:rPr lang="fi-FI" dirty="0"/>
              <a:t>osoittaa tarkastelemalla eri tekoja </a:t>
            </a:r>
          </a:p>
          <a:p>
            <a:pPr>
              <a:buNone/>
            </a:pPr>
            <a:r>
              <a:rPr lang="fi-FI" dirty="0"/>
              <a:t>	-&gt; käytännössä työnantaja tekee päätöksen ja korvaa mahdollisen virheellisen ratkaisun rahalla </a:t>
            </a:r>
          </a:p>
        </p:txBody>
      </p:sp>
    </p:spTree>
  </p:cSld>
  <p:clrMapOvr>
    <a:masterClrMapping/>
  </p:clrMapOvr>
  <p:transition/>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Käytännön esimerkkejä, irtisanominen ilman varoitusta</a:t>
            </a:r>
          </a:p>
        </p:txBody>
      </p:sp>
      <p:graphicFrame>
        <p:nvGraphicFramePr>
          <p:cNvPr id="4" name="Sisällön paikkamerkki 3"/>
          <p:cNvGraphicFramePr>
            <a:graphicFrameLocks noGrp="1"/>
          </p:cNvGraphicFramePr>
          <p:nvPr>
            <p:ph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Edellä esitettyjen tuomioiden </a:t>
            </a:r>
            <a:r>
              <a:rPr lang="fi-FI" dirty="0" smtClean="0"/>
              <a:t>pohjalta voi pohtia:</a:t>
            </a:r>
            <a:endParaRPr lang="fi-FI" dirty="0"/>
          </a:p>
        </p:txBody>
      </p:sp>
      <p:sp>
        <p:nvSpPr>
          <p:cNvPr id="3" name="Sisällön paikkamerkki 2"/>
          <p:cNvSpPr>
            <a:spLocks noGrp="1"/>
          </p:cNvSpPr>
          <p:nvPr>
            <p:ph idx="1"/>
          </p:nvPr>
        </p:nvSpPr>
        <p:spPr>
          <a:xfrm>
            <a:off x="628535" y="1412776"/>
            <a:ext cx="8119929" cy="4968552"/>
          </a:xfrm>
        </p:spPr>
        <p:txBody>
          <a:bodyPr>
            <a:noAutofit/>
          </a:bodyPr>
          <a:lstStyle/>
          <a:p>
            <a:pPr>
              <a:spcBef>
                <a:spcPts val="0"/>
              </a:spcBef>
            </a:pPr>
            <a:r>
              <a:rPr lang="fi-FI" sz="1800" dirty="0"/>
              <a:t>mikä olisi voinut olla sallittua asiakkaan ”ojentamista”?</a:t>
            </a:r>
          </a:p>
          <a:p>
            <a:pPr>
              <a:spcBef>
                <a:spcPts val="0"/>
              </a:spcBef>
            </a:pPr>
            <a:r>
              <a:rPr lang="fi-FI" sz="1800" dirty="0"/>
              <a:t>milloin kysymys olisi ollut purkamisperusteen täyttävästä menettelystä asiakasta kohtaan?</a:t>
            </a:r>
          </a:p>
          <a:p>
            <a:pPr>
              <a:spcBef>
                <a:spcPts val="0"/>
              </a:spcBef>
            </a:pPr>
            <a:r>
              <a:rPr lang="fi-FI" sz="1800" dirty="0"/>
              <a:t>ovatko tapahtumat yhteismitallisia; onko toinen toistaan lievempi tai vakavampi?</a:t>
            </a:r>
          </a:p>
          <a:p>
            <a:pPr>
              <a:spcBef>
                <a:spcPts val="0"/>
              </a:spcBef>
              <a:buNone/>
            </a:pPr>
            <a:endParaRPr lang="fi-FI" sz="1800" dirty="0"/>
          </a:p>
          <a:p>
            <a:pPr fontAlgn="base">
              <a:spcBef>
                <a:spcPts val="0"/>
              </a:spcBef>
            </a:pPr>
            <a:r>
              <a:rPr lang="fi-FI" sz="1800" dirty="0"/>
              <a:t>vrt. TT 2012-15 (ään.): Linja-autonkuljettaja oli syyllistynyt vapaa-ajallaan rattijuopumukseen, ja hänet oli tuomittu kolmeksi kuukaudeksi ajokieltoon, minkä vuoksi työnantaja oli purkanut työsopimuksen rattijuopumusta seuraavana päivänä</a:t>
            </a:r>
            <a:r>
              <a:rPr lang="fi-FI" sz="1800" dirty="0" smtClean="0"/>
              <a:t>. Rattijuopumukseen </a:t>
            </a:r>
            <a:r>
              <a:rPr lang="fi-FI" sz="1800" dirty="0"/>
              <a:t>syyllistyminen oli työtehtävien laatu huomioon ottaen vakavalla tavalla horjuttanut työntekijän ja työnantajan välistä luottamussuhdetta. Työntekijä ei kuitenkaan ollut syyllistynyt moitittavaan menettelyyn työtehtävissään, ja hänen 24 vuotta kestänyt työhistoriansa työnantajan palveluksessa oli muutoin ollut moitteeton. Kohtuullisen lyhyt ajokielto olisi myös ollut määrättävissä ehdollisena, mutta työnantaja oli purkanut työsuhteen välittömästi selvittämättä vaihtoehtoja työsuhteen purkamiselle. Asiaa kokonaisuutena arvioiden työnantajalla ei ollut irtisanomissuojasopimuksessa edellytettyjä perusteita päättää työntekijän työsopimusta. Työnantaja velvoitettiin maksamaan työntekijälle korvausta työsopimuksen perusteettomasta irtisanomisesta ja irtisanomisajan palkka.</a:t>
            </a:r>
          </a:p>
          <a:p>
            <a:pPr>
              <a:spcBef>
                <a:spcPts val="0"/>
              </a:spcBef>
            </a:pPr>
            <a:endParaRPr lang="fi-FI" sz="1800" dirty="0"/>
          </a:p>
        </p:txBody>
      </p:sp>
    </p:spTree>
  </p:cSld>
  <p:clrMapOvr>
    <a:masterClrMapping/>
  </p:clrMapOvr>
  <p:transition/>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Käytännön esimerkkejä, purkuperuste täyttyi</a:t>
            </a:r>
          </a:p>
        </p:txBody>
      </p:sp>
      <p:graphicFrame>
        <p:nvGraphicFramePr>
          <p:cNvPr id="4" name="Sisällön paikkamerkki 3"/>
          <p:cNvGraphicFramePr>
            <a:graphicFrameLocks noGrp="1"/>
          </p:cNvGraphicFramePr>
          <p:nvPr>
            <p:ph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Käytännön esimerkkejä, purkuperuste täyttyi</a:t>
            </a:r>
          </a:p>
        </p:txBody>
      </p:sp>
      <p:graphicFrame>
        <p:nvGraphicFramePr>
          <p:cNvPr id="4" name="Sisällön paikkamerkki 3"/>
          <p:cNvGraphicFramePr>
            <a:graphicFrameLocks noGrp="1"/>
          </p:cNvGraphicFramePr>
          <p:nvPr>
            <p:ph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latin typeface="+mn-lt"/>
                <a:cs typeface="Times New Roman" panose="02020603050405020304" pitchFamily="18" charset="0"/>
              </a:rPr>
              <a:t>Esimerkkejä mahdollisista purkamisperusteista</a:t>
            </a:r>
          </a:p>
        </p:txBody>
      </p:sp>
      <p:sp>
        <p:nvSpPr>
          <p:cNvPr id="3" name="Content Placeholder 2"/>
          <p:cNvSpPr>
            <a:spLocks noGrp="1"/>
          </p:cNvSpPr>
          <p:nvPr>
            <p:ph idx="1"/>
          </p:nvPr>
        </p:nvSpPr>
        <p:spPr>
          <a:xfrm>
            <a:off x="574515" y="1988840"/>
            <a:ext cx="7770369" cy="4030960"/>
          </a:xfrm>
        </p:spPr>
        <p:txBody>
          <a:bodyPr>
            <a:normAutofit lnSpcReduction="10000"/>
          </a:bodyPr>
          <a:lstStyle/>
          <a:p>
            <a:r>
              <a:rPr lang="fi-FI" sz="3200" dirty="0">
                <a:cs typeface="Simplified Arabic" pitchFamily="18" charset="-78"/>
              </a:rPr>
              <a:t>rikollinen toiminta työssä ja vapaa-ajalla</a:t>
            </a:r>
          </a:p>
          <a:p>
            <a:r>
              <a:rPr lang="fi-FI" sz="3200" dirty="0">
                <a:cs typeface="Simplified Arabic" pitchFamily="18" charset="-78"/>
              </a:rPr>
              <a:t>päihtyneenä esiintyminen työpaikalla / työtehtävissä, käyttää työpaikalla vastoin kieltoa päihdyttäviä aineita</a:t>
            </a:r>
          </a:p>
          <a:p>
            <a:r>
              <a:rPr lang="fi-FI" sz="3200" dirty="0">
                <a:cs typeface="Simplified Arabic" pitchFamily="18" charset="-78"/>
              </a:rPr>
              <a:t>harhaanjohtaminen sopimusta tehtäessä</a:t>
            </a:r>
          </a:p>
          <a:p>
            <a:r>
              <a:rPr lang="fi-FI" sz="3200" dirty="0">
                <a:cs typeface="Simplified Arabic" pitchFamily="18" charset="-78"/>
              </a:rPr>
              <a:t>kilpailevan toiminnan (vakava) rikkominen </a:t>
            </a:r>
          </a:p>
          <a:p>
            <a:r>
              <a:rPr lang="fi-FI" sz="3200" dirty="0">
                <a:cs typeface="Simplified Arabic" pitchFamily="18" charset="-78"/>
              </a:rPr>
              <a:t>työturvallisuusvelvoitteiden vakava laiminlyönti</a:t>
            </a:r>
          </a:p>
        </p:txBody>
      </p:sp>
    </p:spTree>
    <p:extLst>
      <p:ext uri="{BB962C8B-B14F-4D97-AF65-F5344CB8AC3E}">
        <p14:creationId xmlns:p14="http://schemas.microsoft.com/office/powerpoint/2010/main" val="545920058"/>
      </p:ext>
    </p:extLst>
  </p:cSld>
  <p:clrMapOvr>
    <a:masterClrMapping/>
  </p:clrMapOvr>
  <p:transition/>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smtClean="0"/>
              <a:t>Päättämisperusteen  täyttymisen arviointi kohtuus- ja kokoanisarviointia, otettava huomioon muun muassa: </a:t>
            </a:r>
            <a:endParaRPr lang="fi-FI" sz="2800" dirty="0"/>
          </a:p>
        </p:txBody>
      </p:sp>
      <p:sp>
        <p:nvSpPr>
          <p:cNvPr id="3" name="Sisällön paikkamerkki 2"/>
          <p:cNvSpPr>
            <a:spLocks noGrp="1"/>
          </p:cNvSpPr>
          <p:nvPr>
            <p:ph idx="1"/>
          </p:nvPr>
        </p:nvSpPr>
        <p:spPr>
          <a:xfrm>
            <a:off x="628535" y="1700808"/>
            <a:ext cx="8184930" cy="4804792"/>
          </a:xfrm>
        </p:spPr>
        <p:txBody>
          <a:bodyPr>
            <a:normAutofit/>
          </a:bodyPr>
          <a:lstStyle/>
          <a:p>
            <a:r>
              <a:rPr lang="fi-FI" sz="3200" dirty="0"/>
              <a:t>työntekijän asema ja tehtävä</a:t>
            </a:r>
          </a:p>
          <a:p>
            <a:r>
              <a:rPr lang="fi-FI" sz="3200" dirty="0"/>
              <a:t>luottamussuhteen menetys</a:t>
            </a:r>
          </a:p>
          <a:p>
            <a:r>
              <a:rPr lang="fi-FI" sz="3200" dirty="0"/>
              <a:t>teon vaikutukset työyhteisöön</a:t>
            </a:r>
          </a:p>
          <a:p>
            <a:r>
              <a:rPr lang="fi-FI" sz="3200" dirty="0"/>
              <a:t>iso työnantaja -&gt; voi olla ”helpompi” järjestää asioita niin, että työsuhde jatkuu irtisanomisajan </a:t>
            </a:r>
            <a:endParaRPr lang="fi-FI" sz="3200" dirty="0" smtClean="0"/>
          </a:p>
          <a:p>
            <a:pPr lvl="1"/>
            <a:r>
              <a:rPr lang="fi-FI" dirty="0" smtClean="0"/>
              <a:t>1.7.2019 jälkeen -&gt;</a:t>
            </a:r>
            <a:endParaRPr lang="fi-FI" sz="28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fi-FI" sz="4000" smtClean="0">
                <a:latin typeface="Times New Roman" pitchFamily="18" charset="0"/>
              </a:rPr>
              <a:t>Työsuhde – itsenäinen yrittäjyys -rajanveto</a:t>
            </a:r>
          </a:p>
        </p:txBody>
      </p:sp>
      <p:sp>
        <p:nvSpPr>
          <p:cNvPr id="23555" name="Rectangle 3"/>
          <p:cNvSpPr>
            <a:spLocks noGrp="1" noChangeArrowheads="1"/>
          </p:cNvSpPr>
          <p:nvPr>
            <p:ph type="body" idx="1"/>
          </p:nvPr>
        </p:nvSpPr>
        <p:spPr/>
        <p:txBody>
          <a:bodyPr/>
          <a:lstStyle/>
          <a:p>
            <a:pPr eaLnBrk="1" hangingPunct="1">
              <a:lnSpc>
                <a:spcPct val="90000"/>
              </a:lnSpc>
            </a:pPr>
            <a:r>
              <a:rPr lang="fi-FI" sz="2400" dirty="0" smtClean="0">
                <a:latin typeface="Times New Roman" pitchFamily="18" charset="0"/>
                <a:cs typeface="Times New Roman" pitchFamily="18" charset="0"/>
              </a:rPr>
              <a:t>työsuhteen määritelmä laissa – ei itsenäisen yrittäjän/ammatinharjoittajan määritelmää</a:t>
            </a:r>
          </a:p>
          <a:p>
            <a:pPr eaLnBrk="1" hangingPunct="1">
              <a:lnSpc>
                <a:spcPct val="90000"/>
              </a:lnSpc>
            </a:pPr>
            <a:r>
              <a:rPr lang="fi-FI" sz="2400" dirty="0" smtClean="0">
                <a:latin typeface="Times New Roman" pitchFamily="18" charset="0"/>
                <a:cs typeface="Times New Roman" pitchFamily="18" charset="0"/>
              </a:rPr>
              <a:t>epäitsenäinen &gt;&lt; itsenäinen</a:t>
            </a:r>
          </a:p>
          <a:p>
            <a:pPr eaLnBrk="1" hangingPunct="1">
              <a:lnSpc>
                <a:spcPct val="90000"/>
              </a:lnSpc>
            </a:pPr>
            <a:r>
              <a:rPr lang="fi-FI" sz="2400" dirty="0" smtClean="0">
                <a:latin typeface="Times New Roman" pitchFamily="18" charset="0"/>
                <a:cs typeface="Times New Roman" pitchFamily="18" charset="0"/>
              </a:rPr>
              <a:t>rajanveto työsuhteen tunnusmerkistön täyttymisen kokonaisharkinnalla</a:t>
            </a:r>
          </a:p>
          <a:p>
            <a:pPr eaLnBrk="1" hangingPunct="1">
              <a:lnSpc>
                <a:spcPct val="90000"/>
              </a:lnSpc>
            </a:pPr>
            <a:r>
              <a:rPr lang="fi-FI" sz="2400" dirty="0" smtClean="0">
                <a:latin typeface="Times New Roman" pitchFamily="18" charset="0"/>
                <a:cs typeface="Times New Roman" pitchFamily="18" charset="0"/>
              </a:rPr>
              <a:t>tunnusomaisia itsenäisen yrittäjän piirteitä: ansiotarkoitus, toiminnan taloudellinen riski (pääoman menettämisen riski), toiminnan laajuus, yleisyys, julkisuus ja itsenäisyys</a:t>
            </a:r>
          </a:p>
          <a:p>
            <a:pPr eaLnBrk="1" hangingPunct="1">
              <a:lnSpc>
                <a:spcPct val="90000"/>
              </a:lnSpc>
            </a:pPr>
            <a:r>
              <a:rPr lang="fi-FI" sz="2400" dirty="0" smtClean="0">
                <a:latin typeface="Times New Roman" pitchFamily="18" charset="0"/>
                <a:cs typeface="Times New Roman" pitchFamily="18" charset="0"/>
              </a:rPr>
              <a:t>yrittäjäriski vaihtelee toimialoittain</a:t>
            </a:r>
          </a:p>
          <a:p>
            <a:pPr eaLnBrk="1" hangingPunct="1">
              <a:lnSpc>
                <a:spcPct val="90000"/>
              </a:lnSpc>
            </a:pPr>
            <a:r>
              <a:rPr lang="fi-FI" sz="2400" dirty="0" smtClean="0">
                <a:latin typeface="Times New Roman" pitchFamily="18" charset="0"/>
                <a:cs typeface="Times New Roman" pitchFamily="18" charset="0"/>
              </a:rPr>
              <a:t>aineellisia tosiseikkoja / muodollisia tosiseikkoja</a:t>
            </a:r>
          </a:p>
          <a:p>
            <a:pPr lvl="1" eaLnBrk="1" hangingPunct="1">
              <a:lnSpc>
                <a:spcPct val="90000"/>
              </a:lnSpc>
            </a:pPr>
            <a:r>
              <a:rPr lang="fi-FI" sz="2400" dirty="0" smtClean="0">
                <a:latin typeface="Times New Roman" pitchFamily="18" charset="0"/>
                <a:cs typeface="Times New Roman" pitchFamily="18" charset="0"/>
              </a:rPr>
              <a:t>ei laissa säädettyjä, käytännössä kehittyneet</a:t>
            </a:r>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Huom</a:t>
            </a:r>
            <a:r>
              <a:rPr lang="fi-FI" dirty="0"/>
              <a:t>. KKO 2012:89 (ään.)</a:t>
            </a:r>
          </a:p>
        </p:txBody>
      </p:sp>
      <p:sp>
        <p:nvSpPr>
          <p:cNvPr id="3" name="Sisällön paikkamerkki 2"/>
          <p:cNvSpPr>
            <a:spLocks noGrp="1"/>
          </p:cNvSpPr>
          <p:nvPr>
            <p:ph idx="1"/>
          </p:nvPr>
        </p:nvSpPr>
        <p:spPr>
          <a:xfrm>
            <a:off x="395536" y="1484784"/>
            <a:ext cx="8291265" cy="4992216"/>
          </a:xfrm>
        </p:spPr>
        <p:txBody>
          <a:bodyPr>
            <a:normAutofit fontScale="70000" lnSpcReduction="20000"/>
          </a:bodyPr>
          <a:lstStyle/>
          <a:p>
            <a:r>
              <a:rPr lang="fi-FI" sz="4500" dirty="0" smtClean="0"/>
              <a:t>Lennolla matkustamohenkilökunnan esimiehenä toiminut purseri oli yhtiön työohjeiden vastaisesti ottanut koneesta mukaansa matkustajatarjoiluun tarkoitettuja alkoholijuomia sekä laiminlyönyt tehdä tullihallituksen määräysten ja yhtiön ohjeiden mukaisen tullausilmoituksen mukanaan tuomistaan savukkeista. Kysymys siitä, oliko työnantajalla työsopimuslain 8 luvun 1 §:ssä tarkoitettu erittäin painava syy työsopimuksen purkamiseen vai oikeus työsopimuksen irtisanomiseen. </a:t>
            </a:r>
            <a:endParaRPr lang="fi-FI" sz="4500" dirty="0"/>
          </a:p>
          <a:p>
            <a:endParaRPr lang="fi-FI" sz="3300" dirty="0"/>
          </a:p>
          <a:p>
            <a:pPr>
              <a:lnSpc>
                <a:spcPct val="120000"/>
              </a:lnSpc>
              <a:spcBef>
                <a:spcPts val="0"/>
              </a:spcBef>
            </a:pPr>
            <a:endParaRPr lang="fi-FI" dirty="0"/>
          </a:p>
        </p:txBody>
      </p:sp>
    </p:spTree>
  </p:cSld>
  <p:clrMapOvr>
    <a:masterClrMapping/>
  </p:clrMapOvr>
  <p:transition/>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t>
            </a:r>
            <a:endParaRPr lang="fi-FI" dirty="0"/>
          </a:p>
        </p:txBody>
      </p:sp>
      <p:sp>
        <p:nvSpPr>
          <p:cNvPr id="3" name="Sisällön paikkamerkki 2"/>
          <p:cNvSpPr>
            <a:spLocks noGrp="1"/>
          </p:cNvSpPr>
          <p:nvPr>
            <p:ph idx="1"/>
          </p:nvPr>
        </p:nvSpPr>
        <p:spPr>
          <a:xfrm>
            <a:off x="412455" y="1052736"/>
            <a:ext cx="7932429" cy="4967064"/>
          </a:xfrm>
        </p:spPr>
        <p:txBody>
          <a:bodyPr>
            <a:normAutofit fontScale="25000" lnSpcReduction="20000"/>
          </a:bodyPr>
          <a:lstStyle/>
          <a:p>
            <a:endParaRPr lang="fi-FI" dirty="0" smtClean="0"/>
          </a:p>
          <a:p>
            <a:pPr fontAlgn="base">
              <a:lnSpc>
                <a:spcPct val="120000"/>
              </a:lnSpc>
              <a:spcBef>
                <a:spcPts val="0"/>
              </a:spcBef>
            </a:pPr>
            <a:r>
              <a:rPr lang="fi-FI" sz="6400" dirty="0" smtClean="0">
                <a:latin typeface="Arial" pitchFamily="34" charset="0"/>
                <a:cs typeface="Arial" pitchFamily="34" charset="0"/>
              </a:rPr>
              <a:t>18. Arvioidessaan, onko Finnairilla ollut A:n työsopimuksen purkamiseen työsopimuslain edellyttämä erittäin painava syy, Korkein oikeus kiinnittää huomiota siihen, että A:n rikkomus on ollut laadultaan sikäli vakava, että se on osoittanut epärehellisyyttä työnantajaa kohtaan. Lisäksi rikkomus on tehty esimiesasemassa, johon liittyy erityisiä luottamuksen vaatimuksia. Nämä seikat puoltavat sitä, ettei A ole voinut jatkaa purserin tehtävässä matkustamohenkilökunnan esimiehenä.</a:t>
            </a:r>
          </a:p>
          <a:p>
            <a:pPr fontAlgn="base">
              <a:lnSpc>
                <a:spcPct val="120000"/>
              </a:lnSpc>
              <a:spcBef>
                <a:spcPts val="0"/>
              </a:spcBef>
            </a:pPr>
            <a:r>
              <a:rPr lang="fi-FI" sz="6400" dirty="0" smtClean="0">
                <a:latin typeface="Arial" pitchFamily="34" charset="0"/>
                <a:cs typeface="Arial" pitchFamily="34" charset="0"/>
              </a:rPr>
              <a:t>19. Purkamisen edellytyksiä on kuitenkin </a:t>
            </a:r>
            <a:r>
              <a:rPr lang="fi-FI" sz="6400" u="sng" dirty="0" smtClean="0">
                <a:latin typeface="Arial" pitchFamily="34" charset="0"/>
                <a:cs typeface="Arial" pitchFamily="34" charset="0"/>
              </a:rPr>
              <a:t>arvioitava myös silmälläpitäen sitä, onko A:n menettely edellyttänyt hänen työsuhteensa välitöntä päättämistä mainituissa oloissa</a:t>
            </a:r>
            <a:r>
              <a:rPr lang="fi-FI" sz="6400" dirty="0" smtClean="0">
                <a:latin typeface="Arial" pitchFamily="34" charset="0"/>
                <a:cs typeface="Arial" pitchFamily="34" charset="0"/>
              </a:rPr>
              <a:t>. Voidaan olettaa, </a:t>
            </a:r>
            <a:r>
              <a:rPr lang="fi-FI" sz="6400" u="sng" dirty="0" smtClean="0">
                <a:latin typeface="Arial" pitchFamily="34" charset="0"/>
                <a:cs typeface="Arial" pitchFamily="34" charset="0"/>
              </a:rPr>
              <a:t>että Finnair suurena työnantajana olisi voinut sijoittaa A:n irtisanomisajaksi tilapäisesti muihin tehtäviin kuin esimiestehtäviin tai muuten erityistä luottamusta vaativiin tehtäviin organisaatiossaan</a:t>
            </a:r>
            <a:r>
              <a:rPr lang="fi-FI" sz="6400" dirty="0" smtClean="0">
                <a:latin typeface="Arial" pitchFamily="34" charset="0"/>
                <a:cs typeface="Arial" pitchFamily="34" charset="0"/>
              </a:rPr>
              <a:t>. A on ollut yhtiön palveluksessa noin 30 vuotta ja purserinakin lähes 10 vuotta. Purkamisen perusteena on ollut yhdellä lennolla tehty rikkomus. Edellä todetuin tavoin aikaisemmalle varoitukselle ei tässä tapauksessa voida antaa erityistä merkitystä työsopimuksen purkamista arvioitaessa eikä työnantaja ole muutoinkaan tehnyt riittävän selväksi pyrkimystä käytännön tiukentamiseen toimenpiteissään tämän kaltaisten rikkomusten yhteydessä. Epärehellisen menettelyn taloudellinen merkitys on ollut hyvin vähäinen. Menettelyllä ei ole ollut vaikutusta purserin lentoturvallisuustehtäviin, jotka ovat yhtiön toiminnan kannalta purserin tärkeimpiä tehtäviä. Arvioinnin kohteena olevalla A:n tekemällä rikkeellä ei ole myöskään ollut vaikutusta Finnairin asiakkaisiin eikä se ole muullakaan tavalla vaarantanut yhtiön tulevaa toimintaa.</a:t>
            </a:r>
            <a:endParaRPr lang="fi-FI" sz="64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t>
            </a:r>
          </a:p>
        </p:txBody>
      </p:sp>
      <p:sp>
        <p:nvSpPr>
          <p:cNvPr id="3" name="Sisällön paikkamerkki 2"/>
          <p:cNvSpPr>
            <a:spLocks noGrp="1"/>
          </p:cNvSpPr>
          <p:nvPr>
            <p:ph idx="1"/>
          </p:nvPr>
        </p:nvSpPr>
        <p:spPr>
          <a:xfrm>
            <a:off x="539553" y="1412776"/>
            <a:ext cx="7805332" cy="4607024"/>
          </a:xfrm>
        </p:spPr>
        <p:txBody>
          <a:bodyPr>
            <a:normAutofit fontScale="47500" lnSpcReduction="20000"/>
          </a:bodyPr>
          <a:lstStyle/>
          <a:p>
            <a:pPr fontAlgn="base"/>
            <a:r>
              <a:rPr lang="fi-FI" sz="3600" dirty="0">
                <a:latin typeface="Arial" pitchFamily="34" charset="0"/>
                <a:cs typeface="Arial" pitchFamily="34" charset="0"/>
              </a:rPr>
              <a:t>16. Asiassa on riidatonta, että A:n nyt kysymyksessä oleva menettely on ollut Finnairin sisäisten toimintaohjeiden ja tullimääräysten vastaista. Sen sijaan on jäänyt epäselväksi, onko yhtiön noudattamana käytäntönä ollut johdonmukaisesti, että työntekijän työsuhde puretaan vastaavanlaisen menettelyn seurauksena, ja onko yhtiön tässä suhteessa omaksumasta linjasta tiedotettu työntekijöille asianmukaisesti. Asialla on merkitystä työntekijäin tasapuolisen kohtelun kannalta, mutta myös sitä arvioitaessa, millainen mahdollisuus A:lla on tekohetkellä ollut toimintansa seuraamusten arvioimiseksi</a:t>
            </a:r>
            <a:r>
              <a:rPr lang="fi-FI" sz="3600" dirty="0" smtClean="0">
                <a:latin typeface="Arial" pitchFamily="34" charset="0"/>
                <a:cs typeface="Arial" pitchFamily="34" charset="0"/>
              </a:rPr>
              <a:t>.</a:t>
            </a:r>
          </a:p>
          <a:p>
            <a:pPr fontAlgn="base"/>
            <a:endParaRPr lang="fi-FI" sz="3600" dirty="0">
              <a:latin typeface="Arial" pitchFamily="34" charset="0"/>
              <a:cs typeface="Arial" pitchFamily="34" charset="0"/>
            </a:endParaRPr>
          </a:p>
          <a:p>
            <a:pPr fontAlgn="base"/>
            <a:r>
              <a:rPr lang="fi-FI" sz="3600" dirty="0">
                <a:latin typeface="Arial" pitchFamily="34" charset="0"/>
                <a:cs typeface="Arial" pitchFamily="34" charset="0"/>
              </a:rPr>
              <a:t>17. Työnantajalla tulee olla oikeus myös tiukentaa käytäntöään siinä, miten työnantajan määräysten ja ohjeiden vastaiseen toimintaan suhtaudutaan työnantajan arvioidessa rikkomusten merkitystä työsuhteen jatkamisen kannalta. </a:t>
            </a:r>
            <a:r>
              <a:rPr lang="fi-FI" sz="3600" i="1" dirty="0">
                <a:latin typeface="Arial" pitchFamily="34" charset="0"/>
                <a:cs typeface="Arial" pitchFamily="34" charset="0"/>
              </a:rPr>
              <a:t>Tällöin on kuitenkin edellytettävä, että työntekijöillä on mahdollisuus varautua työnantajan käytännön tiukentumiseen</a:t>
            </a:r>
            <a:r>
              <a:rPr lang="fi-FI" sz="3600" dirty="0">
                <a:latin typeface="Arial" pitchFamily="34" charset="0"/>
                <a:cs typeface="Arial" pitchFamily="34" charset="0"/>
              </a:rPr>
              <a:t>. Tässä asiassa ei ole esitetty sellaista työnantajan ohjetta, määräystä tai muuta tiedonantoa, jossa olisi todettu nyt kysymyksessä olevan kaltaisen toiminnan johtavan nimenomaan työsopimuksen purkamiseen. Tällaista mainintaa ei ole ollut myöskään A:lle vuoden 2007 alussa annetussa varoituksessa.</a:t>
            </a:r>
          </a:p>
          <a:p>
            <a:endParaRPr lang="fi-FI" dirty="0"/>
          </a:p>
        </p:txBody>
      </p:sp>
    </p:spTree>
  </p:cSld>
  <p:clrMapOvr>
    <a:masterClrMapping/>
  </p:clrMapOvr>
  <p:transition/>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idx="4294967295"/>
          </p:nvPr>
        </p:nvSpPr>
        <p:spPr>
          <a:xfrm>
            <a:off x="539552" y="188913"/>
            <a:ext cx="7704856" cy="1143000"/>
          </a:xfrm>
        </p:spPr>
        <p:txBody>
          <a:bodyPr>
            <a:normAutofit/>
          </a:bodyPr>
          <a:lstStyle/>
          <a:p>
            <a:pPr eaLnBrk="1" hangingPunct="1"/>
            <a:r>
              <a:rPr lang="fi-FI" altLang="fi-FI" dirty="0" smtClean="0">
                <a:latin typeface="Times New Roman" pitchFamily="18" charset="0"/>
                <a:cs typeface="Times New Roman" pitchFamily="18" charset="0"/>
              </a:rPr>
              <a:t>Kollektiiviperuste (”</a:t>
            </a:r>
            <a:r>
              <a:rPr lang="fi-FI" altLang="fi-FI" strike="sngStrike" dirty="0" smtClean="0">
                <a:latin typeface="Times New Roman" pitchFamily="18" charset="0"/>
                <a:cs typeface="Times New Roman" pitchFamily="18" charset="0"/>
              </a:rPr>
              <a:t>tu-ta</a:t>
            </a:r>
            <a:r>
              <a:rPr lang="fi-FI" altLang="fi-FI" dirty="0" smtClean="0">
                <a:latin typeface="Times New Roman" pitchFamily="18" charset="0"/>
                <a:cs typeface="Times New Roman" pitchFamily="18" charset="0"/>
              </a:rPr>
              <a:t>”)</a:t>
            </a:r>
          </a:p>
        </p:txBody>
      </p:sp>
      <p:sp>
        <p:nvSpPr>
          <p:cNvPr id="245763" name="Rectangle 3"/>
          <p:cNvSpPr>
            <a:spLocks noGrp="1" noChangeArrowheads="1"/>
          </p:cNvSpPr>
          <p:nvPr>
            <p:ph type="body" idx="4294967295"/>
          </p:nvPr>
        </p:nvSpPr>
        <p:spPr>
          <a:xfrm>
            <a:off x="539552" y="1556792"/>
            <a:ext cx="7848872" cy="4281487"/>
          </a:xfrm>
        </p:spPr>
        <p:txBody>
          <a:bodyPr>
            <a:normAutofit fontScale="92500" lnSpcReduction="10000"/>
          </a:bodyPr>
          <a:lstStyle/>
          <a:p>
            <a:pPr eaLnBrk="1" hangingPunct="1"/>
            <a:r>
              <a:rPr lang="fi-FI" altLang="en-US" sz="2400" dirty="0" smtClean="0">
                <a:latin typeface="Times New Roman" pitchFamily="18" charset="0"/>
                <a:cs typeface="Times New Roman" pitchFamily="18" charset="0"/>
              </a:rPr>
              <a:t>asiallinen ja painava</a:t>
            </a:r>
          </a:p>
          <a:p>
            <a:pPr eaLnBrk="1" hangingPunct="1"/>
            <a:r>
              <a:rPr lang="fi-FI" altLang="en-US" sz="2400" dirty="0" smtClean="0">
                <a:latin typeface="Times New Roman" pitchFamily="18" charset="0"/>
                <a:cs typeface="Times New Roman" pitchFamily="18" charset="0"/>
              </a:rPr>
              <a:t>työn vähyys + olennaisesti ja pysyvästi</a:t>
            </a:r>
          </a:p>
          <a:p>
            <a:pPr lvl="1"/>
            <a:r>
              <a:rPr lang="fi-FI" altLang="en-US" sz="2000" dirty="0" smtClean="0">
                <a:latin typeface="Times New Roman" pitchFamily="18" charset="0"/>
                <a:cs typeface="Times New Roman" pitchFamily="18" charset="0"/>
              </a:rPr>
              <a:t>syy voi olla mikä tahansa aito syy, joka täyttää laissa säädetyt kriteerit</a:t>
            </a:r>
          </a:p>
          <a:p>
            <a:pPr lvl="1"/>
            <a:r>
              <a:rPr lang="fi-FI" altLang="en-US" sz="2000" dirty="0" smtClean="0">
                <a:latin typeface="Times New Roman" pitchFamily="18" charset="0"/>
                <a:cs typeface="Times New Roman" pitchFamily="18" charset="0"/>
              </a:rPr>
              <a:t>liiketoimintapäätökset voivat siis johtaa työn vähyyteen</a:t>
            </a:r>
          </a:p>
          <a:p>
            <a:pPr lvl="1"/>
            <a:r>
              <a:rPr lang="fi-FI" altLang="en-US" sz="2000" dirty="0" smtClean="0">
                <a:latin typeface="Times New Roman" pitchFamily="18" charset="0"/>
                <a:cs typeface="Times New Roman" pitchFamily="18" charset="0"/>
              </a:rPr>
              <a:t>ei saa kiertää yksilön työsuhdeturvaa</a:t>
            </a:r>
          </a:p>
          <a:p>
            <a:pPr eaLnBrk="1" hangingPunct="1"/>
            <a:r>
              <a:rPr lang="fi-FI" altLang="en-US" sz="2400" dirty="0" smtClean="0">
                <a:latin typeface="Times New Roman" pitchFamily="18" charset="0"/>
                <a:cs typeface="Times New Roman" pitchFamily="18" charset="0"/>
              </a:rPr>
              <a:t>työn vähenemisen määrä ja kesto</a:t>
            </a:r>
          </a:p>
          <a:p>
            <a:pPr lvl="1"/>
            <a:r>
              <a:rPr lang="fi-FI" altLang="en-US" sz="2000" dirty="0" smtClean="0">
                <a:latin typeface="Times New Roman" pitchFamily="18" charset="0"/>
                <a:cs typeface="Times New Roman" pitchFamily="18" charset="0"/>
              </a:rPr>
              <a:t>ennuste</a:t>
            </a:r>
          </a:p>
          <a:p>
            <a:pPr lvl="1"/>
            <a:r>
              <a:rPr lang="fi-FI" altLang="en-US" sz="2000" dirty="0" smtClean="0">
                <a:latin typeface="Times New Roman" pitchFamily="18" charset="0"/>
                <a:cs typeface="Times New Roman" pitchFamily="18" charset="0"/>
              </a:rPr>
              <a:t>vrt. lomautuksen kesto</a:t>
            </a:r>
          </a:p>
          <a:p>
            <a:pPr eaLnBrk="1" hangingPunct="1"/>
            <a:r>
              <a:rPr lang="fi-FI" altLang="en-US" sz="2400" dirty="0" smtClean="0">
                <a:latin typeface="Times New Roman" pitchFamily="18" charset="0"/>
                <a:cs typeface="Times New Roman" pitchFamily="18" charset="0"/>
              </a:rPr>
              <a:t>missä vaiheessa päätöksiä voidaan tehdä (ns. ennakointioikeus)</a:t>
            </a:r>
          </a:p>
          <a:p>
            <a:pPr eaLnBrk="1" hangingPunct="1"/>
            <a:r>
              <a:rPr lang="fi-FI" altLang="en-US" sz="2400" dirty="0" smtClean="0">
                <a:latin typeface="Times New Roman" pitchFamily="18" charset="0"/>
                <a:cs typeface="Times New Roman" pitchFamily="18" charset="0"/>
              </a:rPr>
              <a:t>perusteen oltava olemassa myös työsuhteen päättyessä-&gt; työnantajan varmistettava, että näin on</a:t>
            </a:r>
          </a:p>
          <a:p>
            <a:pPr lvl="1"/>
            <a:r>
              <a:rPr lang="fi-FI" altLang="en-US" sz="2000" dirty="0" smtClean="0">
                <a:latin typeface="Times New Roman" pitchFamily="18" charset="0"/>
                <a:cs typeface="Times New Roman" pitchFamily="18" charset="0"/>
              </a:rPr>
              <a:t>jos perustetta ei enää ole, on irtisanominen peruutettava (ei säädetä)</a:t>
            </a:r>
          </a:p>
        </p:txBody>
      </p:sp>
    </p:spTree>
    <p:extLst>
      <p:ext uri="{BB962C8B-B14F-4D97-AF65-F5344CB8AC3E}">
        <p14:creationId xmlns:p14="http://schemas.microsoft.com/office/powerpoint/2010/main" val="266176259"/>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Työsopimuslain 7 luvun 3 §</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smtClean="0">
                <a:latin typeface="Times New Roman" pitchFamily="18" charset="0"/>
                <a:cs typeface="Times New Roman" pitchFamily="18" charset="0"/>
              </a:rPr>
              <a:t>Työnantaja saa irtisanoa työsopimuksen, kun tarjolla oleva työ on taloudellisista, tuotannollisista tai työnantajan toiminnan uudelleenjärjestelyistä johtuvista syistä vähentynyt olennaisesti ja pysyvästi.</a:t>
            </a:r>
          </a:p>
          <a:p>
            <a:r>
              <a:rPr lang="fi-FI" dirty="0" smtClean="0">
                <a:latin typeface="Times New Roman" pitchFamily="18" charset="0"/>
                <a:cs typeface="Times New Roman" pitchFamily="18" charset="0"/>
              </a:rPr>
              <a:t>Työsopimusta ei kuitenkaan saa irtisanoa, jos työntekijä on sijoitettavissa tai koulutettavissa toisiin tehtäviin 4 §:ssä säädetyllä tavalla.</a:t>
            </a:r>
            <a:endParaRPr lang="fi-FI" dirty="0">
              <a:latin typeface="Times New Roman" pitchFamily="18" charset="0"/>
              <a:cs typeface="Times New Roman" pitchFamily="18" charset="0"/>
            </a:endParaRPr>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idx="4294967295"/>
          </p:nvPr>
        </p:nvSpPr>
        <p:spPr>
          <a:xfrm>
            <a:off x="179388" y="188913"/>
            <a:ext cx="7527925" cy="1152525"/>
          </a:xfrm>
        </p:spPr>
        <p:txBody>
          <a:bodyPr>
            <a:normAutofit/>
          </a:bodyPr>
          <a:lstStyle/>
          <a:p>
            <a:pPr eaLnBrk="1" hangingPunct="1"/>
            <a:r>
              <a:rPr lang="fi-FI" altLang="fi-FI" sz="3200" dirty="0" smtClean="0">
                <a:latin typeface="Times New Roman" pitchFamily="18" charset="0"/>
              </a:rPr>
              <a:t>Mitä taloudelliselta ja tuotannolliselta irtisanomisperusteelta vaaditaan?</a:t>
            </a:r>
          </a:p>
        </p:txBody>
      </p:sp>
      <p:sp>
        <p:nvSpPr>
          <p:cNvPr id="247811" name="Rectangle 3"/>
          <p:cNvSpPr>
            <a:spLocks noGrp="1" noChangeArrowheads="1"/>
          </p:cNvSpPr>
          <p:nvPr>
            <p:ph type="body" idx="4294967295"/>
          </p:nvPr>
        </p:nvSpPr>
        <p:spPr>
          <a:xfrm>
            <a:off x="550863" y="1412776"/>
            <a:ext cx="8074025" cy="4414937"/>
          </a:xfrm>
        </p:spPr>
        <p:txBody>
          <a:bodyPr>
            <a:normAutofit/>
          </a:bodyPr>
          <a:lstStyle/>
          <a:p>
            <a:pPr eaLnBrk="1" hangingPunct="1">
              <a:buFont typeface="Arial" panose="020B0604020202020204" pitchFamily="34" charset="0"/>
              <a:buChar char="•"/>
              <a:defRPr/>
            </a:pPr>
            <a:r>
              <a:rPr lang="fi-FI" altLang="en-US" sz="2000" dirty="0">
                <a:latin typeface="Times New Roman" panose="02020603050405020304" pitchFamily="18" charset="0"/>
              </a:rPr>
              <a:t>1) asiallinen ja painava, TSL 7 luku 1 § </a:t>
            </a:r>
          </a:p>
          <a:p>
            <a:pPr marL="0" indent="0" eaLnBrk="1" hangingPunct="1">
              <a:buFont typeface="Arial" panose="020B0604020202020204" pitchFamily="34" charset="0"/>
              <a:buNone/>
              <a:defRPr/>
            </a:pPr>
            <a:endParaRPr lang="fi-FI" altLang="en-US" sz="2000" dirty="0">
              <a:latin typeface="Times New Roman" panose="02020603050405020304" pitchFamily="18" charset="0"/>
            </a:endParaRPr>
          </a:p>
          <a:p>
            <a:pPr eaLnBrk="1" hangingPunct="1">
              <a:buFont typeface="Arial" panose="020B0604020202020204" pitchFamily="34" charset="0"/>
              <a:buChar char="•"/>
              <a:defRPr/>
            </a:pPr>
            <a:r>
              <a:rPr lang="fi-FI" altLang="en-US" sz="2000" dirty="0">
                <a:latin typeface="Times New Roman" panose="02020603050405020304" pitchFamily="18" charset="0"/>
              </a:rPr>
              <a:t>2) lisäksi täytettävä TSL 7 luvun 3-4 §:ssä säädetyt perusteet</a:t>
            </a:r>
          </a:p>
          <a:p>
            <a:pPr eaLnBrk="1" hangingPunct="1">
              <a:buFont typeface="Arial" panose="020B0604020202020204" pitchFamily="34" charset="0"/>
              <a:buChar char="•"/>
              <a:defRPr/>
            </a:pPr>
            <a:endParaRPr lang="fi-FI" altLang="en-US" sz="2000" dirty="0">
              <a:latin typeface="Times New Roman" panose="02020603050405020304" pitchFamily="18" charset="0"/>
            </a:endParaRPr>
          </a:p>
          <a:p>
            <a:pPr lvl="1">
              <a:buFont typeface="Arial" panose="020B0604020202020204" pitchFamily="34" charset="0"/>
              <a:buChar char="•"/>
              <a:defRPr/>
            </a:pPr>
            <a:r>
              <a:rPr lang="fi-FI" altLang="en-US" sz="2000" i="1" dirty="0" smtClean="0">
                <a:latin typeface="Times New Roman" panose="02020603050405020304" pitchFamily="18" charset="0"/>
              </a:rPr>
              <a:t>tarjolla oleva työ vähenee</a:t>
            </a:r>
          </a:p>
          <a:p>
            <a:pPr lvl="1">
              <a:buFont typeface="Arial" panose="020B0604020202020204" pitchFamily="34" charset="0"/>
              <a:buChar char="•"/>
              <a:defRPr/>
            </a:pPr>
            <a:r>
              <a:rPr lang="fi-FI" altLang="en-US" sz="2000" i="1" dirty="0" smtClean="0">
                <a:latin typeface="Times New Roman" panose="02020603050405020304" pitchFamily="18" charset="0"/>
              </a:rPr>
              <a:t>syynä taloudellinen, tuotannollinen tai työnantajan toiminnan uudelleenjärjestelyistä johtuva syy</a:t>
            </a:r>
          </a:p>
          <a:p>
            <a:pPr lvl="1">
              <a:buFont typeface="Arial" panose="020B0604020202020204" pitchFamily="34" charset="0"/>
              <a:buChar char="•"/>
              <a:defRPr/>
            </a:pPr>
            <a:r>
              <a:rPr lang="fi-FI" altLang="en-US" sz="2000" i="1" dirty="0">
                <a:latin typeface="Times New Roman" panose="02020603050405020304" pitchFamily="18" charset="0"/>
              </a:rPr>
              <a:t>v</a:t>
            </a:r>
            <a:r>
              <a:rPr lang="fi-FI" altLang="en-US" sz="2000" i="1" dirty="0" smtClean="0">
                <a:latin typeface="Times New Roman" panose="02020603050405020304" pitchFamily="18" charset="0"/>
              </a:rPr>
              <a:t>äheneminen on olennaista ja pysyvää</a:t>
            </a:r>
          </a:p>
          <a:p>
            <a:pPr lvl="1">
              <a:buFont typeface="Arial" panose="020B0604020202020204" pitchFamily="34" charset="0"/>
              <a:buChar char="•"/>
              <a:defRPr/>
            </a:pPr>
            <a:r>
              <a:rPr lang="fi-FI" altLang="en-US" sz="2000" i="1" dirty="0" smtClean="0">
                <a:latin typeface="Times New Roman" panose="02020603050405020304" pitchFamily="18" charset="0"/>
              </a:rPr>
              <a:t>ei voida irtisanoa, jos työntekijä sijoitettavissa tai koulutettavissa toisiin tehtäviin</a:t>
            </a:r>
          </a:p>
          <a:p>
            <a:pPr lvl="1">
              <a:buFont typeface="Arial" panose="020B0604020202020204" pitchFamily="34" charset="0"/>
              <a:buChar char="•"/>
              <a:defRPr/>
            </a:pPr>
            <a:r>
              <a:rPr lang="fi-FI" altLang="en-US" sz="2000" i="1" dirty="0" smtClean="0">
                <a:latin typeface="Times New Roman" panose="02020603050405020304" pitchFamily="18" charset="0"/>
              </a:rPr>
              <a:t>muutama esimerkki, jolloin peruste ei ainakaan ole olemassa</a:t>
            </a:r>
            <a:endParaRPr lang="fi-FI" altLang="en-US" sz="2000" i="1"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fi-FI" altLang="fi-FI" smtClean="0">
                <a:latin typeface="Times New Roman" pitchFamily="18" charset="0"/>
                <a:cs typeface="Times New Roman" pitchFamily="18" charset="0"/>
              </a:rPr>
              <a:t>Lähtökohdat</a:t>
            </a:r>
          </a:p>
        </p:txBody>
      </p:sp>
      <p:sp>
        <p:nvSpPr>
          <p:cNvPr id="105475" name="Content Placeholder 2"/>
          <p:cNvSpPr>
            <a:spLocks noGrp="1"/>
          </p:cNvSpPr>
          <p:nvPr>
            <p:ph idx="1"/>
          </p:nvPr>
        </p:nvSpPr>
        <p:spPr>
          <a:xfrm>
            <a:off x="539552" y="1556792"/>
            <a:ext cx="7975798" cy="4392488"/>
          </a:xfrm>
        </p:spPr>
        <p:txBody>
          <a:bodyPr>
            <a:normAutofit lnSpcReduction="10000"/>
          </a:bodyPr>
          <a:lstStyle/>
          <a:p>
            <a:r>
              <a:rPr lang="fi-FI" altLang="en-US" dirty="0" smtClean="0">
                <a:latin typeface="Times New Roman" pitchFamily="18" charset="0"/>
              </a:rPr>
              <a:t>työn vähyys + kestoaika</a:t>
            </a:r>
          </a:p>
          <a:p>
            <a:r>
              <a:rPr lang="fi-FI" altLang="en-US" dirty="0" smtClean="0">
                <a:latin typeface="Times New Roman" pitchFamily="18" charset="0"/>
              </a:rPr>
              <a:t>olennaisesti ja pysyvästi (ei tilapäisesti, ei vähän)</a:t>
            </a:r>
          </a:p>
          <a:p>
            <a:r>
              <a:rPr lang="fi-FI" altLang="en-US" dirty="0" smtClean="0">
                <a:latin typeface="Times New Roman" pitchFamily="18" charset="0"/>
              </a:rPr>
              <a:t>työn vähenemisen määrä ja kesto?</a:t>
            </a:r>
          </a:p>
          <a:p>
            <a:pPr lvl="1"/>
            <a:r>
              <a:rPr lang="fi-FI" altLang="en-US" sz="2100" dirty="0" smtClean="0">
                <a:latin typeface="Times New Roman" pitchFamily="18" charset="0"/>
              </a:rPr>
              <a:t>enemmän kuin tilapäisessä lomautuksessa</a:t>
            </a:r>
          </a:p>
          <a:p>
            <a:pPr lvl="1"/>
            <a:r>
              <a:rPr lang="fi-FI" altLang="en-US" sz="2100" dirty="0" smtClean="0">
                <a:latin typeface="Times New Roman" pitchFamily="18" charset="0"/>
              </a:rPr>
              <a:t>arvioidaan / tiedetään, että tilanne ei parane</a:t>
            </a:r>
          </a:p>
          <a:p>
            <a:r>
              <a:rPr lang="fi-FI" altLang="en-US" dirty="0" smtClean="0">
                <a:latin typeface="Times New Roman" pitchFamily="18" charset="0"/>
              </a:rPr>
              <a:t>peruste arvioidaan viime kädessä TSL 7 luvun 1, 3 ja 4 §:n perusteella kokonaisarvioinnilla, ei kohtuusarviointia</a:t>
            </a:r>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a:xfrm>
            <a:off x="628650" y="857250"/>
            <a:ext cx="7886700" cy="993775"/>
          </a:xfrm>
        </p:spPr>
        <p:txBody>
          <a:bodyPr/>
          <a:lstStyle/>
          <a:p>
            <a:r>
              <a:rPr lang="fi-FI" altLang="fi-FI" smtClean="0"/>
              <a:t>…</a:t>
            </a:r>
          </a:p>
        </p:txBody>
      </p:sp>
      <p:sp>
        <p:nvSpPr>
          <p:cNvPr id="106499" name="Content Placeholder 2"/>
          <p:cNvSpPr>
            <a:spLocks noGrp="1"/>
          </p:cNvSpPr>
          <p:nvPr>
            <p:ph idx="1"/>
          </p:nvPr>
        </p:nvSpPr>
        <p:spPr>
          <a:xfrm>
            <a:off x="628650" y="1727200"/>
            <a:ext cx="7886700" cy="3762375"/>
          </a:xfrm>
        </p:spPr>
        <p:txBody>
          <a:bodyPr>
            <a:normAutofit fontScale="92500" lnSpcReduction="20000"/>
          </a:bodyPr>
          <a:lstStyle/>
          <a:p>
            <a:r>
              <a:rPr lang="fi-FI" altLang="en-US" smtClean="0">
                <a:latin typeface="Times New Roman" pitchFamily="18" charset="0"/>
              </a:rPr>
              <a:t>työnantajalla ns. ennakointioikeus</a:t>
            </a:r>
          </a:p>
          <a:p>
            <a:pPr lvl="1"/>
            <a:r>
              <a:rPr lang="fi-FI" altLang="en-US" sz="2100" smtClean="0">
                <a:latin typeface="Times New Roman" pitchFamily="18" charset="0"/>
              </a:rPr>
              <a:t>ei tarvitse odottaa todellista työn vähyyttä, jos tietään siitä ”varmuudella” aiemmin</a:t>
            </a:r>
          </a:p>
          <a:p>
            <a:pPr lvl="1"/>
            <a:r>
              <a:rPr lang="fi-FI" altLang="en-US" sz="2100" smtClean="0">
                <a:latin typeface="Times New Roman" pitchFamily="18" charset="0"/>
              </a:rPr>
              <a:t>voi käynnistää is-prosessin jo tässä vaiheessa</a:t>
            </a:r>
          </a:p>
          <a:p>
            <a:pPr lvl="1"/>
            <a:r>
              <a:rPr lang="fi-FI" altLang="en-US" sz="2100" smtClean="0">
                <a:latin typeface="Times New Roman" pitchFamily="18" charset="0"/>
              </a:rPr>
              <a:t>ei kuitenkaan varmuuden vuoksi</a:t>
            </a:r>
          </a:p>
          <a:p>
            <a:r>
              <a:rPr lang="fi-FI" altLang="en-US" smtClean="0">
                <a:latin typeface="Times New Roman" pitchFamily="18" charset="0"/>
              </a:rPr>
              <a:t>perusteen oltava olemassa myös työsuhteen päättyessä</a:t>
            </a:r>
          </a:p>
          <a:p>
            <a:pPr lvl="1"/>
            <a:r>
              <a:rPr lang="fi-FI" altLang="en-US" sz="2100" smtClean="0">
                <a:latin typeface="Times New Roman" pitchFamily="18" charset="0"/>
              </a:rPr>
              <a:t>asiaa arvioitava siis vähintään kaksi kertaa: päätöstä tehtäessä ja työsuhteen viimeisenä päivänä (huom. perusteen ei tarvitse vielä täyttyä is-ilmoitusta annettaessa, jos se voidaan ennakoida)</a:t>
            </a:r>
          </a:p>
          <a:p>
            <a:pPr lvl="1"/>
            <a:r>
              <a:rPr lang="fi-FI" altLang="en-US" sz="2100" smtClean="0">
                <a:latin typeface="Times New Roman" pitchFamily="18" charset="0"/>
              </a:rPr>
              <a:t>irtisanominen on peruutettava, jos tilanne muuttuu</a:t>
            </a:r>
          </a:p>
          <a:p>
            <a:pPr lvl="2"/>
            <a:r>
              <a:rPr lang="fi-FI" altLang="en-US" smtClean="0">
                <a:latin typeface="Times New Roman" pitchFamily="18" charset="0"/>
              </a:rPr>
              <a:t>ei säädetty</a:t>
            </a:r>
          </a:p>
          <a:p>
            <a:endParaRPr lang="fi-FI" altLang="fi-FI" smtClean="0"/>
          </a:p>
          <a:p>
            <a:endParaRPr lang="fi-FI" altLang="fi-FI" smtClean="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normAutofit fontScale="90000"/>
          </a:bodyPr>
          <a:lstStyle/>
          <a:p>
            <a:r>
              <a:rPr lang="fi-FI" altLang="fi-FI" smtClean="0">
                <a:latin typeface="Times New Roman" pitchFamily="18" charset="0"/>
                <a:cs typeface="Times New Roman" pitchFamily="18" charset="0"/>
              </a:rPr>
              <a:t>Työn vähyyden taustalla olevat tapahtumat</a:t>
            </a:r>
          </a:p>
        </p:txBody>
      </p:sp>
      <p:sp>
        <p:nvSpPr>
          <p:cNvPr id="3" name="Content Placeholder 2"/>
          <p:cNvSpPr>
            <a:spLocks noGrp="1"/>
          </p:cNvSpPr>
          <p:nvPr>
            <p:ph idx="1"/>
          </p:nvPr>
        </p:nvSpPr>
        <p:spPr>
          <a:xfrm>
            <a:off x="395536" y="1628800"/>
            <a:ext cx="8291264" cy="4497363"/>
          </a:xfrm>
        </p:spPr>
        <p:txBody>
          <a:bodyPr>
            <a:normAutofit fontScale="62500" lnSpcReduction="20000"/>
          </a:bodyPr>
          <a:lstStyle/>
          <a:p>
            <a:pPr>
              <a:lnSpc>
                <a:spcPct val="120000"/>
              </a:lnSpc>
              <a:spcBef>
                <a:spcPts val="0"/>
              </a:spcBef>
              <a:defRPr/>
            </a:pPr>
            <a:r>
              <a:rPr lang="fi-FI" dirty="0" smtClean="0">
                <a:latin typeface="Times New Roman" panose="02020603050405020304" pitchFamily="18" charset="0"/>
                <a:cs typeface="Times New Roman" panose="02020603050405020304" pitchFamily="18" charset="0"/>
              </a:rPr>
              <a:t>mikä tahansa taloudellinen tai tuotannollinen peruste</a:t>
            </a:r>
          </a:p>
          <a:p>
            <a:pPr>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myös työnantajan toiminnan uudelleenjärjestelyistä aiheutuva tarve vähentää työvoimaa</a:t>
            </a:r>
          </a:p>
          <a:p>
            <a:pPr>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kyseessä voi olla</a:t>
            </a:r>
          </a:p>
          <a:p>
            <a:pPr lvl="1">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a) ulkoiset tekijät (kysyntä vähenee, yhtiön tuotteet vanhenevat, kilpailu kiristyy) tai</a:t>
            </a:r>
          </a:p>
          <a:p>
            <a:pPr lvl="1">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b) työnantajan omista toimenpiteistä aiheutuva tarve (yrityksen toiminnan uudelleen suuntaaminen, alihankintaan siirtyminen, vuokratyön  käyttö jne.)</a:t>
            </a:r>
          </a:p>
          <a:p>
            <a:pPr>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ei rajoiteta työnantajan liikkeenjohtovaltaa, ts. oikeutta lopettaa, supistaa tai laajentaa liiketoimintaansa</a:t>
            </a:r>
          </a:p>
          <a:p>
            <a:pPr>
              <a:lnSpc>
                <a:spcPct val="120000"/>
              </a:lnSpc>
              <a:spcBef>
                <a:spcPts val="0"/>
              </a:spcBef>
              <a:buFont typeface="Arial" panose="020B0604020202020204" pitchFamily="34" charset="0"/>
              <a:buChar char="•"/>
              <a:defRPr/>
            </a:pPr>
            <a:r>
              <a:rPr lang="fi-FI" dirty="0" smtClean="0">
                <a:latin typeface="Times New Roman" panose="02020603050405020304" pitchFamily="18" charset="0"/>
                <a:cs typeface="Times New Roman" panose="02020603050405020304" pitchFamily="18" charset="0"/>
              </a:rPr>
              <a:t>aito liikkeenjohdollinen ratkaisu, ratkaisun liiketaloudellinen tarkoituksenmukaisuutta tai perusteltavuutta ei arvioida osana irtisanomisperustetta</a:t>
            </a:r>
            <a:endParaRPr lang="fi-FI"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p:txBody>
          <a:bodyPr/>
          <a:lstStyle/>
          <a:p>
            <a:r>
              <a:rPr lang="fi-FI" altLang="fi-FI" u="sng" smtClean="0">
                <a:latin typeface="Times New Roman" pitchFamily="18" charset="0"/>
                <a:cs typeface="Times New Roman" pitchFamily="18" charset="0"/>
              </a:rPr>
              <a:t>KKO 1990:122</a:t>
            </a:r>
          </a:p>
        </p:txBody>
      </p:sp>
      <p:sp>
        <p:nvSpPr>
          <p:cNvPr id="108547" name="Content Placeholder 2"/>
          <p:cNvSpPr>
            <a:spLocks noGrp="1"/>
          </p:cNvSpPr>
          <p:nvPr>
            <p:ph idx="1"/>
          </p:nvPr>
        </p:nvSpPr>
        <p:spPr/>
        <p:txBody>
          <a:bodyPr>
            <a:normAutofit fontScale="85000" lnSpcReduction="20000"/>
          </a:bodyPr>
          <a:lstStyle/>
          <a:p>
            <a:r>
              <a:rPr lang="fi-FI" altLang="fi-FI" smtClean="0">
                <a:latin typeface="Times New Roman" pitchFamily="18" charset="0"/>
                <a:cs typeface="Times New Roman" pitchFamily="18" charset="0"/>
              </a:rPr>
              <a:t>Yhtiö A oli tietoisena toimintansa tappiollisuudesta ottanut työhön B:n liikkeen erään osan johtajaksi tarkoituksena parantaa sen toimintaa. A oli kuitenkin runsaan kahden kuukauden kuluttua työn alkamisesta irtisanonut B:n taloudellisiin ja tuotannollisiin seikkoihin vedoten. </a:t>
            </a:r>
            <a:br>
              <a:rPr lang="fi-FI" altLang="fi-FI" smtClean="0">
                <a:latin typeface="Times New Roman" pitchFamily="18" charset="0"/>
                <a:cs typeface="Times New Roman" pitchFamily="18" charset="0"/>
              </a:rPr>
            </a:br>
            <a:r>
              <a:rPr lang="fi-FI" altLang="fi-FI" smtClean="0">
                <a:latin typeface="Times New Roman" pitchFamily="18" charset="0"/>
                <a:cs typeface="Times New Roman" pitchFamily="18" charset="0"/>
              </a:rPr>
              <a:t/>
            </a:r>
            <a:br>
              <a:rPr lang="fi-FI" altLang="fi-FI" smtClean="0">
                <a:latin typeface="Times New Roman" pitchFamily="18" charset="0"/>
                <a:cs typeface="Times New Roman" pitchFamily="18" charset="0"/>
              </a:rPr>
            </a:br>
            <a:r>
              <a:rPr lang="fi-FI" altLang="fi-FI" smtClean="0">
                <a:latin typeface="Times New Roman" pitchFamily="18" charset="0"/>
                <a:cs typeface="Times New Roman" pitchFamily="18" charset="0"/>
              </a:rPr>
              <a:t>Katsottiin, </a:t>
            </a:r>
            <a:r>
              <a:rPr lang="fi-FI" altLang="fi-FI" u="sng" smtClean="0">
                <a:latin typeface="Times New Roman" pitchFamily="18" charset="0"/>
                <a:cs typeface="Times New Roman" pitchFamily="18" charset="0"/>
              </a:rPr>
              <a:t>ettei A olisi saanut irtisanoa B:n työsopimusta sellaisten taloudellisten ja tuotannollisten seikkojen perusteella, jotka A oli tiennyt tai sen olisi pitänyt tietää työsopimusta solmittaessa</a:t>
            </a:r>
            <a:r>
              <a:rPr lang="fi-FI" altLang="fi-FI" smtClean="0">
                <a:latin typeface="Times New Roman" pitchFamily="18" charset="0"/>
                <a:cs typeface="Times New Roman" pitchFamily="18" charset="0"/>
              </a:rPr>
              <a:t>. A velvoitettiin korvaamaan B:lle irtisanomisesta aiheutunut vahinko.</a:t>
            </a:r>
          </a:p>
          <a:p>
            <a:endParaRPr lang="fi-FI" altLang="fi-FI"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p:txBody>
          <a:bodyPr/>
          <a:lstStyle/>
          <a:p>
            <a:r>
              <a:rPr lang="fi-FI" smtClean="0">
                <a:latin typeface="Times New Roman" pitchFamily="18" charset="0"/>
                <a:cs typeface="Times New Roman" pitchFamily="18" charset="0"/>
              </a:rPr>
              <a:t>Luentosarjan tavoite</a:t>
            </a:r>
          </a:p>
        </p:txBody>
      </p:sp>
      <p:sp>
        <p:nvSpPr>
          <p:cNvPr id="8195" name="Sisällön paikkamerkki 2"/>
          <p:cNvSpPr>
            <a:spLocks noGrp="1"/>
          </p:cNvSpPr>
          <p:nvPr>
            <p:ph idx="1"/>
          </p:nvPr>
        </p:nvSpPr>
        <p:spPr>
          <a:xfrm>
            <a:off x="467544" y="1628800"/>
            <a:ext cx="8219256" cy="4497363"/>
          </a:xfrm>
        </p:spPr>
        <p:txBody>
          <a:bodyPr/>
          <a:lstStyle/>
          <a:p>
            <a:r>
              <a:rPr lang="fi-FI" sz="2800" dirty="0" smtClean="0">
                <a:latin typeface="Times New Roman" pitchFamily="18" charset="0"/>
                <a:cs typeface="Times New Roman" pitchFamily="18" charset="0"/>
              </a:rPr>
              <a:t>oppia työsopimusoikeuden perusasioiden teorian ja oppia myös soveltamaan opittua tietoa </a:t>
            </a:r>
          </a:p>
          <a:p>
            <a:r>
              <a:rPr lang="fi-FI" sz="2800" dirty="0" smtClean="0">
                <a:latin typeface="Times New Roman" pitchFamily="18" charset="0"/>
                <a:cs typeface="Times New Roman" pitchFamily="18" charset="0"/>
              </a:rPr>
              <a:t>ymmärtää työehtosopimusten vaikutus työsuhteeseen ja työlainsäädännön vähimmäispakottavuuden merkitys</a:t>
            </a:r>
          </a:p>
          <a:p>
            <a:r>
              <a:rPr lang="fi-FI" sz="2800" dirty="0" smtClean="0">
                <a:latin typeface="Times New Roman" pitchFamily="18" charset="0"/>
                <a:cs typeface="Times New Roman" pitchFamily="18" charset="0"/>
              </a:rPr>
              <a:t>hahmottaa työoikeuden usean </a:t>
            </a:r>
            <a:r>
              <a:rPr lang="fi-FI" sz="2800" dirty="0" err="1" smtClean="0">
                <a:latin typeface="Times New Roman" pitchFamily="18" charset="0"/>
                <a:cs typeface="Times New Roman" pitchFamily="18" charset="0"/>
              </a:rPr>
              <a:t>säännöstyslähteen</a:t>
            </a:r>
            <a:r>
              <a:rPr lang="fi-FI" sz="2800" dirty="0" smtClean="0">
                <a:latin typeface="Times New Roman" pitchFamily="18" charset="0"/>
                <a:cs typeface="Times New Roman" pitchFamily="18" charset="0"/>
              </a:rPr>
              <a:t> merkitys käytännössä</a:t>
            </a:r>
          </a:p>
          <a:p>
            <a:r>
              <a:rPr lang="fi-FI" sz="2800" dirty="0" smtClean="0">
                <a:latin typeface="Times New Roman" pitchFamily="18" charset="0"/>
                <a:cs typeface="Times New Roman" pitchFamily="18" charset="0"/>
              </a:rPr>
              <a:t>oppia käytännön kysymyksiin liittyvää harkintaa oikeuskäytäntöön tutustumisen avulla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p:nvPr>
        </p:nvSpPr>
        <p:spPr/>
        <p:txBody>
          <a:bodyPr>
            <a:normAutofit fontScale="90000"/>
          </a:bodyPr>
          <a:lstStyle/>
          <a:p>
            <a:pPr eaLnBrk="1" hangingPunct="1">
              <a:defRPr/>
            </a:pPr>
            <a:r>
              <a:rPr lang="fi-FI" dirty="0" smtClean="0">
                <a:latin typeface="Times New Roman" pitchFamily="18" charset="0"/>
                <a:cs typeface="Times New Roman" pitchFamily="18" charset="0"/>
              </a:rPr>
              <a:t>Työsuhteen syntymisen  ratkaiseminen </a:t>
            </a:r>
          </a:p>
        </p:txBody>
      </p:sp>
      <p:sp>
        <p:nvSpPr>
          <p:cNvPr id="24579" name="Sisällön paikkamerkki 2"/>
          <p:cNvSpPr>
            <a:spLocks noGrp="1"/>
          </p:cNvSpPr>
          <p:nvPr>
            <p:ph idx="1"/>
          </p:nvPr>
        </p:nvSpPr>
        <p:spPr/>
        <p:txBody>
          <a:bodyPr/>
          <a:lstStyle/>
          <a:p>
            <a:pPr eaLnBrk="1" hangingPunct="1"/>
            <a:r>
              <a:rPr lang="fi-FI" sz="2400" dirty="0" err="1" smtClean="0">
                <a:latin typeface="Times New Roman" pitchFamily="18" charset="0"/>
                <a:cs typeface="Times New Roman" pitchFamily="18" charset="0"/>
              </a:rPr>
              <a:t>TSL:ssa</a:t>
            </a:r>
            <a:r>
              <a:rPr lang="fi-FI" sz="2400" dirty="0" smtClean="0">
                <a:latin typeface="Times New Roman" pitchFamily="18" charset="0"/>
                <a:cs typeface="Times New Roman" pitchFamily="18" charset="0"/>
              </a:rPr>
              <a:t> oleva työsopimuksen -&gt; työsuhteen määritelmä -&gt; käytännössä </a:t>
            </a:r>
            <a:r>
              <a:rPr lang="fi-FI" sz="2400" i="1" dirty="0" smtClean="0">
                <a:latin typeface="Times New Roman" pitchFamily="18" charset="0"/>
                <a:cs typeface="Times New Roman" pitchFamily="18" charset="0"/>
              </a:rPr>
              <a:t>työntekijäaseman</a:t>
            </a:r>
            <a:r>
              <a:rPr lang="fi-FI" sz="2400" dirty="0" smtClean="0">
                <a:latin typeface="Times New Roman" pitchFamily="18" charset="0"/>
                <a:cs typeface="Times New Roman" pitchFamily="18" charset="0"/>
              </a:rPr>
              <a:t> määrittämistä</a:t>
            </a:r>
          </a:p>
          <a:p>
            <a:pPr eaLnBrk="1" hangingPunct="1"/>
            <a:r>
              <a:rPr lang="fi-FI" sz="2400" dirty="0" smtClean="0">
                <a:latin typeface="Times New Roman" pitchFamily="18" charset="0"/>
                <a:cs typeface="Times New Roman" pitchFamily="18" charset="0"/>
              </a:rPr>
              <a:t>kokonaisarviointia voidaan tarvita, ei kuitenkaan aina</a:t>
            </a:r>
          </a:p>
          <a:p>
            <a:pPr lvl="1" eaLnBrk="1" hangingPunct="1"/>
            <a:r>
              <a:rPr lang="fi-FI" sz="2400" dirty="0" smtClean="0">
                <a:latin typeface="Times New Roman" pitchFamily="18" charset="0"/>
                <a:cs typeface="Times New Roman" pitchFamily="18" charset="0"/>
              </a:rPr>
              <a:t>tarvitaan yleensä säännönmukaisesti ratkaistaessa työsuhteen ja itsenäisen yrittäjätyön rajaa</a:t>
            </a:r>
          </a:p>
          <a:p>
            <a:pPr eaLnBrk="1" hangingPunct="1"/>
            <a:r>
              <a:rPr lang="fi-FI" sz="2400" dirty="0" smtClean="0">
                <a:latin typeface="Times New Roman" pitchFamily="18" charset="0"/>
                <a:cs typeface="Times New Roman" pitchFamily="18" charset="0"/>
              </a:rPr>
              <a:t>yrittäjätyön tunnusmerkkejä ei säädetty</a:t>
            </a:r>
          </a:p>
          <a:p>
            <a:pPr lvl="1" eaLnBrk="1" hangingPunct="1">
              <a:buFontTx/>
              <a:buNone/>
            </a:pPr>
            <a:endParaRPr lang="fi-FI" dirty="0" smtClean="0">
              <a:latin typeface="Times New Roman" pitchFamily="18" charset="0"/>
              <a:cs typeface="Times New Roman" pitchFamily="18" charset="0"/>
            </a:endParaRPr>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p:txBody>
          <a:bodyPr/>
          <a:lstStyle/>
          <a:p>
            <a:r>
              <a:rPr lang="fi-FI" altLang="fi-FI" smtClean="0">
                <a:latin typeface="Times New Roman" pitchFamily="18" charset="0"/>
                <a:cs typeface="Times New Roman" pitchFamily="18" charset="0"/>
              </a:rPr>
              <a:t>Työn vähyys</a:t>
            </a:r>
          </a:p>
        </p:txBody>
      </p:sp>
      <p:sp>
        <p:nvSpPr>
          <p:cNvPr id="109571" name="Content Placeholder 2"/>
          <p:cNvSpPr>
            <a:spLocks noGrp="1"/>
          </p:cNvSpPr>
          <p:nvPr>
            <p:ph idx="1"/>
          </p:nvPr>
        </p:nvSpPr>
        <p:spPr/>
        <p:txBody>
          <a:bodyPr>
            <a:normAutofit lnSpcReduction="10000"/>
          </a:bodyPr>
          <a:lstStyle/>
          <a:p>
            <a:r>
              <a:rPr lang="fi-FI" altLang="fi-FI" smtClean="0">
                <a:latin typeface="Times New Roman" pitchFamily="18" charset="0"/>
                <a:cs typeface="Times New Roman" pitchFamily="18" charset="0"/>
              </a:rPr>
              <a:t>lähtökohta: irtisanottavan työsopimuksen mukaisen työn väheneminen</a:t>
            </a:r>
          </a:p>
          <a:p>
            <a:r>
              <a:rPr lang="fi-FI" altLang="fi-FI" smtClean="0">
                <a:latin typeface="Times New Roman" pitchFamily="18" charset="0"/>
                <a:cs typeface="Times New Roman" pitchFamily="18" charset="0"/>
              </a:rPr>
              <a:t>työ loppuu kokonaan</a:t>
            </a:r>
          </a:p>
          <a:p>
            <a:r>
              <a:rPr lang="fi-FI" altLang="fi-FI" smtClean="0">
                <a:latin typeface="Times New Roman" pitchFamily="18" charset="0"/>
                <a:cs typeface="Times New Roman" pitchFamily="18" charset="0"/>
              </a:rPr>
              <a:t>työt jaetaan toisille tai</a:t>
            </a:r>
          </a:p>
          <a:p>
            <a:r>
              <a:rPr lang="fi-FI" altLang="fi-FI" smtClean="0">
                <a:latin typeface="Times New Roman" pitchFamily="18" charset="0"/>
                <a:cs typeface="Times New Roman" pitchFamily="18" charset="0"/>
              </a:rPr>
              <a:t>työn tarjoamisen edellytykset vähentyvät (tappiollinen kokonaistulos voi johtaa is-oikeuteen, KKO 1996:89)</a:t>
            </a:r>
          </a:p>
          <a:p>
            <a:r>
              <a:rPr lang="fi-FI" altLang="fi-FI" smtClean="0">
                <a:latin typeface="Times New Roman" pitchFamily="18" charset="0"/>
                <a:cs typeface="Times New Roman" pitchFamily="18" charset="0"/>
              </a:rPr>
              <a:t>vähyyden on oltava olennaista</a:t>
            </a:r>
          </a:p>
          <a:p>
            <a:pPr lvl="1"/>
            <a:r>
              <a:rPr lang="fi-FI" altLang="fi-FI" smtClean="0">
                <a:latin typeface="Times New Roman" pitchFamily="18" charset="0"/>
                <a:cs typeface="Times New Roman" pitchFamily="18" charset="0"/>
              </a:rPr>
              <a:t>ei määritelty tarkemmin laissa tai esitöissä </a:t>
            </a:r>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fi-FI" altLang="fi-FI" smtClean="0">
                <a:latin typeface="Times New Roman" pitchFamily="18" charset="0"/>
                <a:cs typeface="Times New Roman" pitchFamily="18" charset="0"/>
              </a:rPr>
              <a:t>KKO 1995:141</a:t>
            </a:r>
          </a:p>
        </p:txBody>
      </p:sp>
      <p:sp>
        <p:nvSpPr>
          <p:cNvPr id="3" name="Content Placeholder 2"/>
          <p:cNvSpPr>
            <a:spLocks noGrp="1"/>
          </p:cNvSpPr>
          <p:nvPr>
            <p:ph idx="1"/>
          </p:nvPr>
        </p:nvSpPr>
        <p:spPr>
          <a:xfrm>
            <a:off x="501650" y="1938338"/>
            <a:ext cx="8013700" cy="3551237"/>
          </a:xfrm>
        </p:spPr>
        <p:txBody>
          <a:bodyPr>
            <a:normAutofit fontScale="62500" lnSpcReduction="20000"/>
          </a:bodyPr>
          <a:lstStyle/>
          <a:p>
            <a:pPr>
              <a:buFont typeface="Arial" panose="020B0604020202020204" pitchFamily="34" charset="0"/>
              <a:buChar char="•"/>
              <a:defRPr/>
            </a:pPr>
            <a:r>
              <a:rPr lang="fi-FI" dirty="0">
                <a:latin typeface="Times New Roman" panose="02020603050405020304" pitchFamily="18" charset="0"/>
                <a:cs typeface="Times New Roman" panose="02020603050405020304" pitchFamily="18" charset="0"/>
              </a:rPr>
              <a:t>Henkilöstöhallinnon alalla toimineen konsulttiyhtiön liikevaihto muodostui pääasiallisesti sen palveluksessa olevien konsulttien tekemästä konsulttipalvelusten myyntityöstä ja sen tuloksena hankittujen toimeksiantojen hoitamisesta. </a:t>
            </a:r>
            <a:r>
              <a:rPr lang="fi-FI" b="1" dirty="0">
                <a:latin typeface="Times New Roman" panose="02020603050405020304" pitchFamily="18" charset="0"/>
                <a:cs typeface="Times New Roman" panose="02020603050405020304" pitchFamily="18" charset="0"/>
              </a:rPr>
              <a:t>Konsultti A:n työnteosta oli kertynyt yhtiölle enemmän tuloja kuin hänestä oli aiheutunut työvoimakustannuksia.</a:t>
            </a:r>
            <a:r>
              <a:rPr lang="fi-FI" dirty="0">
                <a:latin typeface="Times New Roman" panose="02020603050405020304" pitchFamily="18" charset="0"/>
                <a:cs typeface="Times New Roman" panose="02020603050405020304" pitchFamily="18" charset="0"/>
              </a:rPr>
              <a:t> Yhtiön toiminta konsulttiyrityksenä oli kuitenkin perustunut siihen, että </a:t>
            </a:r>
            <a:r>
              <a:rPr lang="fi-FI" b="1" dirty="0" smtClean="0">
                <a:latin typeface="Times New Roman" panose="02020603050405020304" pitchFamily="18" charset="0"/>
                <a:cs typeface="Times New Roman" panose="02020603050405020304" pitchFamily="18" charset="0"/>
              </a:rPr>
              <a:t>konsulttien työhön perustuvalla laskutuksella kyettiin kattamaan kaikki yhtiön toiminnasta aiheutuvat kulut. A:n työskentelyyn perustuva laskutus oli ollut yhtiön muiden konsulttien toiminnan tuottamaa laskutusta vähäisempää. Yhtiöllä oli toimintansa tappiollisuuden johdosta kustannusten säästämiseksi ja tuloksensa parantamiseksi</a:t>
            </a:r>
            <a:r>
              <a:rPr lang="fi-FI" dirty="0" smtClean="0">
                <a:latin typeface="Times New Roman" panose="02020603050405020304" pitchFamily="18" charset="0"/>
                <a:cs typeface="Times New Roman" panose="02020603050405020304" pitchFamily="18" charset="0"/>
              </a:rPr>
              <a:t> työsopimuslain </a:t>
            </a:r>
            <a:r>
              <a:rPr lang="fi-FI" dirty="0">
                <a:latin typeface="Times New Roman" panose="02020603050405020304" pitchFamily="18" charset="0"/>
                <a:cs typeface="Times New Roman" panose="02020603050405020304" pitchFamily="18" charset="0"/>
              </a:rPr>
              <a:t>37 a §:n 1 momentissa </a:t>
            </a:r>
            <a:r>
              <a:rPr lang="fi-FI" dirty="0" smtClean="0">
                <a:latin typeface="Times New Roman" panose="02020603050405020304" pitchFamily="18" charset="0"/>
                <a:cs typeface="Times New Roman" panose="02020603050405020304" pitchFamily="18" charset="0"/>
              </a:rPr>
              <a:t>(nyk. TSL 7 luvun 3-4 §:</a:t>
            </a:r>
            <a:r>
              <a:rPr lang="fi-FI" dirty="0" err="1" smtClean="0">
                <a:latin typeface="Times New Roman" panose="02020603050405020304" pitchFamily="18" charset="0"/>
                <a:cs typeface="Times New Roman" panose="02020603050405020304" pitchFamily="18" charset="0"/>
              </a:rPr>
              <a:t>ssä</a:t>
            </a:r>
            <a:r>
              <a:rPr lang="fi-FI" dirty="0" smtClean="0">
                <a:latin typeface="Times New Roman" panose="02020603050405020304" pitchFamily="18" charset="0"/>
                <a:cs typeface="Times New Roman" panose="02020603050405020304" pitchFamily="18" charset="0"/>
              </a:rPr>
              <a:t>) edellytetyt </a:t>
            </a:r>
            <a:r>
              <a:rPr lang="fi-FI" dirty="0">
                <a:latin typeface="Times New Roman" panose="02020603050405020304" pitchFamily="18" charset="0"/>
                <a:cs typeface="Times New Roman" panose="02020603050405020304" pitchFamily="18" charset="0"/>
              </a:rPr>
              <a:t>taloudelliset ja tuotannolliset syyt irtisanoa A:n työsopimus. </a:t>
            </a:r>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p:txBody>
          <a:bodyPr/>
          <a:lstStyle/>
          <a:p>
            <a:r>
              <a:rPr lang="fi-FI" altLang="fi-FI" smtClean="0">
                <a:latin typeface="Times New Roman" pitchFamily="18" charset="0"/>
                <a:cs typeface="Times New Roman" pitchFamily="18" charset="0"/>
              </a:rPr>
              <a:t>KKO 1996:89</a:t>
            </a:r>
          </a:p>
        </p:txBody>
      </p:sp>
      <p:sp>
        <p:nvSpPr>
          <p:cNvPr id="111619" name="Content Placeholder 2"/>
          <p:cNvSpPr>
            <a:spLocks noGrp="1"/>
          </p:cNvSpPr>
          <p:nvPr>
            <p:ph idx="1"/>
          </p:nvPr>
        </p:nvSpPr>
        <p:spPr/>
        <p:txBody>
          <a:bodyPr>
            <a:normAutofit lnSpcReduction="10000"/>
          </a:bodyPr>
          <a:lstStyle/>
          <a:p>
            <a:r>
              <a:rPr lang="fi-FI" altLang="fi-FI" smtClean="0">
                <a:latin typeface="Times New Roman" pitchFamily="18" charset="0"/>
                <a:cs typeface="Times New Roman" pitchFamily="18" charset="0"/>
              </a:rPr>
              <a:t>”Yleisesti tiedossa olevat taloudelliset tosiseikat puoltavat sanonnan "jos työ on vähentynyt" tulkitsemista tässä yhteydessä laajasti siten, ettei se tarkoita ainoastaan itse työn vähentymistä vaan </a:t>
            </a:r>
            <a:r>
              <a:rPr lang="fi-FI" altLang="fi-FI" u="sng" smtClean="0">
                <a:latin typeface="Times New Roman" pitchFamily="18" charset="0"/>
                <a:cs typeface="Times New Roman" pitchFamily="18" charset="0"/>
              </a:rPr>
              <a:t>myös työn tarjoamisen edellytysten vähentymistä</a:t>
            </a:r>
            <a:r>
              <a:rPr lang="fi-FI" altLang="fi-FI" smtClean="0">
                <a:latin typeface="Times New Roman" pitchFamily="18" charset="0"/>
                <a:cs typeface="Times New Roman" pitchFamily="18" charset="0"/>
              </a:rPr>
              <a:t>. Tämä merkitsee sitä, että työnantajalla yrityksensä tappiollisen kokonaistuloksen johdosta voi olla oikeus irtisanoa työntekijöitään, vaikka irtisanottavien työ ei ole vähentynyt.”</a:t>
            </a:r>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550863" y="2490788"/>
            <a:ext cx="7153275" cy="2030412"/>
          </a:xfrm>
          <a:prstGeom prst="rect">
            <a:avLst/>
          </a:prstGeom>
          <a:noFill/>
          <a:ln w="9525">
            <a:noFill/>
            <a:miter lim="800000"/>
            <a:headEnd/>
            <a:tailEnd/>
          </a:ln>
        </p:spPr>
        <p:txBody>
          <a:bodyPr anchor="ctr">
            <a:spAutoFit/>
          </a:bodyPr>
          <a:lstStyle/>
          <a:p>
            <a:pPr eaLnBrk="1" hangingPunct="1"/>
            <a:r>
              <a:rPr lang="fi-FI" altLang="en-US" sz="1800">
                <a:latin typeface="Times New Roman" pitchFamily="18" charset="0"/>
                <a:cs typeface="Times New Roman" pitchFamily="18" charset="0"/>
              </a:rPr>
              <a:t>KKO1994:17. </a:t>
            </a:r>
          </a:p>
          <a:p>
            <a:pPr eaLnBrk="1" hangingPunct="1"/>
            <a:endParaRPr lang="fi-FI" altLang="en-US" sz="1800">
              <a:latin typeface="Times New Roman" pitchFamily="18" charset="0"/>
              <a:cs typeface="Times New Roman" pitchFamily="18" charset="0"/>
            </a:endParaRPr>
          </a:p>
          <a:p>
            <a:pPr eaLnBrk="1" hangingPunct="1"/>
            <a:r>
              <a:rPr lang="fi-FI" altLang="en-US" sz="1800">
                <a:latin typeface="Times New Roman" pitchFamily="18" charset="0"/>
                <a:cs typeface="Times New Roman" pitchFamily="18" charset="0"/>
              </a:rPr>
              <a:t>Työntekijä saatiin irtisanoa taloudellisista ja tuotannollisista syistä, vaikkeivät hänen omat työtehtävänsä olleet vähentyneet, kun nuo tehtävät tappiollisen kokonaistuloksen parantamiseksi oli uudelleenjärjestelynä liitetty muiden työntekijöiden tehtäviin eikä työnantaja sen jälkeen voinut tarjota työtä sanotulle työntekijälle</a:t>
            </a:r>
            <a:r>
              <a:rPr lang="fi-FI" altLang="en-US" sz="900">
                <a:solidFill>
                  <a:srgbClr val="000000"/>
                </a:solidFill>
                <a:latin typeface="Times New Roman" pitchFamily="18" charset="0"/>
                <a:cs typeface="Times New Roman" pitchFamily="18" charset="0"/>
              </a:rPr>
              <a:t>.</a:t>
            </a:r>
            <a:endParaRPr lang="fi-FI" altLang="en-US" sz="1800">
              <a:latin typeface="Times New Roman" pitchFamily="18" charset="0"/>
              <a:cs typeface="Times New Roman" pitchFamily="18" charset="0"/>
            </a:endParaRPr>
          </a:p>
        </p:txBody>
      </p:sp>
      <p:sp>
        <p:nvSpPr>
          <p:cNvPr id="112643" name="Title 1"/>
          <p:cNvSpPr>
            <a:spLocks noGrp="1"/>
          </p:cNvSpPr>
          <p:nvPr>
            <p:ph type="title"/>
          </p:nvPr>
        </p:nvSpPr>
        <p:spPr>
          <a:xfrm>
            <a:off x="550863" y="1041400"/>
            <a:ext cx="7964487" cy="1141413"/>
          </a:xfrm>
        </p:spPr>
        <p:txBody>
          <a:bodyPr/>
          <a:lstStyle/>
          <a:p>
            <a:r>
              <a:rPr lang="fi-FI" altLang="fi-FI" sz="2400" smtClean="0">
                <a:latin typeface="Times New Roman" pitchFamily="18" charset="0"/>
                <a:cs typeface="Times New Roman" pitchFamily="18" charset="0"/>
              </a:rPr>
              <a:t>Irtisanomisperusteen täyttyminen, jos irtisanotun henkilön työ erillisenä kokonaisuutena lakkaa ja tehtävät jaetaan muille</a:t>
            </a:r>
          </a:p>
        </p:txBody>
      </p:sp>
      <p:sp>
        <p:nvSpPr>
          <p:cNvPr id="112644" name="Content Placeholder 2"/>
          <p:cNvSpPr>
            <a:spLocks noGrp="1"/>
          </p:cNvSpPr>
          <p:nvPr>
            <p:ph idx="1"/>
          </p:nvPr>
        </p:nvSpPr>
        <p:spPr>
          <a:xfrm>
            <a:off x="222250" y="2382838"/>
            <a:ext cx="8293100" cy="3106737"/>
          </a:xfrm>
        </p:spPr>
        <p:txBody>
          <a:bodyPr/>
          <a:lstStyle/>
          <a:p>
            <a:endParaRPr lang="fi-FI" altLang="fi-FI" smtClean="0"/>
          </a:p>
          <a:p>
            <a:endParaRPr lang="fi-FI" altLang="fi-FI" smtClean="0"/>
          </a:p>
          <a:p>
            <a:endParaRPr lang="fi-FI" altLang="fi-FI" smtClean="0"/>
          </a:p>
          <a:p>
            <a:endParaRPr lang="fi-FI" altLang="fi-FI" smtClean="0"/>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lstStyle/>
          <a:p>
            <a:r>
              <a:rPr lang="fi-FI" altLang="fi-FI" smtClean="0">
                <a:latin typeface="Times New Roman" pitchFamily="18" charset="0"/>
                <a:cs typeface="Times New Roman" pitchFamily="18" charset="0"/>
              </a:rPr>
              <a:t>Perusteluja</a:t>
            </a:r>
          </a:p>
        </p:txBody>
      </p:sp>
      <p:sp>
        <p:nvSpPr>
          <p:cNvPr id="113667" name="Content Placeholder 2"/>
          <p:cNvSpPr>
            <a:spLocks noGrp="1"/>
          </p:cNvSpPr>
          <p:nvPr>
            <p:ph idx="1"/>
          </p:nvPr>
        </p:nvSpPr>
        <p:spPr>
          <a:xfrm>
            <a:off x="628650" y="1412875"/>
            <a:ext cx="7759700" cy="4076700"/>
          </a:xfrm>
        </p:spPr>
        <p:txBody>
          <a:bodyPr/>
          <a:lstStyle/>
          <a:p>
            <a:r>
              <a:rPr lang="fi-FI" altLang="fi-FI" sz="1800" smtClean="0">
                <a:latin typeface="Times New Roman" pitchFamily="18" charset="0"/>
                <a:cs typeface="Times New Roman" pitchFamily="18" charset="0"/>
              </a:rPr>
              <a:t>”</a:t>
            </a:r>
            <a:r>
              <a:rPr lang="fi-FI" altLang="fi-FI" sz="2000" smtClean="0">
                <a:latin typeface="Times New Roman" pitchFamily="18" charset="0"/>
                <a:cs typeface="Times New Roman" pitchFamily="18" charset="0"/>
              </a:rPr>
              <a:t>Pirtinniemen tehtaan tulos on kuitenkin ollut tuntuvasti tappiollinen vuodesta 1990 alkaen ja tehtaan tuottavuutta on sen vuoksi täytynyt parantaa huomattavasti. Tässä tarkoituksessa tehtaan työntekijämäärää on vähennetty noin kolmanneksella. Tällöin Valkin erikseen hoitamat varaosamyyntitehtävät on yhdistetty öljylaitemyyntiin niin, että </a:t>
            </a:r>
            <a:r>
              <a:rPr lang="fi-FI" altLang="fi-FI" sz="2000" u="sng" smtClean="0">
                <a:latin typeface="Times New Roman" pitchFamily="18" charset="0"/>
                <a:cs typeface="Times New Roman" pitchFamily="18" charset="0"/>
              </a:rPr>
              <a:t>aikaisemminkin öljylaitteita myyneet työntekijät ovat sen lisäksi ryhtyneet hoitamaan myös Valkille kuuluneen varaosamyynnin</a:t>
            </a:r>
            <a:r>
              <a:rPr lang="fi-FI" altLang="fi-FI" sz="2000" smtClean="0">
                <a:latin typeface="Times New Roman" pitchFamily="18" charset="0"/>
                <a:cs typeface="Times New Roman" pitchFamily="18" charset="0"/>
              </a:rPr>
              <a:t>. Järjestelyn seurauksena Valkille kuulunut varaosamyynti on lakannut erillisenä tehtävänä eikä yhtiöllä enää ole ollut tarjota Valkille hänelle aikaisemmin kuulunutta ja edelleen jatkunutta työtä, kun yhtiössä tarjolla olleet työpaikat ovat näin taloudellisista ja tuotannollisista syistä pysyvästi vähentyneet.”</a:t>
            </a:r>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p:txBody>
          <a:bodyPr>
            <a:normAutofit/>
          </a:bodyPr>
          <a:lstStyle/>
          <a:p>
            <a:r>
              <a:rPr lang="fi-FI" altLang="fi-FI" sz="2400" dirty="0" smtClean="0">
                <a:latin typeface="Times New Roman" pitchFamily="18" charset="0"/>
                <a:cs typeface="Times New Roman" pitchFamily="18" charset="0"/>
              </a:rPr>
              <a:t>Muodollis-juridinen</a:t>
            </a:r>
            <a:br>
              <a:rPr lang="fi-FI" altLang="fi-FI" sz="2400" dirty="0" smtClean="0">
                <a:latin typeface="Times New Roman" pitchFamily="18" charset="0"/>
                <a:cs typeface="Times New Roman" pitchFamily="18" charset="0"/>
              </a:rPr>
            </a:br>
            <a:r>
              <a:rPr lang="fi-FI" altLang="fi-FI" sz="2400" dirty="0" smtClean="0">
                <a:latin typeface="Times New Roman" pitchFamily="18" charset="0"/>
                <a:cs typeface="Times New Roman" pitchFamily="18" charset="0"/>
              </a:rPr>
              <a:t> työnantaja vai  työnantajakokonaisuus?</a:t>
            </a:r>
          </a:p>
        </p:txBody>
      </p:sp>
      <p:sp>
        <p:nvSpPr>
          <p:cNvPr id="114691" name="Content Placeholder 2"/>
          <p:cNvSpPr>
            <a:spLocks noGrp="1"/>
          </p:cNvSpPr>
          <p:nvPr>
            <p:ph idx="1"/>
          </p:nvPr>
        </p:nvSpPr>
        <p:spPr/>
        <p:txBody>
          <a:bodyPr>
            <a:normAutofit fontScale="92500" lnSpcReduction="20000"/>
          </a:bodyPr>
          <a:lstStyle/>
          <a:p>
            <a:r>
              <a:rPr lang="fi-FI" altLang="fi-FI" dirty="0" smtClean="0">
                <a:latin typeface="Times New Roman" pitchFamily="18" charset="0"/>
                <a:cs typeface="Times New Roman" pitchFamily="18" charset="0"/>
              </a:rPr>
              <a:t>KKO 2010:43</a:t>
            </a:r>
          </a:p>
          <a:p>
            <a:r>
              <a:rPr lang="fi-FI" altLang="fi-FI" dirty="0" smtClean="0">
                <a:latin typeface="Times New Roman" pitchFamily="18" charset="0"/>
                <a:cs typeface="Times New Roman" pitchFamily="18" charset="0"/>
              </a:rPr>
              <a:t>Konsernissa, jonka harjoittama liiketoiminta oli jaettu usean yhtiön kesken, oli toiminnan tappiollisuuden vuoksi suoritettu liiketoiminnan uudelleenjärjestelyitä. Kysymys siitä, </a:t>
            </a:r>
            <a:r>
              <a:rPr lang="fi-FI" altLang="fi-FI" u="sng" dirty="0" smtClean="0">
                <a:latin typeface="Times New Roman" pitchFamily="18" charset="0"/>
                <a:cs typeface="Times New Roman" pitchFamily="18" charset="0"/>
              </a:rPr>
              <a:t>voitiinko konsernia tällöin pitää yhtenä työnantajakokonaisuutena niin, että konserniin kuuluvan yhtiön palveluksessa olleen työntekijän työsopimus voitiin irtisanoa koko konsernin liiketoiminnan järjestelyistä johtuvasta taloudellisesta ja tuotannollisesta syystä</a:t>
            </a:r>
            <a:r>
              <a:rPr lang="fi-FI" altLang="fi-FI" dirty="0" smtClean="0">
                <a:latin typeface="Times New Roman" pitchFamily="18" charset="0"/>
                <a:cs typeface="Times New Roman" pitchFamily="18" charset="0"/>
              </a:rPr>
              <a:t>.</a:t>
            </a:r>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614488" y="476672"/>
            <a:ext cx="5915025" cy="864096"/>
          </a:xfrm>
        </p:spPr>
        <p:txBody>
          <a:bodyPr>
            <a:normAutofit fontScale="90000"/>
          </a:bodyPr>
          <a:lstStyle/>
          <a:p>
            <a:r>
              <a:rPr lang="fi-FI" altLang="fi-FI" dirty="0" smtClean="0">
                <a:latin typeface="Times New Roman" pitchFamily="18" charset="0"/>
                <a:cs typeface="Times New Roman" pitchFamily="18" charset="0"/>
              </a:rPr>
              <a:t>Asian taustaa ja lopputulos:</a:t>
            </a:r>
          </a:p>
        </p:txBody>
      </p:sp>
      <p:sp>
        <p:nvSpPr>
          <p:cNvPr id="252931" name="Content Placeholder 2"/>
          <p:cNvSpPr>
            <a:spLocks noGrp="1"/>
          </p:cNvSpPr>
          <p:nvPr>
            <p:ph idx="1"/>
          </p:nvPr>
        </p:nvSpPr>
        <p:spPr>
          <a:xfrm>
            <a:off x="467545" y="1412776"/>
            <a:ext cx="7992244" cy="4824512"/>
          </a:xfrm>
        </p:spPr>
        <p:txBody>
          <a:bodyPr>
            <a:normAutofit fontScale="62500" lnSpcReduction="20000"/>
          </a:bodyPr>
          <a:lstStyle/>
          <a:p>
            <a:pPr>
              <a:lnSpc>
                <a:spcPct val="120000"/>
              </a:lnSpc>
              <a:spcBef>
                <a:spcPts val="0"/>
              </a:spcBef>
              <a:buFont typeface="Arial" panose="020B0604020202020204" pitchFamily="34" charset="0"/>
              <a:buChar char="•"/>
              <a:defRPr/>
            </a:pPr>
            <a:r>
              <a:rPr lang="fi-FI" altLang="fi-FI" dirty="0" smtClean="0">
                <a:latin typeface="Times New Roman" panose="02020603050405020304" pitchFamily="18" charset="0"/>
                <a:cs typeface="Times New Roman" panose="02020603050405020304" pitchFamily="18" charset="0"/>
              </a:rPr>
              <a:t>Konsernissa on keväällä 2005 käyty yhteistoimintaneuvottelut liiketoiminnan uudelleenjärjestämisen vuoksi toteutettavasta työvoiman vähentämisestä tuotannollisin ja taloudellisin perustein. Yhteistoimintaneuvottelujen päätyttyä Leo O:n työsopimus on konsernin liiketoiminnan uudelleenjärjestelystä johtuvasta taloudellisesta ja tuotannollisesta syystä irtisanottu 27.6.2005 lukien. Sisun palveluksessa Karjaalla ollut varaosamyyjä on siirtynyt suorittamaan Leo O:n työtä.</a:t>
            </a:r>
          </a:p>
          <a:p>
            <a:pPr>
              <a:lnSpc>
                <a:spcPct val="120000"/>
              </a:lnSpc>
              <a:spcBef>
                <a:spcPts val="0"/>
              </a:spcBef>
              <a:buFont typeface="Arial" panose="020B0604020202020204" pitchFamily="34" charset="0"/>
              <a:buChar char="•"/>
              <a:defRPr/>
            </a:pPr>
            <a:r>
              <a:rPr lang="fi-FI" altLang="fi-FI" dirty="0" smtClean="0">
                <a:latin typeface="Times New Roman" panose="02020603050405020304" pitchFamily="18" charset="0"/>
                <a:cs typeface="Times New Roman" panose="02020603050405020304" pitchFamily="18" charset="0"/>
              </a:rPr>
              <a:t>Asiassa on Korkeimmassa oikeudessa kysymys ensisijaisesti siitä, onko Leo O:n irtisanominen voitu perustaa koko konsernia koskeviin liiketoiminnan järjestelyihin ja tuotannollisiin ja taloudellisiin syihin, vaikka Leo O on ollut työsuhteessa Huoltopalveluihin.</a:t>
            </a:r>
          </a:p>
          <a:p>
            <a:pPr>
              <a:lnSpc>
                <a:spcPct val="120000"/>
              </a:lnSpc>
              <a:spcBef>
                <a:spcPts val="0"/>
              </a:spcBef>
              <a:buFontTx/>
              <a:buChar char="-"/>
              <a:defRPr/>
            </a:pPr>
            <a:r>
              <a:rPr lang="fi-FI" altLang="fi-FI" u="sng" dirty="0" smtClean="0">
                <a:latin typeface="Times New Roman" panose="02020603050405020304" pitchFamily="18" charset="0"/>
                <a:cs typeface="Times New Roman" panose="02020603050405020304" pitchFamily="18" charset="0"/>
              </a:rPr>
              <a:t>irtisanomisperustetta voitiin arvioida koko konsernin tilanteen perusteella, ja valita irtisanottava yhdestä yhtiöstä</a:t>
            </a:r>
          </a:p>
          <a:p>
            <a:pPr>
              <a:lnSpc>
                <a:spcPct val="120000"/>
              </a:lnSpc>
              <a:spcBef>
                <a:spcPts val="0"/>
              </a:spcBef>
              <a:buFontTx/>
              <a:buChar char="-"/>
              <a:defRPr/>
            </a:pPr>
            <a:r>
              <a:rPr lang="fi-FI" altLang="fi-FI" dirty="0" smtClean="0">
                <a:latin typeface="Times New Roman" panose="02020603050405020304" pitchFamily="18" charset="0"/>
                <a:cs typeface="Times New Roman" panose="02020603050405020304" pitchFamily="18" charset="0"/>
              </a:rPr>
              <a:t>toinen henkilö yhtiöstä oli voitu siirtää jatkamaan irtisanotun tehtäviä</a:t>
            </a:r>
          </a:p>
          <a:p>
            <a:pPr>
              <a:lnSpc>
                <a:spcPct val="120000"/>
              </a:lnSpc>
              <a:spcBef>
                <a:spcPts val="0"/>
              </a:spcBef>
              <a:buFontTx/>
              <a:buChar char="-"/>
              <a:defRPr/>
            </a:pPr>
            <a:r>
              <a:rPr lang="fi-FI" altLang="fi-FI" dirty="0" smtClean="0">
                <a:latin typeface="Times New Roman" panose="02020603050405020304" pitchFamily="18" charset="0"/>
                <a:cs typeface="Times New Roman" panose="02020603050405020304" pitchFamily="18" charset="0"/>
              </a:rPr>
              <a:t>siirto tapahtui konsernin liiketoiminnan uudelleenjärjestelyistä</a:t>
            </a:r>
          </a:p>
          <a:p>
            <a:pPr>
              <a:lnSpc>
                <a:spcPct val="120000"/>
              </a:lnSpc>
              <a:spcBef>
                <a:spcPts val="0"/>
              </a:spcBef>
              <a:buFont typeface="Arial" panose="020B0604020202020204" pitchFamily="34" charset="0"/>
              <a:buChar char="•"/>
              <a:defRPr/>
            </a:pPr>
            <a:endParaRPr lang="fi-FI" altLang="fi-FI" dirty="0" smtClean="0">
              <a:latin typeface="Times New Roman" panose="02020603050405020304" pitchFamily="18" charset="0"/>
              <a:cs typeface="Times New Roman" panose="02020603050405020304" pitchFamily="18" charset="0"/>
            </a:endParaRPr>
          </a:p>
          <a:p>
            <a:pPr>
              <a:lnSpc>
                <a:spcPct val="120000"/>
              </a:lnSpc>
              <a:spcBef>
                <a:spcPts val="0"/>
              </a:spcBef>
              <a:buFont typeface="Arial" panose="020B0604020202020204" pitchFamily="34" charset="0"/>
              <a:buChar char="•"/>
              <a:defRPr/>
            </a:pPr>
            <a:endParaRPr lang="fi-FI" altLang="fi-FI" dirty="0" smtClean="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704850" y="1052513"/>
            <a:ext cx="6781800" cy="1080343"/>
          </a:xfrm>
        </p:spPr>
        <p:txBody>
          <a:bodyPr/>
          <a:lstStyle/>
          <a:p>
            <a:pPr eaLnBrk="1" hangingPunct="1"/>
            <a:r>
              <a:rPr lang="fi-FI" altLang="fi-FI" sz="2400" dirty="0" smtClean="0">
                <a:latin typeface="Times New Roman" pitchFamily="18" charset="0"/>
                <a:cs typeface="Times New Roman" pitchFamily="18" charset="0"/>
              </a:rPr>
              <a:t>Irtisanomisperuste ei täyty, jos voidaan sijoittaa tai kouluttaa muuhun työhön</a:t>
            </a:r>
            <a:endParaRPr lang="en-US" altLang="fi-FI" sz="2400" dirty="0" smtClean="0">
              <a:latin typeface="Times New Roman" pitchFamily="18" charset="0"/>
              <a:cs typeface="Times New Roman" pitchFamily="18" charset="0"/>
            </a:endParaRPr>
          </a:p>
        </p:txBody>
      </p:sp>
      <p:sp>
        <p:nvSpPr>
          <p:cNvPr id="116739" name="Content Placeholder 2"/>
          <p:cNvSpPr>
            <a:spLocks noGrp="1"/>
          </p:cNvSpPr>
          <p:nvPr>
            <p:ph idx="1"/>
          </p:nvPr>
        </p:nvSpPr>
        <p:spPr>
          <a:xfrm>
            <a:off x="638175" y="2349500"/>
            <a:ext cx="7822257" cy="3527772"/>
          </a:xfrm>
        </p:spPr>
        <p:txBody>
          <a:bodyPr>
            <a:normAutofit fontScale="85000" lnSpcReduction="10000"/>
          </a:bodyPr>
          <a:lstStyle/>
          <a:p>
            <a:r>
              <a:rPr lang="fi-FI" altLang="fi-FI" dirty="0" smtClean="0">
                <a:latin typeface="Times New Roman" pitchFamily="18" charset="0"/>
                <a:cs typeface="Times New Roman" pitchFamily="18" charset="0"/>
              </a:rPr>
              <a:t>TSL 7 luvun 3 §:n 1 momentti: muu työ (tai koulutus) irtisanomisen sijasta</a:t>
            </a:r>
          </a:p>
          <a:p>
            <a:r>
              <a:rPr lang="fi-FI" altLang="fi-FI" dirty="0" smtClean="0">
                <a:latin typeface="Times New Roman" pitchFamily="18" charset="0"/>
                <a:ea typeface="Batang" pitchFamily="18" charset="-127"/>
                <a:cs typeface="Times New Roman" pitchFamily="18" charset="0"/>
              </a:rPr>
              <a:t>”Työnantaja saa irtisanoa työsopimuksen, kun tarjolla oleva työ on taloudellisista, tuotannollisista tai työnantajan toiminnan uudelleenjärjestelyistä johtuvista syistä vähentynyt olennaisesti ja pysyvästi. Työsopimusta ei kuitenkaan saa irtisanoa, jos työntekijä on sijoitettavissa tai koulutettavissa toisiin tehtäviin 4 §:ssä säädetyllä tavalla.”</a:t>
            </a:r>
            <a:endParaRPr lang="en-US" altLang="fi-FI" dirty="0" smtClean="0">
              <a:latin typeface="Times New Roman" pitchFamily="18" charset="0"/>
              <a:ea typeface="Batang" pitchFamily="18" charset="-127"/>
              <a:cs typeface="Times New Roman" pitchFamily="18" charset="0"/>
            </a:endParaRPr>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eaLnBrk="1" hangingPunct="1"/>
            <a:r>
              <a:rPr lang="fi-FI" altLang="fi-FI" smtClean="0">
                <a:latin typeface="Times New Roman" pitchFamily="18" charset="0"/>
                <a:cs typeface="Times New Roman" pitchFamily="18" charset="0"/>
              </a:rPr>
              <a:t>TSL 7:4.1 ja 2</a:t>
            </a:r>
            <a:endParaRPr lang="en-US" altLang="fi-FI" smtClean="0">
              <a:latin typeface="Times New Roman" pitchFamily="18" charset="0"/>
              <a:cs typeface="Times New Roman" pitchFamily="18" charset="0"/>
            </a:endParaRPr>
          </a:p>
        </p:txBody>
      </p:sp>
      <p:sp>
        <p:nvSpPr>
          <p:cNvPr id="117763" name="Content Placeholder 2"/>
          <p:cNvSpPr>
            <a:spLocks noGrp="1"/>
          </p:cNvSpPr>
          <p:nvPr>
            <p:ph idx="1"/>
          </p:nvPr>
        </p:nvSpPr>
        <p:spPr/>
        <p:txBody>
          <a:bodyPr>
            <a:normAutofit fontScale="92500" lnSpcReduction="10000"/>
          </a:bodyPr>
          <a:lstStyle/>
          <a:p>
            <a:pPr eaLnBrk="1" hangingPunct="1"/>
            <a:r>
              <a:rPr lang="fi-FI" altLang="fi-FI" dirty="0" smtClean="0">
                <a:latin typeface="Times New Roman" pitchFamily="18" charset="0"/>
                <a:cs typeface="Times New Roman" pitchFamily="18" charset="0"/>
              </a:rPr>
              <a:t>Työntekijälle on tarjottava ensisijaisesti hänen työsopimuksensa mukaista työtä vastaavaa työtä. Jos tällaista työtä ei ole, työntekijälle on tarjottava muuta hänen koulutustaan, ammattitaitoaan tai kokemustaan vastaavaa työtä.</a:t>
            </a:r>
            <a:br>
              <a:rPr lang="fi-FI" altLang="fi-FI" dirty="0" smtClean="0">
                <a:latin typeface="Times New Roman" pitchFamily="18" charset="0"/>
                <a:cs typeface="Times New Roman" pitchFamily="18" charset="0"/>
              </a:rPr>
            </a:br>
            <a:endParaRPr lang="fi-FI" altLang="fi-FI" dirty="0" smtClean="0">
              <a:latin typeface="Times New Roman" pitchFamily="18" charset="0"/>
              <a:cs typeface="Times New Roman" pitchFamily="18" charset="0"/>
            </a:endParaRPr>
          </a:p>
          <a:p>
            <a:pPr eaLnBrk="1" hangingPunct="1"/>
            <a:r>
              <a:rPr lang="fi-FI" altLang="fi-FI" dirty="0" smtClean="0">
                <a:latin typeface="Times New Roman" pitchFamily="18" charset="0"/>
                <a:cs typeface="Times New Roman" pitchFamily="18" charset="0"/>
              </a:rPr>
              <a:t>(Työnantajan on järjestettävä työntekijälle sellaista uusien tehtävien edellyttämää koulutusta, jota voidaan molempien sopijapuolten kannalta pitää tarkoituksenmukaisena ja kohtuullisena.)</a:t>
            </a:r>
          </a:p>
          <a:p>
            <a:pPr eaLnBrk="1" hangingPunct="1"/>
            <a:endParaRPr lang="en-US" altLang="fi-FI" dirty="0" smtClean="0">
              <a:latin typeface="Times New Roman" pitchFamily="18" charset="0"/>
              <a:cs typeface="Times New Roman" pitchFamily="18" charset="0"/>
            </a:endParaRPr>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itle 1"/>
          <p:cNvSpPr>
            <a:spLocks noGrp="1"/>
          </p:cNvSpPr>
          <p:nvPr>
            <p:ph type="title"/>
          </p:nvPr>
        </p:nvSpPr>
        <p:spPr/>
        <p:txBody>
          <a:bodyPr>
            <a:normAutofit fontScale="90000"/>
          </a:bodyPr>
          <a:lstStyle/>
          <a:p>
            <a:r>
              <a:rPr lang="fi-FI" altLang="fi-FI" smtClean="0">
                <a:latin typeface="Times New Roman" pitchFamily="18" charset="0"/>
                <a:cs typeface="Times New Roman" pitchFamily="18" charset="0"/>
              </a:rPr>
              <a:t>Irtisanomisperustetta ei ole ainakaan, jos…</a:t>
            </a:r>
          </a:p>
        </p:txBody>
      </p:sp>
      <p:sp>
        <p:nvSpPr>
          <p:cNvPr id="138243" name="Content Placeholder 2"/>
          <p:cNvSpPr>
            <a:spLocks noGrp="1"/>
          </p:cNvSpPr>
          <p:nvPr>
            <p:ph idx="1"/>
          </p:nvPr>
        </p:nvSpPr>
        <p:spPr/>
        <p:txBody>
          <a:bodyPr/>
          <a:lstStyle/>
          <a:p>
            <a:r>
              <a:rPr lang="fi-FI" altLang="fi-FI" sz="2400" smtClean="0">
                <a:latin typeface="Times New Roman" pitchFamily="18" charset="0"/>
                <a:cs typeface="Times New Roman" pitchFamily="18" charset="0"/>
              </a:rPr>
              <a:t>1) työnantaja on ennen irtisanomista tai sen jälkeen ottanut uuden työntekijän samankaltaisiin tehtäviin, joissa irtisanottu oli, vaikka toimintaedellytyksissä ei ole vastaavana aikana tapahtunut muutosta</a:t>
            </a:r>
            <a:br>
              <a:rPr lang="fi-FI" altLang="fi-FI" sz="2400" smtClean="0">
                <a:latin typeface="Times New Roman" pitchFamily="18" charset="0"/>
                <a:cs typeface="Times New Roman" pitchFamily="18" charset="0"/>
              </a:rPr>
            </a:br>
            <a:endParaRPr lang="fi-FI" altLang="fi-FI" sz="2400" smtClean="0">
              <a:latin typeface="Times New Roman" pitchFamily="18" charset="0"/>
              <a:cs typeface="Times New Roman" pitchFamily="18" charset="0"/>
            </a:endParaRPr>
          </a:p>
          <a:p>
            <a:r>
              <a:rPr lang="fi-FI" altLang="fi-FI" sz="2400" smtClean="0">
                <a:latin typeface="Times New Roman" pitchFamily="18" charset="0"/>
                <a:cs typeface="Times New Roman" pitchFamily="18" charset="0"/>
              </a:rPr>
              <a:t>2) töiden uudelleenjärjestelystä ei aiheudu työn tosiasiallista vähentymistä</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tsikko 1"/>
          <p:cNvSpPr>
            <a:spLocks noGrp="1"/>
          </p:cNvSpPr>
          <p:nvPr>
            <p:ph type="title"/>
          </p:nvPr>
        </p:nvSpPr>
        <p:spPr>
          <a:xfrm>
            <a:off x="457200" y="704850"/>
            <a:ext cx="8229600" cy="636588"/>
          </a:xfrm>
        </p:spPr>
        <p:txBody>
          <a:bodyPr/>
          <a:lstStyle/>
          <a:p>
            <a:r>
              <a:rPr lang="fi-FI" smtClean="0">
                <a:latin typeface="Times New Roman" pitchFamily="18" charset="0"/>
                <a:cs typeface="Times New Roman" pitchFamily="18" charset="0"/>
              </a:rPr>
              <a:t>Kokonaisarvioinnista</a:t>
            </a:r>
          </a:p>
        </p:txBody>
      </p:sp>
      <p:sp>
        <p:nvSpPr>
          <p:cNvPr id="25603" name="Sisällön paikkamerkki 2"/>
          <p:cNvSpPr>
            <a:spLocks noGrp="1"/>
          </p:cNvSpPr>
          <p:nvPr>
            <p:ph idx="1"/>
          </p:nvPr>
        </p:nvSpPr>
        <p:spPr>
          <a:xfrm>
            <a:off x="323528" y="1628800"/>
            <a:ext cx="8363272" cy="4695800"/>
          </a:xfrm>
        </p:spPr>
        <p:txBody>
          <a:bodyPr/>
          <a:lstStyle/>
          <a:p>
            <a:r>
              <a:rPr lang="fi-FI" sz="2400" dirty="0" smtClean="0">
                <a:latin typeface="Times New Roman" pitchFamily="18" charset="0"/>
                <a:cs typeface="Times New Roman" pitchFamily="18" charset="0"/>
              </a:rPr>
              <a:t>työsuhteelle ominaisen johdon ja valvonnan erottaminen muuhun oikeussuhteeseen liittyvästä johdosta ja valvonnasta saattaa olla hyvin vaikeaa</a:t>
            </a:r>
          </a:p>
          <a:p>
            <a:r>
              <a:rPr lang="fi-FI" sz="2400" dirty="0" smtClean="0">
                <a:latin typeface="Times New Roman" pitchFamily="18" charset="0"/>
                <a:cs typeface="Times New Roman" pitchFamily="18" charset="0"/>
              </a:rPr>
              <a:t>samantyyppisiä johto ja valvonta –toimia voi ilmetä niin työsuhteessa kuin muussakin työn tekoa koskevassa oikeussuhteessa</a:t>
            </a:r>
          </a:p>
          <a:p>
            <a:r>
              <a:rPr lang="fi-FI" sz="2400" dirty="0" smtClean="0">
                <a:latin typeface="Times New Roman" pitchFamily="18" charset="0"/>
                <a:cs typeface="Times New Roman" pitchFamily="18" charset="0"/>
              </a:rPr>
              <a:t>oikeussuhteen luonnetta ei voida välttämättä ratkaista yksittäisiä työsuhteen tunnusmerkkejä tarkastelemalla -&gt;</a:t>
            </a:r>
          </a:p>
          <a:p>
            <a:r>
              <a:rPr lang="fi-FI" sz="2400" dirty="0" smtClean="0">
                <a:latin typeface="Times New Roman" pitchFamily="18" charset="0"/>
                <a:cs typeface="Times New Roman" pitchFamily="18" charset="0"/>
              </a:rPr>
              <a:t>työtä tekevän osapuolen oikeudellista asemaa on tarkasteltava kokonaisuutena ottaen huomioon oikeudellisten seikkojen ohella myös erilaisia sosiaalisia ja taloudellisia tekijöitä</a:t>
            </a:r>
          </a:p>
          <a:p>
            <a:endParaRPr lang="fi-FI" dirty="0" smtClean="0">
              <a:latin typeface="Times New Roman" pitchFamily="18" charset="0"/>
              <a:cs typeface="Times New Roman" pitchFamily="18" charset="0"/>
            </a:endParaRPr>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1"/>
          <p:cNvSpPr>
            <a:spLocks noGrp="1"/>
          </p:cNvSpPr>
          <p:nvPr>
            <p:ph type="title"/>
          </p:nvPr>
        </p:nvSpPr>
        <p:spPr/>
        <p:txBody>
          <a:bodyPr>
            <a:normAutofit fontScale="90000"/>
          </a:bodyPr>
          <a:lstStyle/>
          <a:p>
            <a:r>
              <a:rPr lang="fi-FI" altLang="fi-FI" smtClean="0">
                <a:latin typeface="Times New Roman" pitchFamily="18" charset="0"/>
                <a:cs typeface="Times New Roman" pitchFamily="18" charset="0"/>
              </a:rPr>
              <a:t>TT 2015-29, irtisanottavan korvaaminen toiselle työntekijällä</a:t>
            </a:r>
          </a:p>
        </p:txBody>
      </p:sp>
      <p:sp>
        <p:nvSpPr>
          <p:cNvPr id="139267" name="Content Placeholder 2"/>
          <p:cNvSpPr>
            <a:spLocks noGrp="1"/>
          </p:cNvSpPr>
          <p:nvPr>
            <p:ph idx="1"/>
          </p:nvPr>
        </p:nvSpPr>
        <p:spPr/>
        <p:txBody>
          <a:bodyPr>
            <a:normAutofit fontScale="77500" lnSpcReduction="20000"/>
          </a:bodyPr>
          <a:lstStyle/>
          <a:p>
            <a:r>
              <a:rPr lang="fi-FI" altLang="fi-FI" smtClean="0">
                <a:latin typeface="Times New Roman" pitchFamily="18" charset="0"/>
                <a:cs typeface="Times New Roman" pitchFamily="18" charset="0"/>
              </a:rPr>
              <a:t>Yhtiö oli irtisanonut HR-tehtävissä työskennellen työntekijän taloudellisilla ja tuotannollisilla syillä. Työntekijän tehtävää ei ollut irtisanomisen jälkeen lakkautettu, vaan tehtävä oli säilynyt ainakin pääosin sisällöltään muuttumattomana. Tehtävään oli siirretty yhtiössä aikaisemmin toisenlaisessa työssä palkanlaskijana toiminut työntekijä. </a:t>
            </a:r>
            <a:r>
              <a:rPr lang="fi-FI" altLang="fi-FI" u="sng" smtClean="0">
                <a:latin typeface="Times New Roman" pitchFamily="18" charset="0"/>
                <a:cs typeface="Times New Roman" pitchFamily="18" charset="0"/>
              </a:rPr>
              <a:t>Työnantajan toimintaedellytyksissä ei ollut tapahtunut sellaisia muutoksia, joilla olisi voitu perustella työntekijän korvaamista toisella työntekijällä</a:t>
            </a:r>
            <a:r>
              <a:rPr lang="fi-FI" altLang="fi-FI" smtClean="0">
                <a:latin typeface="Times New Roman" pitchFamily="18" charset="0"/>
                <a:cs typeface="Times New Roman" pitchFamily="18" charset="0"/>
              </a:rPr>
              <a:t>. Työnantajalla ei ollut irtisanomissuojasopimuksessa edellytettyjä perusteita irtisanoa työntekijän työsopimusta, koska työntekijän tekemä työ ei ollut työsopimuslaissa tarkoitetulla tavalla vähentynyt. (Ään.)</a:t>
            </a:r>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1"/>
          <p:cNvSpPr>
            <a:spLocks noGrp="1"/>
          </p:cNvSpPr>
          <p:nvPr>
            <p:ph type="title"/>
          </p:nvPr>
        </p:nvSpPr>
        <p:spPr>
          <a:xfrm>
            <a:off x="628650" y="857251"/>
            <a:ext cx="7886700" cy="555526"/>
          </a:xfrm>
        </p:spPr>
        <p:txBody>
          <a:bodyPr/>
          <a:lstStyle/>
          <a:p>
            <a:r>
              <a:rPr lang="fi-FI" altLang="fi-FI" dirty="0" smtClean="0">
                <a:latin typeface="Times New Roman" pitchFamily="18" charset="0"/>
                <a:cs typeface="Times New Roman" pitchFamily="18" charset="0"/>
              </a:rPr>
              <a:t>Perusteluja</a:t>
            </a:r>
          </a:p>
        </p:txBody>
      </p:sp>
      <p:sp>
        <p:nvSpPr>
          <p:cNvPr id="3" name="Content Placeholder 2"/>
          <p:cNvSpPr>
            <a:spLocks noGrp="1"/>
          </p:cNvSpPr>
          <p:nvPr>
            <p:ph idx="1"/>
          </p:nvPr>
        </p:nvSpPr>
        <p:spPr>
          <a:xfrm>
            <a:off x="385763" y="1727200"/>
            <a:ext cx="8129587" cy="4582120"/>
          </a:xfrm>
        </p:spPr>
        <p:txBody>
          <a:bodyPr>
            <a:noAutofit/>
          </a:bodyPr>
          <a:lstStyle/>
          <a:p>
            <a:pPr>
              <a:lnSpc>
                <a:spcPct val="120000"/>
              </a:lnSpc>
              <a:spcBef>
                <a:spcPts val="0"/>
              </a:spcBef>
              <a:buFont typeface="Arial" panose="020B0604020202020204" pitchFamily="34" charset="0"/>
              <a:buChar char="•"/>
              <a:defRPr/>
            </a:pPr>
            <a:r>
              <a:rPr lang="fi-FI" sz="1600" dirty="0">
                <a:latin typeface="Times New Roman" panose="02020603050405020304" pitchFamily="18" charset="0"/>
                <a:cs typeface="Times New Roman" panose="02020603050405020304" pitchFamily="18" charset="0"/>
              </a:rPr>
              <a:t>Työsopimuslaissa tarkoitettu uuden työntekijän ottaminen voi oikeuskäytännön mukaan olla kysymyksessä myös silloin, kun irtisanottavan työntekijän tilalle siirretään yrityksen sisällä toinen työntekijä, joka ei ole aikaisemmin tehnyt kysymyksessä olevaa työtä ja jolle on jouduttu antamaan tehtävään koulutus (KKO 2000:64). </a:t>
            </a:r>
            <a:endParaRPr lang="fi-FI" sz="1600" dirty="0" smtClean="0">
              <a:latin typeface="Times New Roman" panose="02020603050405020304" pitchFamily="18" charset="0"/>
              <a:cs typeface="Times New Roman" panose="02020603050405020304" pitchFamily="18" charset="0"/>
            </a:endParaRPr>
          </a:p>
          <a:p>
            <a:pPr>
              <a:lnSpc>
                <a:spcPct val="120000"/>
              </a:lnSpc>
              <a:spcBef>
                <a:spcPts val="0"/>
              </a:spcBef>
              <a:buFont typeface="Arial" panose="020B0604020202020204" pitchFamily="34" charset="0"/>
              <a:buChar char="•"/>
              <a:defRPr/>
            </a:pPr>
            <a:r>
              <a:rPr lang="fi-FI" sz="1600" dirty="0" smtClean="0">
                <a:latin typeface="Times New Roman" panose="02020603050405020304" pitchFamily="18" charset="0"/>
                <a:cs typeface="Times New Roman" panose="02020603050405020304" pitchFamily="18" charset="0"/>
              </a:rPr>
              <a:t>Jos </a:t>
            </a:r>
            <a:r>
              <a:rPr lang="fi-FI" sz="1600" dirty="0">
                <a:latin typeface="Times New Roman" panose="02020603050405020304" pitchFamily="18" charset="0"/>
                <a:cs typeface="Times New Roman" panose="02020603050405020304" pitchFamily="18" charset="0"/>
              </a:rPr>
              <a:t>taas irtisanotun työntekijän tilalle siirretään aiemmin samassa tehtävässä toiminut henkilö (KKO 1995:20) tai muutoin samanlaista työtä tehnyt työntekijä (KKO 2010:43), työnantajalla on katsottu olleen vapaus valita irtisanottavat työntekijät. </a:t>
            </a:r>
            <a:endParaRPr lang="fi-FI" sz="1600" dirty="0" smtClean="0">
              <a:latin typeface="Times New Roman" panose="02020603050405020304" pitchFamily="18" charset="0"/>
              <a:cs typeface="Times New Roman" panose="02020603050405020304" pitchFamily="18" charset="0"/>
            </a:endParaRPr>
          </a:p>
          <a:p>
            <a:pPr>
              <a:lnSpc>
                <a:spcPct val="120000"/>
              </a:lnSpc>
              <a:spcBef>
                <a:spcPts val="0"/>
              </a:spcBef>
              <a:buFont typeface="Arial" panose="020B0604020202020204" pitchFamily="34" charset="0"/>
              <a:buChar char="•"/>
              <a:defRPr/>
            </a:pPr>
            <a:r>
              <a:rPr lang="fi-FI" sz="1600" dirty="0" smtClean="0">
                <a:latin typeface="Times New Roman" panose="02020603050405020304" pitchFamily="18" charset="0"/>
                <a:cs typeface="Times New Roman" panose="02020603050405020304" pitchFamily="18" charset="0"/>
              </a:rPr>
              <a:t>Samanlaisessa </a:t>
            </a:r>
            <a:r>
              <a:rPr lang="fi-FI" sz="1600" dirty="0">
                <a:latin typeface="Times New Roman" panose="02020603050405020304" pitchFamily="18" charset="0"/>
                <a:cs typeface="Times New Roman" panose="02020603050405020304" pitchFamily="18" charset="0"/>
              </a:rPr>
              <a:t>asemassa ja saman irtisanomisperusteen vaikutuspiirissä olevien työntekijöiden joukosta työnantaja </a:t>
            </a:r>
            <a:r>
              <a:rPr lang="fi-FI" sz="1600" u="sng" dirty="0">
                <a:latin typeface="Times New Roman" panose="02020603050405020304" pitchFamily="18" charset="0"/>
                <a:cs typeface="Times New Roman" panose="02020603050405020304" pitchFamily="18" charset="0"/>
              </a:rPr>
              <a:t>voi asiallisin perustein valita </a:t>
            </a:r>
            <a:r>
              <a:rPr lang="fi-FI" sz="1600" dirty="0">
                <a:latin typeface="Times New Roman" panose="02020603050405020304" pitchFamily="18" charset="0"/>
                <a:cs typeface="Times New Roman" panose="02020603050405020304" pitchFamily="18" charset="0"/>
              </a:rPr>
              <a:t>irtisanottavat henkilöt, ellei irtisanomisjärjestystä koskevista määräyksistä muuta johdu (ks. myös KKO 1998:14 perusteluineen sekä irtisanomisjärjestyksen muodostamisesta vastaavin perustein TT 2013:152). </a:t>
            </a:r>
            <a:endParaRPr lang="fi-FI" sz="1600" dirty="0" smtClean="0">
              <a:latin typeface="Times New Roman" panose="02020603050405020304" pitchFamily="18" charset="0"/>
              <a:cs typeface="Times New Roman" panose="02020603050405020304" pitchFamily="18" charset="0"/>
            </a:endParaRPr>
          </a:p>
          <a:p>
            <a:pPr>
              <a:lnSpc>
                <a:spcPct val="120000"/>
              </a:lnSpc>
              <a:spcBef>
                <a:spcPts val="0"/>
              </a:spcBef>
              <a:buFont typeface="Arial" panose="020B0604020202020204" pitchFamily="34" charset="0"/>
              <a:buChar char="•"/>
              <a:defRPr/>
            </a:pPr>
            <a:r>
              <a:rPr lang="fi-FI" sz="1600" dirty="0" smtClean="0">
                <a:latin typeface="Times New Roman" panose="02020603050405020304" pitchFamily="18" charset="0"/>
                <a:cs typeface="Times New Roman" panose="02020603050405020304" pitchFamily="18" charset="0"/>
              </a:rPr>
              <a:t>Tämä </a:t>
            </a:r>
            <a:r>
              <a:rPr lang="fi-FI" sz="1600" u="sng" dirty="0">
                <a:latin typeface="Times New Roman" panose="02020603050405020304" pitchFamily="18" charset="0"/>
                <a:cs typeface="Times New Roman" panose="02020603050405020304" pitchFamily="18" charset="0"/>
              </a:rPr>
              <a:t>edellytys ei täyty, jos irtisanotun henkilön tilalle vaihdetaan aikaisemmin toisenlaisissa tehtävissä toiminut työntekijä</a:t>
            </a:r>
            <a:r>
              <a:rPr lang="fi-FI" sz="1600" dirty="0">
                <a:latin typeface="Times New Roman" panose="02020603050405020304" pitchFamily="18" charset="0"/>
                <a:cs typeface="Times New Roman" panose="02020603050405020304" pitchFamily="18" charset="0"/>
              </a:rPr>
              <a:t>. Irtisanomisperusteen on toisaalta katsottu täyttyneen sellaisissa tapauksissa, joissa irtisanotun henkilön työ erillisenä tehtäväkokonaisuutena on lakannut ja hänen tehtävänsä on jaettu muiden työntekijöiden hoidettavaksi (esim. KKO 1994:17 ja 1998:130, TT 2010:49).</a:t>
            </a:r>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itle 1"/>
          <p:cNvSpPr>
            <a:spLocks noGrp="1"/>
          </p:cNvSpPr>
          <p:nvPr>
            <p:ph type="title"/>
          </p:nvPr>
        </p:nvSpPr>
        <p:spPr/>
        <p:txBody>
          <a:bodyPr>
            <a:normAutofit fontScale="90000"/>
          </a:bodyPr>
          <a:lstStyle/>
          <a:p>
            <a:r>
              <a:rPr lang="fi-FI" altLang="fi-FI" smtClean="0">
                <a:latin typeface="Times New Roman" pitchFamily="18" charset="0"/>
                <a:cs typeface="Times New Roman" pitchFamily="18" charset="0"/>
              </a:rPr>
              <a:t>TT 2014-185, vuokratyöntekijä ei ole ”uusi työntekijä”</a:t>
            </a:r>
          </a:p>
        </p:txBody>
      </p:sp>
      <p:sp>
        <p:nvSpPr>
          <p:cNvPr id="141315" name="Content Placeholder 2"/>
          <p:cNvSpPr>
            <a:spLocks noGrp="1"/>
          </p:cNvSpPr>
          <p:nvPr>
            <p:ph idx="1"/>
          </p:nvPr>
        </p:nvSpPr>
        <p:spPr/>
        <p:txBody>
          <a:bodyPr>
            <a:normAutofit fontScale="77500" lnSpcReduction="20000"/>
          </a:bodyPr>
          <a:lstStyle/>
          <a:p>
            <a:r>
              <a:rPr lang="fi-FI" altLang="fi-FI" smtClean="0">
                <a:latin typeface="Times New Roman" pitchFamily="18" charset="0"/>
                <a:cs typeface="Times New Roman" pitchFamily="18" charset="0"/>
              </a:rPr>
              <a:t>Teknologiayhtiössä tarjolla oleva kirjanpitäjän työ oli taloudellisista ja tuotannollisista syistä vähentynyt olennaisesti ja pysyvästi. Yhtiöllä ei ollut myöskään ollut kirjanpitäjän irtisanomisen aikoihin tarjota hänelle muuta työsuhteessa tehtävää työtä. Se, että yhtiö oli kirjanpitäjän työsuhteen päätyttyä ottanut </a:t>
            </a:r>
            <a:r>
              <a:rPr lang="fi-FI" altLang="fi-FI" u="sng" smtClean="0">
                <a:latin typeface="Times New Roman" pitchFamily="18" charset="0"/>
                <a:cs typeface="Times New Roman" pitchFamily="18" charset="0"/>
              </a:rPr>
              <a:t>vuokratyöntekijän tekemään </a:t>
            </a:r>
            <a:r>
              <a:rPr lang="fi-FI" altLang="fi-FI" smtClean="0">
                <a:latin typeface="Times New Roman" pitchFamily="18" charset="0"/>
                <a:cs typeface="Times New Roman" pitchFamily="18" charset="0"/>
              </a:rPr>
              <a:t>toisenlaisia taloushallinnon tehtäviä, ei osoittanut irtisanomisperusteen puuttumista. Yhtiöllä oli siten ollut irtisanomissuojasopimuksen määräyksessä tarkoitetut taloudelliset, tuotannolliset ja työnantajan toiminnan uudelleen­järjestelyistä johtuvat syyt kirjanpitäjän työsopimuksen irtisanomiselle. Muunlaisia, epäasiallisia syitä kirjanpitäjän työsopimuksen irtisanomiseen ei ollut näytetty olleen. (Ään. perusteluista)</a:t>
            </a:r>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p:cNvSpPr>
            <a:spLocks noGrp="1"/>
          </p:cNvSpPr>
          <p:nvPr>
            <p:ph type="title"/>
          </p:nvPr>
        </p:nvSpPr>
        <p:spPr/>
        <p:txBody>
          <a:bodyPr/>
          <a:lstStyle/>
          <a:p>
            <a:r>
              <a:rPr lang="fi-FI" altLang="fi-FI" smtClean="0">
                <a:latin typeface="Times New Roman" pitchFamily="18" charset="0"/>
                <a:cs typeface="Times New Roman" pitchFamily="18" charset="0"/>
              </a:rPr>
              <a:t>Irtisanomisjärjestys</a:t>
            </a:r>
          </a:p>
        </p:txBody>
      </p:sp>
      <p:sp>
        <p:nvSpPr>
          <p:cNvPr id="142339" name="Content Placeholder 2"/>
          <p:cNvSpPr>
            <a:spLocks noGrp="1"/>
          </p:cNvSpPr>
          <p:nvPr>
            <p:ph idx="1"/>
          </p:nvPr>
        </p:nvSpPr>
        <p:spPr/>
        <p:txBody>
          <a:bodyPr/>
          <a:lstStyle/>
          <a:p>
            <a:r>
              <a:rPr lang="fi-FI" altLang="fi-FI" smtClean="0">
                <a:latin typeface="Times New Roman" pitchFamily="18" charset="0"/>
                <a:cs typeface="Times New Roman" pitchFamily="18" charset="0"/>
              </a:rPr>
              <a:t>jos kaikkien velvoitteiden täyttämisen jälkeen useampi irtisanottavissa, työnantaja saa valita</a:t>
            </a:r>
          </a:p>
          <a:p>
            <a:r>
              <a:rPr lang="fi-FI" altLang="fi-FI" smtClean="0">
                <a:latin typeface="Times New Roman" pitchFamily="18" charset="0"/>
                <a:cs typeface="Times New Roman" pitchFamily="18" charset="0"/>
              </a:rPr>
              <a:t>ei saa rikkoa tasapuolisen kohtelun velvoitetta, ei saa syrjiä (yhdenvertaisuuslaki + tasa-arvolaki)</a:t>
            </a:r>
          </a:p>
          <a:p>
            <a:r>
              <a:rPr lang="fi-FI" altLang="fi-FI" smtClean="0">
                <a:latin typeface="Times New Roman" pitchFamily="18" charset="0"/>
                <a:cs typeface="Times New Roman" pitchFamily="18" charset="0"/>
              </a:rPr>
              <a:t>työehtosopimuksessa voi olla järjestystä koskevia määräyksiä, joissa henkilöstö asetetaan keskinäiseen etusijajärjestykseen</a:t>
            </a:r>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Työnantajalla laaja velvollisuus tarjota ’muuta työtä’</a:t>
            </a:r>
            <a:endParaRPr lang="fi-FI" dirty="0"/>
          </a:p>
        </p:txBody>
      </p:sp>
      <p:sp>
        <p:nvSpPr>
          <p:cNvPr id="3" name="Sisällön paikkamerkki 2"/>
          <p:cNvSpPr>
            <a:spLocks noGrp="1"/>
          </p:cNvSpPr>
          <p:nvPr>
            <p:ph idx="1"/>
          </p:nvPr>
        </p:nvSpPr>
        <p:spPr/>
        <p:txBody>
          <a:bodyPr/>
          <a:lstStyle/>
          <a:p>
            <a:r>
              <a:rPr lang="fi-FI" dirty="0" smtClean="0"/>
              <a:t>ainakin:</a:t>
            </a:r>
          </a:p>
          <a:p>
            <a:pPr lvl="1"/>
            <a:r>
              <a:rPr lang="fi-FI" dirty="0" smtClean="0"/>
              <a:t>lomautuksen estämiseksi</a:t>
            </a:r>
          </a:p>
          <a:p>
            <a:pPr lvl="1"/>
            <a:r>
              <a:rPr lang="fi-FI" dirty="0" smtClean="0"/>
              <a:t>osa-aikaistamisen estämiseksi</a:t>
            </a:r>
          </a:p>
          <a:p>
            <a:pPr lvl="1"/>
            <a:r>
              <a:rPr lang="fi-FI" dirty="0" smtClean="0"/>
              <a:t>henkilöperusteisen irtisanomisen estämiseksi (lievä rike/laiminlyönti, sairausperuste)</a:t>
            </a:r>
          </a:p>
          <a:p>
            <a:pPr lvl="1"/>
            <a:r>
              <a:rPr lang="fi-FI" dirty="0" smtClean="0"/>
              <a:t>taloudellis-tuotannollisperusteisen irtisanomisen estämiseksi</a:t>
            </a:r>
          </a:p>
          <a:p>
            <a:r>
              <a:rPr lang="fi-FI" dirty="0" smtClean="0"/>
              <a:t>huom. KKO 2016:13!</a:t>
            </a:r>
          </a:p>
          <a:p>
            <a:endParaRPr lang="fi-FI" dirty="0"/>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normAutofit fontScale="90000"/>
          </a:bodyPr>
          <a:lstStyle/>
          <a:p>
            <a:r>
              <a:rPr lang="fi-FI" dirty="0">
                <a:latin typeface="Arial" pitchFamily="34" charset="0"/>
                <a:cs typeface="Arial" pitchFamily="34" charset="0"/>
              </a:rPr>
              <a:t>Muuta työtä on tarjottava, jos sellaista on…</a:t>
            </a:r>
          </a:p>
        </p:txBody>
      </p:sp>
      <p:graphicFrame>
        <p:nvGraphicFramePr>
          <p:cNvPr id="8" name="Content Placeholder 7"/>
          <p:cNvGraphicFramePr>
            <a:graphicFrameLocks noGrp="1"/>
          </p:cNvGraphicFramePr>
          <p:nvPr>
            <p:ph idx="1"/>
          </p:nvPr>
        </p:nvGraphicFramePr>
        <p:xfrm>
          <a:off x="1614488" y="1825625"/>
          <a:ext cx="59150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5" name="Straight Connector 4"/>
          <p:cNvCxnSpPr/>
          <p:nvPr/>
        </p:nvCxnSpPr>
        <p:spPr>
          <a:xfrm>
            <a:off x="1824038" y="3644900"/>
            <a:ext cx="948929" cy="12700"/>
          </a:xfrm>
          <a:prstGeom prst="line">
            <a:avLst/>
          </a:prstGeom>
        </p:spPr>
        <p:style>
          <a:lnRef idx="1">
            <a:schemeClr val="accent1"/>
          </a:lnRef>
          <a:fillRef idx="0">
            <a:schemeClr val="accent1"/>
          </a:fillRef>
          <a:effectRef idx="0">
            <a:schemeClr val="accent1"/>
          </a:effectRef>
          <a:fontRef idx="minor">
            <a:schemeClr val="tx1"/>
          </a:fontRef>
        </p:style>
      </p:cxnSp>
      <p:sp>
        <p:nvSpPr>
          <p:cNvPr id="9" name="Down Arrow 8"/>
          <p:cNvSpPr/>
          <p:nvPr/>
        </p:nvSpPr>
        <p:spPr>
          <a:xfrm>
            <a:off x="1932387" y="2235200"/>
            <a:ext cx="464344" cy="863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dirty="0"/>
          </a:p>
        </p:txBody>
      </p:sp>
      <p:sp>
        <p:nvSpPr>
          <p:cNvPr id="10" name="Down Arrow 9"/>
          <p:cNvSpPr/>
          <p:nvPr/>
        </p:nvSpPr>
        <p:spPr>
          <a:xfrm>
            <a:off x="3662362" y="2235200"/>
            <a:ext cx="558404" cy="863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dirty="0"/>
          </a:p>
        </p:txBody>
      </p:sp>
      <p:sp>
        <p:nvSpPr>
          <p:cNvPr id="11" name="Down Arrow 10"/>
          <p:cNvSpPr/>
          <p:nvPr/>
        </p:nvSpPr>
        <p:spPr>
          <a:xfrm>
            <a:off x="4929187" y="2252663"/>
            <a:ext cx="558404" cy="8620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dirty="0"/>
          </a:p>
        </p:txBody>
      </p:sp>
      <p:sp>
        <p:nvSpPr>
          <p:cNvPr id="12" name="Right Arrow 11"/>
          <p:cNvSpPr/>
          <p:nvPr/>
        </p:nvSpPr>
        <p:spPr>
          <a:xfrm>
            <a:off x="5112061" y="4941172"/>
            <a:ext cx="2888940" cy="992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Is-ajan loppuun asti</a:t>
            </a:r>
          </a:p>
        </p:txBody>
      </p:sp>
      <p:sp>
        <p:nvSpPr>
          <p:cNvPr id="13" name="Down Arrow 12"/>
          <p:cNvSpPr/>
          <p:nvPr/>
        </p:nvSpPr>
        <p:spPr>
          <a:xfrm>
            <a:off x="6237687" y="2319338"/>
            <a:ext cx="558403" cy="863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dirty="0"/>
          </a:p>
        </p:txBody>
      </p:sp>
    </p:spTree>
    <p:extLst>
      <p:ext uri="{BB962C8B-B14F-4D97-AF65-F5344CB8AC3E}">
        <p14:creationId xmlns:p14="http://schemas.microsoft.com/office/powerpoint/2010/main" val="3669840201"/>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Sääntelyn eroja</a:t>
            </a:r>
            <a:endParaRPr lang="fi-FI" dirty="0"/>
          </a:p>
        </p:txBody>
      </p:sp>
      <p:sp>
        <p:nvSpPr>
          <p:cNvPr id="3" name="Sisällön paikkamerkki 2"/>
          <p:cNvSpPr>
            <a:spLocks noGrp="1"/>
          </p:cNvSpPr>
          <p:nvPr>
            <p:ph idx="1"/>
          </p:nvPr>
        </p:nvSpPr>
        <p:spPr/>
        <p:txBody>
          <a:bodyPr/>
          <a:lstStyle/>
          <a:p>
            <a:r>
              <a:rPr lang="fi-FI" dirty="0" smtClean="0"/>
              <a:t>individuaaliperusteisessa lyhyesti säädetty</a:t>
            </a:r>
          </a:p>
          <a:p>
            <a:r>
              <a:rPr lang="fi-FI" dirty="0" smtClean="0"/>
              <a:t>kollektiiviperusteisessa laajemmat säännökset ja myös ns. vastuunläpimurto</a:t>
            </a:r>
          </a:p>
          <a:p>
            <a:r>
              <a:rPr lang="fi-FI" dirty="0" smtClean="0"/>
              <a:t>muun työn sisältö, tarjoamisen tapa yms. arvioidaan kuitenkin lähtökohtaisesti samalla tavoin molemmissa tapauksissa</a:t>
            </a:r>
            <a:endParaRPr lang="fi-FI" dirty="0"/>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itchFamily="34" charset="0"/>
                <a:cs typeface="Arial" pitchFamily="34" charset="0"/>
              </a:rPr>
              <a:t>Mitä muu työ on?</a:t>
            </a:r>
            <a:endParaRPr lang="fi-FI" dirty="0">
              <a:latin typeface="Arial" pitchFamily="34" charset="0"/>
              <a:cs typeface="Arial" pitchFamily="34" charset="0"/>
            </a:endParaRPr>
          </a:p>
        </p:txBody>
      </p:sp>
      <p:sp>
        <p:nvSpPr>
          <p:cNvPr id="3" name="Sisällön paikkamerkki 2"/>
          <p:cNvSpPr>
            <a:spLocks noGrp="1"/>
          </p:cNvSpPr>
          <p:nvPr>
            <p:ph idx="1"/>
          </p:nvPr>
        </p:nvSpPr>
        <p:spPr>
          <a:xfrm>
            <a:off x="323529" y="1493521"/>
            <a:ext cx="8136904" cy="4713926"/>
          </a:xfrm>
        </p:spPr>
        <p:txBody>
          <a:bodyPr>
            <a:normAutofit fontScale="92500" lnSpcReduction="10000"/>
          </a:bodyPr>
          <a:lstStyle/>
          <a:p>
            <a:r>
              <a:rPr lang="fi-FI" sz="2400" dirty="0">
                <a:latin typeface="Arial" pitchFamily="34" charset="0"/>
                <a:cs typeface="Arial" pitchFamily="34" charset="0"/>
              </a:rPr>
              <a:t>”olemassa oleva” </a:t>
            </a:r>
            <a:r>
              <a:rPr lang="fi-FI" sz="2400" dirty="0" smtClean="0">
                <a:latin typeface="Arial" pitchFamily="34" charset="0"/>
                <a:cs typeface="Arial" pitchFamily="34" charset="0"/>
              </a:rPr>
              <a:t>tehtävä; työ, jota työnantaja teettää (TT 2018:8)</a:t>
            </a:r>
            <a:endParaRPr lang="fi-FI" sz="2400" dirty="0">
              <a:latin typeface="Arial" pitchFamily="34" charset="0"/>
              <a:cs typeface="Arial" pitchFamily="34" charset="0"/>
            </a:endParaRPr>
          </a:p>
          <a:p>
            <a:r>
              <a:rPr lang="fi-FI" sz="2400" dirty="0">
                <a:latin typeface="Arial" pitchFamily="34" charset="0"/>
                <a:cs typeface="Arial" pitchFamily="34" charset="0"/>
              </a:rPr>
              <a:t>ei tarkoita, että </a:t>
            </a:r>
            <a:r>
              <a:rPr lang="fi-FI" sz="2400" dirty="0" smtClean="0">
                <a:latin typeface="Arial" pitchFamily="34" charset="0"/>
                <a:cs typeface="Arial" pitchFamily="34" charset="0"/>
              </a:rPr>
              <a:t> olisi </a:t>
            </a:r>
            <a:r>
              <a:rPr lang="fi-FI" sz="2400" dirty="0">
                <a:latin typeface="Arial" pitchFamily="34" charset="0"/>
                <a:cs typeface="Arial" pitchFamily="34" charset="0"/>
              </a:rPr>
              <a:t>laitettu avoimeksi tai siitä olisi työpaikalla tiedotettu TSL 2:6:n mukaisesti tai että siihen ylipäänsä haettaisiin aktiivisesti työntekijää</a:t>
            </a:r>
          </a:p>
          <a:p>
            <a:r>
              <a:rPr lang="fi-FI" sz="2400" dirty="0">
                <a:latin typeface="Arial" pitchFamily="34" charset="0"/>
                <a:cs typeface="Arial" pitchFamily="34" charset="0"/>
              </a:rPr>
              <a:t>kysymys ei välttämättä ole ”valmiista” tehtäväkokonaisuudesta vaan siitä, että työ saadaan synnytettyä kohtuullisilla järjestelyillä, jotka eivät vaikuta negatiivisesti muiden työntekijöiden asemaan</a:t>
            </a:r>
          </a:p>
          <a:p>
            <a:r>
              <a:rPr lang="fi-FI" sz="2400" dirty="0">
                <a:latin typeface="Arial" pitchFamily="34" charset="0"/>
                <a:cs typeface="Arial" pitchFamily="34" charset="0"/>
              </a:rPr>
              <a:t>saattaa siis joskus edellyttää, että työnantaja järjestää erilaisin toimenpitein muuta työtä (järjestelee töitä, jakaa tehtävät uudelleen, tekee sisäisiä siirtoja tms. toimenpiteitä)</a:t>
            </a:r>
          </a:p>
          <a:p>
            <a:r>
              <a:rPr lang="fi-FI" sz="2400" dirty="0">
                <a:latin typeface="Arial" pitchFamily="34" charset="0"/>
                <a:cs typeface="Arial" pitchFamily="34" charset="0"/>
              </a:rPr>
              <a:t>huom. YVL 15 §! </a:t>
            </a:r>
          </a:p>
        </p:txBody>
      </p:sp>
    </p:spTree>
    <p:extLst>
      <p:ext uri="{BB962C8B-B14F-4D97-AF65-F5344CB8AC3E}">
        <p14:creationId xmlns:p14="http://schemas.microsoft.com/office/powerpoint/2010/main" val="1857551729"/>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Title 1"/>
          <p:cNvSpPr>
            <a:spLocks noGrp="1"/>
          </p:cNvSpPr>
          <p:nvPr>
            <p:ph type="title"/>
          </p:nvPr>
        </p:nvSpPr>
        <p:spPr>
          <a:xfrm>
            <a:off x="1259632" y="260350"/>
            <a:ext cx="7198568" cy="1728788"/>
          </a:xfrm>
        </p:spPr>
        <p:txBody>
          <a:bodyPr/>
          <a:lstStyle/>
          <a:p>
            <a:pPr eaLnBrk="1" hangingPunct="1"/>
            <a:r>
              <a:rPr lang="fi-FI" altLang="fi-FI" sz="3200" dirty="0" smtClean="0">
                <a:latin typeface="Arial" pitchFamily="34" charset="0"/>
                <a:cs typeface="Arial" pitchFamily="34" charset="0"/>
              </a:rPr>
              <a:t>TSL 7 luvun 3 §:n 1 momentti: muu työ (tai koulutus) irtisanomisen sijasta</a:t>
            </a:r>
            <a:endParaRPr lang="en-US" altLang="fi-FI" sz="3200" dirty="0" smtClean="0">
              <a:latin typeface="Arial" pitchFamily="34" charset="0"/>
              <a:cs typeface="Arial" pitchFamily="34" charset="0"/>
            </a:endParaRPr>
          </a:p>
        </p:txBody>
      </p:sp>
      <p:sp>
        <p:nvSpPr>
          <p:cNvPr id="247811" name="Content Placeholder 2"/>
          <p:cNvSpPr>
            <a:spLocks noGrp="1"/>
          </p:cNvSpPr>
          <p:nvPr>
            <p:ph idx="1"/>
          </p:nvPr>
        </p:nvSpPr>
        <p:spPr>
          <a:xfrm>
            <a:off x="539552" y="1772817"/>
            <a:ext cx="8064896" cy="3950122"/>
          </a:xfrm>
        </p:spPr>
        <p:txBody>
          <a:bodyPr>
            <a:normAutofit fontScale="92500" lnSpcReduction="10000"/>
          </a:bodyPr>
          <a:lstStyle/>
          <a:p>
            <a:pPr eaLnBrk="1" hangingPunct="1"/>
            <a:r>
              <a:rPr lang="fi-FI" altLang="fi-FI" dirty="0" smtClean="0">
                <a:latin typeface="Arial" pitchFamily="34" charset="0"/>
                <a:ea typeface="Batang" panose="02030600000101010101" pitchFamily="18" charset="-127"/>
                <a:cs typeface="Arial" pitchFamily="34" charset="0"/>
              </a:rPr>
              <a:t>”</a:t>
            </a:r>
            <a:r>
              <a:rPr lang="fi-FI" altLang="fi-FI" sz="3200" dirty="0" smtClean="0">
                <a:latin typeface="Arial" pitchFamily="34" charset="0"/>
                <a:ea typeface="Batang" panose="02030600000101010101" pitchFamily="18" charset="-127"/>
                <a:cs typeface="Arial" pitchFamily="34" charset="0"/>
              </a:rPr>
              <a:t>Työnantaja saa irtisanoa työsopimuksen, kun tarjolla oleva työ on taloudellisista, tuotannollisista tai työnantajan toiminnan uudelleenjärjestelyistä johtuvista syistä vähentynyt olennaisesti ja pysyvästi. Työsopimusta </a:t>
            </a:r>
            <a:r>
              <a:rPr lang="fi-FI" altLang="fi-FI" sz="3200" dirty="0" smtClean="0">
                <a:solidFill>
                  <a:schemeClr val="accent2"/>
                </a:solidFill>
                <a:latin typeface="Arial" pitchFamily="34" charset="0"/>
                <a:ea typeface="Batang" panose="02030600000101010101" pitchFamily="18" charset="-127"/>
                <a:cs typeface="Arial" pitchFamily="34" charset="0"/>
              </a:rPr>
              <a:t>ei</a:t>
            </a:r>
            <a:r>
              <a:rPr lang="fi-FI" altLang="fi-FI" sz="3200" dirty="0" smtClean="0">
                <a:latin typeface="Arial" pitchFamily="34" charset="0"/>
                <a:ea typeface="Batang" panose="02030600000101010101" pitchFamily="18" charset="-127"/>
                <a:cs typeface="Arial" pitchFamily="34" charset="0"/>
              </a:rPr>
              <a:t> kuitenkaan saa irtisanoa, </a:t>
            </a:r>
            <a:r>
              <a:rPr lang="fi-FI" altLang="fi-FI" sz="3200" dirty="0" smtClean="0">
                <a:solidFill>
                  <a:schemeClr val="accent2"/>
                </a:solidFill>
                <a:latin typeface="Arial" pitchFamily="34" charset="0"/>
                <a:ea typeface="Batang" panose="02030600000101010101" pitchFamily="18" charset="-127"/>
                <a:cs typeface="Arial" pitchFamily="34" charset="0"/>
              </a:rPr>
              <a:t>jos</a:t>
            </a:r>
            <a:r>
              <a:rPr lang="fi-FI" altLang="fi-FI" sz="3200" dirty="0" smtClean="0">
                <a:latin typeface="Arial" pitchFamily="34" charset="0"/>
                <a:ea typeface="Batang" panose="02030600000101010101" pitchFamily="18" charset="-127"/>
                <a:cs typeface="Arial" pitchFamily="34" charset="0"/>
              </a:rPr>
              <a:t> työntekijä on </a:t>
            </a:r>
            <a:r>
              <a:rPr lang="fi-FI" altLang="fi-FI" sz="3200" dirty="0" smtClean="0">
                <a:solidFill>
                  <a:schemeClr val="accent2"/>
                </a:solidFill>
                <a:latin typeface="Arial" pitchFamily="34" charset="0"/>
                <a:ea typeface="Batang" panose="02030600000101010101" pitchFamily="18" charset="-127"/>
                <a:cs typeface="Arial" pitchFamily="34" charset="0"/>
              </a:rPr>
              <a:t>sijoitettavissa</a:t>
            </a:r>
            <a:r>
              <a:rPr lang="fi-FI" altLang="fi-FI" sz="3200" dirty="0" smtClean="0">
                <a:latin typeface="Arial" pitchFamily="34" charset="0"/>
                <a:ea typeface="Batang" panose="02030600000101010101" pitchFamily="18" charset="-127"/>
                <a:cs typeface="Arial" pitchFamily="34" charset="0"/>
              </a:rPr>
              <a:t> tai koulutettavissa </a:t>
            </a:r>
            <a:r>
              <a:rPr lang="fi-FI" altLang="fi-FI" sz="3200" dirty="0" smtClean="0">
                <a:solidFill>
                  <a:schemeClr val="accent2"/>
                </a:solidFill>
                <a:latin typeface="Arial" pitchFamily="34" charset="0"/>
                <a:ea typeface="Batang" panose="02030600000101010101" pitchFamily="18" charset="-127"/>
                <a:cs typeface="Arial" pitchFamily="34" charset="0"/>
              </a:rPr>
              <a:t>toisiin tehtäviin </a:t>
            </a:r>
            <a:r>
              <a:rPr lang="fi-FI" altLang="fi-FI" sz="3200" dirty="0" smtClean="0">
                <a:latin typeface="Arial" pitchFamily="34" charset="0"/>
                <a:ea typeface="Batang" panose="02030600000101010101" pitchFamily="18" charset="-127"/>
                <a:cs typeface="Arial" pitchFamily="34" charset="0"/>
              </a:rPr>
              <a:t>4 §:ssä säädetyllä tavalla.”</a:t>
            </a:r>
            <a:endParaRPr lang="en-US" altLang="fi-FI" sz="3200" dirty="0" smtClean="0">
              <a:latin typeface="Arial" pitchFamily="34" charset="0"/>
              <a:ea typeface="Batang" panose="02030600000101010101" pitchFamily="18" charset="-127"/>
              <a:cs typeface="Arial" pitchFamily="34" charset="0"/>
            </a:endParaRPr>
          </a:p>
        </p:txBody>
      </p:sp>
    </p:spTree>
    <p:extLst>
      <p:ext uri="{BB962C8B-B14F-4D97-AF65-F5344CB8AC3E}">
        <p14:creationId xmlns:p14="http://schemas.microsoft.com/office/powerpoint/2010/main" val="2360845897"/>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Työsopimuslain 7 luvun 4 §</a:t>
            </a:r>
            <a:endParaRPr lang="fi-FI" dirty="0"/>
          </a:p>
        </p:txBody>
      </p:sp>
      <p:sp>
        <p:nvSpPr>
          <p:cNvPr id="3" name="Sisällön paikkamerkki 2"/>
          <p:cNvSpPr>
            <a:spLocks noGrp="1"/>
          </p:cNvSpPr>
          <p:nvPr>
            <p:ph idx="1"/>
          </p:nvPr>
        </p:nvSpPr>
        <p:spPr>
          <a:xfrm>
            <a:off x="539552" y="1600200"/>
            <a:ext cx="8147248" cy="4525963"/>
          </a:xfrm>
          <a:ln>
            <a:noFill/>
          </a:ln>
        </p:spPr>
        <p:txBody>
          <a:bodyPr>
            <a:normAutofit fontScale="70000" lnSpcReduction="20000"/>
          </a:bodyPr>
          <a:lstStyle/>
          <a:p>
            <a:pPr fontAlgn="base"/>
            <a:r>
              <a:rPr lang="fi-FI" dirty="0" smtClean="0"/>
              <a:t>Työntekijälle on tarjottava ensisijaisesti hänen työsopimuksensa mukaista työtä vastaavaa työtä. Jos tällaista työtä ei ole, työntekijälle on tarjottava muuta hänen koulutustaan, ammattitaitoaan tai kokemustaan vastaavaa työtä.</a:t>
            </a:r>
          </a:p>
          <a:p>
            <a:pPr fontAlgn="base"/>
            <a:r>
              <a:rPr lang="fi-FI" dirty="0" smtClean="0"/>
              <a:t>Työnantajan on järjestettävä työntekijälle sellaista uusien tehtävien edellyttämää koulutusta, jota voidaan molempien sopijapuolten kannalta pitää tarkoituksenmukaisena ja kohtuullisena.</a:t>
            </a:r>
          </a:p>
          <a:p>
            <a:pPr fontAlgn="base"/>
            <a:r>
              <a:rPr lang="fi-FI" dirty="0" smtClean="0">
                <a:solidFill>
                  <a:schemeClr val="accent2"/>
                </a:solidFill>
              </a:rPr>
              <a:t>Jos työnantajalla, joka tosiasiallisesti käyttää henkilöstöasioissa määräysvaltaa toisessa yrityksessä tai yhteisössä omistuksen, sopimuksen tai muun järjestelyn perusteella, ei ole tarjota työntekijälle 1 momentissa tarkoitettua työtä, on hänen selvitettävä, voiko hän täyttää työn tarjoamis- ja koulutusvelvollisuutensa tarjoamalla työntekijälle työtä muista määräysvallassaan olevista yrityksistä tai yhteisöistä. </a:t>
            </a:r>
          </a:p>
          <a:p>
            <a:endParaRPr lang="fi-FI" dirty="0"/>
          </a:p>
        </p:txBody>
      </p:sp>
      <p:sp>
        <p:nvSpPr>
          <p:cNvPr id="4" name="Vuokaaviosymboli: Peräkkäissaantimuisti 3"/>
          <p:cNvSpPr/>
          <p:nvPr/>
        </p:nvSpPr>
        <p:spPr>
          <a:xfrm>
            <a:off x="0" y="4077072"/>
            <a:ext cx="864096" cy="61264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p:cNvSpPr>
            <a:spLocks noGrp="1"/>
          </p:cNvSpPr>
          <p:nvPr>
            <p:ph type="title"/>
          </p:nvPr>
        </p:nvSpPr>
        <p:spPr>
          <a:xfrm>
            <a:off x="395288" y="765175"/>
            <a:ext cx="8229600" cy="1143000"/>
          </a:xfrm>
        </p:spPr>
        <p:txBody>
          <a:bodyPr/>
          <a:lstStyle/>
          <a:p>
            <a:pPr eaLnBrk="1" hangingPunct="1"/>
            <a:r>
              <a:rPr lang="fi-FI" smtClean="0">
                <a:latin typeface="Times New Roman" pitchFamily="18" charset="0"/>
                <a:cs typeface="Times New Roman" pitchFamily="18" charset="0"/>
              </a:rPr>
              <a:t>Kokonaisarvioinnin tapa</a:t>
            </a:r>
          </a:p>
        </p:txBody>
      </p:sp>
      <p:sp>
        <p:nvSpPr>
          <p:cNvPr id="26627" name="Sisällön paikkamerkki 2"/>
          <p:cNvSpPr>
            <a:spLocks noGrp="1"/>
          </p:cNvSpPr>
          <p:nvPr>
            <p:ph idx="1"/>
          </p:nvPr>
        </p:nvSpPr>
        <p:spPr>
          <a:xfrm>
            <a:off x="467544" y="1916832"/>
            <a:ext cx="8219256" cy="4209331"/>
          </a:xfrm>
        </p:spPr>
        <p:txBody>
          <a:bodyPr/>
          <a:lstStyle/>
          <a:p>
            <a:pPr eaLnBrk="1" hangingPunct="1"/>
            <a:r>
              <a:rPr lang="fi-FI" sz="2400" dirty="0" smtClean="0">
                <a:latin typeface="Times New Roman" pitchFamily="18" charset="0"/>
                <a:cs typeface="Times New Roman" pitchFamily="18" charset="0"/>
              </a:rPr>
              <a:t>perinteinen tapa:  kokonaisarviointia johto- ja valvontatunnusmerkin sisällä </a:t>
            </a:r>
          </a:p>
          <a:p>
            <a:pPr lvl="1" eaLnBrk="1" hangingPunct="1"/>
            <a:r>
              <a:rPr lang="fi-FI" sz="2200" dirty="0" smtClean="0">
                <a:latin typeface="Times New Roman" pitchFamily="18" charset="0"/>
                <a:cs typeface="Times New Roman" pitchFamily="18" charset="0"/>
              </a:rPr>
              <a:t>näin ainakin kirjoitettiin</a:t>
            </a:r>
          </a:p>
          <a:p>
            <a:pPr eaLnBrk="1" hangingPunct="1"/>
            <a:r>
              <a:rPr lang="fi-FI" sz="2400" dirty="0" err="1" smtClean="0">
                <a:latin typeface="Times New Roman" pitchFamily="18" charset="0"/>
                <a:cs typeface="Times New Roman" pitchFamily="18" charset="0"/>
              </a:rPr>
              <a:t>TN:n</a:t>
            </a:r>
            <a:r>
              <a:rPr lang="fi-FI" sz="2400" dirty="0" smtClean="0">
                <a:latin typeface="Times New Roman" pitchFamily="18" charset="0"/>
                <a:cs typeface="Times New Roman" pitchFamily="18" charset="0"/>
              </a:rPr>
              <a:t> käytännön murros TN 1293-93</a:t>
            </a:r>
          </a:p>
          <a:p>
            <a:pPr lvl="1" eaLnBrk="1" hangingPunct="1"/>
            <a:r>
              <a:rPr lang="fi-FI" sz="2200" dirty="0" smtClean="0">
                <a:latin typeface="Times New Roman" pitchFamily="18" charset="0"/>
                <a:cs typeface="Times New Roman" pitchFamily="18" charset="0"/>
              </a:rPr>
              <a:t>kokonaisarviointi tunnusmerkeistä erillistä tarkastelua</a:t>
            </a:r>
          </a:p>
          <a:p>
            <a:pPr eaLnBrk="1" hangingPunct="1"/>
            <a:r>
              <a:rPr lang="fi-FI" sz="2400" dirty="0" smtClean="0">
                <a:latin typeface="Times New Roman" pitchFamily="18" charset="0"/>
                <a:cs typeface="Times New Roman" pitchFamily="18" charset="0"/>
              </a:rPr>
              <a:t>oikeuskäytäntö- ja oikeuskirjallisuus ei yhtenäistä</a:t>
            </a:r>
          </a:p>
          <a:p>
            <a:pPr lvl="1" eaLnBrk="1" hangingPunct="1"/>
            <a:r>
              <a:rPr lang="fi-FI" sz="2200" dirty="0" smtClean="0">
                <a:latin typeface="Times New Roman" pitchFamily="18" charset="0"/>
                <a:cs typeface="Times New Roman" pitchFamily="18" charset="0"/>
              </a:rPr>
              <a:t>kokonaisarviointia tunnusmerkkien rinnalla tai jopa niin, että kokonaisarvioinnilla voidaan päätyä yksittäisen tunnusmerkin täyttymiseen</a:t>
            </a:r>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a:t>T</a:t>
            </a:r>
            <a:r>
              <a:rPr lang="fi-FI" sz="3200" dirty="0" smtClean="0"/>
              <a:t>yösopimuslain </a:t>
            </a:r>
            <a:r>
              <a:rPr lang="fi-FI" sz="3200" dirty="0"/>
              <a:t>7 luvun 2 §:n 2 momentin 1 kohdan  perustelut, HE 157/2000 </a:t>
            </a:r>
            <a:r>
              <a:rPr lang="fi-FI" sz="3200" dirty="0" err="1"/>
              <a:t>vp</a:t>
            </a:r>
            <a:endParaRPr lang="fi-FI" sz="3200" dirty="0"/>
          </a:p>
        </p:txBody>
      </p:sp>
      <p:sp>
        <p:nvSpPr>
          <p:cNvPr id="3" name="Sisällön paikkamerkki 2"/>
          <p:cNvSpPr>
            <a:spLocks noGrp="1"/>
          </p:cNvSpPr>
          <p:nvPr>
            <p:ph idx="1"/>
          </p:nvPr>
        </p:nvSpPr>
        <p:spPr/>
        <p:txBody>
          <a:bodyPr>
            <a:normAutofit fontScale="70000" lnSpcReduction="20000"/>
          </a:bodyPr>
          <a:lstStyle/>
          <a:p>
            <a:r>
              <a:rPr lang="fi-FI" dirty="0"/>
              <a:t>”Arvioidessaan oikeutta irtisanoa työsopimus työntekijän sairauden perusteella työnantajan olisi selvitettävä työntekijän edellytykset selvitä työstä sairaudesta huolimatta. Arvioinnissa olisi annettava merkitystä toisaalta heikentyneen työkyvyn taustalla olevan sairauden luonteelle ja ennusteelle sairauden kehityksestä. Toisaalta huomiota olisi kiinnitettävä työntekijän edellytyksiin selvitä omista tai työpaikalla tarjolla olevista muista työtehtävistä koulutuksensa, tietojensa, ammattitaitonsa ja kokemuksensa perusteella. </a:t>
            </a:r>
          </a:p>
          <a:p>
            <a:r>
              <a:rPr lang="fi-FI" dirty="0"/>
              <a:t>Irtisanomisperusteen täyttymiseen vaikuttaisivat myös työpaikan yleiset olosuhteet, mahdollisuus </a:t>
            </a:r>
            <a:r>
              <a:rPr lang="fi-FI" b="1" u="sng" dirty="0"/>
              <a:t>sopeuttaa työntekijän työtehtävät tai työolot hänen työkykyään vastaaviksi sekä työnantajan mahdollisuudet töiden uudelleenjärjestelyyn ja muun työn tarjoamiseen</a:t>
            </a:r>
            <a:r>
              <a:rPr lang="fi-FI" dirty="0"/>
              <a:t>. ” (s. 98-99)</a:t>
            </a:r>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Eli….</a:t>
            </a:r>
            <a:endParaRPr lang="fi-FI" dirty="0"/>
          </a:p>
        </p:txBody>
      </p:sp>
      <p:sp>
        <p:nvSpPr>
          <p:cNvPr id="3" name="Sisällön paikkamerkki 2"/>
          <p:cNvSpPr>
            <a:spLocks noGrp="1"/>
          </p:cNvSpPr>
          <p:nvPr>
            <p:ph idx="1"/>
          </p:nvPr>
        </p:nvSpPr>
        <p:spPr/>
        <p:txBody>
          <a:bodyPr/>
          <a:lstStyle/>
          <a:p>
            <a:r>
              <a:rPr lang="fi-FI" dirty="0" smtClean="0"/>
              <a:t>jos irtisanomista harkitaan työntekijän sairauden, tapaturma tai vamman perusteella</a:t>
            </a:r>
          </a:p>
          <a:p>
            <a:r>
              <a:rPr lang="fi-FI" dirty="0" smtClean="0"/>
              <a:t>-&gt; tulisi ensisijaisesti mukauttaa, sopeuttaa, räätälöidä omaa työtä </a:t>
            </a:r>
          </a:p>
          <a:p>
            <a:r>
              <a:rPr lang="fi-FI" dirty="0" smtClean="0"/>
              <a:t>-&gt; vasta sen jälkeen mahdollinen muu työ</a:t>
            </a:r>
            <a:endParaRPr lang="fi-FI" dirty="0"/>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Title 1"/>
          <p:cNvSpPr>
            <a:spLocks noGrp="1"/>
          </p:cNvSpPr>
          <p:nvPr>
            <p:ph type="title"/>
          </p:nvPr>
        </p:nvSpPr>
        <p:spPr/>
        <p:txBody>
          <a:bodyPr>
            <a:normAutofit fontScale="90000"/>
          </a:bodyPr>
          <a:lstStyle/>
          <a:p>
            <a:pPr eaLnBrk="1" hangingPunct="1"/>
            <a:r>
              <a:rPr lang="fi-FI" altLang="fi-FI" dirty="0" smtClean="0">
                <a:latin typeface="Arial" pitchFamily="34" charset="0"/>
                <a:cs typeface="Arial" pitchFamily="34" charset="0"/>
              </a:rPr>
              <a:t>Muun työn tarjoamisvelvoitteen ajallinen ulottuvuus ja vaikutus</a:t>
            </a:r>
            <a:endParaRPr lang="en-US" altLang="fi-FI" dirty="0" smtClean="0">
              <a:latin typeface="Arial" pitchFamily="34" charset="0"/>
              <a:cs typeface="Arial" pitchFamily="34" charset="0"/>
            </a:endParaRPr>
          </a:p>
        </p:txBody>
      </p:sp>
      <p:sp>
        <p:nvSpPr>
          <p:cNvPr id="250883" name="Content Placeholder 2"/>
          <p:cNvSpPr>
            <a:spLocks noGrp="1"/>
          </p:cNvSpPr>
          <p:nvPr>
            <p:ph idx="1"/>
          </p:nvPr>
        </p:nvSpPr>
        <p:spPr>
          <a:xfrm>
            <a:off x="1116013" y="1628775"/>
            <a:ext cx="6985000" cy="4321175"/>
          </a:xfrm>
        </p:spPr>
        <p:txBody>
          <a:bodyPr/>
          <a:lstStyle/>
          <a:p>
            <a:pPr marL="0" indent="0" eaLnBrk="1" hangingPunct="1">
              <a:buFont typeface="Arial" panose="020B0604020202020204" pitchFamily="34" charset="0"/>
              <a:buNone/>
            </a:pPr>
            <a:endParaRPr lang="en-US" altLang="fi-FI" smtClean="0"/>
          </a:p>
        </p:txBody>
      </p:sp>
      <p:cxnSp>
        <p:nvCxnSpPr>
          <p:cNvPr id="5" name="Straight Connector 4"/>
          <p:cNvCxnSpPr/>
          <p:nvPr/>
        </p:nvCxnSpPr>
        <p:spPr>
          <a:xfrm>
            <a:off x="2195513" y="3789363"/>
            <a:ext cx="1439862" cy="0"/>
          </a:xfrm>
          <a:prstGeom prst="line">
            <a:avLst/>
          </a:prstGeom>
          <a:ln w="412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635375" y="3789363"/>
            <a:ext cx="2808288" cy="0"/>
          </a:xfrm>
          <a:prstGeom prst="line">
            <a:avLst/>
          </a:prstGeom>
          <a:ln w="41275"/>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195513" y="2781300"/>
            <a:ext cx="1368425" cy="61118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i-FI" sz="1400" dirty="0">
                <a:solidFill>
                  <a:schemeClr val="bg1"/>
                </a:solidFill>
              </a:rPr>
              <a:t>irtisanomista harkitaan</a:t>
            </a:r>
            <a:endParaRPr lang="en-US" sz="1400" dirty="0">
              <a:solidFill>
                <a:schemeClr val="bg1"/>
              </a:solidFill>
            </a:endParaRPr>
          </a:p>
        </p:txBody>
      </p:sp>
      <p:cxnSp>
        <p:nvCxnSpPr>
          <p:cNvPr id="14" name="Straight Arrow Connector 13"/>
          <p:cNvCxnSpPr/>
          <p:nvPr/>
        </p:nvCxnSpPr>
        <p:spPr>
          <a:xfrm flipV="1">
            <a:off x="2800350" y="3752850"/>
            <a:ext cx="0" cy="86360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908175" y="4221163"/>
            <a:ext cx="2016125" cy="1008062"/>
          </a:xfrm>
          <a:prstGeom prst="ellipse">
            <a:avLst/>
          </a:prstGeom>
          <a:solidFill>
            <a:srgbClr val="00B05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i-FI" sz="1400" dirty="0">
                <a:solidFill>
                  <a:schemeClr val="bg1"/>
                </a:solidFill>
              </a:rPr>
              <a:t>tarjolla oleva muu </a:t>
            </a:r>
            <a:r>
              <a:rPr lang="fi-FI" sz="1400" dirty="0" smtClean="0">
                <a:solidFill>
                  <a:schemeClr val="bg1"/>
                </a:solidFill>
              </a:rPr>
              <a:t>työ j </a:t>
            </a:r>
            <a:r>
              <a:rPr lang="fi-FI" sz="1400" b="1" dirty="0">
                <a:solidFill>
                  <a:schemeClr val="bg1"/>
                </a:solidFill>
              </a:rPr>
              <a:t>estää irtisanomisen</a:t>
            </a:r>
            <a:endParaRPr lang="en-US" sz="1400" b="1" dirty="0">
              <a:solidFill>
                <a:schemeClr val="bg1"/>
              </a:solidFill>
            </a:endParaRPr>
          </a:p>
        </p:txBody>
      </p:sp>
      <p:sp>
        <p:nvSpPr>
          <p:cNvPr id="17" name="Rectangle 16"/>
          <p:cNvSpPr/>
          <p:nvPr/>
        </p:nvSpPr>
        <p:spPr>
          <a:xfrm>
            <a:off x="3924300" y="2763838"/>
            <a:ext cx="1223963" cy="61118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i-FI" sz="1400" dirty="0">
                <a:solidFill>
                  <a:schemeClr val="bg1"/>
                </a:solidFill>
              </a:rPr>
              <a:t>irtisanomis-</a:t>
            </a:r>
          </a:p>
          <a:p>
            <a:pPr algn="ctr" eaLnBrk="1" hangingPunct="1">
              <a:defRPr/>
            </a:pPr>
            <a:r>
              <a:rPr lang="fi-FI" sz="1400" dirty="0">
                <a:solidFill>
                  <a:schemeClr val="bg1"/>
                </a:solidFill>
              </a:rPr>
              <a:t>päätös</a:t>
            </a:r>
            <a:endParaRPr lang="en-US" sz="1400" dirty="0">
              <a:solidFill>
                <a:schemeClr val="bg1"/>
              </a:solidFill>
            </a:endParaRPr>
          </a:p>
        </p:txBody>
      </p:sp>
      <p:sp>
        <p:nvSpPr>
          <p:cNvPr id="18" name="Oval 17"/>
          <p:cNvSpPr/>
          <p:nvPr/>
        </p:nvSpPr>
        <p:spPr>
          <a:xfrm>
            <a:off x="4067175" y="4221163"/>
            <a:ext cx="2376488" cy="100806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i-FI" sz="1400" dirty="0">
                <a:solidFill>
                  <a:schemeClr val="bg1"/>
                </a:solidFill>
              </a:rPr>
              <a:t>muuta työtä tarjottava koko irtisanomisajan</a:t>
            </a:r>
            <a:endParaRPr lang="en-US" sz="1400" dirty="0">
              <a:solidFill>
                <a:schemeClr val="bg1"/>
              </a:solidFill>
            </a:endParaRPr>
          </a:p>
        </p:txBody>
      </p:sp>
      <p:cxnSp>
        <p:nvCxnSpPr>
          <p:cNvPr id="20" name="Straight Arrow Connector 19"/>
          <p:cNvCxnSpPr/>
          <p:nvPr/>
        </p:nvCxnSpPr>
        <p:spPr>
          <a:xfrm flipV="1">
            <a:off x="5153025" y="3392488"/>
            <a:ext cx="0" cy="1081087"/>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5153025" y="3392488"/>
            <a:ext cx="466725" cy="1081087"/>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5245100" y="3392488"/>
            <a:ext cx="1189038" cy="1081087"/>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443663" y="3500438"/>
            <a:ext cx="0" cy="504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535488" y="3392488"/>
            <a:ext cx="0" cy="360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800350" y="3392488"/>
            <a:ext cx="0" cy="396875"/>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5292725" y="2781300"/>
            <a:ext cx="1187450" cy="61118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i-FI" sz="1400" dirty="0">
                <a:solidFill>
                  <a:schemeClr val="bg1"/>
                </a:solidFill>
              </a:rPr>
              <a:t>irtisanomis-aika</a:t>
            </a:r>
            <a:endParaRPr lang="en-US" sz="1400" dirty="0">
              <a:solidFill>
                <a:schemeClr val="bg1"/>
              </a:solidFill>
            </a:endParaRPr>
          </a:p>
        </p:txBody>
      </p:sp>
      <p:cxnSp>
        <p:nvCxnSpPr>
          <p:cNvPr id="6" name="Straight Arrow Connector 5"/>
          <p:cNvCxnSpPr/>
          <p:nvPr/>
        </p:nvCxnSpPr>
        <p:spPr>
          <a:xfrm>
            <a:off x="2771775" y="5373688"/>
            <a:ext cx="460851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5364163" y="5516563"/>
            <a:ext cx="22320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659226"/>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Title 1"/>
          <p:cNvSpPr>
            <a:spLocks noGrp="1"/>
          </p:cNvSpPr>
          <p:nvPr>
            <p:ph type="title"/>
          </p:nvPr>
        </p:nvSpPr>
        <p:spPr/>
        <p:txBody>
          <a:bodyPr>
            <a:normAutofit fontScale="90000"/>
          </a:bodyPr>
          <a:lstStyle/>
          <a:p>
            <a:r>
              <a:rPr lang="fi-FI" altLang="fi-FI" dirty="0" smtClean="0">
                <a:latin typeface="Arial" pitchFamily="34" charset="0"/>
                <a:cs typeface="Arial" pitchFamily="34" charset="0"/>
              </a:rPr>
              <a:t/>
            </a:r>
            <a:br>
              <a:rPr lang="fi-FI" altLang="fi-FI" dirty="0" smtClean="0">
                <a:latin typeface="Arial" pitchFamily="34" charset="0"/>
                <a:cs typeface="Arial" pitchFamily="34" charset="0"/>
              </a:rPr>
            </a:br>
            <a:r>
              <a:rPr lang="fi-FI" altLang="fi-FI" dirty="0" smtClean="0">
                <a:latin typeface="Arial" pitchFamily="34" charset="0"/>
                <a:cs typeface="Arial" pitchFamily="34" charset="0"/>
              </a:rPr>
              <a:t>Jos tarjolle tulee (muuta) työtä irtisanomisaikana</a:t>
            </a:r>
            <a:br>
              <a:rPr lang="fi-FI" altLang="fi-FI" dirty="0" smtClean="0">
                <a:latin typeface="Arial" pitchFamily="34" charset="0"/>
                <a:cs typeface="Arial" pitchFamily="34" charset="0"/>
              </a:rPr>
            </a:br>
            <a:endParaRPr lang="en-US" altLang="fi-FI" dirty="0" smtClean="0">
              <a:latin typeface="Arial" pitchFamily="34" charset="0"/>
              <a:ea typeface="SimSun-ExtB" panose="02010609060101010101" pitchFamily="49" charset="-122"/>
              <a:cs typeface="Arial" pitchFamily="34" charset="0"/>
            </a:endParaRPr>
          </a:p>
        </p:txBody>
      </p:sp>
      <p:sp>
        <p:nvSpPr>
          <p:cNvPr id="251907" name="Content Placeholder 2"/>
          <p:cNvSpPr>
            <a:spLocks noGrp="1"/>
          </p:cNvSpPr>
          <p:nvPr>
            <p:ph idx="1"/>
          </p:nvPr>
        </p:nvSpPr>
        <p:spPr/>
        <p:txBody>
          <a:bodyPr>
            <a:normAutofit fontScale="92500" lnSpcReduction="10000"/>
          </a:bodyPr>
          <a:lstStyle/>
          <a:p>
            <a:pPr eaLnBrk="1" hangingPunct="1"/>
            <a:r>
              <a:rPr lang="fi-FI" altLang="fi-FI" dirty="0" smtClean="0">
                <a:latin typeface="Arial" pitchFamily="34" charset="0"/>
                <a:cs typeface="Arial" pitchFamily="34" charset="0"/>
              </a:rPr>
              <a:t>työnantajalla aktiivinen velvollisuus tarjota sitä</a:t>
            </a:r>
          </a:p>
          <a:p>
            <a:pPr eaLnBrk="1" hangingPunct="1"/>
            <a:r>
              <a:rPr lang="fi-FI" altLang="fi-FI" dirty="0" smtClean="0">
                <a:latin typeface="Arial" pitchFamily="34" charset="0"/>
                <a:cs typeface="Arial" pitchFamily="34" charset="0"/>
              </a:rPr>
              <a:t>velvoitteen laiminlyönti -&gt; perusteeton irtisanominen</a:t>
            </a:r>
            <a:endParaRPr lang="en-US" altLang="fi-FI" dirty="0" smtClean="0">
              <a:latin typeface="Arial" pitchFamily="34" charset="0"/>
              <a:cs typeface="Arial" pitchFamily="34" charset="0"/>
            </a:endParaRPr>
          </a:p>
          <a:p>
            <a:pPr eaLnBrk="1" hangingPunct="1"/>
            <a:r>
              <a:rPr lang="fi-FI" altLang="fi-FI" dirty="0" smtClean="0">
                <a:latin typeface="Arial" pitchFamily="34" charset="0"/>
                <a:cs typeface="Arial" pitchFamily="34" charset="0"/>
              </a:rPr>
              <a:t>jos työntekijä </a:t>
            </a:r>
            <a:r>
              <a:rPr lang="fi-FI" altLang="fi-FI" i="1" dirty="0" smtClean="0">
                <a:latin typeface="Arial" pitchFamily="34" charset="0"/>
                <a:cs typeface="Arial" pitchFamily="34" charset="0"/>
              </a:rPr>
              <a:t>ottaa</a:t>
            </a:r>
            <a:r>
              <a:rPr lang="fi-FI" altLang="fi-FI" dirty="0" smtClean="0">
                <a:latin typeface="Arial" pitchFamily="34" charset="0"/>
                <a:cs typeface="Arial" pitchFamily="34" charset="0"/>
              </a:rPr>
              <a:t> tarjottavan työn vastaan -&gt; irtisanominen peruuntuu</a:t>
            </a:r>
          </a:p>
          <a:p>
            <a:pPr lvl="1" eaLnBrk="1" hangingPunct="1"/>
            <a:r>
              <a:rPr lang="fi-FI" altLang="fi-FI" dirty="0" smtClean="0">
                <a:latin typeface="Arial" pitchFamily="34" charset="0"/>
                <a:cs typeface="Arial" pitchFamily="34" charset="0"/>
              </a:rPr>
              <a:t>”uuden” työn ehdot</a:t>
            </a:r>
          </a:p>
          <a:p>
            <a:pPr eaLnBrk="1" hangingPunct="1"/>
            <a:r>
              <a:rPr lang="fi-FI" altLang="fi-FI" dirty="0" smtClean="0">
                <a:latin typeface="Arial" pitchFamily="34" charset="0"/>
                <a:cs typeface="Arial" pitchFamily="34" charset="0"/>
              </a:rPr>
              <a:t>jos työntekijä </a:t>
            </a:r>
            <a:r>
              <a:rPr lang="fi-FI" altLang="fi-FI" i="1" dirty="0" smtClean="0">
                <a:latin typeface="Arial" pitchFamily="34" charset="0"/>
                <a:cs typeface="Arial" pitchFamily="34" charset="0"/>
              </a:rPr>
              <a:t>ei ota</a:t>
            </a:r>
            <a:r>
              <a:rPr lang="fi-FI" altLang="fi-FI" dirty="0" smtClean="0">
                <a:latin typeface="Arial" pitchFamily="34" charset="0"/>
                <a:cs typeface="Arial" pitchFamily="34" charset="0"/>
              </a:rPr>
              <a:t> vastaan tarjottavaa työtä eikä muuta työtä enää tule tarjolle </a:t>
            </a:r>
            <a:br>
              <a:rPr lang="fi-FI" altLang="fi-FI" dirty="0" smtClean="0">
                <a:latin typeface="Arial" pitchFamily="34" charset="0"/>
                <a:cs typeface="Arial" pitchFamily="34" charset="0"/>
              </a:rPr>
            </a:br>
            <a:r>
              <a:rPr lang="fi-FI" altLang="fi-FI" dirty="0" smtClean="0">
                <a:latin typeface="Arial" pitchFamily="34" charset="0"/>
                <a:cs typeface="Arial" pitchFamily="34" charset="0"/>
              </a:rPr>
              <a:t>-&gt; päättyy työsuhde irtisanomisajan jälkeen</a:t>
            </a:r>
          </a:p>
        </p:txBody>
      </p:sp>
    </p:spTree>
    <p:extLst>
      <p:ext uri="{BB962C8B-B14F-4D97-AF65-F5344CB8AC3E}">
        <p14:creationId xmlns:p14="http://schemas.microsoft.com/office/powerpoint/2010/main" val="4073561090"/>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Title 1"/>
          <p:cNvSpPr>
            <a:spLocks noGrp="1"/>
          </p:cNvSpPr>
          <p:nvPr>
            <p:ph type="title"/>
          </p:nvPr>
        </p:nvSpPr>
        <p:spPr/>
        <p:txBody>
          <a:bodyPr/>
          <a:lstStyle/>
          <a:p>
            <a:pPr eaLnBrk="1" hangingPunct="1"/>
            <a:r>
              <a:rPr lang="fi-FI" altLang="fi-FI" dirty="0" smtClean="0">
                <a:latin typeface="Arial" pitchFamily="34" charset="0"/>
                <a:cs typeface="Arial" pitchFamily="34" charset="0"/>
              </a:rPr>
              <a:t>TT 2007-11</a:t>
            </a:r>
            <a:endParaRPr lang="en-US" altLang="fi-FI" dirty="0" smtClean="0">
              <a:latin typeface="Arial" pitchFamily="34" charset="0"/>
              <a:cs typeface="Arial" pitchFamily="34" charset="0"/>
            </a:endParaRPr>
          </a:p>
        </p:txBody>
      </p:sp>
      <p:sp>
        <p:nvSpPr>
          <p:cNvPr id="252931" name="Content Placeholder 2"/>
          <p:cNvSpPr>
            <a:spLocks noGrp="1"/>
          </p:cNvSpPr>
          <p:nvPr>
            <p:ph idx="1"/>
          </p:nvPr>
        </p:nvSpPr>
        <p:spPr/>
        <p:txBody>
          <a:bodyPr>
            <a:normAutofit fontScale="85000" lnSpcReduction="20000"/>
          </a:bodyPr>
          <a:lstStyle/>
          <a:p>
            <a:pPr eaLnBrk="1" hangingPunct="1"/>
            <a:r>
              <a:rPr lang="fi-FI" altLang="fi-FI" dirty="0" smtClean="0">
                <a:latin typeface="Arial" pitchFamily="34" charset="0"/>
                <a:cs typeface="Arial" pitchFamily="34" charset="0"/>
              </a:rPr>
              <a:t>Yhtiöllä oli sen taloudellinen tilanne huomioon ottaen ollut perusteet </a:t>
            </a:r>
            <a:r>
              <a:rPr lang="fi-FI" altLang="fi-FI" dirty="0" smtClean="0">
                <a:solidFill>
                  <a:schemeClr val="accent2"/>
                </a:solidFill>
                <a:latin typeface="Arial" pitchFamily="34" charset="0"/>
                <a:cs typeface="Arial" pitchFamily="34" charset="0"/>
              </a:rPr>
              <a:t>lähetystoimintojen</a:t>
            </a:r>
            <a:r>
              <a:rPr lang="fi-FI" altLang="fi-FI" dirty="0" smtClean="0">
                <a:latin typeface="Arial" pitchFamily="34" charset="0"/>
                <a:cs typeface="Arial" pitchFamily="34" charset="0"/>
              </a:rPr>
              <a:t> uudelleenjärjestelyyn, mikä oli merkinnyt näissä toiminnoissa työskennelleen </a:t>
            </a:r>
            <a:r>
              <a:rPr lang="fi-FI" altLang="fi-FI" dirty="0" smtClean="0">
                <a:solidFill>
                  <a:schemeClr val="accent2"/>
                </a:solidFill>
                <a:latin typeface="Arial" pitchFamily="34" charset="0"/>
                <a:cs typeface="Arial" pitchFamily="34" charset="0"/>
              </a:rPr>
              <a:t>toimihenkilön </a:t>
            </a:r>
            <a:r>
              <a:rPr lang="fi-FI" altLang="fi-FI" dirty="0" smtClean="0">
                <a:latin typeface="Arial" pitchFamily="34" charset="0"/>
                <a:cs typeface="Arial" pitchFamily="34" charset="0"/>
              </a:rPr>
              <a:t>työtehtävien lakkaamista. Toimihenkilön irtisanomisaikana yhtiön palvelukseen oli haettu työntekijää anturien valmistukseen, missä tehtävissä irtisanottu toimihenkilö oli aikaisemmin työskennellyt kuuden vuoden ajan. Jättäessään tarjoamatta irtisanotulle työntekijälle </a:t>
            </a:r>
            <a:r>
              <a:rPr lang="fi-FI" altLang="fi-FI" dirty="0" smtClean="0">
                <a:solidFill>
                  <a:schemeClr val="accent2"/>
                </a:solidFill>
                <a:latin typeface="Arial" pitchFamily="34" charset="0"/>
                <a:cs typeface="Arial" pitchFamily="34" charset="0"/>
              </a:rPr>
              <a:t>anturintekijän</a:t>
            </a:r>
            <a:r>
              <a:rPr lang="fi-FI" altLang="fi-FI" dirty="0" smtClean="0">
                <a:latin typeface="Arial" pitchFamily="34" charset="0"/>
                <a:cs typeface="Arial" pitchFamily="34" charset="0"/>
              </a:rPr>
              <a:t> työtä yhtiö oli rikkonut velvoitteitaan. Irtisanomiseen ei ollut asiallista ja painavaa syytä.</a:t>
            </a:r>
            <a:endParaRPr lang="en-US" altLang="fi-FI" dirty="0" smtClean="0">
              <a:latin typeface="Arial" pitchFamily="34" charset="0"/>
              <a:cs typeface="Arial" pitchFamily="34" charset="0"/>
            </a:endParaRPr>
          </a:p>
        </p:txBody>
      </p:sp>
    </p:spTree>
    <p:extLst>
      <p:ext uri="{BB962C8B-B14F-4D97-AF65-F5344CB8AC3E}">
        <p14:creationId xmlns:p14="http://schemas.microsoft.com/office/powerpoint/2010/main" val="3282750509"/>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Title 1"/>
          <p:cNvSpPr>
            <a:spLocks noGrp="1"/>
          </p:cNvSpPr>
          <p:nvPr>
            <p:ph type="title"/>
          </p:nvPr>
        </p:nvSpPr>
        <p:spPr/>
        <p:txBody>
          <a:bodyPr>
            <a:normAutofit fontScale="90000"/>
          </a:bodyPr>
          <a:lstStyle/>
          <a:p>
            <a:pPr eaLnBrk="1" hangingPunct="1"/>
            <a:r>
              <a:rPr lang="fi-FI" altLang="fi-FI" sz="3200" dirty="0" smtClean="0">
                <a:latin typeface="Arial" pitchFamily="34" charset="0"/>
                <a:cs typeface="Arial" pitchFamily="34" charset="0"/>
              </a:rPr>
              <a:t>Tarjottavan työn sisältö; kollektiiviperusteisessa nimenomaisesti säädetty:</a:t>
            </a:r>
            <a:endParaRPr lang="en-US" altLang="fi-FI" sz="3200" dirty="0" smtClean="0">
              <a:latin typeface="Arial" pitchFamily="34" charset="0"/>
              <a:cs typeface="Arial" pitchFamily="34" charset="0"/>
            </a:endParaRPr>
          </a:p>
        </p:txBody>
      </p:sp>
      <p:sp>
        <p:nvSpPr>
          <p:cNvPr id="254979" name="Content Placeholder 2"/>
          <p:cNvSpPr>
            <a:spLocks noGrp="1"/>
          </p:cNvSpPr>
          <p:nvPr>
            <p:ph idx="1"/>
          </p:nvPr>
        </p:nvSpPr>
        <p:spPr>
          <a:xfrm>
            <a:off x="611560" y="1484784"/>
            <a:ext cx="7846640" cy="4611217"/>
          </a:xfrm>
        </p:spPr>
        <p:txBody>
          <a:bodyPr>
            <a:normAutofit fontScale="77500" lnSpcReduction="20000"/>
          </a:bodyPr>
          <a:lstStyle/>
          <a:p>
            <a:pPr eaLnBrk="1" hangingPunct="1"/>
            <a:r>
              <a:rPr lang="fi-FI" altLang="fi-FI" dirty="0" smtClean="0">
                <a:solidFill>
                  <a:schemeClr val="accent2"/>
                </a:solidFill>
                <a:latin typeface="Arial" pitchFamily="34" charset="0"/>
                <a:cs typeface="Arial" pitchFamily="34" charset="0"/>
              </a:rPr>
              <a:t>1. työsopimuksen mukainen työ</a:t>
            </a:r>
          </a:p>
          <a:p>
            <a:pPr lvl="1" eaLnBrk="1" hangingPunct="1"/>
            <a:r>
              <a:rPr lang="fi-FI" altLang="fi-FI" dirty="0" smtClean="0">
                <a:latin typeface="Arial" pitchFamily="34" charset="0"/>
                <a:cs typeface="Arial" pitchFamily="34" charset="0"/>
              </a:rPr>
              <a:t>samaa, jota tehnyt työsopimuksen tai vakiintuneen käytännön perusteella</a:t>
            </a:r>
          </a:p>
          <a:p>
            <a:pPr eaLnBrk="1" hangingPunct="1"/>
            <a:r>
              <a:rPr lang="fi-FI" altLang="fi-FI" dirty="0" smtClean="0">
                <a:solidFill>
                  <a:schemeClr val="accent2"/>
                </a:solidFill>
                <a:latin typeface="Arial" pitchFamily="34" charset="0"/>
                <a:cs typeface="Arial" pitchFamily="34" charset="0"/>
              </a:rPr>
              <a:t>2. työsopimuksen mukaista työtä vastaava työ</a:t>
            </a:r>
          </a:p>
          <a:p>
            <a:pPr lvl="1" eaLnBrk="1" hangingPunct="1"/>
            <a:r>
              <a:rPr lang="fi-FI" altLang="fi-FI" dirty="0" smtClean="0">
                <a:latin typeface="Arial" pitchFamily="34" charset="0"/>
                <a:cs typeface="Arial" pitchFamily="34" charset="0"/>
              </a:rPr>
              <a:t>työsopimuksen tai vakiintuneen käytännön perusteella tehtyä työtä vastaavaa työtä</a:t>
            </a:r>
          </a:p>
          <a:p>
            <a:pPr lvl="1" eaLnBrk="1" hangingPunct="1"/>
            <a:r>
              <a:rPr lang="fi-FI" altLang="fi-FI" dirty="0" smtClean="0">
                <a:latin typeface="Arial" pitchFamily="34" charset="0"/>
                <a:cs typeface="Arial" pitchFamily="34" charset="0"/>
              </a:rPr>
              <a:t>in </a:t>
            </a:r>
            <a:r>
              <a:rPr lang="fi-FI" altLang="fi-FI" dirty="0" err="1" smtClean="0">
                <a:latin typeface="Arial" pitchFamily="34" charset="0"/>
                <a:cs typeface="Arial" pitchFamily="34" charset="0"/>
              </a:rPr>
              <a:t>casu</a:t>
            </a:r>
            <a:r>
              <a:rPr lang="fi-FI" altLang="fi-FI" dirty="0" smtClean="0">
                <a:latin typeface="Arial" pitchFamily="34" charset="0"/>
                <a:cs typeface="Arial" pitchFamily="34" charset="0"/>
              </a:rPr>
              <a:t> –arviointi työelämän moninaisuuden vuoksi</a:t>
            </a:r>
          </a:p>
          <a:p>
            <a:pPr eaLnBrk="1" hangingPunct="1"/>
            <a:r>
              <a:rPr lang="fi-FI" altLang="fi-FI" dirty="0" smtClean="0">
                <a:solidFill>
                  <a:schemeClr val="accent2"/>
                </a:solidFill>
                <a:latin typeface="Arial" pitchFamily="34" charset="0"/>
                <a:cs typeface="Arial" pitchFamily="34" charset="0"/>
              </a:rPr>
              <a:t>3. muu työ, joka vastaa työntekijän koulutusta, ammattitaitoa tai kokemusta</a:t>
            </a:r>
          </a:p>
          <a:p>
            <a:pPr lvl="1" eaLnBrk="1" hangingPunct="1"/>
            <a:r>
              <a:rPr lang="fi-FI" altLang="fi-FI" dirty="0" smtClean="0">
                <a:solidFill>
                  <a:schemeClr val="accent2"/>
                </a:solidFill>
                <a:latin typeface="Arial" pitchFamily="34" charset="0"/>
                <a:cs typeface="Arial" pitchFamily="34" charset="0"/>
              </a:rPr>
              <a:t>työ, josta voi selviytyä</a:t>
            </a:r>
          </a:p>
          <a:p>
            <a:pPr lvl="1" eaLnBrk="1" hangingPunct="1"/>
            <a:r>
              <a:rPr lang="fi-FI" altLang="fi-FI" dirty="0" smtClean="0">
                <a:latin typeface="Arial" pitchFamily="34" charset="0"/>
                <a:cs typeface="Arial" pitchFamily="34" charset="0"/>
              </a:rPr>
              <a:t>ei välttämättä ole tehnyt tätä aiemmin po. työsuhteessa</a:t>
            </a:r>
          </a:p>
          <a:p>
            <a:pPr lvl="1" eaLnBrk="1" hangingPunct="1"/>
            <a:r>
              <a:rPr lang="fi-FI" altLang="fi-FI" dirty="0" smtClean="0">
                <a:latin typeface="Arial" pitchFamily="34" charset="0"/>
                <a:cs typeface="Arial" pitchFamily="34" charset="0"/>
              </a:rPr>
              <a:t>esim. KKO 1993:45: lääkäri- ja kuntoutusaseman johtaja, jolla oli lääkintävoimistelijan koulutus -&gt; tarjottava lääkintävoimistelijan työ</a:t>
            </a:r>
            <a:endParaRPr lang="en-US" altLang="fi-FI" dirty="0" smtClean="0">
              <a:latin typeface="Arial" pitchFamily="34" charset="0"/>
              <a:cs typeface="Arial" pitchFamily="34" charset="0"/>
            </a:endParaRPr>
          </a:p>
        </p:txBody>
      </p:sp>
    </p:spTree>
    <p:extLst>
      <p:ext uri="{BB962C8B-B14F-4D97-AF65-F5344CB8AC3E}">
        <p14:creationId xmlns:p14="http://schemas.microsoft.com/office/powerpoint/2010/main" val="1979547660"/>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latin typeface="Arial" pitchFamily="34" charset="0"/>
                <a:cs typeface="Arial" pitchFamily="34" charset="0"/>
              </a:rPr>
              <a:t>Muu työ ja </a:t>
            </a:r>
            <a:r>
              <a:rPr lang="fi-FI" dirty="0" smtClean="0">
                <a:latin typeface="Arial" pitchFamily="34" charset="0"/>
                <a:cs typeface="Arial" pitchFamily="34" charset="0"/>
              </a:rPr>
              <a:t>koulutus</a:t>
            </a:r>
            <a:endParaRPr lang="fi-FI" dirty="0">
              <a:latin typeface="Arial" pitchFamily="34" charset="0"/>
              <a:cs typeface="Arial" pitchFamily="34" charset="0"/>
            </a:endParaRPr>
          </a:p>
        </p:txBody>
      </p:sp>
      <p:sp>
        <p:nvSpPr>
          <p:cNvPr id="3" name="Content Placeholder 2"/>
          <p:cNvSpPr>
            <a:spLocks noGrp="1"/>
          </p:cNvSpPr>
          <p:nvPr>
            <p:ph idx="1"/>
          </p:nvPr>
        </p:nvSpPr>
        <p:spPr>
          <a:xfrm>
            <a:off x="539552" y="1412776"/>
            <a:ext cx="8064896" cy="4692178"/>
          </a:xfrm>
        </p:spPr>
        <p:txBody>
          <a:bodyPr>
            <a:normAutofit fontScale="92500"/>
          </a:bodyPr>
          <a:lstStyle/>
          <a:p>
            <a:pPr>
              <a:lnSpc>
                <a:spcPct val="110000"/>
              </a:lnSpc>
              <a:spcBef>
                <a:spcPts val="0"/>
              </a:spcBef>
            </a:pPr>
            <a:r>
              <a:rPr lang="fi-FI" dirty="0">
                <a:latin typeface="Arial" pitchFamily="34" charset="0"/>
                <a:ea typeface="SimSun" pitchFamily="2" charset="-122"/>
                <a:cs typeface="Arial" pitchFamily="34" charset="0"/>
              </a:rPr>
              <a:t>kaikki työnantajalla olevat tehtävät; järjestettävissä olevat tehtävät!</a:t>
            </a:r>
          </a:p>
          <a:p>
            <a:pPr>
              <a:lnSpc>
                <a:spcPct val="110000"/>
              </a:lnSpc>
              <a:spcBef>
                <a:spcPts val="0"/>
              </a:spcBef>
            </a:pPr>
            <a:r>
              <a:rPr lang="fi-FI" dirty="0" smtClean="0">
                <a:latin typeface="Arial" pitchFamily="34" charset="0"/>
                <a:ea typeface="SimSun" pitchFamily="2" charset="-122"/>
                <a:cs typeface="Arial" pitchFamily="34" charset="0"/>
              </a:rPr>
              <a:t>kollektiiviperusteisissa tilanteissa ns.  vastuunläpimurto ja myös koulutusvelvoite</a:t>
            </a:r>
            <a:endParaRPr lang="fi-FI" dirty="0">
              <a:latin typeface="Arial" pitchFamily="34" charset="0"/>
              <a:ea typeface="SimSun" pitchFamily="2" charset="-122"/>
              <a:cs typeface="Arial" pitchFamily="34" charset="0"/>
            </a:endParaRPr>
          </a:p>
          <a:p>
            <a:pPr>
              <a:lnSpc>
                <a:spcPct val="110000"/>
              </a:lnSpc>
              <a:spcBef>
                <a:spcPts val="0"/>
              </a:spcBef>
            </a:pPr>
            <a:r>
              <a:rPr lang="fi-FI" dirty="0">
                <a:latin typeface="Arial" pitchFamily="34" charset="0"/>
                <a:ea typeface="SimSun" pitchFamily="2" charset="-122"/>
                <a:cs typeface="Arial" pitchFamily="34" charset="0"/>
              </a:rPr>
              <a:t>työnantajan oltava aktiivinen: selvitettävä työntekijän kykyä selviytyä ja olemassa olevia vaihtoehtoja muulle työlle -&gt; jos kykyä ja työtä on, on tarjous tehtävä työntekijälle henkilökohtaisesti!</a:t>
            </a:r>
          </a:p>
        </p:txBody>
      </p:sp>
    </p:spTree>
    <p:extLst>
      <p:ext uri="{BB962C8B-B14F-4D97-AF65-F5344CB8AC3E}">
        <p14:creationId xmlns:p14="http://schemas.microsoft.com/office/powerpoint/2010/main" val="3260345507"/>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itchFamily="34" charset="0"/>
                <a:cs typeface="Arial" pitchFamily="34" charset="0"/>
              </a:rPr>
              <a:t>Miten tarjotaan?</a:t>
            </a:r>
            <a:endParaRPr lang="fi-FI" dirty="0">
              <a:latin typeface="Arial" pitchFamily="34" charset="0"/>
              <a:cs typeface="Arial" pitchFamily="34" charset="0"/>
            </a:endParaRPr>
          </a:p>
        </p:txBody>
      </p:sp>
      <p:sp>
        <p:nvSpPr>
          <p:cNvPr id="3" name="Sisällön paikkamerkki 2"/>
          <p:cNvSpPr>
            <a:spLocks noGrp="1"/>
          </p:cNvSpPr>
          <p:nvPr>
            <p:ph idx="1"/>
          </p:nvPr>
        </p:nvSpPr>
        <p:spPr/>
        <p:txBody>
          <a:bodyPr>
            <a:normAutofit fontScale="92500" lnSpcReduction="10000"/>
          </a:bodyPr>
          <a:lstStyle/>
          <a:p>
            <a:r>
              <a:rPr lang="fi-FI" dirty="0" smtClean="0">
                <a:latin typeface="Arial" pitchFamily="34" charset="0"/>
                <a:cs typeface="Arial" pitchFamily="34" charset="0"/>
              </a:rPr>
              <a:t>irtisanomisen </a:t>
            </a:r>
            <a:r>
              <a:rPr lang="fi-FI" dirty="0">
                <a:latin typeface="Arial" pitchFamily="34" charset="0"/>
                <a:cs typeface="Arial" pitchFamily="34" charset="0"/>
              </a:rPr>
              <a:t>vaihtoehtona olevaa muuta työtä tarjotaan asianomaiselle työntekijälle </a:t>
            </a:r>
            <a:endParaRPr lang="fi-FI" dirty="0" smtClean="0">
              <a:latin typeface="Arial" pitchFamily="34" charset="0"/>
              <a:cs typeface="Arial" pitchFamily="34" charset="0"/>
            </a:endParaRPr>
          </a:p>
          <a:p>
            <a:pPr lvl="1"/>
            <a:r>
              <a:rPr lang="fi-FI" dirty="0" smtClean="0">
                <a:latin typeface="Arial" pitchFamily="34" charset="0"/>
                <a:cs typeface="Arial" pitchFamily="34" charset="0"/>
              </a:rPr>
              <a:t>1) henkilökohtaisesti </a:t>
            </a:r>
          </a:p>
          <a:p>
            <a:pPr lvl="1"/>
            <a:r>
              <a:rPr lang="fi-FI" dirty="0" smtClean="0">
                <a:latin typeface="Arial" pitchFamily="34" charset="0"/>
                <a:cs typeface="Arial" pitchFamily="34" charset="0"/>
              </a:rPr>
              <a:t>2) työnantajan aloitteesta</a:t>
            </a:r>
          </a:p>
          <a:p>
            <a:r>
              <a:rPr lang="fi-FI" dirty="0" smtClean="0">
                <a:latin typeface="Arial" pitchFamily="34" charset="0"/>
                <a:cs typeface="Arial" pitchFamily="34" charset="0"/>
              </a:rPr>
              <a:t>tätä </a:t>
            </a:r>
            <a:r>
              <a:rPr lang="fi-FI" dirty="0">
                <a:latin typeface="Arial" pitchFamily="34" charset="0"/>
                <a:cs typeface="Arial" pitchFamily="34" charset="0"/>
              </a:rPr>
              <a:t>edellytystä ei </a:t>
            </a:r>
            <a:r>
              <a:rPr lang="fi-FI" dirty="0" smtClean="0">
                <a:latin typeface="Arial" pitchFamily="34" charset="0"/>
                <a:cs typeface="Arial" pitchFamily="34" charset="0"/>
              </a:rPr>
              <a:t>täytä </a:t>
            </a:r>
            <a:r>
              <a:rPr lang="fi-FI" dirty="0">
                <a:latin typeface="Arial" pitchFamily="34" charset="0"/>
                <a:cs typeface="Arial" pitchFamily="34" charset="0"/>
              </a:rPr>
              <a:t>sellainen työvoimapankki, tietokanta tai muu järjestelmä, jota työntekijä on joutunut oman aktiivisuutensa varassa seuraamaan voidakseen hakea sinne ilmoitettuja avoimia työpaikkoja (TT 2005:77</a:t>
            </a:r>
            <a:r>
              <a:rPr lang="fi-FI" dirty="0" smtClean="0">
                <a:latin typeface="Arial" pitchFamily="34" charset="0"/>
                <a:cs typeface="Arial" pitchFamily="34" charset="0"/>
              </a:rPr>
              <a:t>)</a:t>
            </a:r>
            <a:endParaRPr lang="fi-FI" dirty="0">
              <a:latin typeface="Arial" pitchFamily="34" charset="0"/>
              <a:cs typeface="Arial" pitchFamily="34" charset="0"/>
            </a:endParaRPr>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TT 2013:106 (ään.)</a:t>
            </a:r>
            <a:endParaRPr lang="fi-FI" dirty="0"/>
          </a:p>
        </p:txBody>
      </p:sp>
      <p:sp>
        <p:nvSpPr>
          <p:cNvPr id="3" name="Sisällön paikkamerkki 2"/>
          <p:cNvSpPr>
            <a:spLocks noGrp="1"/>
          </p:cNvSpPr>
          <p:nvPr>
            <p:ph idx="1"/>
          </p:nvPr>
        </p:nvSpPr>
        <p:spPr/>
        <p:txBody>
          <a:bodyPr>
            <a:normAutofit fontScale="62500" lnSpcReduction="20000"/>
          </a:bodyPr>
          <a:lstStyle/>
          <a:p>
            <a:pPr fontAlgn="base"/>
            <a:r>
              <a:rPr lang="fi-FI" dirty="0"/>
              <a:t>Yhtiön Jyväskylän yksiköstä oli irtisanottu neljä sähköasentajaa, kun toimintaa oli supistettu sen tappiollisuuden vuoksi. Vaikka kahden asentajan työ oli jatkunut, työn tarjoamisen edellytykset olivat myös heidän kohdallaan vähentyneet työehtosopimuksessa ja työsopimuslaissa tarkoitetulla tavalla. Työnantajalla oli ollut oikeus järjestellä näiden asentajien töitä ja lähtökohtaisesti oikeus irtisanoa heidät taloudellisista ja tuotannollisista syistä.</a:t>
            </a:r>
          </a:p>
          <a:p>
            <a:pPr fontAlgn="base"/>
            <a:r>
              <a:rPr lang="fi-FI" dirty="0"/>
              <a:t>Kaikkien irtisanottujen asentajien kohdalla oli lisäksi erimielisyyttä työntarjoamisvelvoitteen täyttämisestä. Tuomiossa katsottiin, että </a:t>
            </a:r>
            <a:r>
              <a:rPr lang="fi-FI" b="1" dirty="0"/>
              <a:t>valtakunnallisen yhtiön maanlaajuinen rekrytointimenettely, jossa sähköasentajat olivat saaneet yhtiöltä henkilökohtaiset rekrytointikirjeet kaikista heidän irtisanomisaikanaan vapautuneista sähköasentajan tehtävistä</a:t>
            </a:r>
            <a:r>
              <a:rPr lang="fi-FI" dirty="0"/>
              <a:t>, vastasi sitä, mitä yhtiöltä oli voitu edellyttää muun työn tarjoamisvelvollisuuden täyttämiseksi. Kun yhtiöllä oli muutenkin ollut työsopimuslaissa säädetyt perusteet sähköasentajien irtisanomiseen, kanne tuli hylätyksi. </a:t>
            </a:r>
          </a:p>
          <a:p>
            <a:endParaRPr lang="fi-FI" dirty="0"/>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lstStyle/>
          <a:p>
            <a:r>
              <a:rPr lang="fi-FI" dirty="0" smtClean="0"/>
              <a:t>…</a:t>
            </a:r>
            <a:endParaRPr lang="fi-FI" dirty="0"/>
          </a:p>
        </p:txBody>
      </p:sp>
      <p:sp>
        <p:nvSpPr>
          <p:cNvPr id="3" name="Sisällön paikkamerkki 2"/>
          <p:cNvSpPr>
            <a:spLocks noGrp="1"/>
          </p:cNvSpPr>
          <p:nvPr>
            <p:ph idx="1"/>
          </p:nvPr>
        </p:nvSpPr>
        <p:spPr>
          <a:xfrm>
            <a:off x="457200" y="1052736"/>
            <a:ext cx="8229600" cy="5073427"/>
          </a:xfrm>
        </p:spPr>
        <p:txBody>
          <a:bodyPr>
            <a:noAutofit/>
          </a:bodyPr>
          <a:lstStyle/>
          <a:p>
            <a:pPr>
              <a:lnSpc>
                <a:spcPct val="120000"/>
              </a:lnSpc>
              <a:spcBef>
                <a:spcPts val="0"/>
              </a:spcBef>
            </a:pPr>
            <a:r>
              <a:rPr lang="fi-FI" sz="2000" dirty="0" smtClean="0">
                <a:latin typeface="Arial" pitchFamily="34" charset="0"/>
                <a:cs typeface="Arial" pitchFamily="34" charset="0"/>
              </a:rPr>
              <a:t>Kyseessä oli yhtiön </a:t>
            </a:r>
            <a:r>
              <a:rPr lang="fi-FI" sz="2000" dirty="0">
                <a:latin typeface="Arial" pitchFamily="34" charset="0"/>
                <a:cs typeface="Arial" pitchFamily="34" charset="0"/>
              </a:rPr>
              <a:t>henkilöstöyksikön hallinnoima työvoimapankki, joka on kattanut yhtiön kaikki Suomessa toimivat </a:t>
            </a:r>
            <a:r>
              <a:rPr lang="fi-FI" sz="2000" dirty="0" smtClean="0">
                <a:latin typeface="Arial" pitchFamily="34" charset="0"/>
                <a:cs typeface="Arial" pitchFamily="34" charset="0"/>
              </a:rPr>
              <a:t>yksiköt</a:t>
            </a:r>
          </a:p>
          <a:p>
            <a:pPr>
              <a:lnSpc>
                <a:spcPct val="120000"/>
              </a:lnSpc>
              <a:spcBef>
                <a:spcPts val="0"/>
              </a:spcBef>
            </a:pPr>
            <a:r>
              <a:rPr lang="fi-FI" sz="2000" dirty="0" smtClean="0">
                <a:latin typeface="Arial" pitchFamily="34" charset="0"/>
                <a:cs typeface="Arial" pitchFamily="34" charset="0"/>
              </a:rPr>
              <a:t>”Saatuaan </a:t>
            </a:r>
            <a:r>
              <a:rPr lang="fi-FI" sz="2000" dirty="0">
                <a:latin typeface="Arial" pitchFamily="34" charset="0"/>
                <a:cs typeface="Arial" pitchFamily="34" charset="0"/>
              </a:rPr>
              <a:t>tiedon yhtiössä vapautuneesta työpaikasta Suomessa henkilöstöyksikkö on laatinut siitä rekrytointi-ilmoituksen. Samalla henkilöstöyksikkö on tarkistanut työvoimapankistaan työntarjoamisvelvoitteen piirissä olevien henkilöiden tiedot ja tarjonnut tehtävää rekrytointikirjeellä heille kaikille henkilökohtaisesti. </a:t>
            </a:r>
            <a:endParaRPr lang="fi-FI" sz="2000" dirty="0" smtClean="0">
              <a:latin typeface="Arial" pitchFamily="34" charset="0"/>
              <a:cs typeface="Arial" pitchFamily="34" charset="0"/>
            </a:endParaRPr>
          </a:p>
          <a:p>
            <a:pPr>
              <a:lnSpc>
                <a:spcPct val="120000"/>
              </a:lnSpc>
              <a:spcBef>
                <a:spcPts val="0"/>
              </a:spcBef>
            </a:pPr>
            <a:r>
              <a:rPr lang="fi-FI" sz="2000" dirty="0" smtClean="0">
                <a:latin typeface="Arial" pitchFamily="34" charset="0"/>
                <a:cs typeface="Arial" pitchFamily="34" charset="0"/>
              </a:rPr>
              <a:t>Työtuomioistuin </a:t>
            </a:r>
            <a:r>
              <a:rPr lang="fi-FI" sz="2000" dirty="0">
                <a:latin typeface="Arial" pitchFamily="34" charset="0"/>
                <a:cs typeface="Arial" pitchFamily="34" charset="0"/>
              </a:rPr>
              <a:t>pitää jutussa selvitettynä, että A, B, C ja </a:t>
            </a:r>
            <a:r>
              <a:rPr lang="fi-FI" sz="2000" dirty="0" smtClean="0">
                <a:latin typeface="Arial" pitchFamily="34" charset="0"/>
                <a:cs typeface="Arial" pitchFamily="34" charset="0"/>
              </a:rPr>
              <a:t>D </a:t>
            </a:r>
            <a:r>
              <a:rPr lang="fi-FI" sz="2000" dirty="0">
                <a:latin typeface="Arial" pitchFamily="34" charset="0"/>
                <a:cs typeface="Arial" pitchFamily="34" charset="0"/>
              </a:rPr>
              <a:t>ovat kukin saaneet yhtiöltä mainitunkaltaiset henkilökohtaiset rekrytointikirjeet kaikista heidän irtisanomisaikanaan vapautuneista sähköasentajan tehtävistä. Tämän jälkeen on jäänyt heidän asiakseen ilmaista kiinnostuksensa tehtyjä työtarjouksia kohtaan</a:t>
            </a:r>
            <a:r>
              <a:rPr lang="fi-FI" sz="2000" dirty="0" smtClean="0">
                <a:latin typeface="Arial" pitchFamily="34" charset="0"/>
                <a:cs typeface="Arial" pitchFamily="34" charset="0"/>
              </a:rPr>
              <a:t>.”</a:t>
            </a:r>
            <a:endParaRPr lang="fi-FI" sz="20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tsikko 1"/>
          <p:cNvSpPr>
            <a:spLocks noGrp="1"/>
          </p:cNvSpPr>
          <p:nvPr>
            <p:ph type="title"/>
          </p:nvPr>
        </p:nvSpPr>
        <p:spPr/>
        <p:txBody>
          <a:bodyPr/>
          <a:lstStyle/>
          <a:p>
            <a:pPr eaLnBrk="1" hangingPunct="1"/>
            <a:r>
              <a:rPr lang="fi-FI" smtClean="0"/>
              <a:t>…</a:t>
            </a:r>
          </a:p>
        </p:txBody>
      </p:sp>
      <p:sp>
        <p:nvSpPr>
          <p:cNvPr id="27651" name="Sisällön paikkamerkki 2"/>
          <p:cNvSpPr>
            <a:spLocks noGrp="1"/>
          </p:cNvSpPr>
          <p:nvPr>
            <p:ph idx="1"/>
          </p:nvPr>
        </p:nvSpPr>
        <p:spPr/>
        <p:txBody>
          <a:bodyPr/>
          <a:lstStyle/>
          <a:p>
            <a:pPr eaLnBrk="1" hangingPunct="1"/>
            <a:r>
              <a:rPr lang="fi-FI" sz="2400" smtClean="0">
                <a:latin typeface="Times New Roman" pitchFamily="18" charset="0"/>
                <a:cs typeface="Times New Roman" pitchFamily="18" charset="0"/>
              </a:rPr>
              <a:t>Nykyinen tapa</a:t>
            </a:r>
          </a:p>
          <a:p>
            <a:pPr lvl="1" eaLnBrk="1" hangingPunct="1"/>
            <a:r>
              <a:rPr lang="fi-FI" sz="2200" smtClean="0">
                <a:latin typeface="Times New Roman" pitchFamily="18" charset="0"/>
                <a:cs typeface="Times New Roman" pitchFamily="18" charset="0"/>
              </a:rPr>
              <a:t>työntekijäaseman määrittämisen kaksivaiheisuus:</a:t>
            </a:r>
            <a:br>
              <a:rPr lang="fi-FI" sz="2200" smtClean="0">
                <a:latin typeface="Times New Roman" pitchFamily="18" charset="0"/>
                <a:cs typeface="Times New Roman" pitchFamily="18" charset="0"/>
              </a:rPr>
            </a:br>
            <a:endParaRPr lang="fi-FI" sz="2200" smtClean="0">
              <a:latin typeface="Times New Roman" pitchFamily="18" charset="0"/>
              <a:cs typeface="Times New Roman" pitchFamily="18" charset="0"/>
            </a:endParaRPr>
          </a:p>
          <a:p>
            <a:pPr lvl="1" eaLnBrk="1" hangingPunct="1"/>
            <a:r>
              <a:rPr lang="fi-FI" sz="2000" smtClean="0">
                <a:latin typeface="Times New Roman" pitchFamily="18" charset="0"/>
                <a:cs typeface="Times New Roman" pitchFamily="18" charset="0"/>
              </a:rPr>
              <a:t>I yksittäisten tunnusmerkkinen arviointi (ei voida ohittaa)</a:t>
            </a:r>
            <a:br>
              <a:rPr lang="fi-FI" sz="2000" smtClean="0">
                <a:latin typeface="Times New Roman" pitchFamily="18" charset="0"/>
                <a:cs typeface="Times New Roman" pitchFamily="18" charset="0"/>
              </a:rPr>
            </a:br>
            <a:endParaRPr lang="fi-FI" sz="2000" smtClean="0">
              <a:latin typeface="Times New Roman" pitchFamily="18" charset="0"/>
              <a:cs typeface="Times New Roman" pitchFamily="18" charset="0"/>
            </a:endParaRPr>
          </a:p>
          <a:p>
            <a:pPr lvl="1" eaLnBrk="1" hangingPunct="1"/>
            <a:r>
              <a:rPr lang="fi-FI" sz="2000" smtClean="0">
                <a:latin typeface="Times New Roman" pitchFamily="18" charset="0"/>
                <a:cs typeface="Times New Roman" pitchFamily="18" charset="0"/>
              </a:rPr>
              <a:t>II tarvittaessa kokonaisarviointi</a:t>
            </a:r>
          </a:p>
          <a:p>
            <a:pPr lvl="2" eaLnBrk="1" hangingPunct="1"/>
            <a:r>
              <a:rPr lang="fi-FI" sz="2000" smtClean="0">
                <a:latin typeface="Times New Roman" pitchFamily="18" charset="0"/>
                <a:cs typeface="Times New Roman" pitchFamily="18" charset="0"/>
              </a:rPr>
              <a:t>koko oikeussuhteen tasolla</a:t>
            </a:r>
          </a:p>
          <a:p>
            <a:pPr lvl="2" eaLnBrk="1" hangingPunct="1"/>
            <a:r>
              <a:rPr lang="fi-FI" sz="2000" smtClean="0">
                <a:latin typeface="Times New Roman" pitchFamily="18" charset="0"/>
                <a:cs typeface="Times New Roman" pitchFamily="18" charset="0"/>
              </a:rPr>
              <a:t>ei yhden tunnusmerkin sisällä (vrt. tunnusmerkin sisäinen punninta)</a:t>
            </a:r>
          </a:p>
          <a:p>
            <a:pPr lvl="2" eaLnBrk="1" hangingPunct="1"/>
            <a:r>
              <a:rPr lang="fi-FI" sz="2000" smtClean="0">
                <a:latin typeface="Times New Roman" pitchFamily="18" charset="0"/>
                <a:cs typeface="Times New Roman" pitchFamily="18" charset="0"/>
              </a:rPr>
              <a:t>kokonaisarvioinnissa huomioon otettavista tosiasioista ei ole säädetty</a:t>
            </a:r>
          </a:p>
          <a:p>
            <a:pPr eaLnBrk="1" hangingPunct="1"/>
            <a:endParaRPr lang="fi-FI" smtClean="0"/>
          </a:p>
          <a:p>
            <a:pPr eaLnBrk="1" hangingPunct="1"/>
            <a:endParaRPr lang="fi-FI" smtClean="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latin typeface="Arial" pitchFamily="34" charset="0"/>
                <a:cs typeface="Arial" pitchFamily="34" charset="0"/>
              </a:rPr>
              <a:t>TT 2016:65</a:t>
            </a:r>
          </a:p>
        </p:txBody>
      </p:sp>
      <p:sp>
        <p:nvSpPr>
          <p:cNvPr id="3" name="Sisällön paikkamerkki 2"/>
          <p:cNvSpPr>
            <a:spLocks noGrp="1"/>
          </p:cNvSpPr>
          <p:nvPr>
            <p:ph idx="1"/>
          </p:nvPr>
        </p:nvSpPr>
        <p:spPr>
          <a:xfrm>
            <a:off x="467544" y="1556792"/>
            <a:ext cx="8208912" cy="4379397"/>
          </a:xfrm>
        </p:spPr>
        <p:txBody>
          <a:bodyPr>
            <a:normAutofit fontScale="92500" lnSpcReduction="20000"/>
          </a:bodyPr>
          <a:lstStyle/>
          <a:p>
            <a:r>
              <a:rPr lang="fi-FI" dirty="0" smtClean="0">
                <a:latin typeface="Arial" pitchFamily="34" charset="0"/>
                <a:cs typeface="Arial" pitchFamily="34" charset="0"/>
              </a:rPr>
              <a:t>”Muun </a:t>
            </a:r>
            <a:r>
              <a:rPr lang="fi-FI" dirty="0">
                <a:latin typeface="Arial" pitchFamily="34" charset="0"/>
                <a:cs typeface="Arial" pitchFamily="34" charset="0"/>
              </a:rPr>
              <a:t>työn tarjoamisvelvollisuuden on katsottu edellyttävän, että irtisanottavalle </a:t>
            </a:r>
            <a:r>
              <a:rPr lang="fi-FI" b="1" dirty="0">
                <a:latin typeface="Arial" pitchFamily="34" charset="0"/>
                <a:cs typeface="Arial" pitchFamily="34" charset="0"/>
              </a:rPr>
              <a:t>annetaan tilaisuus kokeilla selviytymistä sellaisessa tarjolla olevassa toisessa tehtävässä</a:t>
            </a:r>
            <a:r>
              <a:rPr lang="fi-FI" dirty="0">
                <a:latin typeface="Arial" pitchFamily="34" charset="0"/>
                <a:cs typeface="Arial" pitchFamily="34" charset="0"/>
              </a:rPr>
              <a:t>, jonka voidaan arvioida voivan soveltua hänelle joko sellaisenaan tai vähäisin järjestelyin (ks. työkyvyn arviointia koskevana tapauksena TT 2004:90 ja vastaavasti taloudellis-tuotannollisen irtisanomisperusteen arvioinnista esim. TT 2006:70 ja TT 2011:144).”</a:t>
            </a:r>
          </a:p>
        </p:txBody>
      </p:sp>
    </p:spTree>
    <p:extLst>
      <p:ext uri="{BB962C8B-B14F-4D97-AF65-F5344CB8AC3E}">
        <p14:creationId xmlns:p14="http://schemas.microsoft.com/office/powerpoint/2010/main" val="4039172107"/>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Arial" pitchFamily="34" charset="0"/>
                <a:cs typeface="Arial" pitchFamily="34" charset="0"/>
              </a:rPr>
              <a:t>Eräissä tilanteissa yritysrajat rikkoen, ks. mm. TT 2014-162, ään.</a:t>
            </a:r>
            <a:endParaRPr lang="fi-FI" dirty="0">
              <a:latin typeface="Arial" pitchFamily="34" charset="0"/>
              <a:cs typeface="Arial" pitchFamily="34" charset="0"/>
            </a:endParaRPr>
          </a:p>
        </p:txBody>
      </p:sp>
      <p:sp>
        <p:nvSpPr>
          <p:cNvPr id="3" name="Sisällön paikkamerkki 2"/>
          <p:cNvSpPr>
            <a:spLocks noGrp="1"/>
          </p:cNvSpPr>
          <p:nvPr>
            <p:ph idx="1"/>
          </p:nvPr>
        </p:nvSpPr>
        <p:spPr/>
        <p:txBody>
          <a:bodyPr>
            <a:normAutofit fontScale="77500" lnSpcReduction="20000"/>
          </a:bodyPr>
          <a:lstStyle/>
          <a:p>
            <a:r>
              <a:rPr lang="fi-FI" dirty="0" smtClean="0">
                <a:latin typeface="Arial" pitchFamily="34" charset="0"/>
                <a:cs typeface="Arial" pitchFamily="34" charset="0"/>
              </a:rPr>
              <a:t>Konsernin emoyhtiöllä ja sen kolmella tytäryhtiöllä oli yhteinen</a:t>
            </a:r>
            <a:r>
              <a:rPr lang="fi-FI" u="sng" dirty="0" smtClean="0">
                <a:latin typeface="Arial" pitchFamily="34" charset="0"/>
                <a:cs typeface="Arial" pitchFamily="34" charset="0"/>
              </a:rPr>
              <a:t> </a:t>
            </a:r>
            <a:r>
              <a:rPr lang="fi-FI" dirty="0" smtClean="0">
                <a:latin typeface="Arial" pitchFamily="34" charset="0"/>
                <a:cs typeface="Arial" pitchFamily="34" charset="0"/>
              </a:rPr>
              <a:t>henkilöstö- ja palkkahallinto ja ne sijaitsivat samassa osoitteessa. Konserniyhtiöillä oli sama pääomistaja, jolla oli määräysvalta kaikissa yhtiöissä. Konserniyhtiöt eivät kilpailleet keskenään. Irtisanottu työntekijä oli valittu neljän konserniin kuuluvan yhtiön yhteiseksi työsuojeluvaltuutetuksi. Kun otettiin huomioon edellä mainitut konsernin rakenteeseen, henkilöstöasioiden hoidon yhteisyyteen ja työsuojelun yhteistoiminnan järjestämiseen liittyvät seikat</a:t>
            </a:r>
            <a:r>
              <a:rPr lang="fi-FI" dirty="0" smtClean="0">
                <a:solidFill>
                  <a:schemeClr val="accent2"/>
                </a:solidFill>
                <a:latin typeface="Arial" pitchFamily="34" charset="0"/>
                <a:cs typeface="Arial" pitchFamily="34" charset="0"/>
              </a:rPr>
              <a:t>, työn tarjoamisvelvollisuuden katsottiin ulottuneen työnantajayhtiön lisäksi myös muihin kolmeen konserniyhtiöön</a:t>
            </a:r>
            <a:r>
              <a:rPr lang="fi-FI" dirty="0" smtClean="0">
                <a:latin typeface="Arial" pitchFamily="34" charset="0"/>
                <a:cs typeface="Arial" pitchFamily="34" charset="0"/>
              </a:rPr>
              <a:t>.</a:t>
            </a:r>
            <a:endParaRPr lang="fi-FI" dirty="0">
              <a:latin typeface="Arial" pitchFamily="34" charset="0"/>
              <a:cs typeface="Arial" pitchFamily="34" charset="0"/>
            </a:endParaRPr>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itchFamily="34" charset="0"/>
                <a:cs typeface="Arial" pitchFamily="34" charset="0"/>
              </a:rPr>
              <a:t>Perusteluja</a:t>
            </a:r>
            <a:endParaRPr lang="fi-FI" dirty="0">
              <a:latin typeface="Arial" pitchFamily="34" charset="0"/>
              <a:cs typeface="Arial" pitchFamily="34" charset="0"/>
            </a:endParaRPr>
          </a:p>
        </p:txBody>
      </p:sp>
      <p:sp>
        <p:nvSpPr>
          <p:cNvPr id="3" name="Sisällön paikkamerkki 2"/>
          <p:cNvSpPr>
            <a:spLocks noGrp="1"/>
          </p:cNvSpPr>
          <p:nvPr>
            <p:ph idx="1"/>
          </p:nvPr>
        </p:nvSpPr>
        <p:spPr/>
        <p:txBody>
          <a:bodyPr>
            <a:normAutofit fontScale="77500" lnSpcReduction="20000"/>
          </a:bodyPr>
          <a:lstStyle/>
          <a:p>
            <a:r>
              <a:rPr lang="fi-FI" dirty="0" smtClean="0">
                <a:latin typeface="Arial" pitchFamily="34" charset="0"/>
                <a:cs typeface="Arial" pitchFamily="34" charset="0"/>
              </a:rPr>
              <a:t>”Työn tarjoamisvelvollisuuden laajuutta tulee lähtökohtaisesti arvioida sen yhtiön kannalta, joka muodollisesti on työnantajana. Tosiasiallisen tilanteen pohjalta saattaa kuitenkin olla perusteita poiketa tästä lähtökohdasta. Työsopimuslain 7 luvun 4 §:n 3 momentin mukaan jos työnantajalla, joka tosiasiallisesti käyttää henkilöstöasioissa määräysvaltaa toisessa yrityksessä tai yhteisössä omistuksen, sopimuksen tai muun järjestelyn perusteella, ei ole tarjota työntekijälle 1 momentissa tarkoitettua työtä, on hänen selvitettävä, voiko hän täyttää työn tarjoamis- ja koulutusvelvollisuutensa tarjoamalla työntekijälle työtä muista määräysvallassaan olevista yrityksistä tai yhteisöistä.”</a:t>
            </a:r>
            <a:endParaRPr lang="fi-FI" dirty="0">
              <a:latin typeface="Arial" pitchFamily="34" charset="0"/>
              <a:cs typeface="Arial" pitchFamily="34" charset="0"/>
            </a:endParaRPr>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t>
            </a:r>
            <a:endParaRPr lang="fi-FI" dirty="0"/>
          </a:p>
        </p:txBody>
      </p:sp>
      <p:sp>
        <p:nvSpPr>
          <p:cNvPr id="3" name="Sisällön paikkamerkki 2"/>
          <p:cNvSpPr>
            <a:spLocks noGrp="1"/>
          </p:cNvSpPr>
          <p:nvPr>
            <p:ph idx="1"/>
          </p:nvPr>
        </p:nvSpPr>
        <p:spPr>
          <a:xfrm>
            <a:off x="457200" y="1124744"/>
            <a:ext cx="8291264" cy="5001419"/>
          </a:xfrm>
        </p:spPr>
        <p:txBody>
          <a:bodyPr>
            <a:noAutofit/>
          </a:bodyPr>
          <a:lstStyle/>
          <a:p>
            <a:pPr>
              <a:lnSpc>
                <a:spcPct val="120000"/>
              </a:lnSpc>
              <a:spcBef>
                <a:spcPts val="0"/>
              </a:spcBef>
            </a:pPr>
            <a:r>
              <a:rPr lang="fi-FI" sz="1600" dirty="0" smtClean="0">
                <a:latin typeface="Arial" pitchFamily="34" charset="0"/>
                <a:cs typeface="Arial" pitchFamily="34" charset="0"/>
              </a:rPr>
              <a:t>”Säännöksen esitöiden (HE 157/2000) mukaan työn tarjoamisvelvollisuuden perusedellytyksenä on aina, että työnantajayritys käyttää määräysvaltaa yrityksessä, jossa työtä olisi tarjolla. Lisäksi edellytetään yritysten toimintojen riittävää yhteisyyttä. Arvioitaessa yritysten toimintojen yhteisyyttä oikeuskäytännössä on kiinnitetty huomiota erityisesti yritysten henkilöstöasioiden hoidon yhteisyyteen, toimialojen samankaltaisuuteen ja liiketoimintojen yhteisyyteen. Henkilöstöasioiden hoidon yhteisyyden osalta on tarkasteltu muun muassa sitä, onko yrityksillä ollut yhteinen</a:t>
            </a:r>
            <a:r>
              <a:rPr lang="fi-FI" sz="1600" u="sng" dirty="0" smtClean="0">
                <a:latin typeface="Arial" pitchFamily="34" charset="0"/>
                <a:cs typeface="Arial" pitchFamily="34" charset="0"/>
              </a:rPr>
              <a:t> </a:t>
            </a:r>
            <a:r>
              <a:rPr lang="fi-FI" sz="1600" dirty="0" smtClean="0">
                <a:latin typeface="Arial" pitchFamily="34" charset="0"/>
                <a:cs typeface="Arial" pitchFamily="34" charset="0"/>
              </a:rPr>
              <a:t>työnjohto, keskitetty työhönotto, missä määrin työntekijät ovat siirtyneet yrityksestä toiseen yritysryhmän sisällä ja onko yrityksillä ollut </a:t>
            </a:r>
            <a:r>
              <a:rPr lang="fi-FI" sz="1600" u="sng" dirty="0" smtClean="0">
                <a:latin typeface="Arial" pitchFamily="34" charset="0"/>
                <a:cs typeface="Arial" pitchFamily="34" charset="0"/>
              </a:rPr>
              <a:t>«</a:t>
            </a:r>
            <a:r>
              <a:rPr lang="fi-FI" sz="1600" dirty="0" smtClean="0">
                <a:latin typeface="Arial" pitchFamily="34" charset="0"/>
                <a:cs typeface="Arial" pitchFamily="34" charset="0"/>
              </a:rPr>
              <a:t>yhteinen palkkakirjanpito. Samaan yritysryhmään kuuluvien yritysten toimialojen samankaltaisuudella on merkitystä, koska toimialojen samankaltaisuus johtaa usein yhteistoimintaan yritysten välillä ja viittaa siihen, että ne saattavat muodostaa yhden toiminnallisen kokonaisuuden. Toimialojen samankaltaisuutta koskeva kriteeri on tärkeä myös käytännön syistä. Työntekijää ei usein ole mahdollista sijoittaa toisella toimialalla toimivaan yritykseen, koska hänellä ei ole kyseiseen alaan liittyvää koulutusta, ammattitaitoa ja työkokemusta. Työn tarjoamisvelvollisuuden laajuus työnantajayrityksen määräysvallassa olevissa muissa yrityksissä ratkaistaisiin edellä esitettyjen kriteerien perusteella toimintojen yhteisyyttä koskevan kokonaisarvion perusteella.”</a:t>
            </a:r>
            <a:endParaRPr lang="fi-FI" sz="1600" dirty="0">
              <a:latin typeface="Arial" pitchFamily="34" charset="0"/>
              <a:cs typeface="Arial" pitchFamily="34" charset="0"/>
            </a:endParaRPr>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Päättämismenettely </a:t>
            </a:r>
            <a:endParaRPr lang="fi-FI" dirty="0"/>
          </a:p>
        </p:txBody>
      </p:sp>
      <p:sp>
        <p:nvSpPr>
          <p:cNvPr id="3" name="Sisällön paikkamerkki 2"/>
          <p:cNvSpPr>
            <a:spLocks noGrp="1"/>
          </p:cNvSpPr>
          <p:nvPr>
            <p:ph idx="1"/>
          </p:nvPr>
        </p:nvSpPr>
        <p:spPr/>
        <p:txBody>
          <a:bodyPr/>
          <a:lstStyle/>
          <a:p>
            <a:r>
              <a:rPr lang="fi-FI" dirty="0" smtClean="0"/>
              <a:t>kuuleminen</a:t>
            </a:r>
          </a:p>
          <a:p>
            <a:r>
              <a:rPr lang="fi-FI" dirty="0" smtClean="0"/>
              <a:t>selvitysvelvollisuus</a:t>
            </a:r>
          </a:p>
          <a:p>
            <a:r>
              <a:rPr lang="fi-FI" dirty="0" smtClean="0"/>
              <a:t>päättämisilmoitus</a:t>
            </a:r>
          </a:p>
          <a:p>
            <a:pPr lvl="1"/>
            <a:r>
              <a:rPr lang="fi-FI" dirty="0" smtClean="0"/>
              <a:t>sisältö</a:t>
            </a:r>
          </a:p>
          <a:p>
            <a:pPr lvl="1"/>
            <a:r>
              <a:rPr lang="fi-FI" dirty="0" smtClean="0"/>
              <a:t>toimittaminen</a:t>
            </a:r>
          </a:p>
          <a:p>
            <a:r>
              <a:rPr lang="fi-FI" dirty="0"/>
              <a:t>i</a:t>
            </a:r>
            <a:r>
              <a:rPr lang="fi-FI" dirty="0" smtClean="0"/>
              <a:t>rtisanomisajan alkaminen ja laskeminen</a:t>
            </a:r>
            <a:endParaRPr lang="fi-FI" dirty="0"/>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lnSpcReduction="20000"/>
          </a:bodyPr>
          <a:lstStyle/>
          <a:p>
            <a:r>
              <a:rPr lang="fi-FI" dirty="0" smtClean="0"/>
              <a:t>A) irtisanominen - &gt; työnantajan on toimitettava työsopimuksen irtisanominen kohtuullisen ajan kuluessa siitä, kun työnantaja sai tiedon 7 luvun 2 §:ssä tarkoitetusta työntekijän henkilöön liittyvästä irtisanomisen perusteesta</a:t>
            </a:r>
          </a:p>
          <a:p>
            <a:pPr fontAlgn="base"/>
            <a:r>
              <a:rPr lang="fi-FI" dirty="0" smtClean="0"/>
              <a:t>B) purkaminen -&gt; purkamisoikeus raukeaa, jos työsopimusta ei ole purettu 14 päivän kuluessa siitä, kun sopijapuoli sai tiedon purkamisperusteen täyttymisestä</a:t>
            </a:r>
          </a:p>
          <a:p>
            <a:pPr lvl="1" fontAlgn="base"/>
            <a:r>
              <a:rPr lang="fi-FI" dirty="0" smtClean="0"/>
              <a:t>jos purkaminen estyy pätevän syyn vuoksi, sen saa toimittaa 14 päivän kuluessa esteen lakkaamisesta</a:t>
            </a:r>
          </a:p>
          <a:p>
            <a:endParaRPr lang="fi-FI" dirty="0"/>
          </a:p>
        </p:txBody>
      </p:sp>
      <p:sp>
        <p:nvSpPr>
          <p:cNvPr id="3" name="Otsikko 2"/>
          <p:cNvSpPr>
            <a:spLocks noGrp="1"/>
          </p:cNvSpPr>
          <p:nvPr>
            <p:ph type="title"/>
          </p:nvPr>
        </p:nvSpPr>
        <p:spPr/>
        <p:txBody>
          <a:bodyPr>
            <a:normAutofit fontScale="90000"/>
          </a:bodyPr>
          <a:lstStyle/>
          <a:p>
            <a:r>
              <a:rPr lang="fi-FI" dirty="0" smtClean="0"/>
              <a:t>Päättämisperusteeseen vetoaminen</a:t>
            </a:r>
            <a:endParaRPr lang="fi-FI" dirty="0"/>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tsikko 2"/>
          <p:cNvSpPr>
            <a:spLocks noGrp="1"/>
          </p:cNvSpPr>
          <p:nvPr>
            <p:ph type="title"/>
          </p:nvPr>
        </p:nvSpPr>
        <p:spPr/>
        <p:txBody>
          <a:bodyPr>
            <a:normAutofit fontScale="90000"/>
          </a:bodyPr>
          <a:lstStyle/>
          <a:p>
            <a:r>
              <a:rPr lang="fi-FI" dirty="0" smtClean="0"/>
              <a:t>Henkilöön liittyvä irtisanomisperuste</a:t>
            </a:r>
            <a:endParaRPr lang="fi-FI" dirty="0"/>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Taloudellinen ja tuotannollinen irtisanomisperuste</a:t>
            </a:r>
            <a:endParaRPr lang="fi-FI" dirty="0"/>
          </a:p>
        </p:txBody>
      </p:sp>
      <p:sp>
        <p:nvSpPr>
          <p:cNvPr id="3" name="Sisällön paikkamerkki 2"/>
          <p:cNvSpPr>
            <a:spLocks noGrp="1"/>
          </p:cNvSpPr>
          <p:nvPr>
            <p:ph idx="1"/>
          </p:nvPr>
        </p:nvSpPr>
        <p:spPr/>
        <p:txBody>
          <a:bodyPr>
            <a:normAutofit lnSpcReduction="10000"/>
          </a:bodyPr>
          <a:lstStyle/>
          <a:p>
            <a:r>
              <a:rPr lang="fi-FI" dirty="0" smtClean="0"/>
              <a:t>ei säädetty vetoamisajasta</a:t>
            </a:r>
          </a:p>
          <a:p>
            <a:r>
              <a:rPr lang="fi-FI" dirty="0" smtClean="0"/>
              <a:t>luonnollista, että toimenpiteisiin ryhdytään ’nopeasti’</a:t>
            </a:r>
          </a:p>
          <a:p>
            <a:r>
              <a:rPr lang="fi-FI" dirty="0" smtClean="0"/>
              <a:t>huom. yhteistoimintalain (YTL) mukaiset menettelyt toteutettava ennen perusteeseen vetoamista</a:t>
            </a:r>
          </a:p>
          <a:p>
            <a:r>
              <a:rPr lang="fi-FI" dirty="0" smtClean="0"/>
              <a:t>selvitysvelvollisuus työsopimuslain mukaan, jos YTL ei sovellu (ei kuulemista, kuten henkilöperusteisessa päättämisessä)</a:t>
            </a:r>
            <a:endParaRPr lang="fi-FI" dirty="0"/>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85000" lnSpcReduction="20000"/>
          </a:bodyPr>
          <a:lstStyle/>
          <a:p>
            <a:r>
              <a:rPr lang="fi-FI" dirty="0" smtClean="0"/>
              <a:t>pakollinen etukäteistoimenpide, jos</a:t>
            </a:r>
          </a:p>
          <a:p>
            <a:r>
              <a:rPr lang="fi-FI" dirty="0" smtClean="0"/>
              <a:t>A) työnantaja aikoo irtisanoa työntekijän henkilöön liittyvällä syyllä</a:t>
            </a:r>
          </a:p>
          <a:p>
            <a:r>
              <a:rPr lang="fi-FI" dirty="0" smtClean="0"/>
              <a:t>B) aikoo purkaa työntekijän työsopimuksen (koeaika ja sen jälkeen työsuhteen aikana)</a:t>
            </a:r>
          </a:p>
          <a:p>
            <a:r>
              <a:rPr lang="fi-FI" dirty="0" smtClean="0"/>
              <a:t>varattava tilaisuus tulla kuulluksi -&gt; eli?</a:t>
            </a:r>
          </a:p>
          <a:p>
            <a:r>
              <a:rPr lang="fi-FI" dirty="0" smtClean="0"/>
              <a:t>kohteena päättämisen perusteena olevat seikat</a:t>
            </a:r>
          </a:p>
          <a:p>
            <a:r>
              <a:rPr lang="fi-FI" dirty="0" smtClean="0"/>
              <a:t>samassa yhteydessä </a:t>
            </a:r>
            <a:r>
              <a:rPr lang="fi-FI" i="1" dirty="0" smtClean="0"/>
              <a:t>selvitettävä</a:t>
            </a:r>
            <a:r>
              <a:rPr lang="fi-FI" dirty="0" smtClean="0"/>
              <a:t>, onko irtisanominen vältettävissä siirtämällä työntekijä sellaisiin toisiin tehtäviin, joista työntekijä voi ammattitaitonsa ja kokemuksensa huomioon ottaen selviytyä</a:t>
            </a:r>
          </a:p>
          <a:p>
            <a:pPr lvl="1"/>
            <a:r>
              <a:rPr lang="fi-FI" dirty="0" smtClean="0"/>
              <a:t>käytännössä toteutetaan jo aiemmin</a:t>
            </a:r>
            <a:endParaRPr lang="fi-FI" dirty="0"/>
          </a:p>
        </p:txBody>
      </p:sp>
      <p:sp>
        <p:nvSpPr>
          <p:cNvPr id="3" name="Otsikko 2"/>
          <p:cNvSpPr>
            <a:spLocks noGrp="1"/>
          </p:cNvSpPr>
          <p:nvPr>
            <p:ph type="title"/>
          </p:nvPr>
        </p:nvSpPr>
        <p:spPr/>
        <p:txBody>
          <a:bodyPr/>
          <a:lstStyle/>
          <a:p>
            <a:r>
              <a:rPr lang="fi-FI" dirty="0" smtClean="0"/>
              <a:t>Työntekijän kuuleminen</a:t>
            </a:r>
            <a:endParaRPr lang="fi-FI" dirty="0"/>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70000" lnSpcReduction="20000"/>
          </a:bodyPr>
          <a:lstStyle/>
          <a:p>
            <a:r>
              <a:rPr lang="fi-FI" dirty="0" smtClean="0"/>
              <a:t>kutsutaan tilaisuuteen</a:t>
            </a:r>
          </a:p>
          <a:p>
            <a:pPr lvl="1"/>
            <a:r>
              <a:rPr lang="fi-FI" dirty="0" smtClean="0"/>
              <a:t>pyydetään ”suoraan” käytävältä?</a:t>
            </a:r>
          </a:p>
          <a:p>
            <a:pPr lvl="1"/>
            <a:r>
              <a:rPr lang="fi-FI" dirty="0" smtClean="0"/>
              <a:t>yleinen sähköinen kalenterikutsu?</a:t>
            </a:r>
          </a:p>
          <a:p>
            <a:r>
              <a:rPr lang="fi-FI" dirty="0" smtClean="0"/>
              <a:t>kohtuullinen aika valmistautua</a:t>
            </a:r>
          </a:p>
          <a:p>
            <a:pPr lvl="1"/>
            <a:r>
              <a:rPr lang="fi-FI" dirty="0" smtClean="0"/>
              <a:t>kutsu perjantai-iltapäivällä maanantaiaamun tilaisuuteen?</a:t>
            </a:r>
          </a:p>
          <a:p>
            <a:r>
              <a:rPr lang="fi-FI" dirty="0" smtClean="0"/>
              <a:t>ilmoitettava, mistä tilaisuudesta on kysymys</a:t>
            </a:r>
          </a:p>
          <a:p>
            <a:r>
              <a:rPr lang="fi-FI" dirty="0" smtClean="0"/>
              <a:t>tilaisuus, jossa työntekijä voi tosiasiallisesti esittää näkemyksensä tapahtumista ja niiden merkityksestä,  kysymys ei ole neuvotteluvelvoitteesta</a:t>
            </a:r>
          </a:p>
          <a:p>
            <a:r>
              <a:rPr lang="fi-FI" dirty="0" smtClean="0"/>
              <a:t>annettava tiedot irtisanomisen perusteista ja samalla hänelle on annettava mahdollisuus esittää asiassa oma kantansa</a:t>
            </a:r>
          </a:p>
          <a:p>
            <a:r>
              <a:rPr lang="fi-FI" dirty="0" smtClean="0"/>
              <a:t>työntekijällä on oikeus käyttää tilaisuudessa avustajaa, joka voi olla muun ohessa luottamusmies, yhdysmies, luottamusvaltuutettu, ammattiliiton asiamies, lakimies, työtoveri tai perheenjäsen</a:t>
            </a:r>
            <a:endParaRPr lang="fi-FI" dirty="0"/>
          </a:p>
        </p:txBody>
      </p:sp>
      <p:sp>
        <p:nvSpPr>
          <p:cNvPr id="3" name="Otsikko 2"/>
          <p:cNvSpPr>
            <a:spLocks noGrp="1"/>
          </p:cNvSpPr>
          <p:nvPr>
            <p:ph type="title"/>
          </p:nvPr>
        </p:nvSpPr>
        <p:spPr/>
        <p:txBody>
          <a:bodyPr/>
          <a:lstStyle/>
          <a:p>
            <a:r>
              <a:rPr lang="fi-FI" dirty="0" smtClean="0"/>
              <a:t>…</a:t>
            </a:r>
            <a:endParaRPr lang="fi-FI"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a:xfrm>
            <a:off x="323850" y="260350"/>
            <a:ext cx="8229600" cy="1143000"/>
          </a:xfrm>
        </p:spPr>
        <p:txBody>
          <a:bodyPr/>
          <a:lstStyle/>
          <a:p>
            <a:pPr eaLnBrk="1" hangingPunct="1"/>
            <a:r>
              <a:rPr lang="fi-FI" sz="2800" smtClean="0"/>
              <a:t>TYÖNTEKIJÄASEMAN MÄÄRITTÄMISEN KAKSIVAIHEISUUS </a:t>
            </a:r>
          </a:p>
        </p:txBody>
      </p:sp>
      <p:sp>
        <p:nvSpPr>
          <p:cNvPr id="4" name="Ellipsi 3"/>
          <p:cNvSpPr/>
          <p:nvPr/>
        </p:nvSpPr>
        <p:spPr>
          <a:xfrm>
            <a:off x="1763713" y="1412875"/>
            <a:ext cx="936625"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200" dirty="0"/>
              <a:t>vastike</a:t>
            </a:r>
          </a:p>
        </p:txBody>
      </p:sp>
      <p:sp>
        <p:nvSpPr>
          <p:cNvPr id="6" name="Ellipsi 5"/>
          <p:cNvSpPr/>
          <p:nvPr/>
        </p:nvSpPr>
        <p:spPr>
          <a:xfrm>
            <a:off x="5003800" y="1412875"/>
            <a:ext cx="936625"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200" dirty="0"/>
              <a:t>johto ja </a:t>
            </a:r>
            <a:r>
              <a:rPr lang="fi-FI" sz="1200" dirty="0" err="1"/>
              <a:t>val-vonta</a:t>
            </a:r>
            <a:endParaRPr lang="fi-FI" sz="1200" dirty="0"/>
          </a:p>
        </p:txBody>
      </p:sp>
      <p:sp>
        <p:nvSpPr>
          <p:cNvPr id="7" name="Ellipsi 6"/>
          <p:cNvSpPr/>
          <p:nvPr/>
        </p:nvSpPr>
        <p:spPr>
          <a:xfrm>
            <a:off x="6011863" y="1412875"/>
            <a:ext cx="936625"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200" dirty="0" err="1"/>
              <a:t>henki-lökoh-taisesti</a:t>
            </a:r>
            <a:endParaRPr lang="fi-FI" sz="1200" dirty="0"/>
          </a:p>
        </p:txBody>
      </p:sp>
      <p:sp>
        <p:nvSpPr>
          <p:cNvPr id="8" name="Ellipsi 7"/>
          <p:cNvSpPr/>
          <p:nvPr/>
        </p:nvSpPr>
        <p:spPr>
          <a:xfrm>
            <a:off x="2771775" y="1412875"/>
            <a:ext cx="936625"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200" dirty="0" err="1"/>
              <a:t>sopi-mus</a:t>
            </a:r>
            <a:endParaRPr lang="fi-FI" sz="1200" dirty="0"/>
          </a:p>
        </p:txBody>
      </p:sp>
      <p:sp>
        <p:nvSpPr>
          <p:cNvPr id="9" name="Ellipsi 8"/>
          <p:cNvSpPr/>
          <p:nvPr/>
        </p:nvSpPr>
        <p:spPr>
          <a:xfrm>
            <a:off x="3924300" y="1412875"/>
            <a:ext cx="935038"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200" dirty="0"/>
              <a:t>työtä toiselle</a:t>
            </a:r>
          </a:p>
        </p:txBody>
      </p:sp>
      <p:cxnSp>
        <p:nvCxnSpPr>
          <p:cNvPr id="11" name="Suora nuoliyhdysviiva 10"/>
          <p:cNvCxnSpPr/>
          <p:nvPr/>
        </p:nvCxnSpPr>
        <p:spPr>
          <a:xfrm>
            <a:off x="2339975" y="2349500"/>
            <a:ext cx="503238" cy="7191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uora nuoliyhdysviiva 12"/>
          <p:cNvCxnSpPr/>
          <p:nvPr/>
        </p:nvCxnSpPr>
        <p:spPr>
          <a:xfrm>
            <a:off x="3276600" y="2276475"/>
            <a:ext cx="0" cy="7921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uora nuoliyhdysviiva 14"/>
          <p:cNvCxnSpPr/>
          <p:nvPr/>
        </p:nvCxnSpPr>
        <p:spPr>
          <a:xfrm>
            <a:off x="4356100" y="2205038"/>
            <a:ext cx="0"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uora nuoliyhdysviiva 18"/>
          <p:cNvCxnSpPr/>
          <p:nvPr/>
        </p:nvCxnSpPr>
        <p:spPr>
          <a:xfrm flipH="1">
            <a:off x="6156325" y="2276475"/>
            <a:ext cx="287338" cy="865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uora nuoliyhdysviiva 20"/>
          <p:cNvCxnSpPr>
            <a:stCxn id="6" idx="4"/>
          </p:cNvCxnSpPr>
          <p:nvPr/>
        </p:nvCxnSpPr>
        <p:spPr>
          <a:xfrm flipH="1">
            <a:off x="5435600" y="2205038"/>
            <a:ext cx="36513"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Suorakulmio 21"/>
          <p:cNvSpPr/>
          <p:nvPr/>
        </p:nvSpPr>
        <p:spPr>
          <a:xfrm>
            <a:off x="2555875" y="3141663"/>
            <a:ext cx="4032250" cy="7191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dirty="0"/>
              <a:t>perustunnusmerkit täyttyvät, mutta</a:t>
            </a:r>
          </a:p>
          <a:p>
            <a:pPr algn="ctr">
              <a:defRPr/>
            </a:pPr>
            <a:r>
              <a:rPr lang="fi-FI" sz="1600" dirty="0"/>
              <a:t>syntyy epävarmuus oikeussuhteen luonteesta</a:t>
            </a:r>
          </a:p>
        </p:txBody>
      </p:sp>
      <p:sp>
        <p:nvSpPr>
          <p:cNvPr id="23" name="Alanuoli 22"/>
          <p:cNvSpPr/>
          <p:nvPr/>
        </p:nvSpPr>
        <p:spPr>
          <a:xfrm>
            <a:off x="4284663" y="4005263"/>
            <a:ext cx="647700"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24" name="Pyöristetty suorakulmio 23"/>
          <p:cNvSpPr/>
          <p:nvPr/>
        </p:nvSpPr>
        <p:spPr>
          <a:xfrm>
            <a:off x="1547813" y="4437063"/>
            <a:ext cx="6264275" cy="1152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KOKONAISARVIOINTI</a:t>
            </a:r>
          </a:p>
        </p:txBody>
      </p:sp>
      <p:cxnSp>
        <p:nvCxnSpPr>
          <p:cNvPr id="27" name="Suora nuoliyhdysviiva 26"/>
          <p:cNvCxnSpPr/>
          <p:nvPr/>
        </p:nvCxnSpPr>
        <p:spPr>
          <a:xfrm>
            <a:off x="1403350" y="2852738"/>
            <a:ext cx="1512888" cy="8636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uora nuoliyhdysviiva 28"/>
          <p:cNvCxnSpPr/>
          <p:nvPr/>
        </p:nvCxnSpPr>
        <p:spPr>
          <a:xfrm flipH="1">
            <a:off x="6443663" y="2565400"/>
            <a:ext cx="1008062" cy="115093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Suorakulmio 17"/>
          <p:cNvSpPr/>
          <p:nvPr/>
        </p:nvSpPr>
        <p:spPr>
          <a:xfrm>
            <a:off x="7524750" y="2349500"/>
            <a:ext cx="863600" cy="50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a:t>
            </a:r>
          </a:p>
        </p:txBody>
      </p:sp>
      <p:sp>
        <p:nvSpPr>
          <p:cNvPr id="20" name="Suorakulmio 19"/>
          <p:cNvSpPr/>
          <p:nvPr/>
        </p:nvSpPr>
        <p:spPr>
          <a:xfrm>
            <a:off x="1116013" y="2349500"/>
            <a:ext cx="863600" cy="50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a:t>
            </a:r>
          </a:p>
        </p:txBody>
      </p:sp>
      <p:sp>
        <p:nvSpPr>
          <p:cNvPr id="25" name="Alanuoli 24"/>
          <p:cNvSpPr/>
          <p:nvPr/>
        </p:nvSpPr>
        <p:spPr>
          <a:xfrm>
            <a:off x="4427538" y="5589588"/>
            <a:ext cx="576262" cy="360362"/>
          </a:xfrm>
          <a:prstGeom prst="downArrow">
            <a:avLst>
              <a:gd name="adj1" fmla="val 50000"/>
              <a:gd name="adj2" fmla="val 5299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26" name="Suorakulmio 25"/>
          <p:cNvSpPr/>
          <p:nvPr/>
        </p:nvSpPr>
        <p:spPr>
          <a:xfrm>
            <a:off x="1763713" y="6021388"/>
            <a:ext cx="6121400" cy="720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a:t>LOPULLINEN RATKAISU OIKEUSSUHTEEN LUONTEESTA</a:t>
            </a:r>
          </a:p>
        </p:txBody>
      </p:sp>
    </p:spTree>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smtClean="0"/>
              <a:t>työnantaja ei voi velvoittaa työntekijää saapumaan kuulemistilaisuuteen</a:t>
            </a:r>
          </a:p>
          <a:p>
            <a:r>
              <a:rPr lang="fi-FI" dirty="0" smtClean="0"/>
              <a:t>kutsu syytä antaa kirjallisesti tai sähköpostitse, jotta työnantaja voi näyttää kutsuneensa työntekijän kuulemistilaisuuteen</a:t>
            </a:r>
          </a:p>
          <a:p>
            <a:r>
              <a:rPr lang="fi-FI" dirty="0" smtClean="0"/>
              <a:t>kuulemisesta on hyvä laatia kirjallinen muistio, jonka sisältö todetaan oikeaksi yhteiseksi sovitulla tavalla</a:t>
            </a:r>
            <a:endParaRPr lang="fi-FI" dirty="0"/>
          </a:p>
        </p:txBody>
      </p:sp>
      <p:sp>
        <p:nvSpPr>
          <p:cNvPr id="3" name="Otsikko 2"/>
          <p:cNvSpPr>
            <a:spLocks noGrp="1"/>
          </p:cNvSpPr>
          <p:nvPr>
            <p:ph type="title"/>
          </p:nvPr>
        </p:nvSpPr>
        <p:spPr/>
        <p:txBody>
          <a:bodyPr/>
          <a:lstStyle/>
          <a:p>
            <a:r>
              <a:rPr lang="fi-FI" dirty="0" smtClean="0"/>
              <a:t>…</a:t>
            </a:r>
            <a:endParaRPr lang="fi-FI" dirty="0"/>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70000" lnSpcReduction="20000"/>
          </a:bodyPr>
          <a:lstStyle/>
          <a:p>
            <a:r>
              <a:rPr lang="fi-FI" dirty="0" smtClean="0"/>
              <a:t>kuulemisvelvoitteen laiminlyöntiä sellaisenaan ei sanktioitu -&gt; laiminlyönnillä voi olla merkitystä määrättäessä työsopimuslain 12 luvun 2 §:ssä tarkoitettua korvausta</a:t>
            </a:r>
          </a:p>
          <a:p>
            <a:pPr fontAlgn="base"/>
            <a:r>
              <a:rPr lang="fi-FI" i="1" dirty="0" smtClean="0"/>
              <a:t>Ks. TT 2015-85 (ään.):  ”Kuulemisvelvollisuuden laiminlyönnistä ei ole seurauksena työsopimuksen päättämisen pätemättömyys, eikä sen laiminlyönnistä voida sinänsä tuomita seuraamuksia. Kuulemisvelvoitteen ja muiden menettelytapasäännösten laiminlyönti voidaan kuitenkin ottaa huomioon työsopimuslain 12 luvun 2 §:ssä mukaisen korvauksen suuruutta määrättäessä.</a:t>
            </a:r>
          </a:p>
          <a:p>
            <a:pPr fontAlgn="base">
              <a:buNone/>
            </a:pPr>
            <a:r>
              <a:rPr lang="fi-FI" dirty="0" smtClean="0"/>
              <a:t>	</a:t>
            </a:r>
            <a:r>
              <a:rPr lang="fi-FI" i="1" dirty="0" smtClean="0"/>
              <a:t>Edellä on katsottu, että yhtiöllä on ollut laillinen peruste purkaa A:n työsuhde, minkä vuoksi A:lla ei ole oikeutta kanteessa vaadittuun korvaukseen työsopimuksen perusteettomasta päättämisestä eikä myöskään oikeutta saada irtisanomisajan palkkaa. Kuulemisvelvollisuuden laiminlyönnillä ei siten ole merkitystä asian ratkaisun kannalta.”</a:t>
            </a:r>
          </a:p>
          <a:p>
            <a:endParaRPr lang="fi-FI" dirty="0"/>
          </a:p>
        </p:txBody>
      </p:sp>
      <p:sp>
        <p:nvSpPr>
          <p:cNvPr id="3" name="Otsikko 2"/>
          <p:cNvSpPr>
            <a:spLocks noGrp="1"/>
          </p:cNvSpPr>
          <p:nvPr>
            <p:ph type="title"/>
          </p:nvPr>
        </p:nvSpPr>
        <p:spPr/>
        <p:txBody>
          <a:bodyPr/>
          <a:lstStyle/>
          <a:p>
            <a:r>
              <a:rPr lang="fi-FI" dirty="0" smtClean="0"/>
              <a:t>…</a:t>
            </a:r>
            <a:endParaRPr lang="fi-FI" dirty="0"/>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70000" lnSpcReduction="20000"/>
          </a:bodyPr>
          <a:lstStyle/>
          <a:p>
            <a:r>
              <a:rPr lang="fi-FI" dirty="0" smtClean="0"/>
              <a:t>pakollinen ennakkotoimi, jos</a:t>
            </a:r>
            <a:br>
              <a:rPr lang="fi-FI" dirty="0" smtClean="0"/>
            </a:br>
            <a:endParaRPr lang="fi-FI" dirty="0" smtClean="0"/>
          </a:p>
          <a:p>
            <a:r>
              <a:rPr lang="fi-FI" dirty="0" smtClean="0"/>
              <a:t>A) työnantaja irtisanoo kollektiiviperusteella</a:t>
            </a:r>
          </a:p>
          <a:p>
            <a:r>
              <a:rPr lang="fi-FI" dirty="0" smtClean="0"/>
              <a:t>B) työnantaja irtisanoo saneerausmenettelyn yhteydessä</a:t>
            </a:r>
            <a:br>
              <a:rPr lang="fi-FI" dirty="0" smtClean="0"/>
            </a:br>
            <a:endParaRPr lang="fi-FI" dirty="0" smtClean="0"/>
          </a:p>
          <a:p>
            <a:r>
              <a:rPr lang="fi-FI" dirty="0" smtClean="0"/>
              <a:t>ennen kuin irtisanoo (= tekee päätöksen)</a:t>
            </a:r>
          </a:p>
          <a:p>
            <a:r>
              <a:rPr lang="fi-FI" i="1" dirty="0" smtClean="0"/>
              <a:t>selvitettävä</a:t>
            </a:r>
            <a:r>
              <a:rPr lang="fi-FI" dirty="0" smtClean="0"/>
              <a:t> irtisanomisen perusteet ja vaihtoehdot</a:t>
            </a:r>
          </a:p>
          <a:p>
            <a:r>
              <a:rPr lang="fi-FI" dirty="0" smtClean="0"/>
              <a:t>niin hyvissä ajoin kuin mahdollista</a:t>
            </a:r>
          </a:p>
          <a:p>
            <a:r>
              <a:rPr lang="fi-FI" dirty="0" smtClean="0"/>
              <a:t>jos työsopimus irtisanotaan työsopimuslain 7 luvun 8 §:n perusteella, konkurssi- tai kuolinpesän on esitettävä selvitys irtisanomisen perusteesta työntekijöille niin pian kuin mahdollista</a:t>
            </a:r>
          </a:p>
          <a:p>
            <a:endParaRPr lang="fi-FI" dirty="0" smtClean="0"/>
          </a:p>
          <a:p>
            <a:r>
              <a:rPr lang="fi-FI" dirty="0" smtClean="0"/>
              <a:t>huom. </a:t>
            </a:r>
            <a:r>
              <a:rPr lang="fi-FI" dirty="0" err="1" smtClean="0"/>
              <a:t>YTL:n</a:t>
            </a:r>
            <a:r>
              <a:rPr lang="fi-FI" dirty="0" smtClean="0"/>
              <a:t> mukainen neuvotteluvelvoite syrjäyttää tämän!</a:t>
            </a:r>
            <a:endParaRPr lang="fi-FI" dirty="0"/>
          </a:p>
        </p:txBody>
      </p:sp>
      <p:sp>
        <p:nvSpPr>
          <p:cNvPr id="3" name="Otsikko 2"/>
          <p:cNvSpPr>
            <a:spLocks noGrp="1"/>
          </p:cNvSpPr>
          <p:nvPr>
            <p:ph type="title"/>
          </p:nvPr>
        </p:nvSpPr>
        <p:spPr/>
        <p:txBody>
          <a:bodyPr/>
          <a:lstStyle/>
          <a:p>
            <a:r>
              <a:rPr lang="fi-FI" dirty="0" smtClean="0"/>
              <a:t>Selvitysvelvollisuus</a:t>
            </a:r>
            <a:endParaRPr lang="fi-FI" dirty="0"/>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a:bodyPr>
          <a:lstStyle/>
          <a:p>
            <a:r>
              <a:rPr lang="fi-FI" dirty="0" smtClean="0"/>
              <a:t>yksittäisellä työntekijällä oikeus käyttää avustajaa</a:t>
            </a:r>
          </a:p>
          <a:p>
            <a:r>
              <a:rPr lang="fi-FI" dirty="0" smtClean="0"/>
              <a:t>jos irtisanominen kohdistuu useaan työntekijään, selvitys voidaan antaa työntekijöiden edustajalle tai, jollei tällaista ole valittu, työntekijöille yhteisesti</a:t>
            </a:r>
          </a:p>
          <a:p>
            <a:r>
              <a:rPr lang="fi-FI" dirty="0" smtClean="0"/>
              <a:t>työntekijöiden edustajalla tarkoitetaan luottamusmiestä tai luottamusvaltuutettua</a:t>
            </a:r>
          </a:p>
          <a:p>
            <a:r>
              <a:rPr lang="fi-FI" dirty="0" smtClean="0"/>
              <a:t>ellei työntekijöiden edustajaa ole valittu, riittää yhteisen tiedotustilaisuuden järjestäminen</a:t>
            </a:r>
            <a:endParaRPr lang="fi-FI" dirty="0"/>
          </a:p>
        </p:txBody>
      </p:sp>
      <p:sp>
        <p:nvSpPr>
          <p:cNvPr id="3" name="Otsikko 2"/>
          <p:cNvSpPr>
            <a:spLocks noGrp="1"/>
          </p:cNvSpPr>
          <p:nvPr>
            <p:ph type="title"/>
          </p:nvPr>
        </p:nvSpPr>
        <p:spPr/>
        <p:txBody>
          <a:bodyPr/>
          <a:lstStyle/>
          <a:p>
            <a:r>
              <a:rPr lang="fi-FI" dirty="0" smtClean="0"/>
              <a:t>…</a:t>
            </a:r>
            <a:endParaRPr lang="fi-FI" dirty="0"/>
          </a:p>
        </p:txBody>
      </p:sp>
    </p:spTree>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77500" lnSpcReduction="20000"/>
          </a:bodyPr>
          <a:lstStyle/>
          <a:p>
            <a:r>
              <a:rPr lang="fi-FI" dirty="0" smtClean="0"/>
              <a:t>kuulemisen ja selvitysvelvoitteen täyttämisen (tai mahdollisen </a:t>
            </a:r>
            <a:r>
              <a:rPr lang="fi-FI" dirty="0" err="1" smtClean="0"/>
              <a:t>yt-menettelyn</a:t>
            </a:r>
            <a:r>
              <a:rPr lang="fi-FI" dirty="0" smtClean="0"/>
              <a:t>) jälkeen voidaan tehdä päätös </a:t>
            </a:r>
          </a:p>
          <a:p>
            <a:r>
              <a:rPr lang="fi-FI" dirty="0" smtClean="0"/>
              <a:t>sen jälkeen päättämisilmoitus</a:t>
            </a:r>
          </a:p>
          <a:p>
            <a:r>
              <a:rPr lang="fi-FI" dirty="0" smtClean="0"/>
              <a:t>ilmoitus on </a:t>
            </a:r>
            <a:r>
              <a:rPr lang="fi-FI" i="1" dirty="0" smtClean="0"/>
              <a:t>toimitettava</a:t>
            </a:r>
            <a:r>
              <a:rPr lang="fi-FI" dirty="0" smtClean="0"/>
              <a:t> työntekijän tietoon lähtökohtaisesti henkilökohtaisesti</a:t>
            </a:r>
          </a:p>
          <a:p>
            <a:r>
              <a:rPr lang="fi-FI" dirty="0" smtClean="0"/>
              <a:t>jos ei mahdollista, voidaan käyttää kirjettä tai antaa ilmoitus sähköisesti</a:t>
            </a:r>
          </a:p>
          <a:p>
            <a:r>
              <a:rPr lang="fi-FI" dirty="0" smtClean="0"/>
              <a:t>suullinen, kirjallinen tai sähköinen</a:t>
            </a:r>
          </a:p>
          <a:p>
            <a:r>
              <a:rPr lang="fi-FI" dirty="0" smtClean="0"/>
              <a:t>ei kuitenkaan yleensä matkapuhelimeen tekstiviestinä</a:t>
            </a:r>
          </a:p>
          <a:p>
            <a:pPr lvl="1"/>
            <a:r>
              <a:rPr lang="fi-FI" dirty="0" smtClean="0"/>
              <a:t>tekstiviestinä toimitettu ilmoitus ei ole kuitenkaan vaikutukseton, jos vastaanottaja myöntää saaneensa tiedon sen sisältämästä työsopimuksen päättämisilmoituksesta</a:t>
            </a:r>
          </a:p>
          <a:p>
            <a:pPr lvl="1"/>
            <a:r>
              <a:rPr lang="fi-FI" dirty="0" smtClean="0"/>
              <a:t>pikaviestintätavat samassa asemassa</a:t>
            </a:r>
          </a:p>
          <a:p>
            <a:endParaRPr lang="fi-FI" dirty="0" smtClean="0"/>
          </a:p>
          <a:p>
            <a:endParaRPr lang="fi-FI" dirty="0" smtClean="0"/>
          </a:p>
          <a:p>
            <a:endParaRPr lang="fi-FI" dirty="0"/>
          </a:p>
        </p:txBody>
      </p:sp>
      <p:sp>
        <p:nvSpPr>
          <p:cNvPr id="3" name="Otsikko 2"/>
          <p:cNvSpPr>
            <a:spLocks noGrp="1"/>
          </p:cNvSpPr>
          <p:nvPr>
            <p:ph type="title"/>
          </p:nvPr>
        </p:nvSpPr>
        <p:spPr/>
        <p:txBody>
          <a:bodyPr/>
          <a:lstStyle/>
          <a:p>
            <a:r>
              <a:rPr lang="fi-FI" dirty="0" smtClean="0"/>
              <a:t>Päättämisilmoitus</a:t>
            </a:r>
            <a:endParaRPr lang="fi-FI" dirty="0"/>
          </a:p>
        </p:txBody>
      </p:sp>
    </p:spTree>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lnSpcReduction="10000"/>
          </a:bodyPr>
          <a:lstStyle/>
          <a:p>
            <a:r>
              <a:rPr lang="fi-FI" dirty="0" smtClean="0"/>
              <a:t>suositeltavaa on käyttää kirjallista tiedoksiantotapaa ja vaatia annettuun ilmoitukseen työntekijän kuittaus</a:t>
            </a:r>
          </a:p>
          <a:p>
            <a:r>
              <a:rPr lang="fi-FI" dirty="0" smtClean="0"/>
              <a:t>suullisesti annettava ilmoitus on hyvä antaa todistajan läsnä ollessa</a:t>
            </a:r>
          </a:p>
          <a:p>
            <a:r>
              <a:rPr lang="fi-FI" dirty="0" smtClean="0"/>
              <a:t>postitse lähetetty ilmoitus kirjattuna tai saantitodistuksin, jolloin lähettäjälle jää dokumentti lähettämisestä</a:t>
            </a:r>
          </a:p>
          <a:p>
            <a:r>
              <a:rPr lang="fi-FI" dirty="0" smtClean="0"/>
              <a:t>sähköposti: </a:t>
            </a:r>
            <a:r>
              <a:rPr lang="fi-FI" dirty="0" err="1" smtClean="0"/>
              <a:t>varmenteet</a:t>
            </a:r>
            <a:r>
              <a:rPr lang="fi-FI" dirty="0" smtClean="0"/>
              <a:t> lähettämisestä, oikea osoite jne.</a:t>
            </a:r>
            <a:endParaRPr lang="fi-FI" dirty="0"/>
          </a:p>
        </p:txBody>
      </p:sp>
      <p:sp>
        <p:nvSpPr>
          <p:cNvPr id="3" name="Otsikko 2"/>
          <p:cNvSpPr>
            <a:spLocks noGrp="1"/>
          </p:cNvSpPr>
          <p:nvPr>
            <p:ph type="title"/>
          </p:nvPr>
        </p:nvSpPr>
        <p:spPr/>
        <p:txBody>
          <a:bodyPr/>
          <a:lstStyle/>
          <a:p>
            <a:r>
              <a:rPr lang="fi-FI" dirty="0" smtClean="0"/>
              <a:t>…</a:t>
            </a:r>
            <a:endParaRPr lang="fi-FI" dirty="0"/>
          </a:p>
        </p:txBody>
      </p:sp>
    </p:spTree>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lnSpcReduction="20000"/>
          </a:bodyPr>
          <a:lstStyle/>
          <a:p>
            <a:r>
              <a:rPr lang="fi-FI" dirty="0" smtClean="0"/>
              <a:t>suullinen ilmoitus tai henkilökohtaisesti annettu kirje -&gt; tulee tietoon antamisen hetkellä</a:t>
            </a:r>
          </a:p>
          <a:p>
            <a:r>
              <a:rPr lang="fi-FI" dirty="0" smtClean="0"/>
              <a:t>kirje postitse ja sähköinen ilmoitus -&gt; katsotaan tulleentyöntekijän tietoon viimeistään seitsemäntenä päivänä sen jälkeen, kun ilmoitus on annettu postin kuljetettavaksi tai se on lähetetty sähköisesti </a:t>
            </a:r>
          </a:p>
          <a:p>
            <a:pPr lvl="1"/>
            <a:r>
              <a:rPr lang="fi-FI" dirty="0" smtClean="0"/>
              <a:t>jos voidaan näyttää, että työntekijä on saanut ilmoituksesta tiedon aiemmin, katsotaan tiedoksisaantihetkeksi eli päättämisen toimittamishetkeksi todellinen tiedoksisaantipäivä (KKO 1995:48)</a:t>
            </a:r>
          </a:p>
          <a:p>
            <a:endParaRPr lang="fi-FI" dirty="0"/>
          </a:p>
        </p:txBody>
      </p:sp>
      <p:sp>
        <p:nvSpPr>
          <p:cNvPr id="3" name="Otsikko 2"/>
          <p:cNvSpPr>
            <a:spLocks noGrp="1"/>
          </p:cNvSpPr>
          <p:nvPr>
            <p:ph type="title"/>
          </p:nvPr>
        </p:nvSpPr>
        <p:spPr/>
        <p:txBody>
          <a:bodyPr/>
          <a:lstStyle/>
          <a:p>
            <a:r>
              <a:rPr lang="fi-FI" dirty="0" smtClean="0"/>
              <a:t>”Toimittaminen”</a:t>
            </a:r>
            <a:endParaRPr lang="fi-FI" dirty="0"/>
          </a:p>
        </p:txBody>
      </p:sp>
    </p:spTree>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idx="4294967295"/>
          </p:nvPr>
        </p:nvSpPr>
        <p:spPr>
          <a:xfrm>
            <a:off x="467544" y="274638"/>
            <a:ext cx="7704856" cy="1143000"/>
          </a:xfrm>
        </p:spPr>
        <p:txBody>
          <a:bodyPr/>
          <a:lstStyle/>
          <a:p>
            <a:pPr eaLnBrk="1" hangingPunct="1"/>
            <a:r>
              <a:rPr lang="fi-FI" altLang="fi-FI" dirty="0" smtClean="0">
                <a:latin typeface="Arial" pitchFamily="34" charset="0"/>
                <a:cs typeface="Arial" pitchFamily="34" charset="0"/>
              </a:rPr>
              <a:t>Irtisanomisajat</a:t>
            </a:r>
          </a:p>
        </p:txBody>
      </p:sp>
      <p:sp>
        <p:nvSpPr>
          <p:cNvPr id="267267" name="Rectangle 3"/>
          <p:cNvSpPr>
            <a:spLocks noGrp="1" noChangeArrowheads="1"/>
          </p:cNvSpPr>
          <p:nvPr>
            <p:ph type="body" idx="4294967295"/>
          </p:nvPr>
        </p:nvSpPr>
        <p:spPr>
          <a:xfrm>
            <a:off x="251521" y="1340769"/>
            <a:ext cx="8640960" cy="4785394"/>
          </a:xfrm>
        </p:spPr>
        <p:txBody>
          <a:bodyPr>
            <a:normAutofit lnSpcReduction="10000"/>
          </a:bodyPr>
          <a:lstStyle/>
          <a:p>
            <a:pPr eaLnBrk="1" hangingPunct="1"/>
            <a:r>
              <a:rPr lang="fi-FI" altLang="en-US" sz="2800" dirty="0" smtClean="0">
                <a:latin typeface="Arial" pitchFamily="34" charset="0"/>
                <a:cs typeface="Arial" pitchFamily="34" charset="0"/>
              </a:rPr>
              <a:t>TSL 6 luku 2 §</a:t>
            </a:r>
          </a:p>
          <a:p>
            <a:pPr eaLnBrk="1" hangingPunct="1"/>
            <a:r>
              <a:rPr lang="fi-FI" altLang="en-US" sz="2800" dirty="0" smtClean="0">
                <a:latin typeface="Arial" pitchFamily="34" charset="0"/>
                <a:cs typeface="Arial" pitchFamily="34" charset="0"/>
              </a:rPr>
              <a:t>tahdonvaltainen säännös, huom. </a:t>
            </a:r>
            <a:r>
              <a:rPr lang="fi-FI" altLang="en-US" sz="2800" dirty="0" err="1" smtClean="0">
                <a:latin typeface="Arial" pitchFamily="34" charset="0"/>
                <a:cs typeface="Arial" pitchFamily="34" charset="0"/>
              </a:rPr>
              <a:t>tes:n</a:t>
            </a:r>
            <a:r>
              <a:rPr lang="fi-FI" altLang="en-US" sz="2800" dirty="0" smtClean="0">
                <a:latin typeface="Arial" pitchFamily="34" charset="0"/>
                <a:cs typeface="Arial" pitchFamily="34" charset="0"/>
              </a:rPr>
              <a:t> vaikutus!</a:t>
            </a:r>
          </a:p>
          <a:p>
            <a:pPr eaLnBrk="1" hangingPunct="1"/>
            <a:r>
              <a:rPr lang="fi-FI" altLang="en-US" sz="2800" dirty="0" smtClean="0">
                <a:latin typeface="Arial" pitchFamily="34" charset="0"/>
                <a:cs typeface="Arial" pitchFamily="34" charset="0"/>
              </a:rPr>
              <a:t>irtisanomisajan laskeminen: laki säädettyjen määräaikojen laskemisesta (150/1930)</a:t>
            </a:r>
          </a:p>
          <a:p>
            <a:pPr lvl="1" eaLnBrk="1" hangingPunct="1"/>
            <a:r>
              <a:rPr lang="fi-FI" altLang="en-US" i="1" dirty="0" smtClean="0">
                <a:latin typeface="Arial" pitchFamily="34" charset="0"/>
                <a:cs typeface="Arial" pitchFamily="34" charset="0"/>
              </a:rPr>
              <a:t>Ville sai irtisanomisilmoituksen 19.16.2019. Irtisanomisaika oli 2 kk. Milloin hänen työsuhteensa päättyi?</a:t>
            </a:r>
          </a:p>
          <a:p>
            <a:pPr eaLnBrk="1" hangingPunct="1"/>
            <a:r>
              <a:rPr lang="fi-FI" altLang="en-US" sz="2800" dirty="0" smtClean="0">
                <a:latin typeface="Arial" pitchFamily="34" charset="0"/>
                <a:cs typeface="Arial" pitchFamily="34" charset="0"/>
              </a:rPr>
              <a:t>yleisen ja erityinen irtisanomisaika</a:t>
            </a:r>
          </a:p>
          <a:p>
            <a:pPr eaLnBrk="1" hangingPunct="1"/>
            <a:r>
              <a:rPr lang="fi-FI" altLang="en-US" sz="2800" dirty="0" smtClean="0">
                <a:latin typeface="Arial" pitchFamily="34" charset="0"/>
                <a:cs typeface="Arial" pitchFamily="34" charset="0"/>
              </a:rPr>
              <a:t>mistä hetkestä ajan laskeminen aloitetaan?</a:t>
            </a:r>
          </a:p>
          <a:p>
            <a:pPr eaLnBrk="1" hangingPunct="1"/>
            <a:r>
              <a:rPr lang="fi-FI" altLang="en-US" sz="2800" dirty="0" smtClean="0">
                <a:latin typeface="Arial" pitchFamily="34" charset="0"/>
                <a:cs typeface="Arial" pitchFamily="34" charset="0"/>
              </a:rPr>
              <a:t>mitä tapahtuu, jos ei noudata irtisanomisaikaa?</a:t>
            </a:r>
          </a:p>
        </p:txBody>
      </p:sp>
    </p:spTree>
    <p:extLst>
      <p:ext uri="{BB962C8B-B14F-4D97-AF65-F5344CB8AC3E}">
        <p14:creationId xmlns:p14="http://schemas.microsoft.com/office/powerpoint/2010/main" val="2230505491"/>
      </p:ext>
    </p:extLst>
  </p:cSld>
  <p:clrMapOvr>
    <a:masterClrMapping/>
  </p:clrMapOvr>
  <p:timing>
    <p:tnLst>
      <p:par>
        <p:cTn id="1" dur="indefinite" restart="never" nodeType="tmRoot"/>
      </p:par>
    </p:tnLst>
  </p:timing>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Kirjallinen ilmoitus päättämisperusteista</a:t>
            </a:r>
            <a:endParaRPr lang="fi-FI" dirty="0"/>
          </a:p>
        </p:txBody>
      </p:sp>
      <p:sp>
        <p:nvSpPr>
          <p:cNvPr id="3" name="Sisällön paikkamerkki 2"/>
          <p:cNvSpPr>
            <a:spLocks noGrp="1"/>
          </p:cNvSpPr>
          <p:nvPr>
            <p:ph idx="1"/>
          </p:nvPr>
        </p:nvSpPr>
        <p:spPr/>
        <p:txBody>
          <a:bodyPr>
            <a:normAutofit fontScale="92500"/>
          </a:bodyPr>
          <a:lstStyle/>
          <a:p>
            <a:r>
              <a:rPr lang="fi-FI" dirty="0" smtClean="0"/>
              <a:t>työntekijällä oikeus saada pyynnöstä työnantajalta </a:t>
            </a:r>
            <a:r>
              <a:rPr lang="fi-FI" i="1" dirty="0" smtClean="0"/>
              <a:t>kirjallinen ilmoitus</a:t>
            </a:r>
            <a:r>
              <a:rPr lang="fi-FI" dirty="0" smtClean="0"/>
              <a:t> päättämisperusteista (ellei irtisanottu kirjallisesti ja siinä vastaavat tiedot)</a:t>
            </a:r>
          </a:p>
          <a:p>
            <a:r>
              <a:rPr lang="fi-FI" dirty="0" smtClean="0"/>
              <a:t>annettava viivytyksettä, käytännössä muutamien päivien kuluttua pyynnöstä</a:t>
            </a:r>
          </a:p>
          <a:p>
            <a:r>
              <a:rPr lang="fi-FI" dirty="0" smtClean="0"/>
              <a:t>mainittava päättymispäivämäärä sekä tiedossa olevat irtisanomisen tai purkamisen syyt (ei pelkästään päättämisen perusteiden pääkohdat)</a:t>
            </a:r>
            <a:endParaRPr lang="fi-FI" dirty="0"/>
          </a:p>
        </p:txBody>
      </p:sp>
    </p:spTree>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idx="1"/>
          </p:nvPr>
        </p:nvSpPr>
        <p:spPr/>
        <p:txBody>
          <a:bodyPr/>
          <a:lstStyle/>
          <a:p>
            <a:pPr eaLnBrk="1" hangingPunct="1"/>
            <a:r>
              <a:rPr lang="fi-FI" sz="2800" dirty="0" smtClean="0">
                <a:cs typeface="Shruti" pitchFamily="34" charset="0"/>
              </a:rPr>
              <a:t>TSL 12 luku 2 §</a:t>
            </a:r>
          </a:p>
          <a:p>
            <a:pPr eaLnBrk="1" hangingPunct="1"/>
            <a:r>
              <a:rPr lang="fi-FI" sz="2800" dirty="0" smtClean="0">
                <a:cs typeface="Shruti" pitchFamily="34" charset="0"/>
              </a:rPr>
              <a:t>yksi korvaussääntö</a:t>
            </a:r>
          </a:p>
          <a:p>
            <a:pPr eaLnBrk="1" hangingPunct="1"/>
            <a:r>
              <a:rPr lang="fi-FI" sz="2800" dirty="0" smtClean="0">
                <a:cs typeface="Shruti" pitchFamily="34" charset="0"/>
              </a:rPr>
              <a:t>3-24 kk palkka, alarajasta voidaan poiketa eräissä tapauksissa</a:t>
            </a:r>
          </a:p>
          <a:p>
            <a:pPr eaLnBrk="1" hangingPunct="1"/>
            <a:endParaRPr lang="fi-FI" sz="2800" dirty="0" smtClean="0">
              <a:cs typeface="Shruti" pitchFamily="34" charset="0"/>
            </a:endParaRPr>
          </a:p>
          <a:p>
            <a:pPr eaLnBrk="1" hangingPunct="1"/>
            <a:r>
              <a:rPr lang="fi-FI" sz="2800" dirty="0" smtClean="0">
                <a:cs typeface="Shruti" pitchFamily="34" charset="0"/>
              </a:rPr>
              <a:t>Huom. jos muutoin puolin ja toisin rikotaan </a:t>
            </a:r>
            <a:r>
              <a:rPr lang="fi-FI" sz="2800" dirty="0" err="1" smtClean="0">
                <a:cs typeface="Shruti" pitchFamily="34" charset="0"/>
              </a:rPr>
              <a:t>TSL:sta</a:t>
            </a:r>
            <a:r>
              <a:rPr lang="fi-FI" sz="2800" dirty="0" smtClean="0">
                <a:cs typeface="Shruti" pitchFamily="34" charset="0"/>
              </a:rPr>
              <a:t> tai työsopimuksesta johtuvia velvoitteita tai laiminlyödään niitä, seurauksena voi olla vahingonkorvaus, TSL 12 luku 1 §</a:t>
            </a:r>
          </a:p>
        </p:txBody>
      </p:sp>
      <p:sp>
        <p:nvSpPr>
          <p:cNvPr id="114691" name="Rectangle 2"/>
          <p:cNvSpPr>
            <a:spLocks noGrp="1" noChangeArrowheads="1"/>
          </p:cNvSpPr>
          <p:nvPr>
            <p:ph type="title"/>
          </p:nvPr>
        </p:nvSpPr>
        <p:spPr/>
        <p:txBody>
          <a:bodyPr>
            <a:normAutofit fontScale="90000"/>
          </a:bodyPr>
          <a:lstStyle/>
          <a:p>
            <a:pPr eaLnBrk="1" hangingPunct="1"/>
            <a:r>
              <a:rPr lang="fi-FI" dirty="0" smtClean="0">
                <a:latin typeface="+mn-lt"/>
              </a:rPr>
              <a:t>Korvaus perusteettomasta päättämisestä</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1"/>
          <p:cNvSpPr>
            <a:spLocks noGrp="1"/>
          </p:cNvSpPr>
          <p:nvPr>
            <p:ph type="title"/>
          </p:nvPr>
        </p:nvSpPr>
        <p:spPr/>
        <p:txBody>
          <a:bodyPr/>
          <a:lstStyle/>
          <a:p>
            <a:r>
              <a:rPr lang="fi-FI" sz="4400" smtClean="0">
                <a:latin typeface="Times New Roman" pitchFamily="18" charset="0"/>
                <a:cs typeface="Times New Roman" pitchFamily="18" charset="0"/>
              </a:rPr>
              <a:t>TN 1438-10, kokonaisarviointia ei tarvittu!</a:t>
            </a:r>
          </a:p>
        </p:txBody>
      </p:sp>
      <p:sp>
        <p:nvSpPr>
          <p:cNvPr id="30723" name="Sisällön paikkamerkki 2"/>
          <p:cNvSpPr>
            <a:spLocks noGrp="1"/>
          </p:cNvSpPr>
          <p:nvPr>
            <p:ph idx="1"/>
          </p:nvPr>
        </p:nvSpPr>
        <p:spPr/>
        <p:txBody>
          <a:bodyPr/>
          <a:lstStyle/>
          <a:p>
            <a:r>
              <a:rPr lang="fi-FI" sz="2000" smtClean="0">
                <a:latin typeface="Times New Roman" pitchFamily="18" charset="0"/>
                <a:cs typeface="Times New Roman" pitchFamily="18" charset="0"/>
              </a:rPr>
              <a:t>Ns. turistiviisumilla Suomeen saapuneet henkilöt poimivat jokamiehenoikeuden nojalla luonnonmarjoja ja myivät niitä marjakauppaa harjoittaville yrityksille. Nämä yritykset olivat kutsuneet poimijat Suomeen ja järjestivät heille täällä poimintaopastuksen sekä korvausta vastaan myös majoituksen, ruokailun ja tarpeelliset kuljetukset. Joillakin poimijoista oli lähtömaassaan koordinaattori, joka osallistui matka- ja muihinkin järjestelyihin. </a:t>
            </a:r>
          </a:p>
          <a:p>
            <a:r>
              <a:rPr lang="fi-FI" sz="2000" smtClean="0">
                <a:latin typeface="Times New Roman" pitchFamily="18" charset="0"/>
                <a:cs typeface="Times New Roman" pitchFamily="18" charset="0"/>
              </a:rPr>
              <a:t>Vaikka kukin yritys oli sitoutunut ostamaan kaikki kutsumiensa poimijoiden keräämät marjat, ei yksittäisellä poimijalla ollut velvollisuutta myydä keräämiään marjoja juuri hänet kutsuneelle yritykselle. Poimija ei näin ollen ollut sitoutunut tekemään työtä yrityksen lukuun, ja työsuhteelta vaadittava sopimustunnusmerkki jäi täyttymättä. Kun kysymys ei ollut työsuhteisesta työstä, ei vuosilomalaki tullut sovellettavaksi. </a:t>
            </a:r>
          </a:p>
          <a:p>
            <a:endParaRPr lang="fi-FI" sz="2000" smtClean="0"/>
          </a:p>
        </p:txBody>
      </p:sp>
    </p:spTree>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3"/>
          <p:cNvSpPr>
            <a:spLocks noGrp="1" noChangeArrowheads="1"/>
          </p:cNvSpPr>
          <p:nvPr>
            <p:ph idx="1"/>
          </p:nvPr>
        </p:nvSpPr>
        <p:spPr/>
        <p:txBody>
          <a:bodyPr>
            <a:normAutofit/>
          </a:bodyPr>
          <a:lstStyle/>
          <a:p>
            <a:pPr eaLnBrk="1" hangingPunct="1"/>
            <a:r>
              <a:rPr lang="fi-FI" dirty="0" smtClean="0"/>
              <a:t>TSL 6 luku 6 §</a:t>
            </a:r>
          </a:p>
          <a:p>
            <a:pPr eaLnBrk="1" hangingPunct="1"/>
            <a:r>
              <a:rPr lang="fi-FI" dirty="0" smtClean="0"/>
              <a:t>kollektiiviperusteella irtisanottu</a:t>
            </a:r>
          </a:p>
          <a:p>
            <a:pPr eaLnBrk="1" hangingPunct="1"/>
            <a:r>
              <a:rPr lang="fi-FI" dirty="0" smtClean="0"/>
              <a:t>sama / samankaltainen tehtävä -&gt; miten arvioidaan?</a:t>
            </a:r>
          </a:p>
          <a:p>
            <a:pPr lvl="1"/>
            <a:r>
              <a:rPr lang="fi-FI" dirty="0" smtClean="0"/>
              <a:t>huom. perehdytys!</a:t>
            </a:r>
          </a:p>
          <a:p>
            <a:pPr eaLnBrk="1" hangingPunct="1"/>
            <a:r>
              <a:rPr lang="fi-FI" dirty="0" smtClean="0"/>
              <a:t>4 kk tai 6 kk </a:t>
            </a:r>
            <a:r>
              <a:rPr lang="fi-FI" u="sng" dirty="0" smtClean="0"/>
              <a:t>työsuhteen päättymisestä</a:t>
            </a:r>
          </a:p>
          <a:p>
            <a:pPr eaLnBrk="1" hangingPunct="1"/>
            <a:r>
              <a:rPr lang="fi-FI" dirty="0" smtClean="0"/>
              <a:t>miten työnantaja toteuttaa?</a:t>
            </a:r>
          </a:p>
          <a:p>
            <a:pPr eaLnBrk="1" hangingPunct="1"/>
            <a:r>
              <a:rPr lang="fi-FI" dirty="0" smtClean="0"/>
              <a:t>useamman keskinäinen etusija?</a:t>
            </a:r>
          </a:p>
        </p:txBody>
      </p:sp>
      <p:sp>
        <p:nvSpPr>
          <p:cNvPr id="116739" name="Rectangle 2"/>
          <p:cNvSpPr>
            <a:spLocks noGrp="1" noChangeArrowheads="1"/>
          </p:cNvSpPr>
          <p:nvPr>
            <p:ph type="title"/>
          </p:nvPr>
        </p:nvSpPr>
        <p:spPr/>
        <p:txBody>
          <a:bodyPr/>
          <a:lstStyle/>
          <a:p>
            <a:pPr eaLnBrk="1" hangingPunct="1"/>
            <a:r>
              <a:rPr lang="fi-FI" dirty="0" smtClean="0">
                <a:latin typeface="+mn-lt"/>
              </a:rPr>
              <a:t>Takaisinottovelvoite</a:t>
            </a:r>
          </a:p>
        </p:txBody>
      </p:sp>
    </p:spTree>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Työsopimuslain 6 luvun 6 §:n 1 mom.</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smtClean="0"/>
              <a:t>”Työnantajan on tarjottava työtä 7 luvun 3 tai 7 §:ssä säädetyillä perusteilla irtisanomalleen, työ- ja elinkeinotoimistosta edelleen työtä hakevalle entiselle työntekijälleen, jos työnantaja tarvitsee työntekijöitä neljän kuukauden kuluessa työsuhteen päättymisestä samoihin tai samankaltaisiin tehtäviin, joita irtisanottu työntekijä oli tehnyt. Jos työsuhde on jatkunut keskeytyksettä sen päättymiseen mennessä vähintään 12 vuotta, takaisinottoaika on kuitenkin kuusi kuukautta.”</a:t>
            </a:r>
            <a:endParaRPr lang="fi-FI" dirty="0"/>
          </a:p>
        </p:txBody>
      </p:sp>
    </p:spTree>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idx="4294967295"/>
          </p:nvPr>
        </p:nvSpPr>
        <p:spPr>
          <a:xfrm>
            <a:off x="0" y="274638"/>
            <a:ext cx="8229600" cy="1143000"/>
          </a:xfrm>
        </p:spPr>
        <p:txBody>
          <a:bodyPr/>
          <a:lstStyle/>
          <a:p>
            <a:pPr eaLnBrk="1" hangingPunct="1"/>
            <a:r>
              <a:rPr lang="fi-FI" dirty="0" smtClean="0">
                <a:latin typeface="+mn-lt"/>
              </a:rPr>
              <a:t>KKO 1997:118</a:t>
            </a:r>
          </a:p>
        </p:txBody>
      </p:sp>
      <p:sp>
        <p:nvSpPr>
          <p:cNvPr id="117763" name="Rectangle 3"/>
          <p:cNvSpPr>
            <a:spLocks noGrp="1" noChangeArrowheads="1"/>
          </p:cNvSpPr>
          <p:nvPr>
            <p:ph type="body" idx="4294967295"/>
          </p:nvPr>
        </p:nvSpPr>
        <p:spPr>
          <a:xfrm>
            <a:off x="539552" y="1412776"/>
            <a:ext cx="7690048" cy="4713387"/>
          </a:xfrm>
        </p:spPr>
        <p:txBody>
          <a:bodyPr>
            <a:normAutofit lnSpcReduction="10000"/>
          </a:bodyPr>
          <a:lstStyle/>
          <a:p>
            <a:pPr eaLnBrk="1" hangingPunct="1">
              <a:lnSpc>
                <a:spcPct val="80000"/>
              </a:lnSpc>
            </a:pPr>
            <a:r>
              <a:rPr lang="fi-FI" sz="2400" dirty="0" smtClean="0"/>
              <a:t>Kunta oli irtisanonut työntekijöitä taloudellisista ja tuotannollisista syistä. Pian työsuhteiden päätyttyä se oli palkannut yhteensä 41 nuorta, joista neljä oli 2 -6 kuukautta kestäneissä työsuhteissa tehnyt osittain samoja töitä kuin irtisanotut kaksi teknisen osaston työntekijää olivat tehneet. Työvoimaviranomaiselta ei ollut tiedusteltu, olivatko irtisanotut hakemassa työtä.</a:t>
            </a:r>
          </a:p>
          <a:p>
            <a:pPr eaLnBrk="1" hangingPunct="1">
              <a:lnSpc>
                <a:spcPct val="80000"/>
              </a:lnSpc>
            </a:pPr>
            <a:r>
              <a:rPr lang="fi-FI" sz="2400" dirty="0" smtClean="0"/>
              <a:t>Työllistetyt oli otettu määräaikaisiin työsuhteisiin valtion työllistämisvarojen turvin. Kunnalle työllistettävää kohden aiheutuneet kulut olivat olleet vähäiset. Työllistetyt olivat tehneet töitä, jotka muussa tapauksessa olisi teetetty kunnan työntekijöillä normaalin työajan puitteissa tai jätetty tekemättä. Nuorten palkkaaminen ei ollut johtunut lisätyövoiman tarpeesta eikä se osoittanut, että kunnan omille työntekijöille tarjottavissa ollut työ ei olisi vähentynyt</a:t>
            </a:r>
          </a:p>
        </p:txBody>
      </p:sp>
    </p:spTree>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idx="4294967295"/>
          </p:nvPr>
        </p:nvSpPr>
        <p:spPr>
          <a:xfrm>
            <a:off x="0" y="274638"/>
            <a:ext cx="8229600" cy="1143000"/>
          </a:xfrm>
        </p:spPr>
        <p:txBody>
          <a:bodyPr/>
          <a:lstStyle/>
          <a:p>
            <a:pPr eaLnBrk="1" hangingPunct="1"/>
            <a:r>
              <a:rPr lang="fi-FI" dirty="0" smtClean="0">
                <a:latin typeface="+mn-lt"/>
              </a:rPr>
              <a:t>KKO 1993:97</a:t>
            </a:r>
          </a:p>
        </p:txBody>
      </p:sp>
      <p:sp>
        <p:nvSpPr>
          <p:cNvPr id="118787" name="Rectangle 3"/>
          <p:cNvSpPr>
            <a:spLocks noGrp="1" noChangeArrowheads="1"/>
          </p:cNvSpPr>
          <p:nvPr>
            <p:ph type="body" idx="4294967295"/>
          </p:nvPr>
        </p:nvSpPr>
        <p:spPr>
          <a:xfrm>
            <a:off x="467544" y="1340768"/>
            <a:ext cx="7762056" cy="4785395"/>
          </a:xfrm>
        </p:spPr>
        <p:txBody>
          <a:bodyPr/>
          <a:lstStyle/>
          <a:p>
            <a:pPr eaLnBrk="1" hangingPunct="1">
              <a:lnSpc>
                <a:spcPct val="90000"/>
              </a:lnSpc>
            </a:pPr>
            <a:r>
              <a:rPr lang="fi-FI" sz="2800" dirty="0" smtClean="0"/>
              <a:t>Työnantaja oli irtisanonut kolme vakinaista työntekijää ja osittain heidän irtisanomisaikojensa kuluessa ottanut palvelukseensa neljä opiskelijaa työharjoittelijoiksi lyhytaikaisiin määräaikaisiin työsuhteisiin.</a:t>
            </a:r>
          </a:p>
          <a:p>
            <a:pPr eaLnBrk="1" hangingPunct="1">
              <a:lnSpc>
                <a:spcPct val="90000"/>
              </a:lnSpc>
            </a:pPr>
            <a:r>
              <a:rPr lang="fi-FI" sz="2800" dirty="0" smtClean="0"/>
              <a:t>Opiskelijoiden ottaminen työhön ei heidän palkkaamisensa tarkoitus ja heille sen mukaisesti annettujen työtehtävien laatu huomioon ottaen merkinnyt sitä, että työnantajan olisi tullut peruuttaa vakinaisten työntekijöiden irtisanominen tai tarjota heille työtä työvoimatoimiston välityksellä.</a:t>
            </a:r>
          </a:p>
        </p:txBody>
      </p:sp>
    </p:spTree>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idx="4294967295"/>
          </p:nvPr>
        </p:nvSpPr>
        <p:spPr>
          <a:xfrm>
            <a:off x="0" y="274638"/>
            <a:ext cx="8229600" cy="1143000"/>
          </a:xfrm>
        </p:spPr>
        <p:txBody>
          <a:bodyPr/>
          <a:lstStyle/>
          <a:p>
            <a:pPr eaLnBrk="1" hangingPunct="1"/>
            <a:r>
              <a:rPr lang="fi-FI" dirty="0" smtClean="0">
                <a:latin typeface="+mn-lt"/>
              </a:rPr>
              <a:t>HE 157/2000</a:t>
            </a:r>
          </a:p>
        </p:txBody>
      </p:sp>
      <p:sp>
        <p:nvSpPr>
          <p:cNvPr id="119811" name="Rectangle 3"/>
          <p:cNvSpPr>
            <a:spLocks noGrp="1" noChangeArrowheads="1"/>
          </p:cNvSpPr>
          <p:nvPr>
            <p:ph type="body" idx="4294967295"/>
          </p:nvPr>
        </p:nvSpPr>
        <p:spPr>
          <a:xfrm>
            <a:off x="395536" y="1628800"/>
            <a:ext cx="7834064" cy="4497363"/>
          </a:xfrm>
        </p:spPr>
        <p:txBody>
          <a:bodyPr>
            <a:normAutofit fontScale="92500"/>
          </a:bodyPr>
          <a:lstStyle/>
          <a:p>
            <a:pPr eaLnBrk="1" hangingPunct="1">
              <a:lnSpc>
                <a:spcPct val="80000"/>
              </a:lnSpc>
            </a:pPr>
            <a:r>
              <a:rPr lang="fi-FI" sz="2200" dirty="0" smtClean="0"/>
              <a:t>”Samankaltaisuuden arvioinnissa otettaisiin huomioon myös mahdollinen tarjolla olevan työn poikkeuksellinen luonne. Esimerkiksi työharjoittelupaikan tarjoaminen opiskelijalle ei yleensä kuuluisi pykälän piiriin. Tällainen työ jäisi takaisinottovelvollisuuden ulkopuolelle usein jo sillä perusteella, että sitä ei tehdä työsuhteessa. Jos työharjoittelu tehdään työsuhteessa, takaisinottovelvollisuutta koskevassa arvioinnissa kiinnitettäisiin erityisesti huomiota työharjoittelun pakollisuuteen osana tutkintoa ja harjoittelijan työpanoksen merkitykseen työnantajan kannalta. Näillä perusteilla takaisinottovelvollisuuden ulkopuolelle jäisivät ammatillisesta koulutuksesta annetun lain 16 §:ssä ja ammatillisesta koulutuksesta annetun asetuksen (811/1998) 5 §:ssä säädetty toisen asteen ammatilliseen koulutukseen liittyvä työharjoittelu, muu tutkintotavoitteinen pakollinen työharjoittelu sekä perusopetuslain ja sen nojalla annetussa asetuksessa tarkoitettu työelämään tutustuttaminen. Edellytyksenä olisi kuitenkin, ettei harjoittelijoita vastoin työharjoittelun tarkoitusta käytetä korvaamaan irtisanottuja työntekijöitä.”</a:t>
            </a:r>
          </a:p>
        </p:txBody>
      </p:sp>
    </p:spTree>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idx="4294967295"/>
          </p:nvPr>
        </p:nvSpPr>
        <p:spPr>
          <a:xfrm>
            <a:off x="0" y="274638"/>
            <a:ext cx="8229600" cy="1143000"/>
          </a:xfrm>
        </p:spPr>
        <p:txBody>
          <a:bodyPr/>
          <a:lstStyle/>
          <a:p>
            <a:pPr eaLnBrk="1" hangingPunct="1"/>
            <a:r>
              <a:rPr lang="fi-FI" smtClean="0">
                <a:latin typeface="Times New Roman" pitchFamily="18" charset="0"/>
              </a:rPr>
              <a:t>Työtodistus</a:t>
            </a:r>
          </a:p>
        </p:txBody>
      </p:sp>
      <p:sp>
        <p:nvSpPr>
          <p:cNvPr id="115715" name="Rectangle 3"/>
          <p:cNvSpPr>
            <a:spLocks noGrp="1" noChangeArrowheads="1"/>
          </p:cNvSpPr>
          <p:nvPr>
            <p:ph type="body" idx="4294967295"/>
          </p:nvPr>
        </p:nvSpPr>
        <p:spPr>
          <a:xfrm>
            <a:off x="467544" y="1268760"/>
            <a:ext cx="7762056" cy="4597971"/>
          </a:xfrm>
        </p:spPr>
        <p:txBody>
          <a:bodyPr/>
          <a:lstStyle/>
          <a:p>
            <a:pPr eaLnBrk="1" hangingPunct="1"/>
            <a:r>
              <a:rPr lang="fi-FI" smtClean="0">
                <a:latin typeface="Times New Roman" pitchFamily="18" charset="0"/>
              </a:rPr>
              <a:t>TSL 6 luku 7 §</a:t>
            </a:r>
          </a:p>
          <a:p>
            <a:pPr eaLnBrk="1" hangingPunct="1"/>
            <a:r>
              <a:rPr lang="fi-FI" smtClean="0">
                <a:latin typeface="Times New Roman" pitchFamily="18" charset="0"/>
              </a:rPr>
              <a:t>pyynnöstä</a:t>
            </a:r>
          </a:p>
          <a:p>
            <a:pPr eaLnBrk="1" hangingPunct="1"/>
            <a:r>
              <a:rPr lang="fi-FI" smtClean="0">
                <a:latin typeface="Times New Roman" pitchFamily="18" charset="0"/>
              </a:rPr>
              <a:t>työsuhteen päättyessä</a:t>
            </a:r>
          </a:p>
          <a:p>
            <a:pPr eaLnBrk="1" hangingPunct="1"/>
            <a:r>
              <a:rPr lang="fi-FI" smtClean="0">
                <a:latin typeface="Times New Roman" pitchFamily="18" charset="0"/>
              </a:rPr>
              <a:t>työsuhteen kesto + työtehtävien laatu, pyynnöstä: päättymisen syy ja arvio työtaidosta ja käytöksestä</a:t>
            </a:r>
          </a:p>
          <a:p>
            <a:pPr eaLnBrk="1" hangingPunct="1"/>
            <a:r>
              <a:rPr lang="fi-FI" smtClean="0">
                <a:latin typeface="Times New Roman" pitchFamily="18" charset="0"/>
              </a:rPr>
              <a:t>10 v – 5 v.</a:t>
            </a:r>
          </a:p>
        </p:txBody>
      </p:sp>
    </p:spTree>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Times New Roman" pitchFamily="18" charset="0"/>
                <a:cs typeface="Times New Roman" pitchFamily="18" charset="0"/>
              </a:rPr>
              <a:t>Varmista, että hallitset ainakin seuraavat asiat:</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normAutofit fontScale="85000" lnSpcReduction="10000"/>
          </a:bodyPr>
          <a:lstStyle/>
          <a:p>
            <a:r>
              <a:rPr lang="fi-FI" dirty="0" smtClean="0">
                <a:latin typeface="Times New Roman" pitchFamily="18" charset="0"/>
                <a:cs typeface="Times New Roman" pitchFamily="18" charset="0"/>
              </a:rPr>
              <a:t>1) irtisanomis- ja purkamisperusteen erot</a:t>
            </a:r>
          </a:p>
          <a:p>
            <a:r>
              <a:rPr lang="fi-FI" dirty="0" smtClean="0">
                <a:latin typeface="Times New Roman" pitchFamily="18" charset="0"/>
                <a:cs typeface="Times New Roman" pitchFamily="18" charset="0"/>
              </a:rPr>
              <a:t>2) irtisanomisajan laskeminen </a:t>
            </a:r>
          </a:p>
          <a:p>
            <a:r>
              <a:rPr lang="fi-FI" dirty="0" smtClean="0">
                <a:latin typeface="Times New Roman" pitchFamily="18" charset="0"/>
                <a:cs typeface="Times New Roman" pitchFamily="18" charset="0"/>
              </a:rPr>
              <a:t>3) mitä muun työn tarjoamisvelvollisuus tarkoittaa? </a:t>
            </a:r>
          </a:p>
          <a:p>
            <a:r>
              <a:rPr lang="fi-FI" dirty="0" smtClean="0">
                <a:latin typeface="Times New Roman" pitchFamily="18" charset="0"/>
                <a:cs typeface="Times New Roman" pitchFamily="18" charset="0"/>
              </a:rPr>
              <a:t>4) sovelletaanko ns. vastuunläpimurtoa henkilöperusteisessa irtisanomisessa?</a:t>
            </a:r>
          </a:p>
          <a:p>
            <a:r>
              <a:rPr lang="fi-FI" dirty="0" smtClean="0">
                <a:latin typeface="Times New Roman" pitchFamily="18" charset="0"/>
                <a:cs typeface="Times New Roman" pitchFamily="18" charset="0"/>
              </a:rPr>
              <a:t>5 milloin määräaikainen työsopimus voidaan irtisanoa?</a:t>
            </a:r>
          </a:p>
          <a:p>
            <a:r>
              <a:rPr lang="fi-FI" dirty="0" smtClean="0">
                <a:latin typeface="Times New Roman" pitchFamily="18" charset="0"/>
                <a:cs typeface="Times New Roman" pitchFamily="18" charset="0"/>
              </a:rPr>
              <a:t>6) voiko sama teko johtaa tilanteesta riippuen joko irtisanomiseen tai purkamiseen?</a:t>
            </a:r>
          </a:p>
          <a:p>
            <a:r>
              <a:rPr lang="fi-FI" dirty="0" smtClean="0">
                <a:latin typeface="Times New Roman" pitchFamily="18" charset="0"/>
                <a:cs typeface="Times New Roman" pitchFamily="18" charset="0"/>
              </a:rPr>
              <a:t>7) milloin työsopimus voi raueta?</a:t>
            </a:r>
          </a:p>
          <a:p>
            <a:r>
              <a:rPr lang="fi-FI" dirty="0" smtClean="0">
                <a:latin typeface="Times New Roman" pitchFamily="18" charset="0"/>
                <a:cs typeface="Times New Roman" pitchFamily="18" charset="0"/>
              </a:rPr>
              <a:t>8) millaisia rajoituksia on ns. päättämissopimuksille?</a:t>
            </a:r>
            <a:endParaRPr lang="fi-FI"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750" y="260648"/>
            <a:ext cx="8229600" cy="936327"/>
          </a:xfrm>
        </p:spPr>
        <p:txBody>
          <a:bodyPr/>
          <a:lstStyle/>
          <a:p>
            <a:pPr eaLnBrk="1" hangingPunct="1"/>
            <a:r>
              <a:rPr lang="fi-FI" sz="4000" dirty="0" smtClean="0"/>
              <a:t>	</a:t>
            </a:r>
            <a:r>
              <a:rPr lang="fi-FI" sz="4000" dirty="0" smtClean="0">
                <a:latin typeface="Times New Roman" pitchFamily="18" charset="0"/>
                <a:cs typeface="Times New Roman" pitchFamily="18" charset="0"/>
              </a:rPr>
              <a:t>Mikä työkunta on?</a:t>
            </a:r>
            <a:r>
              <a:rPr lang="fi-FI" sz="4000" dirty="0" smtClean="0"/>
              <a:t> 	</a:t>
            </a:r>
          </a:p>
        </p:txBody>
      </p:sp>
      <p:sp>
        <p:nvSpPr>
          <p:cNvPr id="31747" name="Rectangle 3"/>
          <p:cNvSpPr>
            <a:spLocks noGrp="1" noChangeArrowheads="1"/>
          </p:cNvSpPr>
          <p:nvPr>
            <p:ph type="body" idx="1"/>
          </p:nvPr>
        </p:nvSpPr>
        <p:spPr>
          <a:xfrm>
            <a:off x="457200" y="1268413"/>
            <a:ext cx="8229600" cy="5329237"/>
          </a:xfrm>
        </p:spPr>
        <p:txBody>
          <a:bodyPr/>
          <a:lstStyle/>
          <a:p>
            <a:pPr eaLnBrk="1" hangingPunct="1"/>
            <a:r>
              <a:rPr lang="fi-FI" sz="2800" smtClean="0">
                <a:latin typeface="Times New Roman" pitchFamily="18" charset="0"/>
                <a:cs typeface="Times New Roman" pitchFamily="18" charset="0"/>
              </a:rPr>
              <a:t>Lasikello-yhtyeen jäsenet olivat yhdessä tehneet sopimuksen ravintola C:n kanssa esiintymisistä ravintolassa korvausta vastaan. Yhtyeen johtajana oli jo pitkään toiminut Raimo Virtanen. Muita jäseniä yhtyeessä Raimon lisäksi oli kolme. Yksi yhtyeen jäsenistä horjahti esiintymisen aikana esiintymislavalta ja loukkasi kätensä. Ravintolan omistaja on ilmoittanut, että Raimo “nokkamiehenä” oli velvollinen huolehtimaan, että yhtyeen jäsenten vakuutukset olivat kunnossa. Ravintola ei olisi asiassa mitenkään vastuussa. Mikä on yhtyeen jäsenten oikeudellinen asema?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fi-FI" smtClean="0">
                <a:latin typeface="Times New Roman" pitchFamily="18" charset="0"/>
              </a:rPr>
              <a:t>Työsuhteen ehdot</a:t>
            </a:r>
          </a:p>
        </p:txBody>
      </p:sp>
      <p:sp>
        <p:nvSpPr>
          <p:cNvPr id="32771" name="Rectangle 3"/>
          <p:cNvSpPr>
            <a:spLocks noGrp="1" noChangeArrowheads="1"/>
          </p:cNvSpPr>
          <p:nvPr>
            <p:ph type="body" idx="1"/>
          </p:nvPr>
        </p:nvSpPr>
        <p:spPr/>
        <p:txBody>
          <a:bodyPr/>
          <a:lstStyle/>
          <a:p>
            <a:pPr eaLnBrk="1" hangingPunct="1">
              <a:lnSpc>
                <a:spcPct val="80000"/>
              </a:lnSpc>
            </a:pPr>
            <a:r>
              <a:rPr lang="fi-FI" sz="2400" dirty="0" smtClean="0">
                <a:latin typeface="Times New Roman" pitchFamily="18" charset="0"/>
              </a:rPr>
              <a:t>jos työtä tehdään työsuhteessa:</a:t>
            </a:r>
          </a:p>
          <a:p>
            <a:pPr lvl="1" eaLnBrk="1" hangingPunct="1">
              <a:lnSpc>
                <a:spcPct val="80000"/>
              </a:lnSpc>
            </a:pPr>
            <a:r>
              <a:rPr lang="fi-FI" sz="2400" dirty="0" smtClean="0">
                <a:latin typeface="Times New Roman" pitchFamily="18" charset="0"/>
              </a:rPr>
              <a:t>työlainsäädäntöä sovelletaan, sieltä laajaa suojaa työntekijälle</a:t>
            </a:r>
          </a:p>
          <a:p>
            <a:pPr lvl="1" eaLnBrk="1" hangingPunct="1">
              <a:lnSpc>
                <a:spcPct val="80000"/>
              </a:lnSpc>
            </a:pPr>
            <a:r>
              <a:rPr lang="fi-FI" sz="2400" dirty="0" smtClean="0">
                <a:latin typeface="Times New Roman" pitchFamily="18" charset="0"/>
              </a:rPr>
              <a:t>tiedettävä aina myös, onko työnantaja velvollinen noudattamaan työehtosopimusta (ja millä perusteella)?</a:t>
            </a:r>
          </a:p>
          <a:p>
            <a:pPr lvl="2" eaLnBrk="1" hangingPunct="1">
              <a:lnSpc>
                <a:spcPct val="80000"/>
              </a:lnSpc>
            </a:pPr>
            <a:r>
              <a:rPr lang="fi-FI" dirty="0" smtClean="0">
                <a:latin typeface="Times New Roman" pitchFamily="18" charset="0"/>
              </a:rPr>
              <a:t>valtio</a:t>
            </a:r>
          </a:p>
          <a:p>
            <a:pPr lvl="2" eaLnBrk="1" hangingPunct="1">
              <a:lnSpc>
                <a:spcPct val="80000"/>
              </a:lnSpc>
            </a:pPr>
            <a:r>
              <a:rPr lang="fi-FI" dirty="0" smtClean="0">
                <a:latin typeface="Times New Roman" pitchFamily="18" charset="0"/>
              </a:rPr>
              <a:t>kunta</a:t>
            </a:r>
          </a:p>
          <a:p>
            <a:pPr lvl="2" eaLnBrk="1" hangingPunct="1">
              <a:lnSpc>
                <a:spcPct val="80000"/>
              </a:lnSpc>
            </a:pPr>
            <a:r>
              <a:rPr lang="fi-FI" dirty="0" smtClean="0">
                <a:latin typeface="Times New Roman" pitchFamily="18" charset="0"/>
              </a:rPr>
              <a:t>yksityinen työnantaja</a:t>
            </a:r>
          </a:p>
          <a:p>
            <a:pPr lvl="1" eaLnBrk="1" hangingPunct="1">
              <a:lnSpc>
                <a:spcPct val="80000"/>
              </a:lnSpc>
            </a:pPr>
            <a:r>
              <a:rPr lang="fi-FI" sz="2400" dirty="0" smtClean="0">
                <a:latin typeface="Times New Roman" pitchFamily="18" charset="0"/>
              </a:rPr>
              <a:t>jos, niin millainen tämä työehtosopimus (</a:t>
            </a:r>
            <a:r>
              <a:rPr lang="fi-FI" sz="2400" dirty="0" err="1" smtClean="0">
                <a:latin typeface="Times New Roman" pitchFamily="18" charset="0"/>
              </a:rPr>
              <a:t>tes</a:t>
            </a:r>
            <a:r>
              <a:rPr lang="fi-FI" sz="2400" dirty="0" smtClean="0">
                <a:latin typeface="Times New Roman" pitchFamily="18" charset="0"/>
              </a:rPr>
              <a:t>) on sisällöltään?</a:t>
            </a:r>
          </a:p>
          <a:p>
            <a:pPr lvl="2" eaLnBrk="1" hangingPunct="1">
              <a:lnSpc>
                <a:spcPct val="80000"/>
              </a:lnSpc>
            </a:pPr>
            <a:r>
              <a:rPr lang="fi-FI" dirty="0" smtClean="0">
                <a:latin typeface="Times New Roman" pitchFamily="18" charset="0"/>
              </a:rPr>
              <a:t>työehtosopimus vaikuttaa merkittävästi työsuhteen ehtojen sisältöön</a:t>
            </a:r>
          </a:p>
          <a:p>
            <a:pPr lvl="2" eaLnBrk="1" hangingPunct="1">
              <a:lnSpc>
                <a:spcPct val="80000"/>
              </a:lnSpc>
              <a:buFont typeface="Wingdings" pitchFamily="2" charset="2"/>
              <a:buNone/>
            </a:pPr>
            <a:endParaRPr lang="fi-FI" dirty="0" smtClean="0">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704850"/>
            <a:ext cx="8229600" cy="636588"/>
          </a:xfrm>
        </p:spPr>
        <p:txBody>
          <a:bodyPr/>
          <a:lstStyle/>
          <a:p>
            <a:pPr eaLnBrk="1" hangingPunct="1"/>
            <a:r>
              <a:rPr lang="fi-FI" smtClean="0">
                <a:solidFill>
                  <a:schemeClr val="tx1"/>
                </a:solidFill>
                <a:latin typeface="Times New Roman" pitchFamily="18" charset="0"/>
              </a:rPr>
              <a:t>Työsuhteen ehdot…</a:t>
            </a:r>
          </a:p>
        </p:txBody>
      </p:sp>
      <p:sp>
        <p:nvSpPr>
          <p:cNvPr id="33795" name="Rectangle 3"/>
          <p:cNvSpPr>
            <a:spLocks noGrp="1" noChangeArrowheads="1"/>
          </p:cNvSpPr>
          <p:nvPr>
            <p:ph type="body" idx="1"/>
          </p:nvPr>
        </p:nvSpPr>
        <p:spPr>
          <a:xfrm>
            <a:off x="467544" y="1485056"/>
            <a:ext cx="8219256" cy="5256312"/>
          </a:xfrm>
        </p:spPr>
        <p:txBody>
          <a:bodyPr/>
          <a:lstStyle/>
          <a:p>
            <a:pPr eaLnBrk="1" hangingPunct="1">
              <a:lnSpc>
                <a:spcPct val="80000"/>
              </a:lnSpc>
            </a:pPr>
            <a:r>
              <a:rPr lang="fi-FI" sz="2800" dirty="0" smtClean="0">
                <a:latin typeface="Times New Roman" pitchFamily="18" charset="0"/>
              </a:rPr>
              <a:t>määräytyvät lain, työehtosopimuksen, työsopimuksen ja usein myös työnantajan määräysten perustella</a:t>
            </a:r>
          </a:p>
          <a:p>
            <a:pPr eaLnBrk="1" hangingPunct="1">
              <a:lnSpc>
                <a:spcPct val="80000"/>
              </a:lnSpc>
            </a:pPr>
            <a:r>
              <a:rPr lang="fi-FI" sz="2800" dirty="0" smtClean="0">
                <a:latin typeface="Times New Roman" pitchFamily="18" charset="0"/>
              </a:rPr>
              <a:t>laki ja työehtosopimus ovat vähimmäispakottavia – ne määrittävät rajan, jota ei saa alittaa eli ei saa soveltaa työntekijän kannalta huonompia ehtoja</a:t>
            </a:r>
          </a:p>
          <a:p>
            <a:pPr eaLnBrk="1" hangingPunct="1">
              <a:lnSpc>
                <a:spcPct val="80000"/>
              </a:lnSpc>
            </a:pPr>
            <a:r>
              <a:rPr lang="fi-FI" sz="2800" dirty="0" smtClean="0">
                <a:latin typeface="Times New Roman" pitchFamily="18" charset="0"/>
              </a:rPr>
              <a:t>käytännössä työehtosopimus määrittää ”alarajat” suurelle osalle työsuhteen ehtoja (yleensä lain tapaan vähimmäispakottava)</a:t>
            </a:r>
          </a:p>
          <a:p>
            <a:pPr eaLnBrk="1" hangingPunct="1">
              <a:lnSpc>
                <a:spcPct val="80000"/>
              </a:lnSpc>
            </a:pPr>
            <a:r>
              <a:rPr lang="fi-FI" sz="2800" dirty="0" smtClean="0">
                <a:latin typeface="Times New Roman" pitchFamily="18" charset="0"/>
              </a:rPr>
              <a:t>laissa ei palkkaa tai muita korvauksia koskevia pykäliä, vaan ne määräytyvät työehtosopimuksen tai työsopimuksen mukaan</a:t>
            </a:r>
          </a:p>
          <a:p>
            <a:pPr lvl="1" eaLnBrk="1" hangingPunct="1">
              <a:lnSpc>
                <a:spcPct val="80000"/>
              </a:lnSpc>
            </a:pPr>
            <a:r>
              <a:rPr lang="fi-FI" sz="2000" dirty="0" smtClean="0">
                <a:latin typeface="Times New Roman" pitchFamily="18" charset="0"/>
              </a:rPr>
              <a:t>työehtosopimuksissa sovittu useasta asiasta, joista ei säännöksiä laissa!</a:t>
            </a:r>
          </a:p>
          <a:p>
            <a:pPr lvl="1" eaLnBrk="1" hangingPunct="1">
              <a:lnSpc>
                <a:spcPct val="80000"/>
              </a:lnSpc>
            </a:pPr>
            <a:r>
              <a:rPr lang="fi-FI" sz="2000" dirty="0" smtClean="0">
                <a:latin typeface="Times New Roman" pitchFamily="18" charset="0"/>
              </a:rPr>
              <a:t>sovittu myös asioista, joista säädetty laissa (miksi?)</a:t>
            </a:r>
          </a:p>
          <a:p>
            <a:pPr lvl="1" eaLnBrk="1" hangingPunct="1">
              <a:lnSpc>
                <a:spcPct val="80000"/>
              </a:lnSpc>
            </a:pPr>
            <a:r>
              <a:rPr lang="fi-FI" sz="2000" dirty="0" err="1" smtClean="0">
                <a:latin typeface="Times New Roman" pitchFamily="18" charset="0"/>
              </a:rPr>
              <a:t>semidispositiiviset</a:t>
            </a:r>
            <a:r>
              <a:rPr lang="fi-FI" sz="2000" dirty="0" smtClean="0">
                <a:latin typeface="Times New Roman" pitchFamily="18" charset="0"/>
              </a:rPr>
              <a:t> säännökset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fi-FI" sz="3600" smtClean="0">
                <a:latin typeface="Times New Roman" pitchFamily="18" charset="0"/>
              </a:rPr>
              <a:t>Millä perusteella työehtosopimus tulee noudatettavaksi? </a:t>
            </a:r>
          </a:p>
        </p:txBody>
      </p:sp>
      <p:sp>
        <p:nvSpPr>
          <p:cNvPr id="34819" name="Rectangle 3"/>
          <p:cNvSpPr>
            <a:spLocks noGrp="1" noChangeArrowheads="1"/>
          </p:cNvSpPr>
          <p:nvPr>
            <p:ph type="body" idx="4294967295"/>
          </p:nvPr>
        </p:nvSpPr>
        <p:spPr/>
        <p:txBody>
          <a:bodyPr/>
          <a:lstStyle/>
          <a:p>
            <a:pPr eaLnBrk="1" hangingPunct="1">
              <a:lnSpc>
                <a:spcPct val="90000"/>
              </a:lnSpc>
            </a:pPr>
            <a:r>
              <a:rPr lang="fi-FI" sz="2400" dirty="0" smtClean="0">
                <a:latin typeface="Times New Roman" pitchFamily="18" charset="0"/>
              </a:rPr>
              <a:t>lähtökohtaisesti tarkastellaan työnantajan asemaa</a:t>
            </a:r>
          </a:p>
          <a:p>
            <a:pPr lvl="1" eaLnBrk="1" hangingPunct="1">
              <a:lnSpc>
                <a:spcPct val="90000"/>
              </a:lnSpc>
            </a:pPr>
            <a:r>
              <a:rPr lang="fi-FI" sz="2400" dirty="0" smtClean="0">
                <a:latin typeface="Times New Roman" pitchFamily="18" charset="0"/>
              </a:rPr>
              <a:t>kuuluuko työnantaja työnantajaliittoon, joka on solminut työehtosopimuksen? </a:t>
            </a:r>
          </a:p>
          <a:p>
            <a:pPr lvl="2" eaLnBrk="1" hangingPunct="1">
              <a:lnSpc>
                <a:spcPct val="90000"/>
              </a:lnSpc>
            </a:pPr>
            <a:r>
              <a:rPr lang="fi-FI" dirty="0" smtClean="0">
                <a:latin typeface="Times New Roman" pitchFamily="18" charset="0"/>
              </a:rPr>
              <a:t>velvollisuus noudattaa liittotason työehtosopimusta</a:t>
            </a:r>
          </a:p>
          <a:p>
            <a:pPr lvl="2" eaLnBrk="1" hangingPunct="1">
              <a:lnSpc>
                <a:spcPct val="90000"/>
              </a:lnSpc>
            </a:pPr>
            <a:r>
              <a:rPr lang="fi-FI" dirty="0" smtClean="0">
                <a:latin typeface="Times New Roman" pitchFamily="18" charset="0"/>
              </a:rPr>
              <a:t>vai onko työnantaja itse solminut työehtosopimuksen?</a:t>
            </a:r>
          </a:p>
          <a:p>
            <a:pPr lvl="2" eaLnBrk="1" hangingPunct="1">
              <a:lnSpc>
                <a:spcPct val="90000"/>
              </a:lnSpc>
              <a:buFont typeface="Wingdings" pitchFamily="2" charset="2"/>
              <a:buChar char="à"/>
            </a:pPr>
            <a:r>
              <a:rPr lang="fi-FI" u="sng" dirty="0" smtClean="0">
                <a:latin typeface="Times New Roman" pitchFamily="18" charset="0"/>
                <a:sym typeface="Wingdings" pitchFamily="2" charset="2"/>
              </a:rPr>
              <a:t>työehtosopimuslakiin</a:t>
            </a:r>
            <a:r>
              <a:rPr lang="fi-FI" dirty="0" smtClean="0">
                <a:latin typeface="Times New Roman" pitchFamily="18" charset="0"/>
                <a:sym typeface="Wingdings" pitchFamily="2" charset="2"/>
              </a:rPr>
              <a:t> perustuva velvoite noudattaa työehtosopimusta</a:t>
            </a:r>
            <a:br>
              <a:rPr lang="fi-FI" dirty="0" smtClean="0">
                <a:latin typeface="Times New Roman" pitchFamily="18" charset="0"/>
                <a:sym typeface="Wingdings" pitchFamily="2" charset="2"/>
              </a:rPr>
            </a:br>
            <a:endParaRPr lang="fi-FI" dirty="0" smtClean="0">
              <a:latin typeface="Times New Roman" pitchFamily="18" charset="0"/>
              <a:sym typeface="Wingdings" pitchFamily="2" charset="2"/>
            </a:endParaRPr>
          </a:p>
          <a:p>
            <a:pPr lvl="2" eaLnBrk="1" hangingPunct="1">
              <a:lnSpc>
                <a:spcPct val="90000"/>
              </a:lnSpc>
              <a:buFont typeface="Wingdings 2" pitchFamily="18" charset="2"/>
              <a:buNone/>
            </a:pPr>
            <a:r>
              <a:rPr lang="fi-FI" dirty="0" smtClean="0">
                <a:latin typeface="Times New Roman" pitchFamily="18" charset="0"/>
                <a:sym typeface="Wingdings" pitchFamily="2" charset="2"/>
              </a:rPr>
              <a:t>V</a:t>
            </a:r>
            <a:r>
              <a:rPr lang="fi-FI" dirty="0" smtClean="0">
                <a:latin typeface="Times New Roman" pitchFamily="18" charset="0"/>
              </a:rPr>
              <a:t>ai onko työnantaja järjestäytymätön työnantaja  (eikä itse solminut työehtosopimusta) ja alalla on yleissitova työehtosopimus?</a:t>
            </a:r>
          </a:p>
          <a:p>
            <a:pPr lvl="2" eaLnBrk="1" hangingPunct="1">
              <a:lnSpc>
                <a:spcPct val="90000"/>
              </a:lnSpc>
              <a:buFont typeface="Wingdings 2" pitchFamily="18" charset="2"/>
              <a:buNone/>
            </a:pPr>
            <a:r>
              <a:rPr lang="fi-FI" dirty="0" smtClean="0">
                <a:latin typeface="Times New Roman" pitchFamily="18" charset="0"/>
              </a:rPr>
              <a:t>-&gt; velvollisuus noudattaa yleissitovaa työehtosopimusta </a:t>
            </a:r>
            <a:r>
              <a:rPr lang="fi-FI" u="sng" dirty="0" smtClean="0">
                <a:latin typeface="Times New Roman" pitchFamily="18" charset="0"/>
              </a:rPr>
              <a:t>työsopimuslain</a:t>
            </a:r>
            <a:r>
              <a:rPr lang="fi-FI" dirty="0" smtClean="0">
                <a:latin typeface="Times New Roman" pitchFamily="18" charset="0"/>
              </a:rPr>
              <a:t> perusteella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tsikko 1"/>
          <p:cNvSpPr>
            <a:spLocks noGrp="1"/>
          </p:cNvSpPr>
          <p:nvPr>
            <p:ph type="title"/>
          </p:nvPr>
        </p:nvSpPr>
        <p:spPr/>
        <p:txBody>
          <a:bodyPr/>
          <a:lstStyle/>
          <a:p>
            <a:r>
              <a:rPr lang="fi-FI" smtClean="0">
                <a:latin typeface="Times New Roman" pitchFamily="18" charset="0"/>
                <a:cs typeface="Times New Roman" pitchFamily="18" charset="0"/>
              </a:rPr>
              <a:t>Osaatko jo nyt kertoa…</a:t>
            </a:r>
          </a:p>
        </p:txBody>
      </p:sp>
      <p:sp>
        <p:nvSpPr>
          <p:cNvPr id="9219" name="Sisällön paikkamerkki 2"/>
          <p:cNvSpPr>
            <a:spLocks noGrp="1"/>
          </p:cNvSpPr>
          <p:nvPr>
            <p:ph idx="1"/>
          </p:nvPr>
        </p:nvSpPr>
        <p:spPr>
          <a:xfrm>
            <a:off x="467544" y="1340768"/>
            <a:ext cx="8219256" cy="4785395"/>
          </a:xfrm>
        </p:spPr>
        <p:txBody>
          <a:bodyPr/>
          <a:lstStyle/>
          <a:p>
            <a:r>
              <a:rPr lang="fi-FI" sz="2800" dirty="0" smtClean="0">
                <a:latin typeface="Times New Roman" pitchFamily="18" charset="0"/>
                <a:cs typeface="Times New Roman" pitchFamily="18" charset="0"/>
              </a:rPr>
              <a:t>mitä tarkoitetaan työsopimuksen vapaamuotoisuudella?</a:t>
            </a:r>
          </a:p>
          <a:p>
            <a:r>
              <a:rPr lang="fi-FI" sz="2800" dirty="0" smtClean="0">
                <a:latin typeface="Times New Roman" pitchFamily="18" charset="0"/>
                <a:cs typeface="Times New Roman" pitchFamily="18" charset="0"/>
              </a:rPr>
              <a:t>mikä on työntekijän päävelvoite?</a:t>
            </a:r>
          </a:p>
          <a:p>
            <a:r>
              <a:rPr lang="fi-FI" sz="2800" dirty="0" smtClean="0">
                <a:latin typeface="Times New Roman" pitchFamily="18" charset="0"/>
                <a:cs typeface="Times New Roman" pitchFamily="18" charset="0"/>
              </a:rPr>
              <a:t>milloin työehtosopimus tulee noudatettavaksi työsuhteessa?</a:t>
            </a:r>
          </a:p>
          <a:p>
            <a:r>
              <a:rPr lang="fi-FI" sz="2800" dirty="0" smtClean="0">
                <a:latin typeface="Times New Roman" pitchFamily="18" charset="0"/>
                <a:cs typeface="Times New Roman" pitchFamily="18" charset="0"/>
              </a:rPr>
              <a:t>voidaanko määräaikainen työsopimus solmia 10 vuodeksi?</a:t>
            </a:r>
          </a:p>
          <a:p>
            <a:r>
              <a:rPr lang="fi-FI" sz="2800" dirty="0" smtClean="0">
                <a:latin typeface="Times New Roman" pitchFamily="18" charset="0"/>
                <a:cs typeface="Times New Roman" pitchFamily="18" charset="0"/>
              </a:rPr>
              <a:t>mitä eroa on lomauttamisella ja osa-aikaistamisella?</a:t>
            </a:r>
          </a:p>
          <a:p>
            <a:r>
              <a:rPr lang="fi-FI" sz="2800" dirty="0" smtClean="0">
                <a:latin typeface="Times New Roman" pitchFamily="18" charset="0"/>
                <a:cs typeface="Times New Roman" pitchFamily="18" charset="0"/>
              </a:rPr>
              <a:t>onko työntekijää aina varoitettava ennen irtisanomista?</a:t>
            </a:r>
          </a:p>
          <a:p>
            <a:pPr>
              <a:buFont typeface="Wingdings 2" pitchFamily="18" charset="2"/>
              <a:buNone/>
            </a:pPr>
            <a:endParaRPr lang="fi-FI" sz="2800" dirty="0" smtClean="0">
              <a:latin typeface="Times New Roman" pitchFamily="18" charset="0"/>
              <a:cs typeface="Times New Roman" pitchFamily="18" charset="0"/>
            </a:endParaRPr>
          </a:p>
          <a:p>
            <a:endParaRPr lang="fi-FI" sz="2800" dirty="0" smtClean="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Tutustu</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sz="2800" dirty="0" smtClean="0">
                <a:latin typeface="Times New Roman" pitchFamily="18" charset="0"/>
                <a:cs typeface="Times New Roman" pitchFamily="18" charset="0"/>
              </a:rPr>
              <a:t>työehtosopimuslakiin ja vastaa seuraaviin kysymyksiin:</a:t>
            </a:r>
          </a:p>
          <a:p>
            <a:r>
              <a:rPr lang="fi-FI" sz="2800" dirty="0" smtClean="0">
                <a:latin typeface="Times New Roman" pitchFamily="18" charset="0"/>
                <a:cs typeface="Times New Roman" pitchFamily="18" charset="0"/>
              </a:rPr>
              <a:t>1. mikä tai kuka voi solmia työehtosopimuksen?</a:t>
            </a:r>
          </a:p>
          <a:p>
            <a:r>
              <a:rPr lang="fi-FI" sz="2800" dirty="0" smtClean="0">
                <a:latin typeface="Times New Roman" pitchFamily="18" charset="0"/>
                <a:cs typeface="Times New Roman" pitchFamily="18" charset="0"/>
              </a:rPr>
              <a:t>2. ketä työehtosopimus sitoo (ja mitä se tarkoittaa)?</a:t>
            </a:r>
          </a:p>
          <a:p>
            <a:r>
              <a:rPr lang="fi-FI" sz="2800" dirty="0" smtClean="0">
                <a:latin typeface="Times New Roman" pitchFamily="18" charset="0"/>
                <a:cs typeface="Times New Roman" pitchFamily="18" charset="0"/>
              </a:rPr>
              <a:t>3. miten työehtosopimuksen sidotun työnantajan velvoitteita on laajennettu työehtosopimuslain 4 §:n 2 momentilla?</a:t>
            </a:r>
          </a:p>
          <a:p>
            <a:r>
              <a:rPr lang="fi-FI" sz="2800" dirty="0" smtClean="0">
                <a:latin typeface="Times New Roman" pitchFamily="18" charset="0"/>
                <a:cs typeface="Times New Roman" pitchFamily="18" charset="0"/>
              </a:rPr>
              <a:t>4. mitä työrauhavelvoite tarkoittaa ja ketä se sitoo?</a:t>
            </a:r>
          </a:p>
          <a:p>
            <a:r>
              <a:rPr lang="fi-FI" sz="2800" dirty="0" smtClean="0">
                <a:latin typeface="Times New Roman" pitchFamily="18" charset="0"/>
                <a:cs typeface="Times New Roman" pitchFamily="18" charset="0"/>
              </a:rPr>
              <a:t>5. määrittele osallinen ja pelkästään sidottu</a:t>
            </a:r>
            <a:endParaRPr lang="fi-FI" sz="2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fi-FI" sz="4000" dirty="0" smtClean="0">
                <a:latin typeface="Times New Roman" pitchFamily="18" charset="0"/>
              </a:rPr>
              <a:t>Huom. työehtosopimuslain 4 §:n 2 momentin vaikutus!</a:t>
            </a:r>
          </a:p>
        </p:txBody>
      </p:sp>
      <p:sp>
        <p:nvSpPr>
          <p:cNvPr id="35843" name="Rectangle 3"/>
          <p:cNvSpPr>
            <a:spLocks noGrp="1" noChangeArrowheads="1"/>
          </p:cNvSpPr>
          <p:nvPr>
            <p:ph type="body" idx="1"/>
          </p:nvPr>
        </p:nvSpPr>
        <p:spPr>
          <a:xfrm>
            <a:off x="457200" y="1600200"/>
            <a:ext cx="8363272" cy="4637112"/>
          </a:xfrm>
        </p:spPr>
        <p:txBody>
          <a:bodyPr/>
          <a:lstStyle/>
          <a:p>
            <a:pPr lvl="2" eaLnBrk="1" hangingPunct="1">
              <a:buFont typeface="Wingdings" pitchFamily="2" charset="2"/>
              <a:buNone/>
            </a:pPr>
            <a:r>
              <a:rPr lang="fi-FI" sz="2800" dirty="0" smtClean="0">
                <a:latin typeface="Times New Roman" pitchFamily="18" charset="0"/>
              </a:rPr>
              <a:t>Työnantajan velvollisuutta noudattaa itseään sitovaa työehtosopimusta </a:t>
            </a:r>
            <a:r>
              <a:rPr lang="fi-FI" sz="2800" b="1" i="1" u="sng" dirty="0" smtClean="0">
                <a:latin typeface="Times New Roman" pitchFamily="18" charset="0"/>
              </a:rPr>
              <a:t>on laajennettu</a:t>
            </a:r>
          </a:p>
          <a:p>
            <a:pPr lvl="2" eaLnBrk="1" hangingPunct="1">
              <a:buFont typeface="Wingdings" pitchFamily="2" charset="2"/>
              <a:buNone/>
            </a:pPr>
            <a:r>
              <a:rPr lang="fi-FI" sz="2800" dirty="0" smtClean="0">
                <a:latin typeface="Times New Roman" pitchFamily="18" charset="0"/>
              </a:rPr>
              <a:t>-&gt; työnantaja on velvollinen noudattamaan itseään sitovaa työehtosopimusta kaikkien palveluksessaan olevien työntekijöiden työsuhteissa siitä riippumatta, onko työntekijä jäsenyytensä kautta sidottu työehtosopimukseen, ellei työehtosopimuksessa muuta määrätty</a:t>
            </a:r>
          </a:p>
          <a:p>
            <a:pPr lvl="2" eaLnBrk="1" hangingPunct="1">
              <a:buFont typeface="Wingdings" pitchFamily="2" charset="2"/>
              <a:buNone/>
            </a:pPr>
            <a:r>
              <a:rPr lang="fi-FI" sz="2800" dirty="0" smtClean="0">
                <a:latin typeface="Times New Roman" pitchFamily="18" charset="0"/>
              </a:rPr>
              <a:t>- </a:t>
            </a:r>
            <a:r>
              <a:rPr lang="fi-FI" sz="2800" i="1" dirty="0" smtClean="0">
                <a:latin typeface="Times New Roman" pitchFamily="18" charset="0"/>
              </a:rPr>
              <a:t>tätä ei saa sekoittaa yleissitovuuteen!</a:t>
            </a:r>
          </a:p>
          <a:p>
            <a:pPr eaLnBrk="1" hangingPunct="1"/>
            <a:endParaRPr lang="fi-FI" sz="2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eaLnBrk="1" hangingPunct="1"/>
            <a:r>
              <a:rPr lang="fi-FI" smtClean="0">
                <a:latin typeface="Times New Roman" pitchFamily="18" charset="0"/>
              </a:rPr>
              <a:t>Yleissitova työehtosopimus, TSL 2 luvun 7 §</a:t>
            </a:r>
          </a:p>
        </p:txBody>
      </p:sp>
      <p:sp>
        <p:nvSpPr>
          <p:cNvPr id="36867" name="Rectangle 3"/>
          <p:cNvSpPr>
            <a:spLocks noGrp="1" noChangeArrowheads="1"/>
          </p:cNvSpPr>
          <p:nvPr>
            <p:ph type="body" idx="4294967295"/>
          </p:nvPr>
        </p:nvSpPr>
        <p:spPr/>
        <p:txBody>
          <a:bodyPr/>
          <a:lstStyle/>
          <a:p>
            <a:pPr eaLnBrk="1" hangingPunct="1">
              <a:lnSpc>
                <a:spcPct val="80000"/>
              </a:lnSpc>
            </a:pPr>
            <a:r>
              <a:rPr lang="fi-FI" sz="2800" dirty="0" smtClean="0">
                <a:latin typeface="Times New Roman" pitchFamily="18" charset="0"/>
              </a:rPr>
              <a:t>jos työnantaja ei ole sidottu työehtosopimukseen työehtosopimuslain nojalla -&gt; velvollisuus noudattaa yleissitovaa työehtosopimusta (tai teettää työtä, jota työehtosopimus ei kata)</a:t>
            </a:r>
          </a:p>
          <a:p>
            <a:pPr eaLnBrk="1" hangingPunct="1">
              <a:lnSpc>
                <a:spcPct val="80000"/>
              </a:lnSpc>
            </a:pPr>
            <a:r>
              <a:rPr lang="fi-FI" sz="2800" dirty="0" smtClean="0">
                <a:latin typeface="Times New Roman" pitchFamily="18" charset="0"/>
              </a:rPr>
              <a:t>vaikuttaa pääosin järjestäytymättömän työnantajan palveluksessa oltaessa</a:t>
            </a:r>
          </a:p>
          <a:p>
            <a:pPr eaLnBrk="1" hangingPunct="1">
              <a:lnSpc>
                <a:spcPct val="80000"/>
              </a:lnSpc>
            </a:pPr>
            <a:r>
              <a:rPr lang="fi-FI" sz="2800" dirty="0" smtClean="0">
                <a:latin typeface="Times New Roman" pitchFamily="18" charset="0"/>
              </a:rPr>
              <a:t>työehtosopimus voidaan viranomaismenettelyllä vahvistaa yleissitovaksi tietyin edellytyksin</a:t>
            </a:r>
          </a:p>
          <a:p>
            <a:pPr eaLnBrk="1" hangingPunct="1">
              <a:lnSpc>
                <a:spcPct val="80000"/>
              </a:lnSpc>
            </a:pPr>
            <a:r>
              <a:rPr lang="fi-FI" sz="2800" dirty="0" smtClean="0">
                <a:latin typeface="Times New Roman" pitchFamily="18" charset="0"/>
              </a:rPr>
              <a:t>yleissitovuuden vahvistamislautakunta</a:t>
            </a:r>
          </a:p>
          <a:p>
            <a:pPr eaLnBrk="1" hangingPunct="1">
              <a:lnSpc>
                <a:spcPct val="80000"/>
              </a:lnSpc>
            </a:pPr>
            <a:r>
              <a:rPr lang="fi-FI" sz="2800" dirty="0" err="1" smtClean="0">
                <a:latin typeface="Times New Roman" pitchFamily="18" charset="0"/>
                <a:hlinkClick r:id="rId2"/>
              </a:rPr>
              <a:t>www.finlex.fi</a:t>
            </a:r>
            <a:endParaRPr lang="fi-FI" sz="2800" dirty="0" smtClean="0">
              <a:latin typeface="Times New Roman" pitchFamily="18" charset="0"/>
            </a:endParaRPr>
          </a:p>
          <a:p>
            <a:pPr eaLnBrk="1" hangingPunct="1">
              <a:lnSpc>
                <a:spcPct val="80000"/>
              </a:lnSpc>
            </a:pPr>
            <a:r>
              <a:rPr lang="fi-FI" sz="2800" dirty="0" smtClean="0">
                <a:latin typeface="Times New Roman" pitchFamily="18" charset="0"/>
              </a:rPr>
              <a:t>työnantajan tarvitsee käytännössä vain etsiä ao. yleissitova työehtosopimus ja soveltaa sitä</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tsikko 1"/>
          <p:cNvSpPr>
            <a:spLocks noGrp="1"/>
          </p:cNvSpPr>
          <p:nvPr>
            <p:ph type="title"/>
          </p:nvPr>
        </p:nvSpPr>
        <p:spPr/>
        <p:txBody>
          <a:bodyPr/>
          <a:lstStyle/>
          <a:p>
            <a:r>
              <a:rPr lang="fi-FI" smtClean="0">
                <a:latin typeface="Times New Roman" pitchFamily="18" charset="0"/>
                <a:cs typeface="Times New Roman" pitchFamily="18" charset="0"/>
              </a:rPr>
              <a:t>Yleissitovuuden edellytykset</a:t>
            </a:r>
          </a:p>
        </p:txBody>
      </p:sp>
      <p:sp>
        <p:nvSpPr>
          <p:cNvPr id="37891" name="Sisällön paikkamerkki 2"/>
          <p:cNvSpPr>
            <a:spLocks noGrp="1"/>
          </p:cNvSpPr>
          <p:nvPr>
            <p:ph idx="1"/>
          </p:nvPr>
        </p:nvSpPr>
        <p:spPr/>
        <p:txBody>
          <a:bodyPr/>
          <a:lstStyle/>
          <a:p>
            <a:r>
              <a:rPr lang="fi-FI" dirty="0" smtClean="0">
                <a:latin typeface="Times New Roman" pitchFamily="18" charset="0"/>
                <a:cs typeface="Times New Roman" pitchFamily="18" charset="0"/>
              </a:rPr>
              <a:t>a) valtakunnallinen: ei rajattu alueellisesti tietylle maantieteelliselle alueelle tai yritykseen</a:t>
            </a:r>
          </a:p>
          <a:p>
            <a:r>
              <a:rPr lang="fi-FI" dirty="0" smtClean="0">
                <a:latin typeface="Times New Roman" pitchFamily="18" charset="0"/>
                <a:cs typeface="Times New Roman" pitchFamily="18" charset="0"/>
              </a:rPr>
              <a:t>b) asianomainen ala</a:t>
            </a:r>
          </a:p>
          <a:p>
            <a:r>
              <a:rPr lang="fi-FI" dirty="0" smtClean="0">
                <a:latin typeface="Times New Roman" pitchFamily="18" charset="0"/>
                <a:cs typeface="Times New Roman" pitchFamily="18" charset="0"/>
              </a:rPr>
              <a:t>c) edustavana pidettävä</a:t>
            </a:r>
          </a:p>
          <a:p>
            <a:endParaRPr lang="fi-FI" dirty="0" smtClean="0">
              <a:latin typeface="Times New Roman" pitchFamily="18" charset="0"/>
              <a:cs typeface="Times New Roman" pitchFamily="18" charset="0"/>
            </a:endParaRPr>
          </a:p>
          <a:p>
            <a:r>
              <a:rPr lang="fi-FI" dirty="0" smtClean="0">
                <a:latin typeface="Times New Roman" pitchFamily="18" charset="0"/>
                <a:cs typeface="Times New Roman" pitchFamily="18" charset="0"/>
              </a:rPr>
              <a:t>vahvistamislautakunta arvioi ja päättää!</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Otsikko 1"/>
          <p:cNvSpPr>
            <a:spLocks noGrp="1"/>
          </p:cNvSpPr>
          <p:nvPr>
            <p:ph type="title"/>
          </p:nvPr>
        </p:nvSpPr>
        <p:spPr/>
        <p:txBody>
          <a:bodyPr/>
          <a:lstStyle/>
          <a:p>
            <a:r>
              <a:rPr lang="fi-FI" smtClean="0">
                <a:latin typeface="Times New Roman" pitchFamily="18" charset="0"/>
                <a:cs typeface="Times New Roman" pitchFamily="18" charset="0"/>
              </a:rPr>
              <a:t>KKO 1990:180</a:t>
            </a:r>
          </a:p>
        </p:txBody>
      </p:sp>
      <p:sp>
        <p:nvSpPr>
          <p:cNvPr id="38915" name="Sisällön paikkamerkki 2"/>
          <p:cNvSpPr>
            <a:spLocks noGrp="1"/>
          </p:cNvSpPr>
          <p:nvPr>
            <p:ph idx="1"/>
          </p:nvPr>
        </p:nvSpPr>
        <p:spPr/>
        <p:txBody>
          <a:bodyPr/>
          <a:lstStyle/>
          <a:p>
            <a:r>
              <a:rPr lang="fi-FI" dirty="0" smtClean="0">
                <a:latin typeface="Times New Roman" pitchFamily="18" charset="0"/>
                <a:cs typeface="Times New Roman" pitchFamily="18" charset="0"/>
              </a:rPr>
              <a:t>Lasiteollisuutta harjoittavan osakeyhtiön tehdasmyymälän yhteydessä olleessa yleisö- ja henkilökuntakahviossa toimineiden työntekijöiden työsuhteisiin oli sovellettava majoitus- ja ravitsemisalan eikä lasiteollisuusalan työehtosopimusta.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tsikko 1"/>
          <p:cNvSpPr>
            <a:spLocks noGrp="1"/>
          </p:cNvSpPr>
          <p:nvPr>
            <p:ph type="title"/>
          </p:nvPr>
        </p:nvSpPr>
        <p:spPr/>
        <p:txBody>
          <a:bodyPr/>
          <a:lstStyle/>
          <a:p>
            <a:r>
              <a:rPr lang="fi-FI" smtClean="0">
                <a:latin typeface="Times New Roman" pitchFamily="18" charset="0"/>
                <a:cs typeface="Times New Roman" pitchFamily="18" charset="0"/>
              </a:rPr>
              <a:t>KKO 1992:187</a:t>
            </a:r>
          </a:p>
        </p:txBody>
      </p:sp>
      <p:sp>
        <p:nvSpPr>
          <p:cNvPr id="39939" name="Sisällön paikkamerkki 2"/>
          <p:cNvSpPr>
            <a:spLocks noGrp="1"/>
          </p:cNvSpPr>
          <p:nvPr>
            <p:ph idx="1"/>
          </p:nvPr>
        </p:nvSpPr>
        <p:spPr/>
        <p:txBody>
          <a:bodyPr/>
          <a:lstStyle/>
          <a:p>
            <a:r>
              <a:rPr lang="fi-FI" sz="2800" dirty="0" smtClean="0">
                <a:latin typeface="Times New Roman" pitchFamily="18" charset="0"/>
                <a:cs typeface="Times New Roman" pitchFamily="18" charset="0"/>
              </a:rPr>
              <a:t>Kuljetusliikettä harjoittavan osakeyhtiön terminaalirakennuksessa ollut työpaikkakahvio ei ollut yhtiön varsinaisesta toiminnasta erillinen osa, vaan palveli tuota toimintaa. Kahviolla ei ollut tavanmukaisesti harjoitetun kahvilaliikkeen asemaa ja toimintaa. Kahvionhoitajan työsuhteeseen ei työsopimuslain 17 §:n 1 momentin mukaan ollut sovellettava majoitus- ja ravitsemisalan työntekijöitä koskevaa työehtosopimusta, vaan teollisuuslinjaperiaatetta noudattaen autoalan huoltokorjaamoiden työehtosopimusta.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p:cNvSpPr>
            <a:spLocks noGrp="1"/>
          </p:cNvSpPr>
          <p:nvPr>
            <p:ph type="title"/>
          </p:nvPr>
        </p:nvSpPr>
        <p:spPr/>
        <p:txBody>
          <a:bodyPr/>
          <a:lstStyle/>
          <a:p>
            <a:r>
              <a:rPr lang="fi-FI" smtClean="0">
                <a:latin typeface="Times New Roman" pitchFamily="18" charset="0"/>
                <a:cs typeface="Times New Roman" pitchFamily="18" charset="0"/>
              </a:rPr>
              <a:t>Työtuomioistuimen ratkaisuja</a:t>
            </a:r>
          </a:p>
        </p:txBody>
      </p:sp>
      <p:sp>
        <p:nvSpPr>
          <p:cNvPr id="40963" name="Sisällön paikkamerkki 2"/>
          <p:cNvSpPr>
            <a:spLocks noGrp="1"/>
          </p:cNvSpPr>
          <p:nvPr>
            <p:ph idx="1"/>
          </p:nvPr>
        </p:nvSpPr>
        <p:spPr/>
        <p:txBody>
          <a:bodyPr/>
          <a:lstStyle/>
          <a:p>
            <a:r>
              <a:rPr lang="fi-FI" sz="2400" dirty="0" smtClean="0">
                <a:latin typeface="Times New Roman" pitchFamily="18" charset="0"/>
                <a:cs typeface="Times New Roman" pitchFamily="18" charset="0"/>
              </a:rPr>
              <a:t>TT 1986:49: Maatilamatkailukohteessa työskentelevän keittäjän työsuhteessa oli sovellettava majoitus- ja ravitsemisalan työehtosopimusta eikä maatalouden työehtosopimusta.</a:t>
            </a:r>
          </a:p>
          <a:p>
            <a:r>
              <a:rPr lang="fi-FI" sz="2400" dirty="0" smtClean="0">
                <a:latin typeface="Times New Roman" pitchFamily="18" charset="0"/>
                <a:cs typeface="Times New Roman" pitchFamily="18" charset="0"/>
              </a:rPr>
              <a:t>TT 2011-8: Liikuntarajoitteisia matkustajia palvelevien lentokenttäavustajien työhön voitiin työn laadun puolesta soveltaa sekä lentoliikenteen palveluja koskevaa työehtosopimusta että kiinteistöpalvelualojen työntekijöitä koskevaa sopimusta. Kun työnantajayrityksen päätoimialana kuitenkin oli kiinteistöpalvelut, myös kenttäavustajien työhön oli sovellettava tämän alan työehtosopimusta.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a:xfrm>
            <a:off x="457200" y="704850"/>
            <a:ext cx="8229600" cy="708025"/>
          </a:xfrm>
        </p:spPr>
        <p:txBody>
          <a:bodyPr/>
          <a:lstStyle/>
          <a:p>
            <a:r>
              <a:rPr lang="fi-FI" smtClean="0"/>
              <a:t>…</a:t>
            </a:r>
          </a:p>
        </p:txBody>
      </p:sp>
      <p:sp>
        <p:nvSpPr>
          <p:cNvPr id="41987" name="Sisällön paikkamerkki 2"/>
          <p:cNvSpPr>
            <a:spLocks noGrp="1"/>
          </p:cNvSpPr>
          <p:nvPr>
            <p:ph idx="1"/>
          </p:nvPr>
        </p:nvSpPr>
        <p:spPr>
          <a:xfrm>
            <a:off x="457200" y="1628775"/>
            <a:ext cx="8229600" cy="4695825"/>
          </a:xfrm>
        </p:spPr>
        <p:txBody>
          <a:bodyPr/>
          <a:lstStyle/>
          <a:p>
            <a:r>
              <a:rPr lang="fi-FI" sz="2400" smtClean="0">
                <a:latin typeface="Times New Roman" pitchFamily="18" charset="0"/>
                <a:cs typeface="Times New Roman" pitchFamily="18" charset="0"/>
              </a:rPr>
              <a:t>TT 1983:172: Huomioon ottaen kustannustoiminnan osuuden koko yhtiön toiminnasta ja sen, ettei tätä esitetyn selvityksen mukaan voitu pitää erillisenä osana yhtiön toiminnasta, katsottu, että asianomainen ala määräytyi esillä olevassa tapauksessa työnantajan pääasiallisen toimialan mukaan ja että pääasiassa musiikkialan tuotteiden tukku- ja vähittäiskauppaa harjoittavan yhtiön palveluksessa oleviin kustannustoimintaan liittyvissä tehtävissä työskentelevien työntekijöiden työsopimussuhteessa oli siten sovellettava kaupan alan konttorityöntekijöiden työehtoja koskevia työehtosopimuksia eikä graafisen alan työehtosopimuksia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476250"/>
            <a:ext cx="8229600" cy="649288"/>
          </a:xfrm>
        </p:spPr>
        <p:txBody>
          <a:bodyPr/>
          <a:lstStyle/>
          <a:p>
            <a:pPr eaLnBrk="1" hangingPunct="1"/>
            <a:r>
              <a:rPr lang="fi-FI" smtClean="0">
                <a:latin typeface="Times New Roman" pitchFamily="18" charset="0"/>
              </a:rPr>
              <a:t>Mieti seuraavaa…</a:t>
            </a:r>
          </a:p>
        </p:txBody>
      </p:sp>
      <p:sp>
        <p:nvSpPr>
          <p:cNvPr id="43011" name="Rectangle 3"/>
          <p:cNvSpPr>
            <a:spLocks noGrp="1" noChangeArrowheads="1"/>
          </p:cNvSpPr>
          <p:nvPr>
            <p:ph type="body" idx="1"/>
          </p:nvPr>
        </p:nvSpPr>
        <p:spPr>
          <a:xfrm>
            <a:off x="467544" y="1628800"/>
            <a:ext cx="8219256" cy="4752950"/>
          </a:xfrm>
        </p:spPr>
        <p:txBody>
          <a:bodyPr/>
          <a:lstStyle/>
          <a:p>
            <a:pPr eaLnBrk="1" hangingPunct="1"/>
            <a:r>
              <a:rPr lang="fi-FI" sz="2400" dirty="0" smtClean="0">
                <a:latin typeface="Times New Roman" pitchFamily="18" charset="0"/>
                <a:cs typeface="Times New Roman" pitchFamily="18" charset="0"/>
              </a:rPr>
              <a:t>Grillikioskiyrittäjä Nipan ja hänen myyjänsä kesken on tullut pientä kiistaa oikean tuntipalkan suuruudesta. Myyjä väittää, että jonkin sopimuksen mukaan peruspalkan lisäksi tulisi maksaa myös ilta- ja yölisää. </a:t>
            </a:r>
            <a:r>
              <a:rPr lang="fi-FI" sz="2400" dirty="0" err="1" smtClean="0">
                <a:latin typeface="Times New Roman" pitchFamily="18" charset="0"/>
                <a:cs typeface="Times New Roman" pitchFamily="18" charset="0"/>
              </a:rPr>
              <a:t>Nipa</a:t>
            </a:r>
            <a:r>
              <a:rPr lang="fi-FI" sz="2400" dirty="0" smtClean="0">
                <a:latin typeface="Times New Roman" pitchFamily="18" charset="0"/>
                <a:cs typeface="Times New Roman" pitchFamily="18" charset="0"/>
              </a:rPr>
              <a:t> ei ole kuullut mitään mistään häntä velvoittavasta sopimuksesta, vaan vetoaa siihen, mitä he ovat keskenään tuntipalkasta työsopimuksessa sopineet. </a:t>
            </a:r>
            <a:r>
              <a:rPr lang="fi-FI" sz="2400" dirty="0" err="1" smtClean="0">
                <a:latin typeface="Times New Roman" pitchFamily="18" charset="0"/>
                <a:cs typeface="Times New Roman" pitchFamily="18" charset="0"/>
              </a:rPr>
              <a:t>Nipa</a:t>
            </a:r>
            <a:r>
              <a:rPr lang="fi-FI" sz="2400" dirty="0" smtClean="0">
                <a:latin typeface="Times New Roman" pitchFamily="18" charset="0"/>
                <a:cs typeface="Times New Roman" pitchFamily="18" charset="0"/>
              </a:rPr>
              <a:t> ei kuulu jäsenenä työnantajaliittoon. Myyjän lisäksi Nipan yrityksessä ei ole muita työntekijöitä. Mistä sopimuksesta saattaisi olla kyse? Miten </a:t>
            </a:r>
            <a:r>
              <a:rPr lang="fi-FI" sz="2400" dirty="0" err="1" smtClean="0">
                <a:latin typeface="Times New Roman" pitchFamily="18" charset="0"/>
                <a:cs typeface="Times New Roman" pitchFamily="18" charset="0"/>
              </a:rPr>
              <a:t>Nipa</a:t>
            </a:r>
            <a:r>
              <a:rPr lang="fi-FI" sz="2400" dirty="0" smtClean="0">
                <a:latin typeface="Times New Roman" pitchFamily="18" charset="0"/>
                <a:cs typeface="Times New Roman" pitchFamily="18" charset="0"/>
              </a:rPr>
              <a:t> käytännössä pääsee kyseisen sopimuksen jäljille? Jos sopimus löytyy, millaisia oikeusvaikutuksia sillä voi olla Nipan ja myyjän välisessä työsuhteessa?</a:t>
            </a:r>
          </a:p>
          <a:p>
            <a:pPr eaLnBrk="1" hangingPunct="1"/>
            <a:endParaRPr lang="fi-FI" sz="2400" dirty="0" smtClean="0">
              <a:latin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Otsikko 1"/>
          <p:cNvSpPr>
            <a:spLocks noGrp="1"/>
          </p:cNvSpPr>
          <p:nvPr>
            <p:ph type="title"/>
          </p:nvPr>
        </p:nvSpPr>
        <p:spPr/>
        <p:txBody>
          <a:bodyPr/>
          <a:lstStyle/>
          <a:p>
            <a:r>
              <a:rPr lang="fi-FI" smtClean="0">
                <a:latin typeface="Times New Roman" pitchFamily="18" charset="0"/>
                <a:cs typeface="Times New Roman" pitchFamily="18" charset="0"/>
              </a:rPr>
              <a:t>Vastaa…</a:t>
            </a:r>
          </a:p>
        </p:txBody>
      </p:sp>
      <p:sp>
        <p:nvSpPr>
          <p:cNvPr id="44035" name="Sisällön paikkamerkki 2"/>
          <p:cNvSpPr>
            <a:spLocks noGrp="1"/>
          </p:cNvSpPr>
          <p:nvPr>
            <p:ph idx="1"/>
          </p:nvPr>
        </p:nvSpPr>
        <p:spPr>
          <a:xfrm>
            <a:off x="395536" y="1340768"/>
            <a:ext cx="8291264" cy="4785395"/>
          </a:xfrm>
        </p:spPr>
        <p:txBody>
          <a:bodyPr/>
          <a:lstStyle/>
          <a:p>
            <a:r>
              <a:rPr lang="fi-FI" dirty="0" smtClean="0">
                <a:latin typeface="Times New Roman" pitchFamily="18" charset="0"/>
                <a:cs typeface="Times New Roman" pitchFamily="18" charset="0"/>
              </a:rPr>
              <a:t>Mistä tiedetään, onko työnantajan noudatettava työehtosopimusta seuraavissa tapauksissa?</a:t>
            </a:r>
          </a:p>
          <a:p>
            <a:r>
              <a:rPr lang="fi-FI" dirty="0" smtClean="0">
                <a:latin typeface="Times New Roman" pitchFamily="18" charset="0"/>
                <a:cs typeface="Times New Roman" pitchFamily="18" charset="0"/>
              </a:rPr>
              <a:t>A) työnantaja kuuluu jäsenenä työnantajaliittoon, esim. K-kauppias Virtanen on jäsenenä Kaupan liitossa. Kaupan liitto on solminut kaupan alan työehtosopimuksen Palvelualojen ammattiliitto PAM ry:n kanssa.</a:t>
            </a:r>
          </a:p>
          <a:p>
            <a:r>
              <a:rPr lang="fi-FI" dirty="0" smtClean="0">
                <a:latin typeface="Times New Roman" pitchFamily="18" charset="0"/>
                <a:cs typeface="Times New Roman" pitchFamily="18" charset="0"/>
              </a:rPr>
              <a:t>B) M-kauppias Lehtinen ei ole jäsenenä em. liitossa, mutta teettää kaupan alan työtä.</a:t>
            </a:r>
          </a:p>
          <a:p>
            <a:endParaRPr lang="fi-FI"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p:nvPr>
        </p:nvSpPr>
        <p:spPr/>
        <p:txBody>
          <a:bodyPr/>
          <a:lstStyle/>
          <a:p>
            <a:r>
              <a:rPr lang="fi-FI" dirty="0" smtClean="0">
                <a:latin typeface="Times New Roman" pitchFamily="18" charset="0"/>
                <a:cs typeface="Times New Roman" pitchFamily="18" charset="0"/>
              </a:rPr>
              <a:t>Seuraavat asiat olisi hyvä olla jo nyt hallussa…</a:t>
            </a:r>
          </a:p>
        </p:txBody>
      </p:sp>
      <p:sp>
        <p:nvSpPr>
          <p:cNvPr id="10243" name="Sisällön paikkamerkki 2"/>
          <p:cNvSpPr>
            <a:spLocks noGrp="1"/>
          </p:cNvSpPr>
          <p:nvPr>
            <p:ph idx="1"/>
          </p:nvPr>
        </p:nvSpPr>
        <p:spPr/>
        <p:txBody>
          <a:bodyPr/>
          <a:lstStyle/>
          <a:p>
            <a:r>
              <a:rPr lang="fi-FI" dirty="0" smtClean="0">
                <a:latin typeface="Times New Roman" pitchFamily="18" charset="0"/>
                <a:cs typeface="Times New Roman" pitchFamily="18" charset="0"/>
              </a:rPr>
              <a:t>oikeustoimikelpoisuus ja sen rajoitukset</a:t>
            </a:r>
          </a:p>
          <a:p>
            <a:r>
              <a:rPr lang="fi-FI" dirty="0" smtClean="0">
                <a:latin typeface="Times New Roman" pitchFamily="18" charset="0"/>
                <a:cs typeface="Times New Roman" pitchFamily="18" charset="0"/>
              </a:rPr>
              <a:t>sopimusvapaus</a:t>
            </a:r>
          </a:p>
          <a:p>
            <a:r>
              <a:rPr lang="fi-FI" dirty="0" err="1" smtClean="0">
                <a:latin typeface="Times New Roman" pitchFamily="18" charset="0"/>
                <a:cs typeface="Times New Roman" pitchFamily="18" charset="0"/>
              </a:rPr>
              <a:t>pacta</a:t>
            </a:r>
            <a:r>
              <a:rPr lang="fi-FI" dirty="0" smtClean="0">
                <a:latin typeface="Times New Roman" pitchFamily="18" charset="0"/>
                <a:cs typeface="Times New Roman" pitchFamily="18" charset="0"/>
              </a:rPr>
              <a:t> </a:t>
            </a:r>
            <a:r>
              <a:rPr lang="fi-FI" dirty="0" err="1" smtClean="0">
                <a:latin typeface="Times New Roman" pitchFamily="18" charset="0"/>
                <a:cs typeface="Times New Roman" pitchFamily="18" charset="0"/>
              </a:rPr>
              <a:t>sunt</a:t>
            </a:r>
            <a:r>
              <a:rPr lang="fi-FI" dirty="0" smtClean="0">
                <a:latin typeface="Times New Roman" pitchFamily="18" charset="0"/>
                <a:cs typeface="Times New Roman" pitchFamily="18" charset="0"/>
              </a:rPr>
              <a:t> </a:t>
            </a:r>
            <a:r>
              <a:rPr lang="fi-FI" dirty="0" err="1" smtClean="0">
                <a:latin typeface="Times New Roman" pitchFamily="18" charset="0"/>
                <a:cs typeface="Times New Roman" pitchFamily="18" charset="0"/>
              </a:rPr>
              <a:t>servanda</a:t>
            </a:r>
            <a:endParaRPr lang="fi-FI" dirty="0" smtClean="0">
              <a:latin typeface="Times New Roman" pitchFamily="18" charset="0"/>
              <a:cs typeface="Times New Roman" pitchFamily="18" charset="0"/>
            </a:endParaRPr>
          </a:p>
          <a:p>
            <a:r>
              <a:rPr lang="fi-FI" dirty="0" smtClean="0">
                <a:latin typeface="Times New Roman" pitchFamily="18" charset="0"/>
                <a:cs typeface="Times New Roman" pitchFamily="18" charset="0"/>
              </a:rPr>
              <a:t>sopimuksen syntymismekanismi (tarjous, vastaus) + oikeustoimilaki</a:t>
            </a:r>
          </a:p>
          <a:p>
            <a:r>
              <a:rPr lang="fi-FI" dirty="0" smtClean="0">
                <a:latin typeface="Times New Roman" pitchFamily="18" charset="0"/>
                <a:cs typeface="Times New Roman" pitchFamily="18" charset="0"/>
              </a:rPr>
              <a:t>pätemättömyys &gt;&lt; mitättömyys</a:t>
            </a:r>
          </a:p>
          <a:p>
            <a:r>
              <a:rPr lang="fi-FI" dirty="0" smtClean="0">
                <a:latin typeface="Times New Roman" pitchFamily="18" charset="0"/>
                <a:cs typeface="Times New Roman" pitchFamily="18" charset="0"/>
              </a:rPr>
              <a:t>vahingonkorvausvastuun perusteet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tsikko 1"/>
          <p:cNvSpPr>
            <a:spLocks noGrp="1"/>
          </p:cNvSpPr>
          <p:nvPr>
            <p:ph type="title"/>
          </p:nvPr>
        </p:nvSpPr>
        <p:spPr/>
        <p:txBody>
          <a:bodyPr/>
          <a:lstStyle/>
          <a:p>
            <a:r>
              <a:rPr lang="fi-FI" smtClean="0"/>
              <a:t>…</a:t>
            </a:r>
          </a:p>
        </p:txBody>
      </p:sp>
      <p:sp>
        <p:nvSpPr>
          <p:cNvPr id="45059" name="Sisällön paikkamerkki 2"/>
          <p:cNvSpPr>
            <a:spLocks noGrp="1"/>
          </p:cNvSpPr>
          <p:nvPr>
            <p:ph idx="1"/>
          </p:nvPr>
        </p:nvSpPr>
        <p:spPr/>
        <p:txBody>
          <a:bodyPr/>
          <a:lstStyle/>
          <a:p>
            <a:r>
              <a:rPr lang="fi-FI" dirty="0" smtClean="0">
                <a:latin typeface="Times New Roman" pitchFamily="18" charset="0"/>
                <a:cs typeface="Times New Roman" pitchFamily="18" charset="0"/>
              </a:rPr>
              <a:t>A- kohdassa mainitun työnantajan palveluksessa on </a:t>
            </a:r>
            <a:r>
              <a:rPr lang="fi-FI" dirty="0" err="1" smtClean="0">
                <a:latin typeface="Times New Roman" pitchFamily="18" charset="0"/>
                <a:cs typeface="Times New Roman" pitchFamily="18" charset="0"/>
              </a:rPr>
              <a:t>PAM:iin</a:t>
            </a:r>
            <a:r>
              <a:rPr lang="fi-FI" dirty="0" smtClean="0">
                <a:latin typeface="Times New Roman" pitchFamily="18" charset="0"/>
                <a:cs typeface="Times New Roman" pitchFamily="18" charset="0"/>
              </a:rPr>
              <a:t> kuuluva myyjä Laakso, Tehyyn kuuluva myyjä Kallio ja ei mihinkään työntekijäliittoon kuuluva Virta. Miten heidän työsuhteensa ehdot määräytyvät?</a:t>
            </a:r>
          </a:p>
          <a:p>
            <a:endParaRPr lang="fi-FI"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fi-FI" sz="3200" smtClean="0">
                <a:latin typeface="Times New Roman" pitchFamily="18" charset="0"/>
              </a:rPr>
              <a:t>Entä jos työehtosopimus ei tule lainkaan noudatettavaksi?</a:t>
            </a:r>
            <a:r>
              <a:rPr lang="fi-FI" sz="2800" i="1" smtClean="0"/>
              <a:t>  </a:t>
            </a:r>
          </a:p>
        </p:txBody>
      </p:sp>
      <p:sp>
        <p:nvSpPr>
          <p:cNvPr id="46083" name="Rectangle 3"/>
          <p:cNvSpPr>
            <a:spLocks noGrp="1" noChangeArrowheads="1"/>
          </p:cNvSpPr>
          <p:nvPr>
            <p:ph type="body" idx="1"/>
          </p:nvPr>
        </p:nvSpPr>
        <p:spPr>
          <a:xfrm>
            <a:off x="467544" y="1340768"/>
            <a:ext cx="8219256" cy="4785395"/>
          </a:xfrm>
        </p:spPr>
        <p:txBody>
          <a:bodyPr/>
          <a:lstStyle/>
          <a:p>
            <a:pPr eaLnBrk="1" hangingPunct="1">
              <a:lnSpc>
                <a:spcPct val="90000"/>
              </a:lnSpc>
            </a:pPr>
            <a:r>
              <a:rPr lang="fi-FI" sz="2800" dirty="0" smtClean="0">
                <a:latin typeface="Times New Roman" pitchFamily="18" charset="0"/>
              </a:rPr>
              <a:t>Mitä silloin voidaan sopia? Mistä rajat sopimuksen sisällölle?</a:t>
            </a:r>
            <a:br>
              <a:rPr lang="fi-FI" sz="2800" dirty="0" smtClean="0">
                <a:latin typeface="Times New Roman" pitchFamily="18" charset="0"/>
              </a:rPr>
            </a:br>
            <a:endParaRPr lang="fi-FI" sz="2800" dirty="0" smtClean="0">
              <a:latin typeface="Times New Roman" pitchFamily="18" charset="0"/>
            </a:endParaRPr>
          </a:p>
          <a:p>
            <a:pPr eaLnBrk="1" hangingPunct="1">
              <a:lnSpc>
                <a:spcPct val="90000"/>
              </a:lnSpc>
            </a:pPr>
            <a:r>
              <a:rPr lang="fi-FI" sz="2800" dirty="0" smtClean="0">
                <a:latin typeface="Times New Roman" pitchFamily="18" charset="0"/>
              </a:rPr>
              <a:t>-&gt; työsopimuksella merkittävä asema, siinä pyrittävä sopimaan kaikesta tarvittavasta</a:t>
            </a:r>
            <a:br>
              <a:rPr lang="fi-FI" sz="2800" dirty="0" smtClean="0">
                <a:latin typeface="Times New Roman" pitchFamily="18" charset="0"/>
              </a:rPr>
            </a:br>
            <a:endParaRPr lang="fi-FI" sz="2800" dirty="0" smtClean="0">
              <a:latin typeface="Times New Roman" pitchFamily="18" charset="0"/>
            </a:endParaRPr>
          </a:p>
          <a:p>
            <a:pPr eaLnBrk="1" hangingPunct="1">
              <a:lnSpc>
                <a:spcPct val="90000"/>
              </a:lnSpc>
            </a:pPr>
            <a:r>
              <a:rPr lang="fi-FI" sz="2800" dirty="0" smtClean="0">
                <a:latin typeface="Times New Roman" pitchFamily="18" charset="0"/>
              </a:rPr>
              <a:t>jos palkan suuruudesta ei ole sovittu työsopimuksessa  (eikä siis myöskään työehtosopimuksessa) -&gt; maksettava tavanomainen ja kohtuullinen palkka, TSL 2 luvun 10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p:nvPr>
        </p:nvSpPr>
        <p:spPr/>
        <p:txBody>
          <a:bodyPr/>
          <a:lstStyle/>
          <a:p>
            <a:r>
              <a:rPr lang="fi-FI" dirty="0" smtClean="0">
                <a:latin typeface="Times New Roman" pitchFamily="18" charset="0"/>
                <a:cs typeface="Times New Roman" pitchFamily="18" charset="0"/>
              </a:rPr>
              <a:t>Työnantajan velvoitteiden laaja kirjo</a:t>
            </a:r>
          </a:p>
        </p:txBody>
      </p:sp>
      <p:sp>
        <p:nvSpPr>
          <p:cNvPr id="3" name="Sisällön paikkamerkki 2"/>
          <p:cNvSpPr>
            <a:spLocks noGrp="1"/>
          </p:cNvSpPr>
          <p:nvPr>
            <p:ph idx="1"/>
          </p:nvPr>
        </p:nvSpPr>
        <p:spPr>
          <a:xfrm>
            <a:off x="395536" y="1700808"/>
            <a:ext cx="8352927" cy="4680519"/>
          </a:xfrm>
        </p:spPr>
        <p:txBody>
          <a:bodyPr>
            <a:normAutofit fontScale="92500" lnSpcReduction="20000"/>
          </a:bodyPr>
          <a:lstStyle/>
          <a:p>
            <a:pPr>
              <a:defRPr/>
            </a:pPr>
            <a:r>
              <a:rPr lang="fi-FI" dirty="0" smtClean="0">
                <a:latin typeface="Times New Roman" pitchFamily="18" charset="0"/>
                <a:cs typeface="Times New Roman" pitchFamily="18" charset="0"/>
              </a:rPr>
              <a:t>työlainsäädännössä pääosin velvoitteita työnantajalle</a:t>
            </a:r>
          </a:p>
          <a:p>
            <a:pPr lvl="1">
              <a:defRPr/>
            </a:pPr>
            <a:r>
              <a:rPr lang="fi-FI" dirty="0" smtClean="0">
                <a:latin typeface="Times New Roman" pitchFamily="18" charset="0"/>
                <a:cs typeface="Times New Roman" pitchFamily="18" charset="0"/>
              </a:rPr>
              <a:t>huom. myös työntekijän eräistä velvoitteista on säädetty!</a:t>
            </a:r>
          </a:p>
          <a:p>
            <a:pPr>
              <a:defRPr/>
            </a:pPr>
            <a:r>
              <a:rPr lang="fi-FI" dirty="0" smtClean="0">
                <a:latin typeface="Times New Roman" pitchFamily="18" charset="0"/>
                <a:cs typeface="Times New Roman" pitchFamily="18" charset="0"/>
              </a:rPr>
              <a:t>laeissa paljon myös työntekijöitä ryhmänä suojelevia säännöksiä (mm. tasa-arvon edistäminen, työturvallisuus jne.)</a:t>
            </a:r>
          </a:p>
          <a:p>
            <a:pPr>
              <a:defRPr/>
            </a:pPr>
            <a:r>
              <a:rPr lang="fi-FI" dirty="0" smtClean="0">
                <a:latin typeface="Times New Roman" pitchFamily="18" charset="0"/>
                <a:cs typeface="Times New Roman" pitchFamily="18" charset="0"/>
              </a:rPr>
              <a:t>tärkeää siis aina tunnistaa työsuhde, työntekijä/työntekijäasema!</a:t>
            </a:r>
          </a:p>
          <a:p>
            <a:pPr lvl="1">
              <a:defRPr/>
            </a:pPr>
            <a:r>
              <a:rPr lang="fi-FI" dirty="0" smtClean="0">
                <a:latin typeface="Times New Roman" pitchFamily="18" charset="0"/>
                <a:cs typeface="Times New Roman" pitchFamily="18" charset="0"/>
              </a:rPr>
              <a:t>työsopimuslaissa määritellään työsopimus/työsuhde, ei työnantajaa!</a:t>
            </a:r>
          </a:p>
          <a:p>
            <a:pPr>
              <a:defRPr/>
            </a:pPr>
            <a:endParaRPr lang="fi-FI"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3"/>
          <p:cNvSpPr>
            <a:spLocks noGrp="1"/>
          </p:cNvSpPr>
          <p:nvPr>
            <p:ph type="title"/>
          </p:nvPr>
        </p:nvSpPr>
        <p:spPr>
          <a:xfrm>
            <a:off x="395536" y="476672"/>
            <a:ext cx="8291264" cy="1368152"/>
          </a:xfrm>
        </p:spPr>
        <p:txBody>
          <a:bodyPr/>
          <a:lstStyle/>
          <a:p>
            <a:r>
              <a:rPr lang="fi-FI" sz="3200" dirty="0" smtClean="0"/>
              <a:t>TYÖSUHTEEN ELINKAARI ALKAA AIEMMIN KUIN TYÖSUHDE JA JATKUU SEN PÄÄTTYMISEN JÄLKEEN</a:t>
            </a:r>
          </a:p>
        </p:txBody>
      </p:sp>
      <p:graphicFrame>
        <p:nvGraphicFramePr>
          <p:cNvPr id="6" name="Sisällön paikkamerkki 5" descr="Perusnuolenkärjet, prosessi"/>
          <p:cNvGraphicFramePr>
            <a:graphicFrameLocks noGrp="1"/>
          </p:cNvGraphicFramePr>
          <p:nvPr>
            <p:ph idx="1"/>
          </p:nvPr>
        </p:nvGraphicFramePr>
        <p:xfrm>
          <a:off x="467544" y="2132856"/>
          <a:ext cx="8352928" cy="3528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Nuoli oikealle 6"/>
          <p:cNvSpPr/>
          <p:nvPr/>
        </p:nvSpPr>
        <p:spPr>
          <a:xfrm>
            <a:off x="250825" y="5876925"/>
            <a:ext cx="8893175"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smtClean="0"/>
              <a:t>tietosuojalainsäädäntö</a:t>
            </a:r>
            <a:endParaRPr lang="fi-FI"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r>
              <a:rPr lang="fi-FI" dirty="0" smtClean="0">
                <a:latin typeface="Times New Roman" pitchFamily="18" charset="0"/>
                <a:cs typeface="Times New Roman" pitchFamily="18" charset="0"/>
              </a:rPr>
              <a:t>Mikä on erityisen tärkeää työntekijän näkökulmasta?</a:t>
            </a:r>
          </a:p>
        </p:txBody>
      </p:sp>
      <p:sp>
        <p:nvSpPr>
          <p:cNvPr id="28675" name="Sisällön paikkamerkki 2"/>
          <p:cNvSpPr>
            <a:spLocks noGrp="1"/>
          </p:cNvSpPr>
          <p:nvPr>
            <p:ph idx="1"/>
          </p:nvPr>
        </p:nvSpPr>
        <p:spPr>
          <a:xfrm>
            <a:off x="539750" y="1700808"/>
            <a:ext cx="7704658" cy="4234855"/>
          </a:xfrm>
        </p:spPr>
        <p:txBody>
          <a:bodyPr/>
          <a:lstStyle/>
          <a:p>
            <a:pPr>
              <a:spcBef>
                <a:spcPct val="0"/>
              </a:spcBef>
            </a:pPr>
            <a:r>
              <a:rPr lang="fi-FI" dirty="0" smtClean="0">
                <a:latin typeface="Times New Roman" pitchFamily="18" charset="0"/>
                <a:cs typeface="Times New Roman" pitchFamily="18" charset="0"/>
              </a:rPr>
              <a:t>sopimisen merkitys -&gt; voi aina vedota pakottavaan lainsäädännön sisältöön, suojaa ei voi sopimuksin sulkea pois</a:t>
            </a:r>
          </a:p>
          <a:p>
            <a:pPr>
              <a:spcBef>
                <a:spcPct val="0"/>
              </a:spcBef>
            </a:pPr>
            <a:r>
              <a:rPr lang="fi-FI" dirty="0" smtClean="0">
                <a:latin typeface="Times New Roman" pitchFamily="18" charset="0"/>
                <a:cs typeface="Times New Roman" pitchFamily="18" charset="0"/>
              </a:rPr>
              <a:t>yleensä voi luopua syntyneestä saatavasta/oikeudesta , ei sellaisesta, joka ei ole vielä realisoitunut</a:t>
            </a:r>
          </a:p>
          <a:p>
            <a:pPr>
              <a:spcBef>
                <a:spcPct val="0"/>
              </a:spcBef>
            </a:pPr>
            <a:r>
              <a:rPr lang="fi-FI" dirty="0" smtClean="0">
                <a:latin typeface="Times New Roman" pitchFamily="18" charset="0"/>
                <a:cs typeface="Times New Roman" pitchFamily="18" charset="0"/>
              </a:rPr>
              <a:t>tasapuolinen kohtelu vs. syrjintä</a:t>
            </a:r>
          </a:p>
          <a:p>
            <a:pPr>
              <a:spcBef>
                <a:spcPct val="0"/>
              </a:spcBef>
            </a:pPr>
            <a:r>
              <a:rPr lang="fi-FI" dirty="0" smtClean="0">
                <a:latin typeface="Times New Roman" pitchFamily="18" charset="0"/>
                <a:cs typeface="Times New Roman" pitchFamily="18" charset="0"/>
              </a:rPr>
              <a:t>saatavien vanhentuminen</a:t>
            </a:r>
          </a:p>
          <a:p>
            <a:endParaRPr lang="fi-FI" dirty="0" smtClean="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tsikko 1"/>
          <p:cNvSpPr>
            <a:spLocks noGrp="1"/>
          </p:cNvSpPr>
          <p:nvPr>
            <p:ph type="title"/>
          </p:nvPr>
        </p:nvSpPr>
        <p:spPr/>
        <p:txBody>
          <a:bodyPr/>
          <a:lstStyle/>
          <a:p>
            <a:r>
              <a:rPr lang="fi-FI" dirty="0" smtClean="0">
                <a:latin typeface="Times New Roman" pitchFamily="18" charset="0"/>
                <a:cs typeface="Times New Roman" pitchFamily="18" charset="0"/>
              </a:rPr>
              <a:t>Työvoiman vuokraus ja alihankinta</a:t>
            </a:r>
          </a:p>
        </p:txBody>
      </p:sp>
      <p:sp>
        <p:nvSpPr>
          <p:cNvPr id="32771" name="Sisällön paikkamerkki 2"/>
          <p:cNvSpPr>
            <a:spLocks noGrp="1"/>
          </p:cNvSpPr>
          <p:nvPr>
            <p:ph idx="1"/>
          </p:nvPr>
        </p:nvSpPr>
        <p:spPr>
          <a:xfrm>
            <a:off x="457200" y="1341438"/>
            <a:ext cx="8229600" cy="4784725"/>
          </a:xfrm>
        </p:spPr>
        <p:txBody>
          <a:bodyPr/>
          <a:lstStyle/>
          <a:p>
            <a:pPr>
              <a:spcBef>
                <a:spcPct val="0"/>
              </a:spcBef>
            </a:pPr>
            <a:r>
              <a:rPr lang="fi-FI" sz="2000" dirty="0" smtClean="0">
                <a:latin typeface="Times New Roman" pitchFamily="18" charset="0"/>
                <a:cs typeface="Times New Roman" pitchFamily="18" charset="0"/>
              </a:rPr>
              <a:t>työvoiman vuokrauksesta työsopimuslaissa säännöksiä, ei alihankinnasta</a:t>
            </a:r>
            <a:br>
              <a:rPr lang="fi-FI" sz="2000" dirty="0" smtClean="0">
                <a:latin typeface="Times New Roman" pitchFamily="18" charset="0"/>
                <a:cs typeface="Times New Roman" pitchFamily="18" charset="0"/>
              </a:rPr>
            </a:br>
            <a:endParaRPr lang="fi-FI" sz="2000" dirty="0" smtClean="0">
              <a:latin typeface="Times New Roman" pitchFamily="18" charset="0"/>
              <a:cs typeface="Times New Roman" pitchFamily="18" charset="0"/>
            </a:endParaRPr>
          </a:p>
          <a:p>
            <a:pPr lvl="1">
              <a:spcBef>
                <a:spcPct val="0"/>
              </a:spcBef>
            </a:pPr>
            <a:r>
              <a:rPr lang="fi-FI" sz="2000" dirty="0" smtClean="0">
                <a:latin typeface="Times New Roman" pitchFamily="18" charset="0"/>
                <a:cs typeface="Times New Roman" pitchFamily="18" charset="0"/>
              </a:rPr>
              <a:t>vuokrataan työvoimaa käyttäjän käyttöön vs. myydään palvelu, jossa työsuoritus</a:t>
            </a:r>
          </a:p>
          <a:p>
            <a:pPr lvl="1">
              <a:spcBef>
                <a:spcPct val="0"/>
              </a:spcBef>
            </a:pPr>
            <a:r>
              <a:rPr lang="fi-FI" sz="2000" dirty="0" smtClean="0">
                <a:latin typeface="Times New Roman" pitchFamily="18" charset="0"/>
                <a:cs typeface="Times New Roman" pitchFamily="18" charset="0"/>
              </a:rPr>
              <a:t>alihankinnassa oma työnjohto, ei siirrytä käyttäjän työnjohtovallan alle</a:t>
            </a:r>
            <a:br>
              <a:rPr lang="fi-FI" sz="2000" dirty="0" smtClean="0">
                <a:latin typeface="Times New Roman" pitchFamily="18" charset="0"/>
                <a:cs typeface="Times New Roman" pitchFamily="18" charset="0"/>
              </a:rPr>
            </a:br>
            <a:endParaRPr lang="fi-FI" sz="2000" dirty="0" smtClean="0">
              <a:latin typeface="Times New Roman" pitchFamily="18" charset="0"/>
              <a:cs typeface="Times New Roman" pitchFamily="18" charset="0"/>
            </a:endParaRPr>
          </a:p>
          <a:p>
            <a:pPr>
              <a:spcBef>
                <a:spcPct val="0"/>
              </a:spcBef>
            </a:pPr>
            <a:r>
              <a:rPr lang="fi-FI" sz="2000" dirty="0" smtClean="0">
                <a:latin typeface="Times New Roman" pitchFamily="18" charset="0"/>
                <a:cs typeface="Times New Roman" pitchFamily="18" charset="0"/>
              </a:rPr>
              <a:t>työehtosopimuksissa saatettu rajoittaa erityisesti työvoiman vuokrausta</a:t>
            </a:r>
            <a:br>
              <a:rPr lang="fi-FI" sz="2000" dirty="0" smtClean="0">
                <a:latin typeface="Times New Roman" pitchFamily="18" charset="0"/>
                <a:cs typeface="Times New Roman" pitchFamily="18" charset="0"/>
              </a:rPr>
            </a:br>
            <a:endParaRPr lang="fi-FI" sz="2000" dirty="0" smtClean="0">
              <a:latin typeface="Times New Roman" pitchFamily="18" charset="0"/>
              <a:cs typeface="Times New Roman" pitchFamily="18" charset="0"/>
            </a:endParaRPr>
          </a:p>
          <a:p>
            <a:pPr>
              <a:spcBef>
                <a:spcPct val="0"/>
              </a:spcBef>
            </a:pPr>
            <a:r>
              <a:rPr lang="fi-FI" sz="2000" dirty="0" smtClean="0">
                <a:latin typeface="Times New Roman" pitchFamily="18" charset="0"/>
                <a:cs typeface="Times New Roman" pitchFamily="18" charset="0"/>
              </a:rPr>
              <a:t>työsopimuslain 1 luvun 7 §:n 3 mom.:</a:t>
            </a:r>
          </a:p>
          <a:p>
            <a:pPr lvl="1">
              <a:spcBef>
                <a:spcPct val="0"/>
              </a:spcBef>
            </a:pPr>
            <a:r>
              <a:rPr lang="fi-FI" sz="2000" dirty="0" smtClean="0">
                <a:latin typeface="Times New Roman" pitchFamily="18" charset="0"/>
                <a:cs typeface="Times New Roman" pitchFamily="18" charset="0"/>
              </a:rPr>
              <a:t>Työnantajan siirtäessä työntekijän tämän suostumuksella toisen yrityksen (</a:t>
            </a:r>
            <a:r>
              <a:rPr lang="fi-FI" sz="2000" i="1" dirty="0" smtClean="0">
                <a:latin typeface="Times New Roman" pitchFamily="18" charset="0"/>
                <a:cs typeface="Times New Roman" pitchFamily="18" charset="0"/>
              </a:rPr>
              <a:t>käyttäjäyritys</a:t>
            </a:r>
            <a:r>
              <a:rPr lang="fi-FI" sz="2000" dirty="0" smtClean="0">
                <a:latin typeface="Times New Roman" pitchFamily="18" charset="0"/>
                <a:cs typeface="Times New Roman" pitchFamily="18" charset="0"/>
              </a:rPr>
              <a:t>) käyttöön, käyttäjäyritykselle siirtyvät oikeus johtaa ja valvoa työntekoa sekä ne työnantajalle säädetyt velvollisuudet, jotka liittyvät välittömästi työn tekemiseen ja sen järjestelyihin. Käyttäjäyrityksen on toimitettava työntekijän työnantajalle ne tiedot, jotka työnantaja tarvitsee velvollisuuksiensa täyttämiseksi.</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p:nvPr>
        </p:nvSpPr>
        <p:spPr/>
        <p:txBody>
          <a:bodyPr/>
          <a:lstStyle/>
          <a:p>
            <a:r>
              <a:rPr lang="fi-FI" dirty="0" smtClean="0">
                <a:latin typeface="Times New Roman" pitchFamily="18" charset="0"/>
                <a:cs typeface="Times New Roman" pitchFamily="18" charset="0"/>
              </a:rPr>
              <a:t>Työsuhteen ehtojen määräytymisen näkökulmasta: </a:t>
            </a:r>
          </a:p>
        </p:txBody>
      </p:sp>
      <p:sp>
        <p:nvSpPr>
          <p:cNvPr id="3" name="Sisällön paikkamerkki 2"/>
          <p:cNvSpPr>
            <a:spLocks noGrp="1"/>
          </p:cNvSpPr>
          <p:nvPr>
            <p:ph idx="1"/>
          </p:nvPr>
        </p:nvSpPr>
        <p:spPr>
          <a:xfrm>
            <a:off x="533400" y="1772816"/>
            <a:ext cx="8071048" cy="4162847"/>
          </a:xfrm>
        </p:spPr>
        <p:txBody>
          <a:bodyPr>
            <a:normAutofit fontScale="77500" lnSpcReduction="20000"/>
          </a:bodyPr>
          <a:lstStyle/>
          <a:p>
            <a:pPr>
              <a:defRPr/>
            </a:pPr>
            <a:r>
              <a:rPr lang="fi-FI" dirty="0" smtClean="0">
                <a:latin typeface="Times New Roman" pitchFamily="18" charset="0"/>
                <a:cs typeface="Times New Roman" pitchFamily="18" charset="0"/>
              </a:rPr>
              <a:t>aina hallittava myös mahdollisen työehtosopimuksen sisältö + työsopimuksen sisältö (+ vakiintunut sopimuksen veroinen käytäntö)</a:t>
            </a:r>
          </a:p>
          <a:p>
            <a:pPr>
              <a:defRPr/>
            </a:pPr>
            <a:r>
              <a:rPr lang="fi-FI" dirty="0" smtClean="0">
                <a:latin typeface="Times New Roman" pitchFamily="18" charset="0"/>
                <a:cs typeface="Times New Roman" pitchFamily="18" charset="0"/>
              </a:rPr>
              <a:t>sopimukset merkittävässä asemassa erityisesti rahamääräisten etujen kannalta</a:t>
            </a:r>
          </a:p>
          <a:p>
            <a:pPr>
              <a:defRPr/>
            </a:pPr>
            <a:r>
              <a:rPr lang="fi-FI" dirty="0" smtClean="0">
                <a:latin typeface="Times New Roman" pitchFamily="18" charset="0"/>
                <a:cs typeface="Times New Roman" pitchFamily="18" charset="0"/>
              </a:rPr>
              <a:t>samasta asiasta normi useassa eri lähteessä?</a:t>
            </a:r>
          </a:p>
          <a:p>
            <a:pPr lvl="1">
              <a:defRPr/>
            </a:pPr>
            <a:r>
              <a:rPr lang="fi-FI" dirty="0" smtClean="0">
                <a:latin typeface="Times New Roman" pitchFamily="18" charset="0"/>
                <a:cs typeface="Times New Roman" pitchFamily="18" charset="0"/>
              </a:rPr>
              <a:t>esim. palkasta sovittu työsopimuksessa eri tavoin kuin työhön sovellettavassa työehtosopimuksessa?</a:t>
            </a:r>
          </a:p>
          <a:p>
            <a:pPr lvl="1">
              <a:defRPr/>
            </a:pPr>
            <a:r>
              <a:rPr lang="fi-FI" dirty="0" smtClean="0">
                <a:latin typeface="Times New Roman" pitchFamily="18" charset="0"/>
                <a:cs typeface="Times New Roman" pitchFamily="18" charset="0"/>
              </a:rPr>
              <a:t>esim. työsopimuksessa on sovittu toisin sairausajan palkkaoikeudesta kuin mitä laissa on säädetty?</a:t>
            </a:r>
          </a:p>
          <a:p>
            <a:pPr>
              <a:defRPr/>
            </a:pPr>
            <a:r>
              <a:rPr lang="fi-FI" dirty="0" smtClean="0">
                <a:latin typeface="Times New Roman" pitchFamily="18" charset="0"/>
                <a:cs typeface="Times New Roman" pitchFamily="18" charset="0"/>
              </a:rPr>
              <a:t>mitä käytännössä on hallittava, jos normit ristiriidassa?</a:t>
            </a:r>
            <a:endParaRPr lang="fi-FI"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Lisäkysymyksiä omatoimiseen harjoitteluun</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smtClean="0">
                <a:latin typeface="Times New Roman" pitchFamily="18" charset="0"/>
                <a:cs typeface="Times New Roman" pitchFamily="18" charset="0"/>
              </a:rPr>
              <a:t>Mitä etusijajärjestys tarkoittaa, entä edullisemmuussääntö?</a:t>
            </a:r>
          </a:p>
          <a:p>
            <a:endParaRPr lang="fi-FI" dirty="0" smtClean="0">
              <a:latin typeface="Times New Roman" pitchFamily="18" charset="0"/>
              <a:cs typeface="Times New Roman" pitchFamily="18" charset="0"/>
            </a:endParaRPr>
          </a:p>
          <a:p>
            <a:r>
              <a:rPr lang="fi-FI" dirty="0" smtClean="0">
                <a:latin typeface="Times New Roman" pitchFamily="18" charset="0"/>
                <a:cs typeface="Times New Roman" pitchFamily="18" charset="0"/>
              </a:rPr>
              <a:t>Kerro yksi esimerkki työsuhteen aikaisesta normikollisiosta. Osaisitko ratkaista sen?</a:t>
            </a:r>
            <a:endParaRPr lang="fi-FI"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ctrTitle"/>
          </p:nvPr>
        </p:nvSpPr>
        <p:spPr/>
        <p:txBody>
          <a:bodyPr/>
          <a:lstStyle/>
          <a:p>
            <a:r>
              <a:rPr lang="fi-FI" dirty="0" smtClean="0">
                <a:latin typeface="Times New Roman" pitchFamily="18" charset="0"/>
                <a:cs typeface="Times New Roman" pitchFamily="18" charset="0"/>
              </a:rPr>
              <a:t>Työpaikkailmoittelu ja työhönotto</a:t>
            </a:r>
            <a:endParaRPr lang="fi-FI" dirty="0">
              <a:latin typeface="Times New Roman" pitchFamily="18" charset="0"/>
              <a:cs typeface="Times New Roman" pitchFamily="18" charset="0"/>
            </a:endParaRPr>
          </a:p>
        </p:txBody>
      </p:sp>
      <p:sp>
        <p:nvSpPr>
          <p:cNvPr id="5" name="Alaotsikko 4"/>
          <p:cNvSpPr>
            <a:spLocks noGrp="1"/>
          </p:cNvSpPr>
          <p:nvPr>
            <p:ph type="subTitle" idx="1"/>
          </p:nvPr>
        </p:nvSpPr>
        <p:spPr/>
        <p:txBody>
          <a:bodyPr/>
          <a:lstStyle/>
          <a:p>
            <a:endParaRPr lang="fi-FI"/>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a:defRPr/>
            </a:pPr>
            <a:r>
              <a:rPr lang="fi-FI" dirty="0" smtClean="0">
                <a:latin typeface="Times New Roman" pitchFamily="18" charset="0"/>
                <a:cs typeface="Times New Roman" pitchFamily="18" charset="0"/>
              </a:rPr>
              <a:t>Työpaikkailmoittelu, syrjinnän kielto voimassa </a:t>
            </a:r>
            <a:endParaRPr lang="fi-FI" dirty="0">
              <a:latin typeface="Times New Roman" pitchFamily="18" charset="0"/>
              <a:cs typeface="Times New Roman" pitchFamily="18" charset="0"/>
            </a:endParaRPr>
          </a:p>
        </p:txBody>
      </p:sp>
      <p:sp>
        <p:nvSpPr>
          <p:cNvPr id="7171" name="Sisällön paikkamerkki 2"/>
          <p:cNvSpPr>
            <a:spLocks noGrp="1"/>
          </p:cNvSpPr>
          <p:nvPr>
            <p:ph sz="quarter" idx="1"/>
          </p:nvPr>
        </p:nvSpPr>
        <p:spPr/>
        <p:txBody>
          <a:bodyPr/>
          <a:lstStyle/>
          <a:p>
            <a:r>
              <a:rPr lang="fi-FI" sz="2800" dirty="0" smtClean="0">
                <a:latin typeface="Times New Roman" pitchFamily="18" charset="0"/>
                <a:cs typeface="Times New Roman" pitchFamily="18" charset="0"/>
              </a:rPr>
              <a:t>ei saa ilmoittaa vain joko miesten tai naisten haettavaksi, ellei tähän ole työn tai tehtävän laadusta johtuvaa painavaa syytä</a:t>
            </a:r>
          </a:p>
          <a:p>
            <a:r>
              <a:rPr lang="fi-FI" sz="2800" dirty="0" smtClean="0">
                <a:latin typeface="Times New Roman" pitchFamily="18" charset="0"/>
                <a:cs typeface="Times New Roman" pitchFamily="18" charset="0"/>
              </a:rPr>
              <a:t>muutoinkaan ilmoitus ei saa olla rodun tai etnisen alkuperän, henkilön poliittisen tai uskonnollisen vakaumuksen, ammattiliittoon kuulumisen, rikollisen teon, henkilön terveydentilan tai sairauden, vammaisuuden, eikä myöskään seksuaalisen suuntautumisen perusteella syrjivä</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p:nvPr>
        </p:nvSpPr>
        <p:spPr>
          <a:xfrm>
            <a:off x="395288" y="548681"/>
            <a:ext cx="8229600" cy="864095"/>
          </a:xfrm>
        </p:spPr>
        <p:txBody>
          <a:bodyPr/>
          <a:lstStyle/>
          <a:p>
            <a:r>
              <a:rPr lang="fi-FI" dirty="0" smtClean="0">
                <a:latin typeface="Times New Roman" pitchFamily="18" charset="0"/>
                <a:cs typeface="Times New Roman" pitchFamily="18" charset="0"/>
              </a:rPr>
              <a:t>Peruslähtökohdat</a:t>
            </a:r>
          </a:p>
        </p:txBody>
      </p:sp>
      <p:sp>
        <p:nvSpPr>
          <p:cNvPr id="11267" name="Sisällön paikkamerkki 2"/>
          <p:cNvSpPr>
            <a:spLocks noGrp="1"/>
          </p:cNvSpPr>
          <p:nvPr>
            <p:ph idx="1"/>
          </p:nvPr>
        </p:nvSpPr>
        <p:spPr>
          <a:xfrm>
            <a:off x="539552" y="1556792"/>
            <a:ext cx="8147248" cy="4569371"/>
          </a:xfrm>
        </p:spPr>
        <p:txBody>
          <a:bodyPr/>
          <a:lstStyle/>
          <a:p>
            <a:r>
              <a:rPr lang="fi-FI" sz="2800" dirty="0" smtClean="0">
                <a:latin typeface="Times New Roman" pitchFamily="18" charset="0"/>
                <a:cs typeface="Times New Roman" pitchFamily="18" charset="0"/>
              </a:rPr>
              <a:t>työlainsäädännön suojan kohde -&gt; työntekijä heikompana osapuolena + tämän vaikutus -&gt;</a:t>
            </a:r>
          </a:p>
          <a:p>
            <a:r>
              <a:rPr lang="fi-FI" sz="2800" dirty="0" smtClean="0">
                <a:latin typeface="Times New Roman" pitchFamily="18" charset="0"/>
                <a:cs typeface="Times New Roman" pitchFamily="18" charset="0"/>
              </a:rPr>
              <a:t>lainsäädännön pakottavuus</a:t>
            </a:r>
          </a:p>
          <a:p>
            <a:r>
              <a:rPr lang="fi-FI" sz="2800" dirty="0" smtClean="0">
                <a:latin typeface="Times New Roman" pitchFamily="18" charset="0"/>
                <a:cs typeface="Times New Roman" pitchFamily="18" charset="0"/>
              </a:rPr>
              <a:t>työsuhteen ehtojen määräytyminen; normijärjestelmä</a:t>
            </a:r>
          </a:p>
          <a:p>
            <a:r>
              <a:rPr lang="fi-FI" sz="2800" dirty="0" smtClean="0">
                <a:latin typeface="Times New Roman" pitchFamily="18" charset="0"/>
                <a:cs typeface="Times New Roman" pitchFamily="18" charset="0"/>
              </a:rPr>
              <a:t>työsuhteen tunnusmerkistö, työsopimuslain soveltamisala ja poikkeukset soveltamisalaan</a:t>
            </a:r>
          </a:p>
          <a:p>
            <a:r>
              <a:rPr lang="fi-FI" sz="2800" dirty="0" smtClean="0">
                <a:latin typeface="Times New Roman" pitchFamily="18" charset="0"/>
                <a:cs typeface="Times New Roman" pitchFamily="18" charset="0"/>
              </a:rPr>
              <a:t>työlakien soveltamisen aloittaminen (työhönotosta työsopimuksen solmimisen kautta -&gt;)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p:txBody>
          <a:bodyPr/>
          <a:lstStyle/>
          <a:p>
            <a:r>
              <a:rPr lang="fi-FI" smtClean="0">
                <a:latin typeface="Times New Roman" pitchFamily="18" charset="0"/>
                <a:cs typeface="Times New Roman" pitchFamily="18" charset="0"/>
              </a:rPr>
              <a:t>Työpaikkailmoittelu</a:t>
            </a:r>
          </a:p>
        </p:txBody>
      </p:sp>
      <p:sp>
        <p:nvSpPr>
          <p:cNvPr id="8195" name="Sisällön paikkamerkki 2"/>
          <p:cNvSpPr>
            <a:spLocks noGrp="1"/>
          </p:cNvSpPr>
          <p:nvPr>
            <p:ph idx="1"/>
          </p:nvPr>
        </p:nvSpPr>
        <p:spPr/>
        <p:txBody>
          <a:bodyPr/>
          <a:lstStyle/>
          <a:p>
            <a:r>
              <a:rPr lang="fi-FI" smtClean="0">
                <a:latin typeface="Times New Roman" pitchFamily="18" charset="0"/>
                <a:cs typeface="Times New Roman" pitchFamily="18" charset="0"/>
              </a:rPr>
              <a:t>millainen ilmoitus on syrjivä?</a:t>
            </a:r>
          </a:p>
          <a:p>
            <a:pPr lvl="1"/>
            <a:r>
              <a:rPr lang="fi-FI" smtClean="0">
                <a:latin typeface="Times New Roman" pitchFamily="18" charset="0"/>
                <a:cs typeface="Times New Roman" pitchFamily="18" charset="0"/>
              </a:rPr>
              <a:t>suoraan tai välillisesti selviää, että halutaan naista tai miestä jne. / tehtävä tarkoitettu vain toisen sukupuolen edustajalle</a:t>
            </a:r>
          </a:p>
          <a:p>
            <a:pPr lvl="2"/>
            <a:r>
              <a:rPr lang="fi-FI" smtClean="0">
                <a:latin typeface="Times New Roman" pitchFamily="18" charset="0"/>
                <a:cs typeface="Times New Roman" pitchFamily="18" charset="0"/>
              </a:rPr>
              <a:t>varusmiespalvelus on oltava suoritettuna…</a:t>
            </a:r>
          </a:p>
          <a:p>
            <a:pPr lvl="1"/>
            <a:r>
              <a:rPr lang="fi-FI" smtClean="0">
                <a:latin typeface="Times New Roman" pitchFamily="18" charset="0"/>
                <a:cs typeface="Times New Roman" pitchFamily="18" charset="0"/>
              </a:rPr>
              <a:t>työ voi asettaa sukupuoleen ja henkilön ominaisuuksiin liittyviä vaatimuksia</a:t>
            </a:r>
          </a:p>
          <a:p>
            <a:pPr lvl="2"/>
            <a:r>
              <a:rPr lang="fi-FI" smtClean="0">
                <a:latin typeface="Times New Roman" pitchFamily="18" charset="0"/>
                <a:cs typeface="Times New Roman" pitchFamily="18" charset="0"/>
              </a:rPr>
              <a:t>näyttelijä, tanssija, valvoja uimahallissa, jossa ei käytetä uima-asua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tsikko 1"/>
          <p:cNvSpPr>
            <a:spLocks noGrp="1"/>
          </p:cNvSpPr>
          <p:nvPr>
            <p:ph type="title"/>
          </p:nvPr>
        </p:nvSpPr>
        <p:spPr/>
        <p:txBody>
          <a:bodyPr/>
          <a:lstStyle/>
          <a:p>
            <a:r>
              <a:rPr lang="fi-FI" smtClean="0"/>
              <a:t>??</a:t>
            </a:r>
          </a:p>
        </p:txBody>
      </p:sp>
      <p:sp>
        <p:nvSpPr>
          <p:cNvPr id="9219" name="Sisällön paikkamerkki 2"/>
          <p:cNvSpPr>
            <a:spLocks noGrp="1"/>
          </p:cNvSpPr>
          <p:nvPr>
            <p:ph sz="quarter" idx="1"/>
          </p:nvPr>
        </p:nvSpPr>
        <p:spPr/>
        <p:txBody>
          <a:bodyPr/>
          <a:lstStyle/>
          <a:p>
            <a:r>
              <a:rPr lang="fi-FI" smtClean="0">
                <a:latin typeface="Times New Roman" pitchFamily="18" charset="0"/>
                <a:cs typeface="Times New Roman" pitchFamily="18" charset="0"/>
              </a:rPr>
              <a:t>haetaan siistijän tehtävään syntyperäistä suomalaista?</a:t>
            </a:r>
          </a:p>
          <a:p>
            <a:r>
              <a:rPr lang="fi-FI" smtClean="0">
                <a:latin typeface="Times New Roman" pitchFamily="18" charset="0"/>
                <a:cs typeface="Times New Roman" pitchFamily="18" charset="0"/>
              </a:rPr>
              <a:t>korjaamoapulaisesta vaaditaan täydellistä suomen kielen taitoa? Uutistenlukijalta vaaditaan täydellistä suomen kielen taitoa?</a:t>
            </a:r>
          </a:p>
          <a:p>
            <a:r>
              <a:rPr lang="fi-FI" smtClean="0">
                <a:latin typeface="Times New Roman" pitchFamily="18" charset="0"/>
                <a:cs typeface="Times New Roman" pitchFamily="18" charset="0"/>
              </a:rPr>
              <a:t>60-vuotiaan sairaan naisen henkilökohtaiseksi avustajaksi haetaan naista?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a:bodyPr>
          <a:lstStyle/>
          <a:p>
            <a:pPr eaLnBrk="1" hangingPunct="1">
              <a:defRPr/>
            </a:pPr>
            <a:r>
              <a:rPr lang="fi-FI" smtClean="0">
                <a:latin typeface="Times New Roman" pitchFamily="18" charset="0"/>
              </a:rPr>
              <a:t>Tiedot työnhakijasta / työntekijästä</a:t>
            </a:r>
          </a:p>
        </p:txBody>
      </p:sp>
      <p:sp>
        <p:nvSpPr>
          <p:cNvPr id="99331" name="Rectangle 3"/>
          <p:cNvSpPr>
            <a:spLocks noGrp="1" noChangeArrowheads="1"/>
          </p:cNvSpPr>
          <p:nvPr>
            <p:ph type="body" idx="1"/>
          </p:nvPr>
        </p:nvSpPr>
        <p:spPr>
          <a:xfrm>
            <a:off x="323529" y="1628801"/>
            <a:ext cx="8363272" cy="4467200"/>
          </a:xfrm>
        </p:spPr>
        <p:txBody>
          <a:bodyPr>
            <a:normAutofit fontScale="77500" lnSpcReduction="20000"/>
          </a:bodyPr>
          <a:lstStyle/>
          <a:p>
            <a:pPr eaLnBrk="1" hangingPunct="1">
              <a:lnSpc>
                <a:spcPct val="120000"/>
              </a:lnSpc>
              <a:spcBef>
                <a:spcPts val="0"/>
              </a:spcBef>
              <a:defRPr/>
            </a:pPr>
            <a:r>
              <a:rPr lang="fi-FI" sz="2800" dirty="0" smtClean="0">
                <a:latin typeface="Times New Roman" pitchFamily="18" charset="0"/>
                <a:cs typeface="Times New Roman" pitchFamily="18" charset="0"/>
              </a:rPr>
              <a:t>työnantaja saa käsitellä työsuhteen kannalta välittömästi tarpeellisia tietoja, ei muita </a:t>
            </a:r>
          </a:p>
          <a:p>
            <a:pPr lvl="1" eaLnBrk="1" hangingPunct="1">
              <a:lnSpc>
                <a:spcPct val="120000"/>
              </a:lnSpc>
              <a:spcBef>
                <a:spcPts val="0"/>
              </a:spcBef>
              <a:defRPr/>
            </a:pPr>
            <a:r>
              <a:rPr lang="fi-FI" dirty="0" smtClean="0">
                <a:latin typeface="Times New Roman" pitchFamily="18" charset="0"/>
                <a:cs typeface="Times New Roman" pitchFamily="18" charset="0"/>
              </a:rPr>
              <a:t>tarpeellisuusvaatimus ehdoton, ei saa poiketa edes suostumuksella</a:t>
            </a:r>
          </a:p>
          <a:p>
            <a:pPr lvl="1" eaLnBrk="1" hangingPunct="1">
              <a:lnSpc>
                <a:spcPct val="120000"/>
              </a:lnSpc>
              <a:spcBef>
                <a:spcPts val="0"/>
              </a:spcBef>
              <a:defRPr/>
            </a:pPr>
            <a:r>
              <a:rPr lang="fi-FI" dirty="0" smtClean="0">
                <a:latin typeface="Times New Roman" pitchFamily="18" charset="0"/>
                <a:cs typeface="Times New Roman" pitchFamily="18" charset="0"/>
              </a:rPr>
              <a:t>tarve liittyy osapuolten oikeuksien ja velvollisuuksien hoitamiseen tai työnantajan työntekijälle tarjoamiin etuuksiin</a:t>
            </a:r>
          </a:p>
          <a:p>
            <a:pPr lvl="1" eaLnBrk="1" hangingPunct="1">
              <a:lnSpc>
                <a:spcPct val="120000"/>
              </a:lnSpc>
              <a:spcBef>
                <a:spcPts val="0"/>
              </a:spcBef>
              <a:defRPr/>
            </a:pPr>
            <a:r>
              <a:rPr lang="fi-FI" dirty="0" smtClean="0">
                <a:latin typeface="Times New Roman" pitchFamily="18" charset="0"/>
                <a:cs typeface="Times New Roman" pitchFamily="18" charset="0"/>
              </a:rPr>
              <a:t>ei virheellisiä, epätäydellisiä tai vanhentuneita henkilötietoja eikä tietolähteitä</a:t>
            </a:r>
          </a:p>
          <a:p>
            <a:pPr lvl="2" eaLnBrk="1" hangingPunct="1">
              <a:lnSpc>
                <a:spcPct val="120000"/>
              </a:lnSpc>
              <a:spcBef>
                <a:spcPts val="0"/>
              </a:spcBef>
              <a:defRPr/>
            </a:pPr>
            <a:r>
              <a:rPr lang="fi-FI" dirty="0" smtClean="0">
                <a:latin typeface="Times New Roman" pitchFamily="18" charset="0"/>
                <a:cs typeface="Times New Roman" pitchFamily="18" charset="0"/>
              </a:rPr>
              <a:t>esim. </a:t>
            </a:r>
            <a:r>
              <a:rPr lang="fi-FI" dirty="0" err="1" smtClean="0">
                <a:latin typeface="Times New Roman" pitchFamily="18" charset="0"/>
                <a:cs typeface="Times New Roman" pitchFamily="18" charset="0"/>
              </a:rPr>
              <a:t>googlettaminen</a:t>
            </a:r>
            <a:r>
              <a:rPr lang="fi-FI" dirty="0" smtClean="0">
                <a:latin typeface="Times New Roman" pitchFamily="18" charset="0"/>
                <a:cs typeface="Times New Roman" pitchFamily="18" charset="0"/>
              </a:rPr>
              <a:t> ja sitä kautta saatu tieto</a:t>
            </a:r>
          </a:p>
          <a:p>
            <a:pPr eaLnBrk="1" hangingPunct="1">
              <a:lnSpc>
                <a:spcPct val="120000"/>
              </a:lnSpc>
              <a:spcBef>
                <a:spcPts val="0"/>
              </a:spcBef>
              <a:defRPr/>
            </a:pPr>
            <a:r>
              <a:rPr lang="fi-FI" sz="2800" dirty="0" smtClean="0">
                <a:latin typeface="Times New Roman" pitchFamily="18" charset="0"/>
                <a:cs typeface="Times New Roman" pitchFamily="18" charset="0"/>
              </a:rPr>
              <a:t>tiedot kerättävä ensisijassa työntekijältä</a:t>
            </a:r>
          </a:p>
          <a:p>
            <a:pPr lvl="1" eaLnBrk="1" hangingPunct="1">
              <a:lnSpc>
                <a:spcPct val="120000"/>
              </a:lnSpc>
              <a:spcBef>
                <a:spcPts val="0"/>
              </a:spcBef>
              <a:defRPr/>
            </a:pPr>
            <a:r>
              <a:rPr lang="fi-FI" dirty="0" smtClean="0">
                <a:latin typeface="Times New Roman" pitchFamily="18" charset="0"/>
                <a:cs typeface="Times New Roman" pitchFamily="18" charset="0"/>
              </a:rPr>
              <a:t>jos muualta, hankittava yleensä työntekijän (työnhakijan) suostumus</a:t>
            </a:r>
          </a:p>
          <a:p>
            <a:pPr eaLnBrk="1" hangingPunct="1">
              <a:lnSpc>
                <a:spcPct val="80000"/>
              </a:lnSpc>
              <a:buFont typeface="Wingdings" pitchFamily="2" charset="2"/>
              <a:buNone/>
              <a:defRPr/>
            </a:pPr>
            <a:endParaRPr lang="fi-FI" sz="2800" dirty="0" smtClean="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2"/>
          <p:cNvSpPr>
            <a:spLocks noGrp="1"/>
          </p:cNvSpPr>
          <p:nvPr>
            <p:ph type="title"/>
          </p:nvPr>
        </p:nvSpPr>
        <p:spPr/>
        <p:txBody>
          <a:bodyPr/>
          <a:lstStyle/>
          <a:p>
            <a:pPr eaLnBrk="1" hangingPunct="1"/>
            <a:r>
              <a:rPr lang="fi-FI" smtClean="0">
                <a:latin typeface="Times New Roman" pitchFamily="18" charset="0"/>
                <a:cs typeface="Times New Roman" pitchFamily="18" charset="0"/>
              </a:rPr>
              <a:t>Mitkä tiedot ovat tarpeellisia?</a:t>
            </a:r>
          </a:p>
        </p:txBody>
      </p:sp>
      <p:sp>
        <p:nvSpPr>
          <p:cNvPr id="44034" name="Sisällön paikkamerkki 1"/>
          <p:cNvSpPr>
            <a:spLocks noGrp="1"/>
          </p:cNvSpPr>
          <p:nvPr>
            <p:ph sz="quarter" idx="1"/>
          </p:nvPr>
        </p:nvSpPr>
        <p:spPr/>
        <p:txBody>
          <a:bodyPr>
            <a:normAutofit fontScale="85000" lnSpcReduction="20000"/>
          </a:bodyPr>
          <a:lstStyle/>
          <a:p>
            <a:pPr eaLnBrk="1" hangingPunct="1">
              <a:defRPr/>
            </a:pPr>
            <a:r>
              <a:rPr lang="fi-FI" dirty="0" smtClean="0">
                <a:latin typeface="Times New Roman" pitchFamily="18" charset="0"/>
                <a:cs typeface="Times New Roman" pitchFamily="18" charset="0"/>
              </a:rPr>
              <a:t>välittömästi työn tekemiseen ja sen luonteeseen liittyvät kysymykset (koulutus, kokemus jne.)</a:t>
            </a:r>
          </a:p>
          <a:p>
            <a:pPr eaLnBrk="1" hangingPunct="1">
              <a:defRPr/>
            </a:pPr>
            <a:r>
              <a:rPr lang="fi-FI" dirty="0" smtClean="0">
                <a:latin typeface="Times New Roman" pitchFamily="18" charset="0"/>
                <a:cs typeface="Times New Roman" pitchFamily="18" charset="0"/>
              </a:rPr>
              <a:t>ei vauvahaaveet tai perhesuhteet, puolue- tai ammattiyhdistystoiminta, asevelvollisuuden suorittaminen, sairaudet</a:t>
            </a:r>
          </a:p>
          <a:p>
            <a:pPr eaLnBrk="1" hangingPunct="1">
              <a:defRPr/>
            </a:pPr>
            <a:r>
              <a:rPr lang="fi-FI" dirty="0" smtClean="0">
                <a:latin typeface="Times New Roman" pitchFamily="18" charset="0"/>
                <a:cs typeface="Times New Roman" pitchFamily="18" charset="0"/>
              </a:rPr>
              <a:t>valokuva? harrastukset?</a:t>
            </a:r>
          </a:p>
          <a:p>
            <a:pPr eaLnBrk="1" hangingPunct="1">
              <a:defRPr/>
            </a:pPr>
            <a:r>
              <a:rPr lang="fi-FI" dirty="0" smtClean="0">
                <a:latin typeface="Times New Roman" pitchFamily="18" charset="0"/>
                <a:cs typeface="Times New Roman" pitchFamily="18" charset="0"/>
              </a:rPr>
              <a:t>kielletyt ja sallitut</a:t>
            </a:r>
          </a:p>
          <a:p>
            <a:pPr lvl="1" eaLnBrk="1" hangingPunct="1">
              <a:defRPr/>
            </a:pPr>
            <a:r>
              <a:rPr lang="fi-FI" dirty="0" smtClean="0">
                <a:latin typeface="Times New Roman" pitchFamily="18" charset="0"/>
                <a:cs typeface="Times New Roman" pitchFamily="18" charset="0"/>
              </a:rPr>
              <a:t>toimintaohjeita? </a:t>
            </a:r>
          </a:p>
          <a:p>
            <a:pPr eaLnBrk="1" hangingPunct="1">
              <a:defRPr/>
            </a:pPr>
            <a:r>
              <a:rPr lang="fi-FI" dirty="0" smtClean="0">
                <a:latin typeface="Times New Roman" pitchFamily="18" charset="0"/>
                <a:cs typeface="Times New Roman" pitchFamily="18" charset="0"/>
              </a:rPr>
              <a:t>huom. joskus voi olla tarpeellista tietää työntekijän sairaudesta: jos se vaikuttaa suoraan työtehtävien hoitoon, esim. työkykyyn vaikuttava sairaus</a:t>
            </a:r>
          </a:p>
          <a:p>
            <a:pPr lvl="1" eaLnBrk="1" hangingPunct="1">
              <a:buFont typeface="Verdana" pitchFamily="34" charset="0"/>
              <a:buNone/>
              <a:defRPr/>
            </a:pPr>
            <a:endParaRPr lang="fi-FI" dirty="0" smtClean="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fi-FI" smtClean="0">
                <a:latin typeface="Times New Roman" pitchFamily="18" charset="0"/>
                <a:cs typeface="Times New Roman" pitchFamily="18" charset="0"/>
              </a:rPr>
              <a:t>Terveydentilaa koskevat tiedot</a:t>
            </a:r>
          </a:p>
        </p:txBody>
      </p:sp>
      <p:sp>
        <p:nvSpPr>
          <p:cNvPr id="12291" name="Rectangle 3"/>
          <p:cNvSpPr>
            <a:spLocks noGrp="1" noChangeArrowheads="1"/>
          </p:cNvSpPr>
          <p:nvPr>
            <p:ph type="body" idx="1"/>
          </p:nvPr>
        </p:nvSpPr>
        <p:spPr/>
        <p:txBody>
          <a:bodyPr/>
          <a:lstStyle/>
          <a:p>
            <a:pPr eaLnBrk="1" hangingPunct="1">
              <a:lnSpc>
                <a:spcPct val="90000"/>
              </a:lnSpc>
            </a:pPr>
            <a:r>
              <a:rPr lang="fi-FI" sz="2800" smtClean="0">
                <a:latin typeface="Times New Roman" pitchFamily="18" charset="0"/>
              </a:rPr>
              <a:t>niitä saa työnantaja käsitellä: </a:t>
            </a:r>
          </a:p>
          <a:p>
            <a:pPr lvl="1" eaLnBrk="1" hangingPunct="1">
              <a:lnSpc>
                <a:spcPct val="90000"/>
              </a:lnSpc>
            </a:pPr>
            <a:r>
              <a:rPr lang="fi-FI" sz="2800" smtClean="0">
                <a:latin typeface="Times New Roman" pitchFamily="18" charset="0"/>
              </a:rPr>
              <a:t>jos kerätty työntekijältä tai hänen kirjallisella suostumuksellaan muualta +</a:t>
            </a:r>
          </a:p>
          <a:p>
            <a:pPr lvl="1" eaLnBrk="1" hangingPunct="1">
              <a:lnSpc>
                <a:spcPct val="90000"/>
              </a:lnSpc>
            </a:pPr>
            <a:r>
              <a:rPr lang="fi-FI" sz="2800" smtClean="0">
                <a:latin typeface="Times New Roman" pitchFamily="18" charset="0"/>
              </a:rPr>
              <a:t>tietojen käsittely on tarpeen sairausajan palkan tai siihen rinnastettavien terveydentilaan liittyvien etuuksien suorittamiseksi taikka sen selvittämiseksi, onko työstä poissaoloon perusteltu syy, taikka jos työntekijä nimenomaisesti haluaa selvitettävän työkykyisyyttään terveydentilaa koskevien tietojen perusteella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normAutofit fontScale="90000"/>
          </a:bodyPr>
          <a:lstStyle/>
          <a:p>
            <a:pPr eaLnBrk="1" fontAlgn="auto" hangingPunct="1">
              <a:spcAft>
                <a:spcPts val="0"/>
              </a:spcAft>
              <a:defRPr/>
            </a:pPr>
            <a:r>
              <a:rPr lang="fi-FI" sz="3600" dirty="0" smtClean="0">
                <a:latin typeface="Times New Roman" pitchFamily="18" charset="0"/>
                <a:cs typeface="Times New Roman" pitchFamily="18" charset="0"/>
              </a:rPr>
              <a:t>Kuka työnantajayhteisössä saa käsitellä terveystietoja ja miten niitä käsitellään</a:t>
            </a:r>
            <a:r>
              <a:rPr lang="fi-FI" dirty="0" smtClean="0">
                <a:latin typeface="Times New Roman" pitchFamily="18" charset="0"/>
                <a:cs typeface="Times New Roman" pitchFamily="18" charset="0"/>
              </a:rPr>
              <a:t>?</a:t>
            </a:r>
            <a:endParaRPr lang="fi-FI" dirty="0">
              <a:latin typeface="Times New Roman" pitchFamily="18" charset="0"/>
              <a:cs typeface="Times New Roman" pitchFamily="18" charset="0"/>
            </a:endParaRPr>
          </a:p>
        </p:txBody>
      </p:sp>
      <p:sp>
        <p:nvSpPr>
          <p:cNvPr id="13315" name="Sisällön paikkamerkki 1"/>
          <p:cNvSpPr>
            <a:spLocks noGrp="1"/>
          </p:cNvSpPr>
          <p:nvPr>
            <p:ph sz="quarter" idx="1"/>
          </p:nvPr>
        </p:nvSpPr>
        <p:spPr/>
        <p:txBody>
          <a:bodyPr/>
          <a:lstStyle/>
          <a:p>
            <a:pPr eaLnBrk="1" hangingPunct="1"/>
            <a:r>
              <a:rPr lang="fi-FI" sz="3200" smtClean="0">
                <a:latin typeface="Times New Roman" pitchFamily="18" charset="0"/>
                <a:cs typeface="Times New Roman" pitchFamily="18" charset="0"/>
              </a:rPr>
              <a:t>vain ne henkilöt, jotka valmistelevat, tekevät  tai panevat täytäntöön päätöksiä tietojen perusteella</a:t>
            </a:r>
          </a:p>
          <a:p>
            <a:pPr eaLnBrk="1" hangingPunct="1"/>
            <a:r>
              <a:rPr lang="fi-FI" sz="3200" smtClean="0">
                <a:latin typeface="Times New Roman" pitchFamily="18" charset="0"/>
                <a:cs typeface="Times New Roman" pitchFamily="18" charset="0"/>
              </a:rPr>
              <a:t>työnantajan nimettävä nämä tai määriteltävä tehtävät, joihin kuuluu em. tehtäviä</a:t>
            </a:r>
          </a:p>
          <a:p>
            <a:pPr eaLnBrk="1" hangingPunct="1"/>
            <a:r>
              <a:rPr lang="fi-FI" sz="3200" smtClean="0">
                <a:latin typeface="Times New Roman" pitchFamily="18" charset="0"/>
                <a:cs typeface="Times New Roman" pitchFamily="18" charset="0"/>
              </a:rPr>
              <a:t>tiedot säilytettävä erillään muista kerätyistä henkilötiedoista</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tsikko 3"/>
          <p:cNvSpPr>
            <a:spLocks noGrp="1"/>
          </p:cNvSpPr>
          <p:nvPr>
            <p:ph type="ctrTitle"/>
          </p:nvPr>
        </p:nvSpPr>
        <p:spPr/>
        <p:txBody>
          <a:bodyPr/>
          <a:lstStyle/>
          <a:p>
            <a:r>
              <a:rPr lang="fi-FI" dirty="0" smtClean="0">
                <a:latin typeface="Times New Roman" pitchFamily="18" charset="0"/>
                <a:cs typeface="Times New Roman" pitchFamily="18" charset="0"/>
              </a:rPr>
              <a:t>TYÖSOPIMUKSEN SOLMIMINEN</a:t>
            </a:r>
          </a:p>
        </p:txBody>
      </p:sp>
      <p:sp>
        <p:nvSpPr>
          <p:cNvPr id="5" name="Alaotsikko 4"/>
          <p:cNvSpPr>
            <a:spLocks noGrp="1"/>
          </p:cNvSpPr>
          <p:nvPr>
            <p:ph type="subTitle" idx="1"/>
          </p:nvPr>
        </p:nvSpPr>
        <p:spPr/>
        <p:txBody>
          <a:bodyPr/>
          <a:lstStyle/>
          <a:p>
            <a:pPr>
              <a:defRPr/>
            </a:pPr>
            <a:r>
              <a:rPr lang="fi-FI" dirty="0" smtClean="0">
                <a:latin typeface="Times New Roman" pitchFamily="18" charset="0"/>
                <a:cs typeface="Times New Roman" pitchFamily="18" charset="0"/>
              </a:rPr>
              <a:t>Muoto, kesto ja ehdot?</a:t>
            </a:r>
          </a:p>
          <a:p>
            <a:pPr>
              <a:defRPr/>
            </a:pPr>
            <a:r>
              <a:rPr lang="fi-FI" dirty="0" smtClean="0">
                <a:latin typeface="Times New Roman" pitchFamily="18" charset="0"/>
                <a:cs typeface="Times New Roman" pitchFamily="18" charset="0"/>
              </a:rPr>
              <a:t>Kuka voi solmia?</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r>
            <a:br>
              <a:rPr lang="fi-FI" dirty="0" smtClean="0"/>
            </a:br>
            <a:r>
              <a:rPr lang="fi-FI" dirty="0" smtClean="0">
                <a:latin typeface="Times New Roman" pitchFamily="18" charset="0"/>
                <a:cs typeface="Times New Roman" pitchFamily="18" charset="0"/>
              </a:rPr>
              <a:t>Kuka on kelpoinen solmimaan?</a:t>
            </a:r>
            <a:br>
              <a:rPr lang="fi-FI" dirty="0" smtClean="0">
                <a:latin typeface="Times New Roman" pitchFamily="18" charset="0"/>
                <a:cs typeface="Times New Roman" pitchFamily="18" charset="0"/>
              </a:rPr>
            </a:b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a:xfrm>
            <a:off x="467544" y="1484784"/>
            <a:ext cx="8352928" cy="5112568"/>
          </a:xfrm>
        </p:spPr>
        <p:txBody>
          <a:bodyPr/>
          <a:lstStyle/>
          <a:p>
            <a:r>
              <a:rPr lang="fi-FI" dirty="0" smtClean="0">
                <a:latin typeface="Times New Roman" pitchFamily="18" charset="0"/>
                <a:cs typeface="Times New Roman" pitchFamily="18" charset="0"/>
              </a:rPr>
              <a:t>Miksi kysymykseen on kyettävä vastaamaan?</a:t>
            </a:r>
          </a:p>
          <a:p>
            <a:endParaRPr lang="fi-FI" dirty="0" smtClean="0">
              <a:latin typeface="Times New Roman" pitchFamily="18" charset="0"/>
              <a:cs typeface="Times New Roman" pitchFamily="18" charset="0"/>
            </a:endParaRPr>
          </a:p>
          <a:p>
            <a:r>
              <a:rPr lang="fi-FI" dirty="0" smtClean="0">
                <a:latin typeface="Times New Roman" pitchFamily="18" charset="0"/>
                <a:cs typeface="Times New Roman" pitchFamily="18" charset="0"/>
              </a:rPr>
              <a:t>Työntekijäpuolella:</a:t>
            </a:r>
          </a:p>
          <a:p>
            <a:r>
              <a:rPr lang="fi-FI" dirty="0" smtClean="0">
                <a:latin typeface="Times New Roman" pitchFamily="18" charset="0"/>
                <a:cs typeface="Times New Roman" pitchFamily="18" charset="0"/>
              </a:rPr>
              <a:t>Työnantajapuolella:</a:t>
            </a:r>
          </a:p>
          <a:p>
            <a:endParaRPr lang="fi-FI" dirty="0" smtClean="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fi-FI" smtClean="0">
                <a:latin typeface="Times New Roman" pitchFamily="18" charset="0"/>
              </a:rPr>
              <a:t>Työsopimuksen solmiminen</a:t>
            </a:r>
          </a:p>
        </p:txBody>
      </p:sp>
      <p:sp>
        <p:nvSpPr>
          <p:cNvPr id="17411" name="Rectangle 3"/>
          <p:cNvSpPr>
            <a:spLocks noGrp="1" noChangeArrowheads="1"/>
          </p:cNvSpPr>
          <p:nvPr>
            <p:ph type="body" idx="4294967295"/>
          </p:nvPr>
        </p:nvSpPr>
        <p:spPr>
          <a:xfrm>
            <a:off x="539750" y="1989138"/>
            <a:ext cx="8158163" cy="4608512"/>
          </a:xfrm>
        </p:spPr>
        <p:txBody>
          <a:bodyPr/>
          <a:lstStyle/>
          <a:p>
            <a:pPr eaLnBrk="1" hangingPunct="1"/>
            <a:r>
              <a:rPr lang="fi-FI" dirty="0" smtClean="0">
                <a:latin typeface="Times New Roman" pitchFamily="18" charset="0"/>
              </a:rPr>
              <a:t>1) työntekijäpuoli</a:t>
            </a:r>
          </a:p>
          <a:p>
            <a:pPr lvl="1" eaLnBrk="1" hangingPunct="1"/>
            <a:r>
              <a:rPr lang="fi-FI" dirty="0" smtClean="0">
                <a:latin typeface="Times New Roman" pitchFamily="18" charset="0"/>
              </a:rPr>
              <a:t>15 vuotta täyttänyt</a:t>
            </a:r>
          </a:p>
          <a:p>
            <a:pPr lvl="1" eaLnBrk="1" hangingPunct="1"/>
            <a:r>
              <a:rPr lang="fi-FI" dirty="0" smtClean="0">
                <a:latin typeface="Times New Roman" pitchFamily="18" charset="0"/>
              </a:rPr>
              <a:t>vajaavaltainen / toimintakelpoisuuden rajoitus -&gt; siitä huolimatta voi solmia</a:t>
            </a:r>
            <a:br>
              <a:rPr lang="fi-FI" dirty="0" smtClean="0">
                <a:latin typeface="Times New Roman" pitchFamily="18" charset="0"/>
              </a:rPr>
            </a:br>
            <a:r>
              <a:rPr lang="fi-FI" dirty="0" smtClean="0">
                <a:latin typeface="Times New Roman" pitchFamily="18" charset="0"/>
              </a:rPr>
              <a:t>* minkä ikäinen voi tehdä työtä?, laki nuorista työntekijöistä</a:t>
            </a:r>
          </a:p>
          <a:p>
            <a:pPr eaLnBrk="1" hangingPunct="1"/>
            <a:r>
              <a:rPr lang="fi-FI" dirty="0" smtClean="0">
                <a:latin typeface="Times New Roman" pitchFamily="18" charset="0"/>
              </a:rPr>
              <a:t>2) työnantajapuoli</a:t>
            </a:r>
          </a:p>
          <a:p>
            <a:pPr lvl="1" eaLnBrk="1" hangingPunct="1"/>
            <a:r>
              <a:rPr lang="fi-FI" dirty="0" smtClean="0">
                <a:latin typeface="Times New Roman" pitchFamily="18" charset="0"/>
              </a:rPr>
              <a:t>luonnollinen henkilö tai oikeushenkilö</a:t>
            </a:r>
          </a:p>
          <a:p>
            <a:pPr lvl="1" eaLnBrk="1" hangingPunct="1"/>
            <a:r>
              <a:rPr lang="fi-FI" dirty="0" smtClean="0">
                <a:latin typeface="Times New Roman" pitchFamily="18" charset="0"/>
              </a:rPr>
              <a:t>oikeustoimikelpoinen</a:t>
            </a:r>
          </a:p>
          <a:p>
            <a:pPr lvl="1" eaLnBrk="1" hangingPunct="1">
              <a:buFontTx/>
              <a:buNone/>
            </a:pPr>
            <a:endParaRPr lang="fi-FI" dirty="0" smtClean="0">
              <a:latin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Työsopimus on muotovapaa, se voidaan solmia vapaamuotoisesti?</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a:xfrm>
            <a:off x="467544" y="1844824"/>
            <a:ext cx="8219256" cy="4281339"/>
          </a:xfrm>
        </p:spPr>
        <p:txBody>
          <a:bodyPr/>
          <a:lstStyle/>
          <a:p>
            <a:r>
              <a:rPr lang="fi-FI" sz="4000" dirty="0" smtClean="0">
                <a:latin typeface="Times New Roman" pitchFamily="18" charset="0"/>
                <a:cs typeface="Times New Roman" pitchFamily="18" charset="0"/>
              </a:rPr>
              <a:t>suullinen, kirjallinen, sähköinen, jopa hiljainen -&gt; päteviä, mutta….</a:t>
            </a:r>
            <a:br>
              <a:rPr lang="fi-FI" sz="4000" dirty="0" smtClean="0">
                <a:latin typeface="Times New Roman" pitchFamily="18" charset="0"/>
                <a:cs typeface="Times New Roman" pitchFamily="18" charset="0"/>
              </a:rPr>
            </a:br>
            <a:endParaRPr lang="fi-FI" sz="4000" dirty="0" smtClean="0">
              <a:latin typeface="Times New Roman" pitchFamily="18" charset="0"/>
              <a:cs typeface="Times New Roman" pitchFamily="18" charset="0"/>
            </a:endParaRPr>
          </a:p>
          <a:p>
            <a:r>
              <a:rPr lang="fi-FI" sz="4000" dirty="0" smtClean="0">
                <a:latin typeface="Times New Roman" pitchFamily="18" charset="0"/>
                <a:cs typeface="Times New Roman" pitchFamily="18" charset="0"/>
              </a:rPr>
              <a:t>jos muu kuin kirjallinen, niin… TSL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fi-FI" smtClean="0">
                <a:latin typeface="Times New Roman" pitchFamily="18" charset="0"/>
              </a:rPr>
              <a:t>Mitä työoikeus on?</a:t>
            </a:r>
          </a:p>
        </p:txBody>
      </p:sp>
      <p:sp>
        <p:nvSpPr>
          <p:cNvPr id="12291" name="Rectangle 3"/>
          <p:cNvSpPr>
            <a:spLocks noGrp="1" noChangeArrowheads="1"/>
          </p:cNvSpPr>
          <p:nvPr>
            <p:ph type="body" idx="1"/>
          </p:nvPr>
        </p:nvSpPr>
        <p:spPr>
          <a:xfrm>
            <a:off x="467544" y="1700808"/>
            <a:ext cx="8496944" cy="4623792"/>
          </a:xfrm>
        </p:spPr>
        <p:txBody>
          <a:bodyPr/>
          <a:lstStyle/>
          <a:p>
            <a:pPr eaLnBrk="1" hangingPunct="1">
              <a:spcBef>
                <a:spcPts val="0"/>
              </a:spcBef>
              <a:buFontTx/>
              <a:buChar char="-"/>
            </a:pPr>
            <a:r>
              <a:rPr lang="fi-FI" sz="2800" dirty="0" smtClean="0">
                <a:latin typeface="Times New Roman" pitchFamily="18" charset="0"/>
              </a:rPr>
              <a:t>yksityisoikeuteen kuuluva oikeuden ala</a:t>
            </a:r>
          </a:p>
          <a:p>
            <a:pPr eaLnBrk="1" hangingPunct="1">
              <a:spcBef>
                <a:spcPts val="0"/>
              </a:spcBef>
              <a:buFontTx/>
              <a:buChar char="-"/>
            </a:pPr>
            <a:r>
              <a:rPr lang="fi-FI" sz="2800" dirty="0" smtClean="0">
                <a:latin typeface="Times New Roman" pitchFamily="18" charset="0"/>
              </a:rPr>
              <a:t>sosiaaliturvan kautta ’kytkentää’ julkisoikeuden puolelle</a:t>
            </a:r>
          </a:p>
          <a:p>
            <a:pPr eaLnBrk="1" hangingPunct="1">
              <a:spcBef>
                <a:spcPts val="0"/>
              </a:spcBef>
              <a:buFontTx/>
              <a:buChar char="-"/>
            </a:pPr>
            <a:r>
              <a:rPr lang="fi-FI" sz="2800" dirty="0" smtClean="0">
                <a:latin typeface="Times New Roman" pitchFamily="18" charset="0"/>
              </a:rPr>
              <a:t>työsuhdetta koskevat ja  asiallisesti siihen liittyvien säännösten kokonaisuus</a:t>
            </a:r>
          </a:p>
          <a:p>
            <a:pPr eaLnBrk="1" hangingPunct="1">
              <a:spcBef>
                <a:spcPts val="0"/>
              </a:spcBef>
              <a:buFontTx/>
              <a:buChar char="-"/>
            </a:pPr>
            <a:r>
              <a:rPr lang="fi-FI" sz="2800" dirty="0" smtClean="0">
                <a:latin typeface="Times New Roman" pitchFamily="18" charset="0"/>
              </a:rPr>
              <a:t>ydinalue individuaalisesta ja kollektiivisesta työoikeudesta</a:t>
            </a:r>
          </a:p>
          <a:p>
            <a:pPr eaLnBrk="1" hangingPunct="1">
              <a:spcBef>
                <a:spcPts val="0"/>
              </a:spcBef>
              <a:buFontTx/>
              <a:buChar char="-"/>
            </a:pPr>
            <a:r>
              <a:rPr lang="fi-FI" sz="2800" dirty="0" smtClean="0">
                <a:latin typeface="Times New Roman" pitchFamily="18" charset="0"/>
              </a:rPr>
              <a:t>sopimusvapaus &gt;&lt; työntekijän suojelu sopimussuhteen heikompana osapuolena -&gt; vähimmäispakottavaa lainsäädäntöä</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extLst/>
        </p:spPr>
        <p:txBody>
          <a:bodyPr/>
          <a:lstStyle/>
          <a:p>
            <a:pPr eaLnBrk="1" hangingPunct="1">
              <a:defRPr/>
            </a:pPr>
            <a:r>
              <a:rPr lang="fi-FI" dirty="0" smtClean="0">
                <a:latin typeface="Times New Roman" pitchFamily="18" charset="0"/>
              </a:rPr>
              <a:t>Työsopimuksen kesto</a:t>
            </a:r>
          </a:p>
        </p:txBody>
      </p:sp>
      <p:sp>
        <p:nvSpPr>
          <p:cNvPr id="19459" name="Rectangle 3"/>
          <p:cNvSpPr>
            <a:spLocks noGrp="1" noChangeArrowheads="1"/>
          </p:cNvSpPr>
          <p:nvPr>
            <p:ph type="body" idx="4294967295"/>
          </p:nvPr>
        </p:nvSpPr>
        <p:spPr>
          <a:xfrm>
            <a:off x="467545" y="1484784"/>
            <a:ext cx="8157344" cy="5039841"/>
          </a:xfrm>
        </p:spPr>
        <p:txBody>
          <a:bodyPr/>
          <a:lstStyle/>
          <a:p>
            <a:pPr eaLnBrk="1" hangingPunct="1"/>
            <a:r>
              <a:rPr lang="fi-FI" dirty="0" smtClean="0">
                <a:latin typeface="Times New Roman" pitchFamily="18" charset="0"/>
              </a:rPr>
              <a:t>työsopimus voi olla voimassa toistaiseksi tai määräajan</a:t>
            </a:r>
          </a:p>
          <a:p>
            <a:pPr eaLnBrk="1" hangingPunct="1"/>
            <a:r>
              <a:rPr lang="fi-FI" dirty="0" smtClean="0">
                <a:latin typeface="Times New Roman" pitchFamily="18" charset="0"/>
              </a:rPr>
              <a:t>kesto sovitaan</a:t>
            </a:r>
          </a:p>
          <a:p>
            <a:pPr lvl="1" eaLnBrk="1" hangingPunct="1"/>
            <a:r>
              <a:rPr lang="fi-FI" dirty="0" smtClean="0">
                <a:latin typeface="Times New Roman" pitchFamily="18" charset="0"/>
              </a:rPr>
              <a:t> jos ei sovittu mitään -&gt; toistaiseksi voimassa</a:t>
            </a:r>
          </a:p>
          <a:p>
            <a:pPr lvl="1" eaLnBrk="1" hangingPunct="1"/>
            <a:r>
              <a:rPr lang="fi-FI" dirty="0" smtClean="0">
                <a:latin typeface="Times New Roman" pitchFamily="18" charset="0"/>
              </a:rPr>
              <a:t>sen, joka vetoaa määräaikaisuuteen, näytettävä, että siitä on sovittu</a:t>
            </a:r>
          </a:p>
          <a:p>
            <a:pPr eaLnBrk="1" hangingPunct="1"/>
            <a:r>
              <a:rPr lang="fi-FI" dirty="0" smtClean="0">
                <a:latin typeface="Times New Roman" pitchFamily="18" charset="0"/>
              </a:rPr>
              <a:t>mitä eroa on toistaiseksi voimassa olevalla ja määräaikaisella työsopimuksella?</a:t>
            </a:r>
          </a:p>
          <a:p>
            <a:pPr eaLnBrk="1" hangingPunct="1"/>
            <a:r>
              <a:rPr lang="fi-FI" dirty="0" smtClean="0">
                <a:latin typeface="Times New Roman" pitchFamily="18" charset="0"/>
              </a:rPr>
              <a:t>miten määräaikaisuus tuli ilmi sopimuksesta?</a:t>
            </a:r>
          </a:p>
          <a:p>
            <a:pPr eaLnBrk="1" hangingPunct="1">
              <a:buFont typeface="Wingdings 2" pitchFamily="18" charset="2"/>
              <a:buNone/>
            </a:pPr>
            <a:endParaRPr lang="fi-FI" dirty="0" smtClean="0">
              <a:latin typeface="Times New Roman" pitchFamily="18" charset="0"/>
            </a:endParaRPr>
          </a:p>
          <a:p>
            <a:pPr lvl="1" eaLnBrk="1" hangingPunct="1">
              <a:buFontTx/>
              <a:buNone/>
            </a:pPr>
            <a:endParaRPr lang="fi-FI" dirty="0" smtClean="0">
              <a:latin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tsikko 1"/>
          <p:cNvSpPr>
            <a:spLocks noGrp="1"/>
          </p:cNvSpPr>
          <p:nvPr>
            <p:ph type="title"/>
          </p:nvPr>
        </p:nvSpPr>
        <p:spPr>
          <a:xfrm>
            <a:off x="457200" y="188912"/>
            <a:ext cx="8218488" cy="1151855"/>
          </a:xfrm>
        </p:spPr>
        <p:txBody>
          <a:bodyPr rtlCol="0">
            <a:noAutofit/>
          </a:bodyPr>
          <a:lstStyle/>
          <a:p>
            <a:pPr eaLnBrk="1" fontAlgn="auto" hangingPunct="1">
              <a:spcAft>
                <a:spcPts val="0"/>
              </a:spcAft>
              <a:defRPr/>
            </a:pPr>
            <a:r>
              <a:rPr lang="fi-FI" altLang="en-US" sz="2800" dirty="0" smtClean="0">
                <a:latin typeface="Times New Roman" pitchFamily="18" charset="0"/>
                <a:cs typeface="Times New Roman" pitchFamily="18" charset="0"/>
              </a:rPr>
              <a:t>Pääsääntönä toistaiseksi voimassa oleva työsopimus. Jos kestosta ei ole sovittu-&gt; toistaiseksi voimassa oleva</a:t>
            </a:r>
          </a:p>
        </p:txBody>
      </p:sp>
      <p:sp>
        <p:nvSpPr>
          <p:cNvPr id="71683" name="Sisällön paikkamerkki 2"/>
          <p:cNvSpPr>
            <a:spLocks noGrp="1"/>
          </p:cNvSpPr>
          <p:nvPr>
            <p:ph idx="1"/>
          </p:nvPr>
        </p:nvSpPr>
        <p:spPr>
          <a:xfrm>
            <a:off x="457200" y="1628800"/>
            <a:ext cx="8229600" cy="4695800"/>
          </a:xfrm>
        </p:spPr>
        <p:txBody>
          <a:bodyPr/>
          <a:lstStyle/>
          <a:p>
            <a:pPr eaLnBrk="1" hangingPunct="1"/>
            <a:r>
              <a:rPr lang="fi-FI" altLang="en-US" sz="2400" dirty="0" smtClean="0">
                <a:latin typeface="Times New Roman" pitchFamily="18" charset="0"/>
                <a:cs typeface="Times New Roman" pitchFamily="18" charset="0"/>
              </a:rPr>
              <a:t>työsopimuslain 1 luvun 3 §:n 2 momentti:</a:t>
            </a:r>
          </a:p>
          <a:p>
            <a:pPr eaLnBrk="1" hangingPunct="1"/>
            <a:r>
              <a:rPr lang="fi-FI" altLang="en-US" sz="2400" dirty="0" smtClean="0">
                <a:latin typeface="Times New Roman" pitchFamily="18" charset="0"/>
                <a:cs typeface="Times New Roman" pitchFamily="18" charset="0"/>
              </a:rPr>
              <a:t>Työsopimus on voimassa toistaiseksi, jollei sitä ole </a:t>
            </a:r>
            <a:r>
              <a:rPr lang="fi-FI" altLang="en-US" sz="2400" u="sng" dirty="0" smtClean="0">
                <a:latin typeface="Times New Roman" pitchFamily="18" charset="0"/>
                <a:cs typeface="Times New Roman" pitchFamily="18" charset="0"/>
              </a:rPr>
              <a:t>perustellusta syystä </a:t>
            </a:r>
            <a:r>
              <a:rPr lang="fi-FI" altLang="en-US" sz="2400" dirty="0" smtClean="0">
                <a:latin typeface="Times New Roman" pitchFamily="18" charset="0"/>
                <a:cs typeface="Times New Roman" pitchFamily="18" charset="0"/>
              </a:rPr>
              <a:t>tehty määräaikaiseksi. Työnantajan aloitteesta ilman perusteltua syytä tehtyä määräaikaista työsopimusta on pidettävä toistaiseksi voimassa olevana.</a:t>
            </a:r>
          </a:p>
          <a:p>
            <a:pPr eaLnBrk="1" hangingPunct="1"/>
            <a:r>
              <a:rPr lang="fi-FI" altLang="en-US" sz="2400" dirty="0" smtClean="0">
                <a:latin typeface="Times New Roman" pitchFamily="18" charset="0"/>
                <a:cs typeface="Times New Roman" pitchFamily="18" charset="0"/>
              </a:rPr>
              <a:t>Työsopimuslain 1 luvun 3 §:n 3 momentti:</a:t>
            </a:r>
          </a:p>
          <a:p>
            <a:pPr eaLnBrk="1" hangingPunct="1"/>
            <a:r>
              <a:rPr lang="fi-FI" altLang="en-US" sz="2400" dirty="0" smtClean="0">
                <a:latin typeface="Times New Roman" pitchFamily="18" charset="0"/>
                <a:cs typeface="Times New Roman" pitchFamily="18" charset="0"/>
              </a:rPr>
              <a:t>Toistuvien määräaikaisten työsopimusten käyttö ei ole sallittua silloin, kun määräaikaisten työsopimusten lukumäärä tai niiden yhteenlaskettu kesto taikka niistä muodostuva kokonaisuus osoittaa työnantajan työvoimatarpeen pysyväksi.</a:t>
            </a:r>
          </a:p>
          <a:p>
            <a:pPr algn="just" eaLnBrk="1" hangingPunct="1"/>
            <a:endParaRPr lang="fi-FI" altLang="en-US" sz="2400" dirty="0" smtClean="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Määräaikainen työsopimus</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normAutofit fontScale="92500" lnSpcReduction="20000"/>
          </a:bodyPr>
          <a:lstStyle/>
          <a:p>
            <a:r>
              <a:rPr lang="fi-FI" dirty="0" smtClean="0">
                <a:latin typeface="Times New Roman" pitchFamily="18" charset="0"/>
                <a:cs typeface="Times New Roman" pitchFamily="18" charset="0"/>
              </a:rPr>
              <a:t>1) solmitaan työnantajan aloitteesta -&gt; vaatii perustellun syyn</a:t>
            </a:r>
          </a:p>
          <a:p>
            <a:r>
              <a:rPr lang="fi-FI" dirty="0" smtClean="0">
                <a:latin typeface="Times New Roman" pitchFamily="18" charset="0"/>
                <a:cs typeface="Times New Roman" pitchFamily="18" charset="0"/>
              </a:rPr>
              <a:t>2) solmitaan työntekijän aloitteesta -&gt; ei vaadi erityistä perustetta (työntekijän oma aito pyyntö)</a:t>
            </a:r>
          </a:p>
          <a:p>
            <a:r>
              <a:rPr lang="fi-FI" dirty="0" smtClean="0">
                <a:latin typeface="Times New Roman" pitchFamily="18" charset="0"/>
                <a:cs typeface="Times New Roman" pitchFamily="18" charset="0"/>
              </a:rPr>
              <a:t>3) pitkäaikaistyöttömän kanssa, TSL 1 luvun 3 a §</a:t>
            </a:r>
          </a:p>
          <a:p>
            <a:r>
              <a:rPr lang="fi-FI" dirty="0" smtClean="0">
                <a:latin typeface="Times New Roman" pitchFamily="18" charset="0"/>
                <a:cs typeface="Times New Roman" pitchFamily="18" charset="0"/>
              </a:rPr>
              <a:t>4) eroamisiän jälkeen jatkuttu työsuhde määräaikaisena, TSL 6 luvun 1 a §</a:t>
            </a:r>
          </a:p>
          <a:p>
            <a:r>
              <a:rPr lang="fi-FI" dirty="0" smtClean="0">
                <a:latin typeface="Times New Roman" pitchFamily="18" charset="0"/>
                <a:cs typeface="Times New Roman" pitchFamily="18" charset="0"/>
              </a:rPr>
              <a:t>5) erityislaissa säädetyt määräaikaisuudet, mm. oppisopimusoppilaan (ammatillisesta koulutuksesta annettu laki 70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Times New Roman" pitchFamily="18" charset="0"/>
                <a:cs typeface="Times New Roman" pitchFamily="18" charset="0"/>
              </a:rPr>
              <a:t>Määräaika voi ilmetä usealla eri tavalla. Arvioi seuraavia ehtoja:</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sz="2800" dirty="0" smtClean="0">
                <a:latin typeface="Times New Roman" pitchFamily="18" charset="0"/>
                <a:cs typeface="Times New Roman" pitchFamily="18" charset="0"/>
              </a:rPr>
              <a:t>M:n työsopimuksessa on sovittu: ”Työsopimus on voimassa C-projektin keston ajan.”</a:t>
            </a:r>
          </a:p>
          <a:p>
            <a:r>
              <a:rPr lang="fi-FI" sz="2800" dirty="0" smtClean="0">
                <a:latin typeface="Times New Roman" pitchFamily="18" charset="0"/>
                <a:cs typeface="Times New Roman" pitchFamily="18" charset="0"/>
              </a:rPr>
              <a:t>P:n työsopimuksessa on sovittu, että sopimus on voimassa 1.5. – 31.8. </a:t>
            </a:r>
          </a:p>
          <a:p>
            <a:r>
              <a:rPr lang="fi-FI" sz="2800" dirty="0" smtClean="0">
                <a:latin typeface="Times New Roman" pitchFamily="18" charset="0"/>
                <a:cs typeface="Times New Roman" pitchFamily="18" charset="0"/>
              </a:rPr>
              <a:t>V:n työsopimuksessa on sovittu, että työtä tehdään kesäkaudella erillisen kutsun perusteella.</a:t>
            </a:r>
            <a:endParaRPr lang="fi-FI" sz="2800"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Perusteltu syy?</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err="1" smtClean="0">
                <a:latin typeface="Times New Roman" pitchFamily="18" charset="0"/>
                <a:cs typeface="Times New Roman" pitchFamily="18" charset="0"/>
              </a:rPr>
              <a:t>Aito,työnantajan</a:t>
            </a:r>
            <a:r>
              <a:rPr lang="fi-FI" dirty="0" smtClean="0">
                <a:latin typeface="Times New Roman" pitchFamily="18" charset="0"/>
                <a:cs typeface="Times New Roman" pitchFamily="18" charset="0"/>
              </a:rPr>
              <a:t> tilapäinen työvoiman tarve</a:t>
            </a:r>
          </a:p>
          <a:p>
            <a:r>
              <a:rPr lang="fi-FI" dirty="0" smtClean="0">
                <a:latin typeface="Times New Roman" pitchFamily="18" charset="0"/>
                <a:cs typeface="Times New Roman" pitchFamily="18" charset="0"/>
              </a:rPr>
              <a:t>työhön ei tarvita työntekijää ”pysyvästi”, ei tarvetta määräaikaa kauemmin</a:t>
            </a:r>
          </a:p>
          <a:p>
            <a:r>
              <a:rPr lang="fi-FI" dirty="0" smtClean="0">
                <a:latin typeface="Times New Roman" pitchFamily="18" charset="0"/>
                <a:cs typeface="Times New Roman" pitchFamily="18" charset="0"/>
              </a:rPr>
              <a:t>työtä ei tarjolla määräaikaisuuden päätyttyä</a:t>
            </a:r>
          </a:p>
          <a:p>
            <a:r>
              <a:rPr lang="fi-FI" dirty="0" smtClean="0">
                <a:latin typeface="Times New Roman" pitchFamily="18" charset="0"/>
                <a:cs typeface="Times New Roman" pitchFamily="18" charset="0"/>
              </a:rPr>
              <a:t>peruste oltava olemassa työsopimusta solmittaessa / ennen työn aloitusta</a:t>
            </a:r>
            <a:endParaRPr lang="fi-FI" dirty="0">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tsikko 1"/>
          <p:cNvSpPr>
            <a:spLocks noGrp="1"/>
          </p:cNvSpPr>
          <p:nvPr>
            <p:ph type="title"/>
          </p:nvPr>
        </p:nvSpPr>
        <p:spPr>
          <a:xfrm>
            <a:off x="457200" y="704850"/>
            <a:ext cx="8229600" cy="852488"/>
          </a:xfrm>
        </p:spPr>
        <p:txBody>
          <a:bodyPr rtlCol="0">
            <a:normAutofit fontScale="90000"/>
          </a:bodyPr>
          <a:lstStyle/>
          <a:p>
            <a:pPr eaLnBrk="1" fontAlgn="auto" hangingPunct="1">
              <a:spcAft>
                <a:spcPts val="0"/>
              </a:spcAft>
              <a:defRPr/>
            </a:pPr>
            <a:r>
              <a:rPr lang="fi-FI" altLang="en-US" sz="4000" dirty="0" smtClean="0">
                <a:latin typeface="Times New Roman" pitchFamily="18" charset="0"/>
                <a:cs typeface="Times New Roman" pitchFamily="18" charset="0"/>
              </a:rPr>
              <a:t>Peräkkäiset määräaikaiset työsopimukset</a:t>
            </a:r>
          </a:p>
        </p:txBody>
      </p:sp>
      <p:sp>
        <p:nvSpPr>
          <p:cNvPr id="73731" name="Sisällön paikkamerkki 2"/>
          <p:cNvSpPr>
            <a:spLocks noGrp="1"/>
          </p:cNvSpPr>
          <p:nvPr>
            <p:ph idx="1"/>
          </p:nvPr>
        </p:nvSpPr>
        <p:spPr>
          <a:xfrm>
            <a:off x="395536" y="1556791"/>
            <a:ext cx="8291264" cy="4767809"/>
          </a:xfrm>
        </p:spPr>
        <p:txBody>
          <a:bodyPr>
            <a:normAutofit fontScale="92500" lnSpcReduction="10000"/>
          </a:bodyPr>
          <a:lstStyle/>
          <a:p>
            <a:pPr eaLnBrk="1" hangingPunct="1"/>
            <a:r>
              <a:rPr lang="fi-FI" altLang="en-US" sz="2400" dirty="0" smtClean="0">
                <a:latin typeface="Times New Roman" pitchFamily="18" charset="0"/>
                <a:cs typeface="Times New Roman" pitchFamily="18" charset="0"/>
              </a:rPr>
              <a:t>voidaan solmia peräkkäin, jos jokainen yksittäinen sopimussuhde lain mukainen</a:t>
            </a:r>
          </a:p>
          <a:p>
            <a:pPr eaLnBrk="1" hangingPunct="1"/>
            <a:r>
              <a:rPr lang="fi-FI" altLang="en-US" sz="2400" dirty="0" smtClean="0">
                <a:latin typeface="Times New Roman" pitchFamily="18" charset="0"/>
                <a:cs typeface="Times New Roman" pitchFamily="18" charset="0"/>
              </a:rPr>
              <a:t>siitä huolimatta -&gt; mitä useampi samojen sopijapuolten kesken peräkkäin samoista tehtävistä -&gt; perusteelta edellytettävä painavuus kasvaa!</a:t>
            </a:r>
          </a:p>
          <a:p>
            <a:pPr eaLnBrk="1" hangingPunct="1"/>
            <a:r>
              <a:rPr lang="fi-FI" altLang="en-US" sz="2400" dirty="0" smtClean="0">
                <a:latin typeface="Times New Roman" pitchFamily="18" charset="0"/>
                <a:cs typeface="Times New Roman" pitchFamily="18" charset="0"/>
              </a:rPr>
              <a:t>mitä useampia peräkkäisiä määräaikaisia sopimuksia tehdään, sitä vahvemmin kasvaa oletus työvoiman tarpeen pysyvyydestä</a:t>
            </a:r>
          </a:p>
          <a:p>
            <a:pPr eaLnBrk="1" hangingPunct="1"/>
            <a:r>
              <a:rPr lang="fi-FI" altLang="en-US" sz="2400" dirty="0" smtClean="0">
                <a:latin typeface="Times New Roman" pitchFamily="18" charset="0"/>
                <a:cs typeface="Times New Roman" pitchFamily="18" charset="0"/>
              </a:rPr>
              <a:t>työvoimatarpeen muodostuttua pysyväksi työnantajalla ei ole enää oikeutta jatkaa sopimussuhdetta määräaikaisena</a:t>
            </a:r>
          </a:p>
          <a:p>
            <a:pPr eaLnBrk="1" hangingPunct="1"/>
            <a:r>
              <a:rPr lang="fi-FI" altLang="en-US" sz="2400" dirty="0" smtClean="0">
                <a:latin typeface="Times New Roman" pitchFamily="18" charset="0"/>
                <a:cs typeface="Times New Roman" pitchFamily="18" charset="0"/>
              </a:rPr>
              <a:t>määräaikaisen sopimuksen solmimisen edellytyksiä arvioitaessa merkitystä ei ole sillä, tekeekö työnantaja samoista töistä toistuvat määräaikaiset työsopimukset saman työntekijän kanssa vai vaihtaako hän kyseisissä töissä työntekijää</a:t>
            </a:r>
            <a:br>
              <a:rPr lang="fi-FI" altLang="en-US" sz="2400" dirty="0" smtClean="0">
                <a:latin typeface="Times New Roman" pitchFamily="18" charset="0"/>
                <a:cs typeface="Times New Roman" pitchFamily="18" charset="0"/>
              </a:rPr>
            </a:br>
            <a:endParaRPr lang="fi-FI" altLang="en-US" sz="2400" dirty="0" smtClean="0">
              <a:latin typeface="Times New Roman" pitchFamily="18" charset="0"/>
              <a:cs typeface="Times New Roman" pitchFamily="18" charset="0"/>
            </a:endParaRPr>
          </a:p>
          <a:p>
            <a:pPr eaLnBrk="1" hangingPunct="1">
              <a:buNone/>
            </a:pPr>
            <a:endParaRPr lang="fi-FI" altLang="en-US" dirty="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fi-FI" smtClean="0">
                <a:latin typeface="Times New Roman" pitchFamily="18" charset="0"/>
              </a:rPr>
              <a:t>HE 239/2010</a:t>
            </a:r>
          </a:p>
        </p:txBody>
      </p:sp>
      <p:sp>
        <p:nvSpPr>
          <p:cNvPr id="28675" name="Rectangle 3"/>
          <p:cNvSpPr>
            <a:spLocks noGrp="1" noChangeArrowheads="1"/>
          </p:cNvSpPr>
          <p:nvPr>
            <p:ph type="body" idx="1"/>
          </p:nvPr>
        </p:nvSpPr>
        <p:spPr/>
        <p:txBody>
          <a:bodyPr/>
          <a:lstStyle/>
          <a:p>
            <a:pPr eaLnBrk="1" hangingPunct="1">
              <a:lnSpc>
                <a:spcPct val="90000"/>
              </a:lnSpc>
            </a:pPr>
            <a:r>
              <a:rPr lang="fi-FI" smtClean="0">
                <a:latin typeface="Times New Roman" pitchFamily="18" charset="0"/>
              </a:rPr>
              <a:t>peräkkäisten määräaikaisten sopimusten käyttämisen perusedellytyksenä on, että kunkin määräaikaisen sopimuksen tekemiselle on laissa tarkoitettu perusteltu syy</a:t>
            </a:r>
          </a:p>
          <a:p>
            <a:pPr eaLnBrk="1" hangingPunct="1">
              <a:lnSpc>
                <a:spcPct val="90000"/>
              </a:lnSpc>
            </a:pPr>
            <a:r>
              <a:rPr lang="fi-FI" smtClean="0">
                <a:latin typeface="Times New Roman" pitchFamily="18" charset="0"/>
              </a:rPr>
              <a:t>määräaikaisten sopimusten toistaminen samojen osapuolten kesken ei ole kiellettyä esimerkiksi silloin, kun työnantaja tarjoaa määräaikaisesti palkatulle sijaiselle uutta määräaikaista sijaisuutta</a:t>
            </a:r>
            <a:r>
              <a:rPr lang="fi-FI" smtClean="0"/>
              <a:t>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fi-FI" smtClean="0">
                <a:latin typeface="Times New Roman" pitchFamily="18" charset="0"/>
              </a:rPr>
              <a:t>HE 239/2010</a:t>
            </a:r>
          </a:p>
        </p:txBody>
      </p:sp>
      <p:sp>
        <p:nvSpPr>
          <p:cNvPr id="29699" name="Rectangle 3"/>
          <p:cNvSpPr>
            <a:spLocks noGrp="1" noChangeArrowheads="1"/>
          </p:cNvSpPr>
          <p:nvPr>
            <p:ph type="body" idx="1"/>
          </p:nvPr>
        </p:nvSpPr>
        <p:spPr/>
        <p:txBody>
          <a:bodyPr/>
          <a:lstStyle/>
          <a:p>
            <a:pPr eaLnBrk="1" hangingPunct="1">
              <a:lnSpc>
                <a:spcPct val="90000"/>
              </a:lnSpc>
            </a:pPr>
            <a:r>
              <a:rPr lang="fi-FI" smtClean="0">
                <a:latin typeface="Times New Roman" pitchFamily="18" charset="0"/>
              </a:rPr>
              <a:t>”määräaikaisen työsopimuksen käyttö on perusteltua, kun työntekijälle tarjotaan ajallisesti rajattu tehtävä, kuten esimerkiksi sijaisuus, kausiluonteinen tai tilapäinen työ, tietty asiantuntemusta vaativa tehtävä, jota vakituinen henkilöstö ei tee taikka kertaluonteinen tehtävä tai projekti ja kun sopimusta tehtäessä arvioidaan, että tämän työn päättyessä työnantajalla ei ole tarjota pysyväksi tarkoitettua työtä”</a:t>
            </a:r>
          </a:p>
          <a:p>
            <a:pPr eaLnBrk="1" hangingPunct="1">
              <a:lnSpc>
                <a:spcPct val="90000"/>
              </a:lnSpc>
            </a:pPr>
            <a:endParaRPr lang="fi-FI"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fi-FI" smtClean="0">
                <a:latin typeface="Times New Roman" pitchFamily="18" charset="0"/>
              </a:rPr>
              <a:t>HE 239/2010</a:t>
            </a:r>
          </a:p>
        </p:txBody>
      </p:sp>
      <p:sp>
        <p:nvSpPr>
          <p:cNvPr id="30723" name="Rectangle 3"/>
          <p:cNvSpPr>
            <a:spLocks noGrp="1" noChangeArrowheads="1"/>
          </p:cNvSpPr>
          <p:nvPr>
            <p:ph type="body" idx="1"/>
          </p:nvPr>
        </p:nvSpPr>
        <p:spPr/>
        <p:txBody>
          <a:bodyPr/>
          <a:lstStyle/>
          <a:p>
            <a:pPr eaLnBrk="1" hangingPunct="1">
              <a:lnSpc>
                <a:spcPct val="90000"/>
              </a:lnSpc>
            </a:pPr>
            <a:r>
              <a:rPr lang="fi-FI" smtClean="0">
                <a:latin typeface="Times New Roman" pitchFamily="18" charset="0"/>
              </a:rPr>
              <a:t>”Samojen sopijapuolten kesken solmituissa peräkkäisissä määräaikaisissa sopimuksissa perusteelta edellytettävä painavuus kuitenkin kasvaa määräaikaisten sopimusten määrän kasvaessa. Mitä useampia peräkkäisiä määräaikaisia sopimuksia tehdään, sitä vahvemmin kasvaa oletus työvoiman tarpeen pysyvyydestä. Työvoimatarpeen muodostuttua pysyväksi työnantajalla ei ole enää oikeutta jatkaa sopimussuhdetta määräaikaisena.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normAutofit fontScale="90000"/>
          </a:bodyPr>
          <a:lstStyle/>
          <a:p>
            <a:pPr eaLnBrk="1" hangingPunct="1"/>
            <a:r>
              <a:rPr lang="fi-FI" altLang="fi-FI" sz="3600" dirty="0" smtClean="0">
                <a:latin typeface="Times New Roman" pitchFamily="18" charset="0"/>
                <a:cs typeface="Times New Roman" pitchFamily="18" charset="0"/>
              </a:rPr>
              <a:t>Mitä eroa käytännössä on määräaikaisella ja toistaiseksi voimassa olevalla työsopimuksella?</a:t>
            </a:r>
          </a:p>
        </p:txBody>
      </p:sp>
      <p:sp>
        <p:nvSpPr>
          <p:cNvPr id="80898" name="Rectangle 3"/>
          <p:cNvSpPr>
            <a:spLocks noGrp="1" noChangeArrowheads="1"/>
          </p:cNvSpPr>
          <p:nvPr>
            <p:ph idx="1"/>
          </p:nvPr>
        </p:nvSpPr>
        <p:spPr/>
        <p:txBody>
          <a:bodyPr rtlCol="0">
            <a:normAutofit fontScale="77500" lnSpcReduction="20000"/>
          </a:bodyPr>
          <a:lstStyle/>
          <a:p>
            <a:pPr eaLnBrk="1" fontAlgn="auto" hangingPunct="1">
              <a:spcAft>
                <a:spcPts val="0"/>
              </a:spcAft>
              <a:buFont typeface="Arial" panose="020B0604020202020204" pitchFamily="34" charset="0"/>
              <a:buChar char="•"/>
              <a:defRPr/>
            </a:pPr>
            <a:r>
              <a:rPr lang="fi-FI" altLang="en-US" dirty="0" smtClean="0">
                <a:latin typeface="Times New Roman" pitchFamily="18" charset="0"/>
                <a:cs typeface="Times New Roman" pitchFamily="18" charset="0"/>
              </a:rPr>
              <a:t>määräaikaisen päättymisaika tiedossa etukäteen jollakin varmuudella, toistaiseksi voimassa oleva jatkuu…</a:t>
            </a:r>
          </a:p>
          <a:p>
            <a:pPr eaLnBrk="1" fontAlgn="auto" hangingPunct="1">
              <a:spcAft>
                <a:spcPts val="0"/>
              </a:spcAft>
              <a:buFont typeface="Arial" panose="020B0604020202020204" pitchFamily="34" charset="0"/>
              <a:buChar char="•"/>
              <a:defRPr/>
            </a:pPr>
            <a:r>
              <a:rPr lang="fi-FI" altLang="en-US" dirty="0" smtClean="0">
                <a:latin typeface="Times New Roman" pitchFamily="18" charset="0"/>
                <a:cs typeface="Times New Roman" pitchFamily="18" charset="0"/>
              </a:rPr>
              <a:t>määräaikainen ei normaalisti irtisanottavissa, toistaiseksi voimassa oleva päättyy normaalisti irtisanomisella</a:t>
            </a:r>
          </a:p>
          <a:p>
            <a:pPr eaLnBrk="1" fontAlgn="auto" hangingPunct="1">
              <a:spcAft>
                <a:spcPts val="0"/>
              </a:spcAft>
              <a:buFont typeface="Arial" panose="020B0604020202020204" pitchFamily="34" charset="0"/>
              <a:buChar char="•"/>
              <a:defRPr/>
            </a:pPr>
            <a:r>
              <a:rPr lang="fi-FI" altLang="en-US" dirty="0" smtClean="0">
                <a:latin typeface="Times New Roman" pitchFamily="18" charset="0"/>
                <a:cs typeface="Times New Roman" pitchFamily="18" charset="0"/>
              </a:rPr>
              <a:t>molemmissa purkaminen TSL 8 luvun perusteilla</a:t>
            </a:r>
          </a:p>
          <a:p>
            <a:pPr eaLnBrk="1" fontAlgn="auto" hangingPunct="1">
              <a:spcAft>
                <a:spcPts val="0"/>
              </a:spcAft>
              <a:buFont typeface="Arial" panose="020B0604020202020204" pitchFamily="34" charset="0"/>
              <a:buChar char="•"/>
              <a:defRPr/>
            </a:pPr>
            <a:r>
              <a:rPr lang="fi-FI" altLang="en-US" dirty="0" smtClean="0">
                <a:latin typeface="Times New Roman" pitchFamily="18" charset="0"/>
                <a:cs typeface="Times New Roman" pitchFamily="18" charset="0"/>
              </a:rPr>
              <a:t>määräaikainen päättyy ilman erityistoimia määräajan umpeutuessa</a:t>
            </a:r>
          </a:p>
          <a:p>
            <a:pPr lvl="1">
              <a:buFont typeface="Arial" panose="020B0604020202020204" pitchFamily="34" charset="0"/>
              <a:buChar char="•"/>
              <a:defRPr/>
            </a:pPr>
            <a:r>
              <a:rPr lang="fi-FI" altLang="en-US" dirty="0" smtClean="0">
                <a:latin typeface="Times New Roman" pitchFamily="18" charset="0"/>
                <a:cs typeface="Times New Roman" pitchFamily="18" charset="0"/>
              </a:rPr>
              <a:t>jos tarkka päättymisajankohta ei tiedossa, työnantajan ilmoitettava siitä työntekijälle viipymättä, kun itse saa tiedon</a:t>
            </a:r>
          </a:p>
          <a:p>
            <a:pPr eaLnBrk="1" fontAlgn="auto" hangingPunct="1">
              <a:spcAft>
                <a:spcPts val="0"/>
              </a:spcAft>
              <a:buFont typeface="Arial" panose="020B0604020202020204" pitchFamily="34" charset="0"/>
              <a:buChar char="•"/>
              <a:defRPr/>
            </a:pPr>
            <a:r>
              <a:rPr lang="fi-FI" altLang="en-US" dirty="0" smtClean="0">
                <a:latin typeface="Times New Roman" pitchFamily="18" charset="0"/>
                <a:cs typeface="Times New Roman" pitchFamily="18" charset="0"/>
              </a:rPr>
              <a:t>toistaiseksi voimassa olevaan liittyy tietty päättämismenettely</a:t>
            </a:r>
          </a:p>
          <a:p>
            <a:pPr eaLnBrk="1" fontAlgn="auto" hangingPunct="1">
              <a:spcAft>
                <a:spcPts val="0"/>
              </a:spcAft>
              <a:buNone/>
              <a:defRPr/>
            </a:pPr>
            <a:endParaRPr lang="fi-FI" altLang="en-US" dirty="0" smtClean="0">
              <a:latin typeface="Times New Roman" pitchFamily="18" charset="0"/>
              <a:cs typeface="Times New Roman" pitchFamily="18" charset="0"/>
            </a:endParaRPr>
          </a:p>
          <a:p>
            <a:pPr lvl="1" eaLnBrk="1" fontAlgn="auto" hangingPunct="1">
              <a:spcAft>
                <a:spcPts val="0"/>
              </a:spcAft>
              <a:buFont typeface="Arial" panose="020B0604020202020204" pitchFamily="34" charset="0"/>
              <a:buChar char="•"/>
              <a:defRPr/>
            </a:pPr>
            <a:endParaRPr lang="fi-FI" altLang="en-US" dirty="0" smtClean="0">
              <a:latin typeface="Times New Roman" panose="02020603050405020304" pitchFamily="18" charset="0"/>
            </a:endParaRPr>
          </a:p>
          <a:p>
            <a:pPr eaLnBrk="1" fontAlgn="auto" hangingPunct="1">
              <a:spcAft>
                <a:spcPts val="0"/>
              </a:spcAft>
              <a:buFont typeface="Arial" panose="020B0604020202020204" pitchFamily="34" charset="0"/>
              <a:buChar char="•"/>
              <a:defRPr/>
            </a:pPr>
            <a:endParaRPr lang="fi-FI" altLang="en-US" sz="2800"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p:nvPr>
        </p:nvSpPr>
        <p:spPr/>
        <p:txBody>
          <a:bodyPr/>
          <a:lstStyle/>
          <a:p>
            <a:r>
              <a:rPr lang="fi-FI" smtClean="0"/>
              <a:t>…</a:t>
            </a:r>
          </a:p>
        </p:txBody>
      </p:sp>
      <p:sp>
        <p:nvSpPr>
          <p:cNvPr id="13315" name="Sisällön paikkamerkki 2"/>
          <p:cNvSpPr>
            <a:spLocks noGrp="1"/>
          </p:cNvSpPr>
          <p:nvPr>
            <p:ph idx="1"/>
          </p:nvPr>
        </p:nvSpPr>
        <p:spPr/>
        <p:txBody>
          <a:bodyPr/>
          <a:lstStyle/>
          <a:p>
            <a:pPr eaLnBrk="1" hangingPunct="1">
              <a:lnSpc>
                <a:spcPct val="80000"/>
              </a:lnSpc>
              <a:buFontTx/>
              <a:buChar char="-"/>
            </a:pPr>
            <a:r>
              <a:rPr lang="fi-FI" sz="2800" smtClean="0">
                <a:latin typeface="Times New Roman" pitchFamily="18" charset="0"/>
              </a:rPr>
              <a:t>työsuhteessa useita säännöstyslähteitä, kuten</a:t>
            </a:r>
          </a:p>
          <a:p>
            <a:pPr lvl="1" eaLnBrk="1" hangingPunct="1">
              <a:lnSpc>
                <a:spcPct val="80000"/>
              </a:lnSpc>
              <a:buFontTx/>
              <a:buChar char="-"/>
            </a:pPr>
            <a:r>
              <a:rPr lang="fi-FI" smtClean="0">
                <a:latin typeface="Times New Roman" pitchFamily="18" charset="0"/>
              </a:rPr>
              <a:t>lait (EU!)</a:t>
            </a:r>
          </a:p>
          <a:p>
            <a:pPr lvl="1" eaLnBrk="1" hangingPunct="1">
              <a:lnSpc>
                <a:spcPct val="80000"/>
              </a:lnSpc>
              <a:buFontTx/>
              <a:buChar char="-"/>
            </a:pPr>
            <a:r>
              <a:rPr lang="fi-FI" smtClean="0">
                <a:latin typeface="Times New Roman" pitchFamily="18" charset="0"/>
              </a:rPr>
              <a:t>työehtosopimus</a:t>
            </a:r>
          </a:p>
          <a:p>
            <a:pPr lvl="1" eaLnBrk="1" hangingPunct="1">
              <a:lnSpc>
                <a:spcPct val="80000"/>
              </a:lnSpc>
              <a:buFontTx/>
              <a:buChar char="-"/>
            </a:pPr>
            <a:r>
              <a:rPr lang="fi-FI" smtClean="0">
                <a:latin typeface="Times New Roman" pitchFamily="18" charset="0"/>
              </a:rPr>
              <a:t>työsopimus</a:t>
            </a:r>
          </a:p>
          <a:p>
            <a:pPr lvl="1" eaLnBrk="1" hangingPunct="1">
              <a:lnSpc>
                <a:spcPct val="80000"/>
              </a:lnSpc>
              <a:buFontTx/>
              <a:buChar char="-"/>
            </a:pPr>
            <a:r>
              <a:rPr lang="fi-FI" smtClean="0">
                <a:latin typeface="Times New Roman" pitchFamily="18" charset="0"/>
              </a:rPr>
              <a:t>työnantajan määräykset</a:t>
            </a:r>
          </a:p>
          <a:p>
            <a:pPr eaLnBrk="1" hangingPunct="1">
              <a:lnSpc>
                <a:spcPct val="80000"/>
              </a:lnSpc>
              <a:buFontTx/>
              <a:buChar char="-"/>
            </a:pPr>
            <a:r>
              <a:rPr lang="fi-FI" sz="2800" smtClean="0">
                <a:latin typeface="Times New Roman" pitchFamily="18" charset="0"/>
              </a:rPr>
              <a:t>lähtökohtana työlakien soveltuminen työsuhteeseen (huom. poikkeuksia!)</a:t>
            </a:r>
          </a:p>
          <a:p>
            <a:pPr eaLnBrk="1" hangingPunct="1">
              <a:lnSpc>
                <a:spcPct val="80000"/>
              </a:lnSpc>
              <a:buFontTx/>
              <a:buChar char="-"/>
            </a:pPr>
            <a:r>
              <a:rPr lang="fi-FI" sz="2800" smtClean="0">
                <a:latin typeface="Times New Roman" pitchFamily="18" charset="0"/>
              </a:rPr>
              <a:t>’nykyinen’ työoikeus 1800-luvun lopun tehdastyöväestön synnyn ja sen epäkohtien myötä</a:t>
            </a:r>
          </a:p>
          <a:p>
            <a:pPr eaLnBrk="1" hangingPunct="1">
              <a:lnSpc>
                <a:spcPct val="80000"/>
              </a:lnSpc>
              <a:buFontTx/>
              <a:buChar char="-"/>
            </a:pPr>
            <a:r>
              <a:rPr lang="fi-FI" sz="2800" smtClean="0">
                <a:latin typeface="Times New Roman" pitchFamily="18" charset="0"/>
              </a:rPr>
              <a:t>ensimmäinen TSL v. 1922, seuraava 1970, nykyinen 2001</a:t>
            </a:r>
          </a:p>
          <a:p>
            <a:pPr>
              <a:buFont typeface="Wingdings 2" pitchFamily="18" charset="2"/>
              <a:buNone/>
            </a:pPr>
            <a:endParaRPr lang="fi-FI"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HUOM. kombinoitu työsopimus! </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a:xfrm>
            <a:off x="395536" y="1340768"/>
            <a:ext cx="8291264" cy="4785395"/>
          </a:xfrm>
        </p:spPr>
        <p:txBody>
          <a:bodyPr>
            <a:normAutofit lnSpcReduction="10000"/>
          </a:bodyPr>
          <a:lstStyle/>
          <a:p>
            <a:pPr lvl="1">
              <a:buFont typeface="Arial" panose="020B0604020202020204" pitchFamily="34" charset="0"/>
              <a:buChar char="•"/>
              <a:defRPr/>
            </a:pPr>
            <a:r>
              <a:rPr lang="fi-FI" altLang="en-US" dirty="0" smtClean="0">
                <a:latin typeface="Times New Roman" pitchFamily="18" charset="0"/>
                <a:cs typeface="Times New Roman" pitchFamily="18" charset="0"/>
              </a:rPr>
              <a:t>Määräaikaiseen voidaan sopimuksin liittää irtisanomislauseke</a:t>
            </a:r>
            <a:r>
              <a:rPr lang="fi-FI" altLang="en-US" dirty="0">
                <a:latin typeface="Times New Roman" pitchFamily="18" charset="0"/>
                <a:cs typeface="Times New Roman" pitchFamily="18" charset="0"/>
              </a:rPr>
              <a:t>: </a:t>
            </a:r>
            <a:br>
              <a:rPr lang="fi-FI" altLang="en-US" dirty="0">
                <a:latin typeface="Times New Roman" pitchFamily="18" charset="0"/>
                <a:cs typeface="Times New Roman" pitchFamily="18" charset="0"/>
              </a:rPr>
            </a:br>
            <a:r>
              <a:rPr lang="fi-FI" altLang="en-US" dirty="0">
                <a:latin typeface="Times New Roman" pitchFamily="18" charset="0"/>
                <a:cs typeface="Times New Roman" pitchFamily="18" charset="0"/>
              </a:rPr>
              <a:t/>
            </a:r>
            <a:br>
              <a:rPr lang="fi-FI" altLang="en-US" dirty="0">
                <a:latin typeface="Times New Roman" pitchFamily="18" charset="0"/>
                <a:cs typeface="Times New Roman" pitchFamily="18" charset="0"/>
              </a:rPr>
            </a:br>
            <a:r>
              <a:rPr lang="fi-FI" altLang="en-US" i="1" dirty="0">
                <a:latin typeface="Times New Roman" pitchFamily="18" charset="0"/>
                <a:cs typeface="Times New Roman" pitchFamily="18" charset="0"/>
              </a:rPr>
              <a:t>”Työsopimus on voimassa </a:t>
            </a:r>
            <a:r>
              <a:rPr lang="fi-FI" altLang="en-US" i="1" dirty="0" smtClean="0">
                <a:latin typeface="Times New Roman" pitchFamily="18" charset="0"/>
                <a:cs typeface="Times New Roman" pitchFamily="18" charset="0"/>
              </a:rPr>
              <a:t>31.5.2020 </a:t>
            </a:r>
            <a:r>
              <a:rPr lang="fi-FI" altLang="en-US" i="1" dirty="0">
                <a:latin typeface="Times New Roman" pitchFamily="18" charset="0"/>
                <a:cs typeface="Times New Roman" pitchFamily="18" charset="0"/>
              </a:rPr>
              <a:t>asti, ellei sitä ennen määräajan päättymistä puolin tai toisin </a:t>
            </a:r>
            <a:r>
              <a:rPr lang="fi-FI" altLang="en-US" i="1" dirty="0" smtClean="0">
                <a:latin typeface="Times New Roman" pitchFamily="18" charset="0"/>
                <a:cs typeface="Times New Roman" pitchFamily="18" charset="0"/>
              </a:rPr>
              <a:t>irtisanota.”</a:t>
            </a:r>
            <a:endParaRPr lang="fi-FI" altLang="en-US" i="1" dirty="0">
              <a:latin typeface="Times New Roman" pitchFamily="18" charset="0"/>
              <a:cs typeface="Times New Roman" pitchFamily="18" charset="0"/>
            </a:endParaRPr>
          </a:p>
          <a:p>
            <a:pPr lvl="1">
              <a:buFont typeface="Arial" panose="020B0604020202020204" pitchFamily="34" charset="0"/>
              <a:buChar char="•"/>
              <a:defRPr/>
            </a:pPr>
            <a:endParaRPr lang="fi-FI" altLang="en-US" dirty="0">
              <a:latin typeface="Times New Roman" pitchFamily="18" charset="0"/>
              <a:cs typeface="Times New Roman" pitchFamily="18" charset="0"/>
            </a:endParaRPr>
          </a:p>
          <a:p>
            <a:pPr lvl="1">
              <a:buFont typeface="Arial" panose="020B0604020202020204" pitchFamily="34" charset="0"/>
              <a:buChar char="•"/>
              <a:defRPr/>
            </a:pPr>
            <a:r>
              <a:rPr lang="fi-FI" altLang="en-US" dirty="0">
                <a:latin typeface="Times New Roman" pitchFamily="18" charset="0"/>
                <a:cs typeface="Times New Roman" pitchFamily="18" charset="0"/>
              </a:rPr>
              <a:t>mahdollista, asiasta ei säännöstä laissa</a:t>
            </a:r>
          </a:p>
          <a:p>
            <a:pPr lvl="1">
              <a:buFont typeface="Arial" panose="020B0604020202020204" pitchFamily="34" charset="0"/>
              <a:buChar char="•"/>
              <a:defRPr/>
            </a:pPr>
            <a:r>
              <a:rPr lang="fi-FI" altLang="en-US" dirty="0">
                <a:latin typeface="Times New Roman" pitchFamily="18" charset="0"/>
                <a:cs typeface="Times New Roman" pitchFamily="18" charset="0"/>
              </a:rPr>
              <a:t>sovittava</a:t>
            </a:r>
          </a:p>
          <a:p>
            <a:pPr lvl="1">
              <a:buFont typeface="Arial" panose="020B0604020202020204" pitchFamily="34" charset="0"/>
              <a:buChar char="•"/>
              <a:defRPr/>
            </a:pPr>
            <a:r>
              <a:rPr lang="fi-FI" altLang="en-US" dirty="0">
                <a:latin typeface="Times New Roman" pitchFamily="18" charset="0"/>
                <a:cs typeface="Times New Roman" pitchFamily="18" charset="0"/>
              </a:rPr>
              <a:t>irtisanomisperuste ja –menettely kuten toistaiseksi voimassa olevassa työsopimuksessa</a:t>
            </a:r>
          </a:p>
          <a:p>
            <a:endParaRPr lang="fi-FI" dirty="0">
              <a:cs typeface="Simplified Arabic" pitchFamily="18" charset="-78"/>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457200" y="704850"/>
            <a:ext cx="8229600" cy="852488"/>
          </a:xfrm>
        </p:spPr>
        <p:txBody>
          <a:bodyPr/>
          <a:lstStyle/>
          <a:p>
            <a:pPr eaLnBrk="1" hangingPunct="1"/>
            <a:r>
              <a:rPr lang="fi-FI" sz="3200" dirty="0" smtClean="0">
                <a:latin typeface="Times New Roman" pitchFamily="18" charset="0"/>
              </a:rPr>
              <a:t>TSL 1:5, yhdenjaksoisuus</a:t>
            </a:r>
          </a:p>
        </p:txBody>
      </p:sp>
      <p:sp>
        <p:nvSpPr>
          <p:cNvPr id="41987" name="Rectangle 3"/>
          <p:cNvSpPr>
            <a:spLocks noGrp="1" noChangeArrowheads="1"/>
          </p:cNvSpPr>
          <p:nvPr>
            <p:ph type="body" idx="4294967295"/>
          </p:nvPr>
        </p:nvSpPr>
        <p:spPr>
          <a:xfrm>
            <a:off x="457200" y="1628800"/>
            <a:ext cx="8229600" cy="4695800"/>
          </a:xfrm>
        </p:spPr>
        <p:txBody>
          <a:bodyPr/>
          <a:lstStyle/>
          <a:p>
            <a:pPr eaLnBrk="1" hangingPunct="1">
              <a:lnSpc>
                <a:spcPct val="80000"/>
              </a:lnSpc>
            </a:pPr>
            <a:r>
              <a:rPr lang="fi-FI" sz="2800" dirty="0" smtClean="0">
                <a:latin typeface="Times New Roman" pitchFamily="18" charset="0"/>
              </a:rPr>
              <a:t>perustellusta syystä useita määräaikaisia työsopimuksia samojen osapuolten kesken</a:t>
            </a:r>
          </a:p>
          <a:p>
            <a:pPr eaLnBrk="1" hangingPunct="1">
              <a:lnSpc>
                <a:spcPct val="80000"/>
              </a:lnSpc>
            </a:pPr>
            <a:r>
              <a:rPr lang="fi-FI" sz="2800" dirty="0" smtClean="0">
                <a:latin typeface="Times New Roman" pitchFamily="18" charset="0"/>
              </a:rPr>
              <a:t>seuraavat toisiaan, sallitaan lyhytaikainen keskeytys välissä</a:t>
            </a:r>
          </a:p>
          <a:p>
            <a:pPr eaLnBrk="1" hangingPunct="1">
              <a:lnSpc>
                <a:spcPct val="80000"/>
              </a:lnSpc>
            </a:pPr>
            <a:r>
              <a:rPr lang="fi-FI" sz="2800" dirty="0" smtClean="0">
                <a:latin typeface="Times New Roman" pitchFamily="18" charset="0"/>
              </a:rPr>
              <a:t>työsuhde-etuuksien kannalta jatkunut yhdenjaksoisena kuten toistaiseksi voimassa oleva työsopimus, ei päättymisen osalta</a:t>
            </a:r>
          </a:p>
          <a:p>
            <a:pPr eaLnBrk="1" hangingPunct="1">
              <a:lnSpc>
                <a:spcPct val="80000"/>
              </a:lnSpc>
            </a:pPr>
            <a:r>
              <a:rPr lang="fi-FI" sz="2800" dirty="0" smtClean="0">
                <a:latin typeface="Times New Roman" pitchFamily="18" charset="0"/>
              </a:rPr>
              <a:t>työsuhde-etuudet: vuosiloman ansaintasäännöt, sairausajan palkan odotus- ja karenssiaika, työehtosopimuksen mukaiset palkkaedut, esim. palvelussuhdevuosikorotukset</a:t>
            </a:r>
          </a:p>
          <a:p>
            <a:pPr eaLnBrk="1" hangingPunct="1">
              <a:lnSpc>
                <a:spcPct val="80000"/>
              </a:lnSpc>
            </a:pPr>
            <a:r>
              <a:rPr lang="fi-FI" sz="2800" dirty="0" smtClean="0">
                <a:latin typeface="Times New Roman" pitchFamily="18" charset="0"/>
              </a:rPr>
              <a:t>säännös on </a:t>
            </a:r>
            <a:r>
              <a:rPr lang="fi-FI" sz="2800" dirty="0" err="1" smtClean="0">
                <a:latin typeface="Times New Roman" pitchFamily="18" charset="0"/>
              </a:rPr>
              <a:t>semidispositiivinen</a:t>
            </a:r>
            <a:r>
              <a:rPr lang="fi-FI" sz="2800" dirty="0" smtClean="0">
                <a:latin typeface="Times New Roman" pitchFamily="18" charset="0"/>
              </a:rPr>
              <a:t>!</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tsikko 1"/>
          <p:cNvSpPr>
            <a:spLocks noGrp="1"/>
          </p:cNvSpPr>
          <p:nvPr>
            <p:ph type="title"/>
          </p:nvPr>
        </p:nvSpPr>
        <p:spPr/>
        <p:txBody>
          <a:bodyPr/>
          <a:lstStyle/>
          <a:p>
            <a:r>
              <a:rPr lang="fi-FI" dirty="0" smtClean="0">
                <a:latin typeface="Times New Roman" pitchFamily="18" charset="0"/>
                <a:cs typeface="Times New Roman" pitchFamily="18" charset="0"/>
              </a:rPr>
              <a:t>Kertausta</a:t>
            </a:r>
          </a:p>
        </p:txBody>
      </p:sp>
      <p:sp>
        <p:nvSpPr>
          <p:cNvPr id="43011" name="Sisällön paikkamerkki 2"/>
          <p:cNvSpPr>
            <a:spLocks noGrp="1"/>
          </p:cNvSpPr>
          <p:nvPr>
            <p:ph idx="1"/>
          </p:nvPr>
        </p:nvSpPr>
        <p:spPr/>
        <p:txBody>
          <a:bodyPr/>
          <a:lstStyle/>
          <a:p>
            <a:r>
              <a:rPr lang="fi-FI" dirty="0" smtClean="0">
                <a:latin typeface="Times New Roman" pitchFamily="18" charset="0"/>
                <a:cs typeface="Times New Roman" pitchFamily="18" charset="0"/>
              </a:rPr>
              <a:t>1. Oikein vain väärin?</a:t>
            </a:r>
          </a:p>
          <a:p>
            <a:r>
              <a:rPr lang="fi-FI" dirty="0" smtClean="0">
                <a:latin typeface="Times New Roman" pitchFamily="18" charset="0"/>
                <a:cs typeface="Times New Roman" pitchFamily="18" charset="0"/>
              </a:rPr>
              <a:t>A. Työsopimuksen voi solmia sähköisesti.</a:t>
            </a:r>
          </a:p>
          <a:p>
            <a:r>
              <a:rPr lang="fi-FI" dirty="0" smtClean="0">
                <a:latin typeface="Times New Roman" pitchFamily="18" charset="0"/>
                <a:cs typeface="Times New Roman" pitchFamily="18" charset="0"/>
              </a:rPr>
              <a:t>B. Määräaikaisen työsopimuksen solmiminen edellyttää aina perusteltua syytä.</a:t>
            </a:r>
          </a:p>
          <a:p>
            <a:r>
              <a:rPr lang="fi-FI" dirty="0" smtClean="0">
                <a:latin typeface="Times New Roman" pitchFamily="18" charset="0"/>
                <a:cs typeface="Times New Roman" pitchFamily="18" charset="0"/>
              </a:rPr>
              <a:t>2. Työnantajan noudatettavana on aina jokin työehtosopimus. Pitääkö väite paikkansa?</a:t>
            </a:r>
          </a:p>
          <a:p>
            <a:r>
              <a:rPr lang="fi-FI" dirty="0" smtClean="0">
                <a:latin typeface="Times New Roman" pitchFamily="18" charset="0"/>
                <a:cs typeface="Times New Roman" pitchFamily="18" charset="0"/>
              </a:rPr>
              <a:t>3. Joka alalla on yleissitova työehtosopimus. Onko näin?</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Otsikko 1"/>
          <p:cNvSpPr>
            <a:spLocks noGrp="1"/>
          </p:cNvSpPr>
          <p:nvPr>
            <p:ph type="title"/>
          </p:nvPr>
        </p:nvSpPr>
        <p:spPr/>
        <p:txBody>
          <a:bodyPr/>
          <a:lstStyle/>
          <a:p>
            <a:r>
              <a:rPr lang="fi-FI" dirty="0" smtClean="0">
                <a:latin typeface="Times New Roman" pitchFamily="18" charset="0"/>
                <a:cs typeface="Times New Roman" pitchFamily="18" charset="0"/>
              </a:rPr>
              <a:t>Lisää pohdittavaa</a:t>
            </a:r>
          </a:p>
        </p:txBody>
      </p:sp>
      <p:sp>
        <p:nvSpPr>
          <p:cNvPr id="44035" name="Sisällön paikkamerkki 2"/>
          <p:cNvSpPr>
            <a:spLocks noGrp="1"/>
          </p:cNvSpPr>
          <p:nvPr>
            <p:ph idx="1"/>
          </p:nvPr>
        </p:nvSpPr>
        <p:spPr>
          <a:xfrm>
            <a:off x="457200" y="1412776"/>
            <a:ext cx="8362950" cy="5111849"/>
          </a:xfrm>
        </p:spPr>
        <p:txBody>
          <a:bodyPr/>
          <a:lstStyle/>
          <a:p>
            <a:r>
              <a:rPr lang="fi-FI" b="1" i="1" dirty="0" smtClean="0">
                <a:latin typeface="Times New Roman" pitchFamily="18" charset="0"/>
                <a:cs typeface="Times New Roman" pitchFamily="18" charset="0"/>
              </a:rPr>
              <a:t>Mitä TSL 2 luvun 7 §:n 3 momentti tarkoittaa?</a:t>
            </a:r>
          </a:p>
          <a:p>
            <a:r>
              <a:rPr lang="fi-FI" dirty="0" smtClean="0">
                <a:latin typeface="Times New Roman" pitchFamily="18" charset="0"/>
                <a:cs typeface="Times New Roman" pitchFamily="18" charset="0"/>
              </a:rPr>
              <a:t>Onko TSL 2 luvun 4 §:n velvoite kriminalisoitu?</a:t>
            </a:r>
          </a:p>
          <a:p>
            <a:r>
              <a:rPr lang="fi-FI" dirty="0" smtClean="0">
                <a:latin typeface="Times New Roman" pitchFamily="18" charset="0"/>
                <a:cs typeface="Times New Roman" pitchFamily="18" charset="0"/>
              </a:rPr>
              <a:t>Voiko työntekijä siirtää työntekovelvoitteensa kokonaan toiselle?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tsikko 1"/>
          <p:cNvSpPr>
            <a:spLocks noGrp="1"/>
          </p:cNvSpPr>
          <p:nvPr>
            <p:ph type="title"/>
          </p:nvPr>
        </p:nvSpPr>
        <p:spPr/>
        <p:txBody>
          <a:bodyPr/>
          <a:lstStyle/>
          <a:p>
            <a:r>
              <a:rPr lang="fi-FI" dirty="0" smtClean="0">
                <a:latin typeface="Times New Roman" pitchFamily="18" charset="0"/>
                <a:cs typeface="Times New Roman" pitchFamily="18" charset="0"/>
              </a:rPr>
              <a:t>TYÖSUHTEEN EHDOT</a:t>
            </a:r>
          </a:p>
        </p:txBody>
      </p:sp>
      <p:sp>
        <p:nvSpPr>
          <p:cNvPr id="45059" name="Sisällön paikkamerkki 2"/>
          <p:cNvSpPr>
            <a:spLocks noGrp="1"/>
          </p:cNvSpPr>
          <p:nvPr>
            <p:ph idx="1"/>
          </p:nvPr>
        </p:nvSpPr>
        <p:spPr/>
        <p:txBody>
          <a:bodyPr/>
          <a:lstStyle/>
          <a:p>
            <a:r>
              <a:rPr lang="fi-FI" dirty="0" smtClean="0">
                <a:latin typeface="Times New Roman" pitchFamily="18" charset="0"/>
                <a:cs typeface="Times New Roman" pitchFamily="18" charset="0"/>
              </a:rPr>
              <a:t>työsopimuksen sisältö ja sen vaikutus osapuolten oikeuksiin ja velvollisuuksiin</a:t>
            </a:r>
          </a:p>
          <a:p>
            <a:r>
              <a:rPr lang="fi-FI" dirty="0" smtClean="0">
                <a:latin typeface="Times New Roman" pitchFamily="18" charset="0"/>
                <a:cs typeface="Times New Roman" pitchFamily="18" charset="0"/>
              </a:rPr>
              <a:t>työnjohtovalta, tulkintaetuoikeus</a:t>
            </a:r>
          </a:p>
          <a:p>
            <a:r>
              <a:rPr lang="fi-FI" dirty="0" smtClean="0">
                <a:latin typeface="Times New Roman" pitchFamily="18" charset="0"/>
                <a:cs typeface="Times New Roman" pitchFamily="18" charset="0"/>
              </a:rPr>
              <a:t>ehtojen muuttaminen</a:t>
            </a:r>
          </a:p>
          <a:p>
            <a:r>
              <a:rPr lang="fi-FI" dirty="0" smtClean="0">
                <a:latin typeface="Times New Roman" pitchFamily="18" charset="0"/>
                <a:cs typeface="Times New Roman" pitchFamily="18" charset="0"/>
              </a:rPr>
              <a:t>koeaika</a:t>
            </a:r>
          </a:p>
          <a:p>
            <a:r>
              <a:rPr lang="fi-FI" dirty="0" smtClean="0">
                <a:latin typeface="Times New Roman" pitchFamily="18" charset="0"/>
                <a:cs typeface="Times New Roman" pitchFamily="18" charset="0"/>
              </a:rPr>
              <a:t>kilpailukieltosopimus</a:t>
            </a:r>
          </a:p>
          <a:p>
            <a:endParaRPr lang="fi-FI" dirty="0" smtClean="0"/>
          </a:p>
          <a:p>
            <a:pPr>
              <a:buFont typeface="Wingdings 2" pitchFamily="18" charset="2"/>
              <a:buNone/>
            </a:pPr>
            <a:endParaRPr lang="fi-FI" dirty="0"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p:txBody>
          <a:bodyPr/>
          <a:lstStyle/>
          <a:p>
            <a:pPr eaLnBrk="1" hangingPunct="1"/>
            <a:r>
              <a:rPr lang="fi-FI" dirty="0" smtClean="0">
                <a:latin typeface="Times New Roman" pitchFamily="18" charset="0"/>
              </a:rPr>
              <a:t>Työsopimuksen sisältö</a:t>
            </a:r>
          </a:p>
        </p:txBody>
      </p:sp>
      <p:sp>
        <p:nvSpPr>
          <p:cNvPr id="46083" name="Rectangle 3"/>
          <p:cNvSpPr>
            <a:spLocks noGrp="1" noChangeArrowheads="1"/>
          </p:cNvSpPr>
          <p:nvPr>
            <p:ph type="body" idx="4294967295"/>
          </p:nvPr>
        </p:nvSpPr>
        <p:spPr>
          <a:xfrm>
            <a:off x="685800" y="1628800"/>
            <a:ext cx="7772400" cy="5000600"/>
          </a:xfrm>
        </p:spPr>
        <p:txBody>
          <a:bodyPr/>
          <a:lstStyle/>
          <a:p>
            <a:pPr eaLnBrk="1" hangingPunct="1"/>
            <a:r>
              <a:rPr lang="fi-FI" sz="2800" dirty="0" smtClean="0">
                <a:latin typeface="Times New Roman" pitchFamily="18" charset="0"/>
              </a:rPr>
              <a:t>mallityösopimuksia tai itse laadittuja työsopimuksia</a:t>
            </a:r>
          </a:p>
          <a:p>
            <a:pPr eaLnBrk="1" hangingPunct="1"/>
            <a:r>
              <a:rPr lang="fi-FI" sz="2800" dirty="0" smtClean="0">
                <a:latin typeface="Times New Roman" pitchFamily="18" charset="0"/>
              </a:rPr>
              <a:t>huomioon työsopimuslain 2 luvun 4 §</a:t>
            </a:r>
          </a:p>
          <a:p>
            <a:pPr eaLnBrk="1" hangingPunct="1"/>
            <a:r>
              <a:rPr lang="fi-FI" sz="2800" dirty="0" smtClean="0">
                <a:latin typeface="Times New Roman" pitchFamily="18" charset="0"/>
              </a:rPr>
              <a:t>sopimusvapaus &gt;&lt; pakottava lainsäädäntö</a:t>
            </a:r>
          </a:p>
          <a:p>
            <a:pPr eaLnBrk="1" hangingPunct="1"/>
            <a:r>
              <a:rPr lang="fi-FI" sz="2800" dirty="0" smtClean="0">
                <a:latin typeface="Times New Roman" pitchFamily="18" charset="0"/>
              </a:rPr>
              <a:t>tarkoin sovitut ehdot – laveat ehdot? </a:t>
            </a:r>
          </a:p>
          <a:p>
            <a:pPr eaLnBrk="1" hangingPunct="1"/>
            <a:r>
              <a:rPr lang="fi-FI" sz="2800" dirty="0" smtClean="0">
                <a:latin typeface="Times New Roman" pitchFamily="18" charset="0"/>
              </a:rPr>
              <a:t>-&gt; ehtojen sisältö vaikuttaa työntekijän oikeuksiin ja velvollisuuksiin ja luo sisältöä työnantajan työnjohtovallalle</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itchFamily="18" charset="0"/>
                <a:cs typeface="Times New Roman" pitchFamily="18" charset="0"/>
              </a:rPr>
              <a:t>Työsopimuksessa sovittavat ehdot</a:t>
            </a:r>
            <a:endParaRPr lang="fi-FI" dirty="0">
              <a:latin typeface="Times New Roman" pitchFamily="18" charset="0"/>
              <a:cs typeface="Times New Roman" pitchFamily="18" charset="0"/>
            </a:endParaRPr>
          </a:p>
        </p:txBody>
      </p:sp>
      <p:sp>
        <p:nvSpPr>
          <p:cNvPr id="3" name="Sisällön paikkamerkki 2"/>
          <p:cNvSpPr>
            <a:spLocks noGrp="1"/>
          </p:cNvSpPr>
          <p:nvPr>
            <p:ph idx="1"/>
          </p:nvPr>
        </p:nvSpPr>
        <p:spPr/>
        <p:txBody>
          <a:bodyPr/>
          <a:lstStyle/>
          <a:p>
            <a:r>
              <a:rPr lang="fi-FI" dirty="0" smtClean="0">
                <a:latin typeface="Times New Roman" pitchFamily="18" charset="0"/>
                <a:cs typeface="Times New Roman" pitchFamily="18" charset="0"/>
              </a:rPr>
              <a:t>sopimukset on pidettävä!</a:t>
            </a:r>
          </a:p>
          <a:p>
            <a:r>
              <a:rPr lang="fi-FI" dirty="0" smtClean="0">
                <a:latin typeface="Times New Roman" pitchFamily="18" charset="0"/>
                <a:cs typeface="Times New Roman" pitchFamily="18" charset="0"/>
              </a:rPr>
              <a:t>molempien ymmärrettävä, mitä sovitaan</a:t>
            </a:r>
          </a:p>
          <a:p>
            <a:pPr lvl="1"/>
            <a:r>
              <a:rPr lang="fi-FI" dirty="0" smtClean="0">
                <a:latin typeface="Times New Roman" pitchFamily="18" charset="0"/>
                <a:cs typeface="Times New Roman" pitchFamily="18" charset="0"/>
              </a:rPr>
              <a:t>sopijoiden tarkoitus ratkaisee</a:t>
            </a:r>
          </a:p>
          <a:p>
            <a:r>
              <a:rPr lang="fi-FI" dirty="0" smtClean="0">
                <a:latin typeface="Times New Roman" pitchFamily="18" charset="0"/>
                <a:cs typeface="Times New Roman" pitchFamily="18" charset="0"/>
              </a:rPr>
              <a:t>lain ja mahdollisen työehtosopimuksen mukaisuus -&gt; ristiriidassa olevat (eli heikommat ehdot) mitättömiä (ellei heikentämistä ole sallittu)</a:t>
            </a:r>
          </a:p>
          <a:p>
            <a:r>
              <a:rPr lang="fi-FI" dirty="0" smtClean="0">
                <a:latin typeface="Times New Roman" pitchFamily="18" charset="0"/>
                <a:cs typeface="Times New Roman" pitchFamily="18" charset="0"/>
              </a:rPr>
              <a:t>jos työntekijä ei ymmärrä ehtoa?</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p:txBody>
          <a:bodyPr/>
          <a:lstStyle/>
          <a:p>
            <a:pPr eaLnBrk="1" hangingPunct="1"/>
            <a:r>
              <a:rPr lang="fi-FI" smtClean="0">
                <a:latin typeface="Times New Roman" pitchFamily="18" charset="0"/>
              </a:rPr>
              <a:t>Koeaikaehto</a:t>
            </a:r>
          </a:p>
        </p:txBody>
      </p:sp>
      <p:sp>
        <p:nvSpPr>
          <p:cNvPr id="64515" name="Rectangle 3"/>
          <p:cNvSpPr>
            <a:spLocks noGrp="1" noChangeArrowheads="1"/>
          </p:cNvSpPr>
          <p:nvPr>
            <p:ph type="body" idx="4294967295"/>
          </p:nvPr>
        </p:nvSpPr>
        <p:spPr>
          <a:xfrm>
            <a:off x="323528" y="1412776"/>
            <a:ext cx="8363272" cy="4713387"/>
          </a:xfrm>
        </p:spPr>
        <p:txBody>
          <a:bodyPr/>
          <a:lstStyle/>
          <a:p>
            <a:pPr eaLnBrk="1" hangingPunct="1">
              <a:lnSpc>
                <a:spcPct val="80000"/>
              </a:lnSpc>
            </a:pPr>
            <a:r>
              <a:rPr lang="fi-FI" sz="2800" dirty="0" smtClean="0">
                <a:latin typeface="Times New Roman" pitchFamily="18" charset="0"/>
              </a:rPr>
              <a:t> koeajan tarkoitus?</a:t>
            </a:r>
          </a:p>
          <a:p>
            <a:pPr lvl="1" eaLnBrk="1" hangingPunct="1">
              <a:lnSpc>
                <a:spcPct val="80000"/>
              </a:lnSpc>
            </a:pPr>
            <a:r>
              <a:rPr lang="fi-FI" dirty="0" smtClean="0">
                <a:latin typeface="Times New Roman" pitchFamily="18" charset="0"/>
              </a:rPr>
              <a:t>työnantaja: soveltuuko työhön, sopeutuuko jne., </a:t>
            </a:r>
          </a:p>
          <a:p>
            <a:pPr lvl="1" eaLnBrk="1" hangingPunct="1">
              <a:lnSpc>
                <a:spcPct val="80000"/>
              </a:lnSpc>
            </a:pPr>
            <a:r>
              <a:rPr lang="fi-FI" dirty="0" smtClean="0">
                <a:latin typeface="Times New Roman" pitchFamily="18" charset="0"/>
              </a:rPr>
              <a:t>työntekijä: onko työ, työyhteisö ym. sellainen kuin oletti jne.</a:t>
            </a:r>
            <a:br>
              <a:rPr lang="fi-FI" dirty="0" smtClean="0">
                <a:latin typeface="Times New Roman" pitchFamily="18" charset="0"/>
              </a:rPr>
            </a:br>
            <a:endParaRPr lang="fi-FI" dirty="0" smtClean="0">
              <a:latin typeface="Times New Roman" pitchFamily="18" charset="0"/>
            </a:endParaRPr>
          </a:p>
          <a:p>
            <a:pPr eaLnBrk="1" hangingPunct="1">
              <a:lnSpc>
                <a:spcPct val="80000"/>
              </a:lnSpc>
            </a:pPr>
            <a:r>
              <a:rPr lang="fi-FI" sz="2800" dirty="0" smtClean="0">
                <a:latin typeface="Times New Roman" pitchFamily="18" charset="0"/>
              </a:rPr>
              <a:t>koeajan käyttöedellytys:</a:t>
            </a:r>
            <a:br>
              <a:rPr lang="fi-FI" sz="2800" dirty="0" smtClean="0">
                <a:latin typeface="Times New Roman" pitchFamily="18" charset="0"/>
              </a:rPr>
            </a:br>
            <a:endParaRPr lang="fi-FI" sz="2800" dirty="0" smtClean="0">
              <a:latin typeface="Times New Roman" pitchFamily="18" charset="0"/>
            </a:endParaRPr>
          </a:p>
          <a:p>
            <a:pPr lvl="1" eaLnBrk="1" hangingPunct="1">
              <a:lnSpc>
                <a:spcPct val="80000"/>
              </a:lnSpc>
            </a:pPr>
            <a:r>
              <a:rPr lang="fi-FI" dirty="0" smtClean="0">
                <a:latin typeface="Times New Roman" pitchFamily="18" charset="0"/>
              </a:rPr>
              <a:t>työsuhteen alussa </a:t>
            </a:r>
          </a:p>
          <a:p>
            <a:pPr lvl="2" eaLnBrk="1" hangingPunct="1">
              <a:lnSpc>
                <a:spcPct val="80000"/>
              </a:lnSpc>
            </a:pPr>
            <a:r>
              <a:rPr lang="fi-FI" sz="2800" dirty="0" smtClean="0">
                <a:latin typeface="Times New Roman" pitchFamily="18" charset="0"/>
              </a:rPr>
              <a:t>uusi työsopimus samojen osapuolten välillä -&gt; voidaanko solmia uusi koeaika?</a:t>
            </a:r>
          </a:p>
          <a:p>
            <a:pPr lvl="2" eaLnBrk="1" hangingPunct="1">
              <a:lnSpc>
                <a:spcPct val="80000"/>
              </a:lnSpc>
            </a:pPr>
            <a:r>
              <a:rPr lang="fi-FI" sz="2800" dirty="0" smtClean="0">
                <a:latin typeface="Times New Roman" pitchFamily="18" charset="0"/>
              </a:rPr>
              <a:t>toistaiseksi voimassa olevat + määräaikaiset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fi-FI" smtClean="0"/>
              <a:t>…</a:t>
            </a:r>
          </a:p>
        </p:txBody>
      </p:sp>
      <p:sp>
        <p:nvSpPr>
          <p:cNvPr id="65539" name="Rectangle 3"/>
          <p:cNvSpPr>
            <a:spLocks noGrp="1" noChangeArrowheads="1"/>
          </p:cNvSpPr>
          <p:nvPr>
            <p:ph type="body" idx="1"/>
          </p:nvPr>
        </p:nvSpPr>
        <p:spPr>
          <a:xfrm>
            <a:off x="467544" y="1412776"/>
            <a:ext cx="8219256" cy="4713387"/>
          </a:xfrm>
        </p:spPr>
        <p:txBody>
          <a:bodyPr/>
          <a:lstStyle/>
          <a:p>
            <a:pPr lvl="1" eaLnBrk="1" hangingPunct="1">
              <a:buFontTx/>
              <a:buNone/>
            </a:pPr>
            <a:r>
              <a:rPr lang="fi-FI" dirty="0" smtClean="0">
                <a:latin typeface="Times New Roman" pitchFamily="18" charset="0"/>
              </a:rPr>
              <a:t>- </a:t>
            </a:r>
            <a:r>
              <a:rPr lang="fi-FI" sz="2000" dirty="0" smtClean="0">
                <a:latin typeface="Times New Roman" pitchFamily="18" charset="0"/>
              </a:rPr>
              <a:t>sovittava</a:t>
            </a:r>
          </a:p>
          <a:p>
            <a:pPr lvl="2" eaLnBrk="1" hangingPunct="1"/>
            <a:r>
              <a:rPr lang="fi-FI" sz="2000" dirty="0" smtClean="0">
                <a:latin typeface="Times New Roman" pitchFamily="18" charset="0"/>
              </a:rPr>
              <a:t> nimenomainen sopimus tavalla tai toisella</a:t>
            </a:r>
          </a:p>
          <a:p>
            <a:pPr lvl="2" eaLnBrk="1" hangingPunct="1"/>
            <a:r>
              <a:rPr lang="fi-FI" sz="2000" dirty="0" smtClean="0">
                <a:latin typeface="Times New Roman" pitchFamily="18" charset="0"/>
              </a:rPr>
              <a:t>työehtosopimuksen ehto-&gt; työnantajan ilmoitettava asiasta työntekijälle</a:t>
            </a:r>
          </a:p>
          <a:p>
            <a:pPr lvl="2" eaLnBrk="1" hangingPunct="1"/>
            <a:r>
              <a:rPr lang="fi-FI" sz="2000" dirty="0" smtClean="0">
                <a:latin typeface="Times New Roman" pitchFamily="18" charset="0"/>
              </a:rPr>
              <a:t>TSL 2:4:n ilmoituksessa mainittava</a:t>
            </a:r>
          </a:p>
          <a:p>
            <a:pPr eaLnBrk="1" hangingPunct="1"/>
            <a:r>
              <a:rPr lang="fi-FI" sz="2000" dirty="0" smtClean="0">
                <a:latin typeface="Times New Roman" pitchFamily="18" charset="0"/>
              </a:rPr>
              <a:t>pituus</a:t>
            </a:r>
          </a:p>
          <a:p>
            <a:pPr lvl="1" eaLnBrk="1" hangingPunct="1"/>
            <a:r>
              <a:rPr lang="fi-FI" sz="2000" dirty="0" smtClean="0">
                <a:latin typeface="Times New Roman" pitchFamily="18" charset="0"/>
              </a:rPr>
              <a:t>enimmäispituus: 6 kk</a:t>
            </a:r>
          </a:p>
          <a:p>
            <a:pPr lvl="1" eaLnBrk="1" hangingPunct="1"/>
            <a:r>
              <a:rPr lang="fi-FI" sz="2000" dirty="0" smtClean="0">
                <a:latin typeface="Times New Roman" pitchFamily="18" charset="0"/>
              </a:rPr>
              <a:t>alle 6 kk:n pituisissa määräaikaisissa työsopimuksissa vain puolet kestosta</a:t>
            </a:r>
          </a:p>
          <a:p>
            <a:pPr lvl="1" eaLnBrk="1" hangingPunct="1"/>
            <a:r>
              <a:rPr lang="fi-FI" sz="2000" dirty="0" smtClean="0">
                <a:latin typeface="Times New Roman" pitchFamily="18" charset="0"/>
              </a:rPr>
              <a:t>määräaikojen laskeminen</a:t>
            </a:r>
          </a:p>
          <a:p>
            <a:pPr lvl="1" eaLnBrk="1" hangingPunct="1"/>
            <a:r>
              <a:rPr lang="fi-FI" sz="2000" dirty="0" smtClean="0">
                <a:latin typeface="Times New Roman" pitchFamily="18" charset="0"/>
              </a:rPr>
              <a:t>pidentämismahdollisuus!</a:t>
            </a:r>
          </a:p>
          <a:p>
            <a:pPr lvl="1" eaLnBrk="1" hangingPunct="1">
              <a:buFontTx/>
              <a:buNone/>
            </a:pPr>
            <a:endParaRPr lang="fi-FI" dirty="0" smtClean="0">
              <a:latin typeface="Times New Roman" pitchFamily="18" charset="0"/>
            </a:endParaRPr>
          </a:p>
          <a:p>
            <a:pPr eaLnBrk="1" hangingPunct="1"/>
            <a:endParaRPr lang="fi-FI" sz="2400"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fi-FI" smtClean="0">
                <a:latin typeface="Times New Roman" pitchFamily="18" charset="0"/>
              </a:rPr>
              <a:t>KKO:2009:35</a:t>
            </a:r>
          </a:p>
        </p:txBody>
      </p:sp>
      <p:sp>
        <p:nvSpPr>
          <p:cNvPr id="66563" name="Rectangle 3"/>
          <p:cNvSpPr>
            <a:spLocks noGrp="1" noChangeArrowheads="1"/>
          </p:cNvSpPr>
          <p:nvPr>
            <p:ph type="body" idx="1"/>
          </p:nvPr>
        </p:nvSpPr>
        <p:spPr>
          <a:xfrm>
            <a:off x="467544" y="1844824"/>
            <a:ext cx="8219256" cy="4281339"/>
          </a:xfrm>
        </p:spPr>
        <p:txBody>
          <a:bodyPr/>
          <a:lstStyle/>
          <a:p>
            <a:pPr eaLnBrk="1" hangingPunct="1">
              <a:lnSpc>
                <a:spcPct val="90000"/>
              </a:lnSpc>
            </a:pPr>
            <a:r>
              <a:rPr lang="fi-FI" sz="2400" dirty="0" smtClean="0">
                <a:latin typeface="Times New Roman" pitchFamily="18" charset="0"/>
              </a:rPr>
              <a:t>Työntekijä oli vajaat kaksi kuukautta kestäneen työsuhteen jälkeen ollut noin kahdeksan kuukautta muualla töissä, mutta palannut sen jälkeen entisen työnantajan palvelukseen suorittamaan entisenkaltaisia työtehtäviä. Uudessa työsopimuksessa olleeseen koeaikaa koskevaan ehtoon vedoten työnantaja oli sittemmin purkanut työsopimuksen koeaikana. Kysymys siitä, oliko koeajasta voitu uudessa työsopimuksessa pätevästi sopia ja millä tavoin työsopimuksen purkamisperusteen väitettyä epäasiallisuutta koskeva näyttötaakka jakautui työntekijän ja työnantajan välillä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994122"/>
          </a:xfrm>
        </p:spPr>
        <p:txBody>
          <a:bodyPr/>
          <a:lstStyle/>
          <a:p>
            <a:pPr eaLnBrk="1" hangingPunct="1"/>
            <a:r>
              <a:rPr lang="fi-FI" sz="4000" dirty="0" smtClean="0">
                <a:latin typeface="Times New Roman" pitchFamily="18" charset="0"/>
              </a:rPr>
              <a:t/>
            </a:r>
            <a:br>
              <a:rPr lang="fi-FI" sz="4000" dirty="0" smtClean="0">
                <a:latin typeface="Times New Roman" pitchFamily="18" charset="0"/>
              </a:rPr>
            </a:br>
            <a:r>
              <a:rPr lang="fi-FI" sz="4000" dirty="0" smtClean="0">
                <a:latin typeface="Times New Roman" pitchFamily="18" charset="0"/>
              </a:rPr>
              <a:t>Työlainsäädännön perusteita</a:t>
            </a:r>
            <a:br>
              <a:rPr lang="fi-FI" sz="4000" dirty="0" smtClean="0">
                <a:latin typeface="Times New Roman" pitchFamily="18" charset="0"/>
              </a:rPr>
            </a:br>
            <a:r>
              <a:rPr lang="fi-FI" sz="3200" dirty="0" smtClean="0">
                <a:latin typeface="Times New Roman" pitchFamily="18" charset="0"/>
              </a:rPr>
              <a:t>	</a:t>
            </a:r>
          </a:p>
        </p:txBody>
      </p:sp>
      <p:sp>
        <p:nvSpPr>
          <p:cNvPr id="14339" name="Rectangle 3"/>
          <p:cNvSpPr>
            <a:spLocks noGrp="1" noChangeArrowheads="1"/>
          </p:cNvSpPr>
          <p:nvPr>
            <p:ph type="body" idx="1"/>
          </p:nvPr>
        </p:nvSpPr>
        <p:spPr>
          <a:xfrm>
            <a:off x="457200" y="1484313"/>
            <a:ext cx="8229600" cy="4840287"/>
          </a:xfrm>
        </p:spPr>
        <p:txBody>
          <a:bodyPr/>
          <a:lstStyle/>
          <a:p>
            <a:pPr eaLnBrk="1" hangingPunct="1">
              <a:lnSpc>
                <a:spcPct val="90000"/>
              </a:lnSpc>
            </a:pPr>
            <a:r>
              <a:rPr lang="fi-FI" sz="2400" dirty="0" smtClean="0">
                <a:latin typeface="Times New Roman" pitchFamily="18" charset="0"/>
              </a:rPr>
              <a:t>työlainsäädäntö työntekijän suojaksi, suojataan pääosin työsuhteessa olevaa </a:t>
            </a:r>
          </a:p>
          <a:p>
            <a:pPr eaLnBrk="1" hangingPunct="1">
              <a:lnSpc>
                <a:spcPct val="90000"/>
              </a:lnSpc>
            </a:pPr>
            <a:r>
              <a:rPr lang="fi-FI" sz="2400" dirty="0" smtClean="0">
                <a:latin typeface="Times New Roman" pitchFamily="18" charset="0"/>
              </a:rPr>
              <a:t>työsopimuslaki ’peruslakina’, runsaasti muita työlakeja</a:t>
            </a:r>
          </a:p>
          <a:p>
            <a:pPr eaLnBrk="1" hangingPunct="1">
              <a:lnSpc>
                <a:spcPct val="90000"/>
              </a:lnSpc>
            </a:pPr>
            <a:r>
              <a:rPr lang="fi-FI" sz="2400" dirty="0" smtClean="0">
                <a:latin typeface="Times New Roman" pitchFamily="18" charset="0"/>
              </a:rPr>
              <a:t>muutama työlaki soveltuu myös työsuhteen ulkopuolella</a:t>
            </a:r>
          </a:p>
          <a:p>
            <a:pPr eaLnBrk="1" hangingPunct="1">
              <a:lnSpc>
                <a:spcPct val="90000"/>
              </a:lnSpc>
            </a:pPr>
            <a:r>
              <a:rPr lang="fi-FI" sz="2400" dirty="0" smtClean="0">
                <a:latin typeface="Times New Roman" pitchFamily="18" charset="0"/>
              </a:rPr>
              <a:t>lainsäädäntö pääosin vähimmäispakottavaa eli työntekijälle kuuluvia etuja ei saa vähentää</a:t>
            </a:r>
          </a:p>
          <a:p>
            <a:pPr lvl="1" eaLnBrk="1" hangingPunct="1">
              <a:lnSpc>
                <a:spcPct val="90000"/>
              </a:lnSpc>
            </a:pPr>
            <a:r>
              <a:rPr lang="fi-FI" sz="2000" dirty="0" smtClean="0">
                <a:latin typeface="Times New Roman" pitchFamily="18" charset="0"/>
              </a:rPr>
              <a:t>joitain täysin sopimuksenvaraisia lainkohtia -&gt; tarkastele työsopimuslakia -&gt; mitä löydät?</a:t>
            </a:r>
          </a:p>
          <a:p>
            <a:pPr lvl="1" eaLnBrk="1" hangingPunct="1">
              <a:lnSpc>
                <a:spcPct val="90000"/>
              </a:lnSpc>
            </a:pPr>
            <a:r>
              <a:rPr lang="fi-FI" sz="2000" dirty="0" smtClean="0">
                <a:latin typeface="Times New Roman" pitchFamily="18" charset="0"/>
              </a:rPr>
              <a:t>suurempi joukko lainkohtia, joista voidaan sopia toisin valtakunnallisten yhdistysten välisillä työehtosopimuksilla -&gt; mistä </a:t>
            </a:r>
            <a:r>
              <a:rPr lang="fi-FI" sz="2000" dirty="0" err="1" smtClean="0">
                <a:latin typeface="Times New Roman" pitchFamily="18" charset="0"/>
              </a:rPr>
              <a:t>TSL:sta</a:t>
            </a:r>
            <a:r>
              <a:rPr lang="fi-FI" sz="2000" dirty="0" smtClean="0">
                <a:latin typeface="Times New Roman" pitchFamily="18" charset="0"/>
              </a:rPr>
              <a:t> löydät nämä ns. </a:t>
            </a:r>
            <a:r>
              <a:rPr lang="fi-FI" sz="2000" dirty="0" err="1" smtClean="0">
                <a:latin typeface="Times New Roman" pitchFamily="18" charset="0"/>
              </a:rPr>
              <a:t>semidispositiiviset</a:t>
            </a:r>
            <a:r>
              <a:rPr lang="fi-FI" sz="2000" dirty="0" smtClean="0">
                <a:latin typeface="Times New Roman" pitchFamily="18" charset="0"/>
              </a:rPr>
              <a:t> säännökset?</a:t>
            </a:r>
          </a:p>
          <a:p>
            <a:pPr eaLnBrk="1" hangingPunct="1">
              <a:lnSpc>
                <a:spcPct val="90000"/>
              </a:lnSpc>
            </a:pPr>
            <a:r>
              <a:rPr lang="fi-FI" sz="2400" dirty="0" smtClean="0">
                <a:latin typeface="Times New Roman" pitchFamily="18" charset="0"/>
              </a:rPr>
              <a:t>työsuhteessa lain ohella: työehtosopimukset, työsopimus, työnantajan määräykset</a:t>
            </a:r>
          </a:p>
          <a:p>
            <a:pPr lvl="1" eaLnBrk="1" hangingPunct="1">
              <a:lnSpc>
                <a:spcPct val="90000"/>
              </a:lnSpc>
            </a:pPr>
            <a:r>
              <a:rPr lang="fi-FI" sz="2000" dirty="0" smtClean="0">
                <a:latin typeface="Times New Roman" pitchFamily="18" charset="0"/>
              </a:rPr>
              <a:t>pelkkä lain hallinta ei riitä käytännössä!</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Otsikko 1"/>
          <p:cNvSpPr>
            <a:spLocks noGrp="1"/>
          </p:cNvSpPr>
          <p:nvPr>
            <p:ph type="title"/>
          </p:nvPr>
        </p:nvSpPr>
        <p:spPr/>
        <p:txBody>
          <a:bodyPr/>
          <a:lstStyle/>
          <a:p>
            <a:r>
              <a:rPr lang="fi-FI" smtClean="0">
                <a:latin typeface="Times New Roman" pitchFamily="18" charset="0"/>
                <a:cs typeface="Times New Roman" pitchFamily="18" charset="0"/>
              </a:rPr>
              <a:t>Perusteluja</a:t>
            </a:r>
          </a:p>
        </p:txBody>
      </p:sp>
      <p:sp>
        <p:nvSpPr>
          <p:cNvPr id="67587" name="Sisällön paikkamerkki 2"/>
          <p:cNvSpPr>
            <a:spLocks noGrp="1"/>
          </p:cNvSpPr>
          <p:nvPr>
            <p:ph idx="1"/>
          </p:nvPr>
        </p:nvSpPr>
        <p:spPr/>
        <p:txBody>
          <a:bodyPr/>
          <a:lstStyle/>
          <a:p>
            <a:r>
              <a:rPr lang="fi-FI" sz="2400" smtClean="0">
                <a:latin typeface="Times New Roman" pitchFamily="18" charset="0"/>
                <a:cs typeface="Times New Roman" pitchFamily="18" charset="0"/>
              </a:rPr>
              <a:t>Tässä tapauksessa L:n ensimmäinen työsuhde yhtiön palveluksessa oli ollut varsin lyhyt, vähemmän kuin puolet koeajan työsopimuslaissa määritellystä enimmäispituudesta. Siihen nähden on mahdollista, ettei koeajan tarkoitus eli työntekijän työhön soveltuvuuden selvittäminen ollut vielä ensimmäisen työsuhteen aikana ehtinyt toteutua.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Otsikko 1"/>
          <p:cNvSpPr>
            <a:spLocks noGrp="1"/>
          </p:cNvSpPr>
          <p:nvPr>
            <p:ph type="title"/>
          </p:nvPr>
        </p:nvSpPr>
        <p:spPr/>
        <p:txBody>
          <a:bodyPr/>
          <a:lstStyle/>
          <a:p>
            <a:r>
              <a:rPr lang="fi-FI" smtClean="0"/>
              <a:t>…</a:t>
            </a:r>
          </a:p>
        </p:txBody>
      </p:sp>
      <p:sp>
        <p:nvSpPr>
          <p:cNvPr id="68611" name="Sisällön paikkamerkki 2"/>
          <p:cNvSpPr>
            <a:spLocks noGrp="1"/>
          </p:cNvSpPr>
          <p:nvPr>
            <p:ph idx="1"/>
          </p:nvPr>
        </p:nvSpPr>
        <p:spPr/>
        <p:txBody>
          <a:bodyPr/>
          <a:lstStyle/>
          <a:p>
            <a:r>
              <a:rPr lang="fi-FI" sz="2800" smtClean="0">
                <a:latin typeface="Times New Roman" pitchFamily="18" charset="0"/>
                <a:cs typeface="Times New Roman" pitchFamily="18" charset="0"/>
              </a:rPr>
              <a:t>Ottaen lisäksi huomioon, että L oli ensimmäisen työsuhteen jälkeen ollut poissa yhtiön palveluksesta ajan, joka oli neljä kertaa pidempi kuin hänen koko ensimmäinen työsuhteensa, Korkein oikeus katsoo, ettei uuteen työsopimukseen otetussa koeaikaehdossa ole ollut kysymys työntekijän työsuhdeturvan kiertämisestä, siitä riippumatta, olivatko uudessa työsuhteessa suoritettavat työtehtävät muuttuneet vai pysyneet samanlaisina kuin ensimmäisessä työsuhteessa</a:t>
            </a:r>
            <a:r>
              <a:rPr lang="fi-FI" sz="2800" smtClean="0"/>
              <a:t>.</a:t>
            </a:r>
            <a:endParaRPr lang="fi-FI"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Otsikko 1"/>
          <p:cNvSpPr>
            <a:spLocks noGrp="1"/>
          </p:cNvSpPr>
          <p:nvPr>
            <p:ph type="title"/>
          </p:nvPr>
        </p:nvSpPr>
        <p:spPr/>
        <p:txBody>
          <a:bodyPr/>
          <a:lstStyle/>
          <a:p>
            <a:r>
              <a:rPr lang="fi-FI" smtClean="0">
                <a:latin typeface="Times New Roman" pitchFamily="18" charset="0"/>
                <a:cs typeface="Times New Roman" pitchFamily="18" charset="0"/>
              </a:rPr>
              <a:t>KKO 1995:103</a:t>
            </a:r>
          </a:p>
        </p:txBody>
      </p:sp>
      <p:sp>
        <p:nvSpPr>
          <p:cNvPr id="69635" name="Sisällön paikkamerkki 2"/>
          <p:cNvSpPr>
            <a:spLocks noGrp="1"/>
          </p:cNvSpPr>
          <p:nvPr>
            <p:ph idx="1"/>
          </p:nvPr>
        </p:nvSpPr>
        <p:spPr/>
        <p:txBody>
          <a:bodyPr/>
          <a:lstStyle/>
          <a:p>
            <a:r>
              <a:rPr lang="fi-FI" dirty="0" smtClean="0">
                <a:latin typeface="Times New Roman" pitchFamily="18" charset="0"/>
                <a:cs typeface="Times New Roman" pitchFamily="18" charset="0"/>
              </a:rPr>
              <a:t>Työntekijä oli jonkin ajan kuluttua työsuhteen päättymisestä tehnyt työnantajan aloitteesta uuden työsopimuksen samanlaisista tehtävistä. Uudessa sopimuksessa oli neljän kuukauden koeaikaa koskeva ehto. Ehto katsottiin työntekijää sitovaksi</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Otsikko 1"/>
          <p:cNvSpPr>
            <a:spLocks noGrp="1"/>
          </p:cNvSpPr>
          <p:nvPr>
            <p:ph type="title"/>
          </p:nvPr>
        </p:nvSpPr>
        <p:spPr/>
        <p:txBody>
          <a:bodyPr/>
          <a:lstStyle/>
          <a:p>
            <a:r>
              <a:rPr lang="fi-FI" smtClean="0">
                <a:latin typeface="Times New Roman" pitchFamily="18" charset="0"/>
                <a:cs typeface="Times New Roman" pitchFamily="18" charset="0"/>
              </a:rPr>
              <a:t>Perusteluja</a:t>
            </a:r>
          </a:p>
        </p:txBody>
      </p:sp>
      <p:sp>
        <p:nvSpPr>
          <p:cNvPr id="70659" name="Sisällön paikkamerkki 2"/>
          <p:cNvSpPr>
            <a:spLocks noGrp="1"/>
          </p:cNvSpPr>
          <p:nvPr>
            <p:ph idx="1"/>
          </p:nvPr>
        </p:nvSpPr>
        <p:spPr/>
        <p:txBody>
          <a:bodyPr/>
          <a:lstStyle/>
          <a:p>
            <a:r>
              <a:rPr lang="fi-FI" sz="2400" smtClean="0">
                <a:latin typeface="Times New Roman" pitchFamily="18" charset="0"/>
                <a:cs typeface="Times New Roman" pitchFamily="18" charset="0"/>
              </a:rPr>
              <a:t>Ojanen on irtisanoutunut 31.12.1989 lukien yhtiön Itä-Suomen alueen myynnistä vastaavan Kouvolan konttorin aluepäällikön tehtävästä, jossa hän oli toiminut 24.8.1982 lukien. Tämän jälkeen hän on ollut erään toisen metallialan yrityksen palveluksessa. Yhtiön taholta on syyskesällä 1990 otettu yhteyttä Ojaseen ja tiedusteltu hänen halukkuuttaan aikaisempaa tehtävää vastaavaan työhön yhtiön Tampereen konttorin aluepäällikkönä. Uusi </a:t>
            </a:r>
            <a:r>
              <a:rPr lang="fi-FI" sz="2400" u="sng" smtClean="0">
                <a:latin typeface="Times New Roman" pitchFamily="18" charset="0"/>
                <a:cs typeface="Times New Roman" pitchFamily="18" charset="0"/>
                <a:hlinkClick r:id="rId2"/>
              </a:rPr>
              <a:t>‹</a:t>
            </a:r>
            <a:r>
              <a:rPr lang="fi-FI" sz="2400" smtClean="0">
                <a:latin typeface="Times New Roman" pitchFamily="18" charset="0"/>
                <a:cs typeface="Times New Roman" pitchFamily="18" charset="0"/>
              </a:rPr>
              <a:t>työsopimus</a:t>
            </a:r>
            <a:r>
              <a:rPr lang="fi-FI" sz="2400" u="sng" smtClean="0">
                <a:latin typeface="Times New Roman" pitchFamily="18" charset="0"/>
                <a:cs typeface="Times New Roman" pitchFamily="18" charset="0"/>
                <a:hlinkClick r:id="rId2"/>
              </a:rPr>
              <a:t>›</a:t>
            </a:r>
            <a:r>
              <a:rPr lang="fi-FI" sz="2400" smtClean="0">
                <a:latin typeface="Times New Roman" pitchFamily="18" charset="0"/>
                <a:cs typeface="Times New Roman" pitchFamily="18" charset="0"/>
              </a:rPr>
              <a:t>, johon on sisältynyt määräys neljän kuukauden koeajasta, on allekirjoitettu 16.10.1990.</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Otsikko 1"/>
          <p:cNvSpPr>
            <a:spLocks noGrp="1"/>
          </p:cNvSpPr>
          <p:nvPr>
            <p:ph type="title"/>
          </p:nvPr>
        </p:nvSpPr>
        <p:spPr>
          <a:xfrm>
            <a:off x="755650" y="476250"/>
            <a:ext cx="8229600" cy="1081088"/>
          </a:xfrm>
        </p:spPr>
        <p:txBody>
          <a:bodyPr/>
          <a:lstStyle/>
          <a:p>
            <a:r>
              <a:rPr lang="fi-FI" smtClean="0"/>
              <a:t>…</a:t>
            </a:r>
          </a:p>
        </p:txBody>
      </p:sp>
      <p:sp>
        <p:nvSpPr>
          <p:cNvPr id="71683" name="Sisällön paikkamerkki 2"/>
          <p:cNvSpPr>
            <a:spLocks noGrp="1"/>
          </p:cNvSpPr>
          <p:nvPr>
            <p:ph idx="1"/>
          </p:nvPr>
        </p:nvSpPr>
        <p:spPr>
          <a:xfrm>
            <a:off x="468313" y="1557338"/>
            <a:ext cx="8207375" cy="4767262"/>
          </a:xfrm>
        </p:spPr>
        <p:txBody>
          <a:bodyPr/>
          <a:lstStyle/>
          <a:p>
            <a:r>
              <a:rPr lang="fi-FI" sz="2400" smtClean="0">
                <a:latin typeface="Times New Roman" pitchFamily="18" charset="0"/>
                <a:cs typeface="Times New Roman" pitchFamily="18" charset="0"/>
              </a:rPr>
              <a:t>Ojasella on ollut pitkä kokemus konttorinjohtajan tehtävistä. Hän on kyennyt itsenäisesti harkitsemaan, siirtyykö hän yhtiön tarjoamilla ehdoilla uudelleen yhtiön palvelukseen vai jääkö hän entiseen työhönsä. Allekirjoittamalla työsopimuksen hän on hyväksynyt myös koeaikaa koskevan ehdon itseään sitovaksi. Ojasen työtehtäviin on sekä yhtiön Kouvolan että Tampereen konttorissa kuulunut konttorin johtaminen ja myyntityö. Tampereen myyntialue on kuitenkin ollut Kouvolaa suurempi, ja asiakaskunta sekä alaiset ovat vaihtuneet. Näissä olosuhteissa ei ole perusteltua katsoa, että yhtiö olisi koeaikaa koskevalla ehdolla pyrkinyt kiertämään työsopimuksen purkamista ja irtisanomista koskevia määräyksiä. Ehto sitoo Ojasta.</a:t>
            </a:r>
          </a:p>
          <a:p>
            <a:endParaRPr lang="fi-FI" sz="2400" smtClean="0">
              <a:latin typeface="Times New Roman" pitchFamily="18" charset="0"/>
              <a:cs typeface="Times New Roman" pitchFamily="18"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Otsikko 1"/>
          <p:cNvSpPr>
            <a:spLocks noGrp="1"/>
          </p:cNvSpPr>
          <p:nvPr>
            <p:ph type="title"/>
          </p:nvPr>
        </p:nvSpPr>
        <p:spPr/>
        <p:txBody>
          <a:bodyPr/>
          <a:lstStyle/>
          <a:p>
            <a:r>
              <a:rPr lang="fi-FI" smtClean="0">
                <a:latin typeface="Times New Roman" pitchFamily="18" charset="0"/>
                <a:cs typeface="Times New Roman" pitchFamily="18" charset="0"/>
              </a:rPr>
              <a:t>KKO 1986 II 52</a:t>
            </a:r>
          </a:p>
        </p:txBody>
      </p:sp>
      <p:sp>
        <p:nvSpPr>
          <p:cNvPr id="72707" name="Sisällön paikkamerkki 2"/>
          <p:cNvSpPr>
            <a:spLocks noGrp="1"/>
          </p:cNvSpPr>
          <p:nvPr>
            <p:ph idx="1"/>
          </p:nvPr>
        </p:nvSpPr>
        <p:spPr/>
        <p:txBody>
          <a:bodyPr/>
          <a:lstStyle/>
          <a:p>
            <a:r>
              <a:rPr lang="fi-FI" sz="2000" dirty="0" smtClean="0">
                <a:latin typeface="Times New Roman" pitchFamily="18" charset="0"/>
                <a:cs typeface="Times New Roman" pitchFamily="18" charset="0"/>
              </a:rPr>
              <a:t>Koska työntekijä oli palannut kohtuullisen ajan kuluessa entisen kaltaiseen työhön työnantajan palvelukseen, eikä ollut selvitetty, että olisi ollut erityinen syy koeaikaa koskevan määräyksen ottamiseen työsopimukseen, katsottiin määräyksen tarkoituksena olleen työsopimuksen purkamista ja irtisanomista koskevien säännösten kiertäminen. Sen vuoksi koeaikaa koskeva määräys ei ollut sitova.</a:t>
            </a:r>
          </a:p>
          <a:p>
            <a:pPr lvl="1"/>
            <a:r>
              <a:rPr lang="fi-FI" sz="2000" dirty="0" smtClean="0">
                <a:latin typeface="Times New Roman" pitchFamily="18" charset="0"/>
                <a:cs typeface="Times New Roman" pitchFamily="18" charset="0"/>
              </a:rPr>
              <a:t>Vainio oli ollut Sotka Oy:n palveluksessa 31.5.1976 alkaen ja itse irtisanonut työsopimuksensa päättymään 19.4.1982. Uuden työsopimuksen yhtiön kanssa Vainio oli tehnyt jo 14.6.1982, jolloin hän oli palannut entisen kaltaiseen työhön yhtiön Otavan sahalaitokselle.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pPr eaLnBrk="1" hangingPunct="1"/>
            <a:r>
              <a:rPr lang="fi-FI" smtClean="0">
                <a:latin typeface="Times New Roman" pitchFamily="18" charset="0"/>
              </a:rPr>
              <a:t>…</a:t>
            </a:r>
          </a:p>
        </p:txBody>
      </p:sp>
      <p:sp>
        <p:nvSpPr>
          <p:cNvPr id="73731" name="Rectangle 3"/>
          <p:cNvSpPr>
            <a:spLocks noGrp="1" noChangeArrowheads="1"/>
          </p:cNvSpPr>
          <p:nvPr>
            <p:ph type="body" idx="4294967295"/>
          </p:nvPr>
        </p:nvSpPr>
        <p:spPr/>
        <p:txBody>
          <a:bodyPr/>
          <a:lstStyle/>
          <a:p>
            <a:pPr eaLnBrk="1" hangingPunct="1"/>
            <a:r>
              <a:rPr lang="fi-FI" sz="2800" smtClean="0">
                <a:latin typeface="Times New Roman" pitchFamily="18" charset="0"/>
              </a:rPr>
              <a:t>vaikutus, koeaikapurku</a:t>
            </a:r>
          </a:p>
          <a:p>
            <a:pPr lvl="1" eaLnBrk="1" hangingPunct="1"/>
            <a:r>
              <a:rPr lang="fi-FI" smtClean="0">
                <a:latin typeface="Times New Roman" pitchFamily="18" charset="0"/>
              </a:rPr>
              <a:t>työnantaja ja työntekijä voivat purkaa</a:t>
            </a:r>
          </a:p>
          <a:p>
            <a:pPr lvl="1" eaLnBrk="1" hangingPunct="1"/>
            <a:r>
              <a:rPr lang="fi-FI" smtClean="0">
                <a:latin typeface="Times New Roman" pitchFamily="18" charset="0"/>
              </a:rPr>
              <a:t>ei epäasiallinen ja syrjivä syy</a:t>
            </a:r>
          </a:p>
          <a:p>
            <a:pPr lvl="2" eaLnBrk="1" hangingPunct="1"/>
            <a:r>
              <a:rPr lang="fi-FI" smtClean="0">
                <a:latin typeface="Times New Roman" pitchFamily="18" charset="0"/>
              </a:rPr>
              <a:t>ei taloudellinen ja tuotannollinen -&gt; ei liity koeajan funktioon</a:t>
            </a:r>
          </a:p>
          <a:p>
            <a:pPr lvl="1" eaLnBrk="1" hangingPunct="1"/>
            <a:r>
              <a:rPr lang="fi-FI" smtClean="0">
                <a:latin typeface="Times New Roman" pitchFamily="18" charset="0"/>
              </a:rPr>
              <a:t>työntekijän henkilöön / työsuoritukseen liittyvä syy, jos työnantaja purkaa</a:t>
            </a:r>
          </a:p>
          <a:p>
            <a:pPr lvl="2" eaLnBrk="1" hangingPunct="1"/>
            <a:r>
              <a:rPr lang="fi-FI" sz="2400" smtClean="0">
                <a:latin typeface="Times New Roman" pitchFamily="18" charset="0"/>
              </a:rPr>
              <a:t>esimerkiksi työntekijä ei selviä työtehtävistä, kyky ei riitä tai ei sopeudu työyhteisöön </a:t>
            </a:r>
            <a:br>
              <a:rPr lang="fi-FI" sz="2400" smtClean="0">
                <a:latin typeface="Times New Roman" pitchFamily="18" charset="0"/>
              </a:rPr>
            </a:br>
            <a:endParaRPr lang="fi-FI" sz="2400" smtClean="0">
              <a:latin typeface="Times New Roman"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fi-FI" smtClean="0">
                <a:latin typeface="Times New Roman" pitchFamily="18" charset="0"/>
              </a:rPr>
              <a:t>Kilpailukieltosopimus, TSL 3:5 §</a:t>
            </a:r>
          </a:p>
        </p:txBody>
      </p:sp>
      <p:sp>
        <p:nvSpPr>
          <p:cNvPr id="74755" name="Rectangle 3"/>
          <p:cNvSpPr>
            <a:spLocks noGrp="1" noChangeArrowheads="1"/>
          </p:cNvSpPr>
          <p:nvPr>
            <p:ph type="body" idx="1"/>
          </p:nvPr>
        </p:nvSpPr>
        <p:spPr/>
        <p:txBody>
          <a:bodyPr/>
          <a:lstStyle/>
          <a:p>
            <a:pPr eaLnBrk="1" hangingPunct="1"/>
            <a:r>
              <a:rPr lang="fi-FI" sz="2800" smtClean="0">
                <a:latin typeface="Times New Roman" pitchFamily="18" charset="0"/>
              </a:rPr>
              <a:t>erityisen painava syy, joka liittyy työnantajan toimintaan tai työsuhteeseen</a:t>
            </a:r>
          </a:p>
          <a:p>
            <a:pPr eaLnBrk="1" hangingPunct="1"/>
            <a:r>
              <a:rPr lang="fi-FI" sz="2800" smtClean="0">
                <a:latin typeface="Times New Roman" pitchFamily="18" charset="0"/>
              </a:rPr>
              <a:t>työsuhteen alkaessa tai sen aikana</a:t>
            </a:r>
          </a:p>
          <a:p>
            <a:pPr eaLnBrk="1" hangingPunct="1"/>
            <a:r>
              <a:rPr lang="fi-FI" sz="2800" smtClean="0">
                <a:latin typeface="Times New Roman" pitchFamily="18" charset="0"/>
              </a:rPr>
              <a:t>voi olla työsopimuksen tapaan vapaamuotoinen</a:t>
            </a:r>
          </a:p>
          <a:p>
            <a:pPr eaLnBrk="1" hangingPunct="1"/>
            <a:r>
              <a:rPr lang="fi-FI" sz="2800" smtClean="0">
                <a:latin typeface="Times New Roman" pitchFamily="18" charset="0"/>
              </a:rPr>
              <a:t>rajoitetaan työntekijän toimintaa työsuhteen päättymisen jälkeen</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fi-FI" smtClean="0"/>
              <a:t>….</a:t>
            </a:r>
          </a:p>
        </p:txBody>
      </p:sp>
      <p:sp>
        <p:nvSpPr>
          <p:cNvPr id="75779" name="Rectangle 3"/>
          <p:cNvSpPr>
            <a:spLocks noGrp="1" noChangeArrowheads="1"/>
          </p:cNvSpPr>
          <p:nvPr>
            <p:ph type="body" idx="1"/>
          </p:nvPr>
        </p:nvSpPr>
        <p:spPr/>
        <p:txBody>
          <a:bodyPr/>
          <a:lstStyle/>
          <a:p>
            <a:pPr lvl="1" eaLnBrk="1" hangingPunct="1">
              <a:lnSpc>
                <a:spcPct val="90000"/>
              </a:lnSpc>
              <a:buFontTx/>
              <a:buNone/>
            </a:pPr>
            <a:endParaRPr lang="fi-FI" sz="2200" dirty="0" smtClean="0">
              <a:latin typeface="Times New Roman" pitchFamily="18" charset="0"/>
            </a:endParaRPr>
          </a:p>
          <a:p>
            <a:pPr eaLnBrk="1" hangingPunct="1">
              <a:lnSpc>
                <a:spcPct val="90000"/>
              </a:lnSpc>
            </a:pPr>
            <a:r>
              <a:rPr lang="fi-FI" sz="2400" dirty="0" smtClean="0">
                <a:latin typeface="Times New Roman" pitchFamily="18" charset="0"/>
              </a:rPr>
              <a:t>kesto: 6 kk tai 1 v, jos kohtuullinen korvaus</a:t>
            </a:r>
          </a:p>
          <a:p>
            <a:pPr lvl="1" eaLnBrk="1" hangingPunct="1">
              <a:lnSpc>
                <a:spcPct val="90000"/>
              </a:lnSpc>
            </a:pPr>
            <a:r>
              <a:rPr lang="fi-FI" sz="2400" dirty="0" smtClean="0">
                <a:latin typeface="Times New Roman" pitchFamily="18" charset="0"/>
              </a:rPr>
              <a:t>korvauksesta ei tarvitse sopia</a:t>
            </a:r>
          </a:p>
          <a:p>
            <a:pPr lvl="1" eaLnBrk="1" hangingPunct="1">
              <a:lnSpc>
                <a:spcPct val="90000"/>
              </a:lnSpc>
            </a:pPr>
            <a:r>
              <a:rPr lang="fi-FI" sz="2400" dirty="0" smtClean="0">
                <a:latin typeface="Times New Roman" pitchFamily="18" charset="0"/>
              </a:rPr>
              <a:t>jos ei korvausta, rajoitusaika enintään 6 kk</a:t>
            </a:r>
          </a:p>
          <a:p>
            <a:pPr lvl="1" eaLnBrk="1" hangingPunct="1">
              <a:lnSpc>
                <a:spcPct val="90000"/>
              </a:lnSpc>
            </a:pPr>
            <a:r>
              <a:rPr lang="fi-FI" sz="2400" dirty="0" smtClean="0">
                <a:latin typeface="Times New Roman" pitchFamily="18" charset="0"/>
              </a:rPr>
              <a:t>kohtuullisen korvauksen määrästä ei säännöstä, vastaa jollakin tavoin 6 kk ylittävän kilpailukieltoajan pituuteen suhteutettua ansion menetystä</a:t>
            </a:r>
          </a:p>
          <a:p>
            <a:pPr eaLnBrk="1" hangingPunct="1">
              <a:lnSpc>
                <a:spcPct val="90000"/>
              </a:lnSpc>
            </a:pPr>
            <a:r>
              <a:rPr lang="fi-FI" sz="2400" dirty="0" smtClean="0">
                <a:latin typeface="Times New Roman" pitchFamily="18" charset="0"/>
              </a:rPr>
              <a:t>seuraamus rikkomisesta: vahingonkorvaus tai sovittu sopimussakko</a:t>
            </a:r>
          </a:p>
          <a:p>
            <a:pPr eaLnBrk="1" hangingPunct="1">
              <a:lnSpc>
                <a:spcPct val="90000"/>
              </a:lnSpc>
              <a:buFont typeface="Wingdings" pitchFamily="2" charset="2"/>
              <a:buNone/>
            </a:pPr>
            <a:endParaRPr lang="fi-FI" sz="2400" dirty="0" smtClean="0">
              <a:latin typeface="Times New Roman" pitchFamily="18" charset="0"/>
            </a:endParaRPr>
          </a:p>
          <a:p>
            <a:pPr eaLnBrk="1" hangingPunct="1">
              <a:lnSpc>
                <a:spcPct val="90000"/>
              </a:lnSpc>
              <a:buFont typeface="Wingdings" pitchFamily="2" charset="2"/>
              <a:buNone/>
            </a:pPr>
            <a:r>
              <a:rPr lang="fi-FI" sz="2400" dirty="0" smtClean="0">
                <a:latin typeface="Times New Roman" pitchFamily="18" charset="0"/>
              </a:rPr>
              <a:t>- ei sido, jos työsopimus päättyy työnantajasta johtuvasta syystä</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fi-FI" smtClean="0">
                <a:latin typeface="Times New Roman" pitchFamily="18" charset="0"/>
              </a:rPr>
              <a:t>KKO 2003:19</a:t>
            </a:r>
          </a:p>
        </p:txBody>
      </p:sp>
      <p:sp>
        <p:nvSpPr>
          <p:cNvPr id="76803" name="Rectangle 3"/>
          <p:cNvSpPr>
            <a:spLocks noGrp="1" noChangeArrowheads="1"/>
          </p:cNvSpPr>
          <p:nvPr>
            <p:ph type="body" idx="1"/>
          </p:nvPr>
        </p:nvSpPr>
        <p:spPr/>
        <p:txBody>
          <a:bodyPr/>
          <a:lstStyle/>
          <a:p>
            <a:pPr eaLnBrk="1" hangingPunct="1">
              <a:lnSpc>
                <a:spcPct val="90000"/>
              </a:lnSpc>
            </a:pPr>
            <a:r>
              <a:rPr lang="fi-FI" sz="2400" smtClean="0">
                <a:latin typeface="Times New Roman" pitchFamily="18" charset="0"/>
                <a:cs typeface="Times New Roman" pitchFamily="18" charset="0"/>
              </a:rPr>
              <a:t>Kiinteistönvälitysliikkeen työntekijä oli työsopimuksessaan sitoutunut kuuden kuukauden aikana työsuhteen päättymisestä lukien olemaan muun muassa vastaanottamatta kiinteistönvälitystoimintaan liittyviä toimeksiantoja henkilöiltä, jotka olivat olleet liikkeen asiakkaita työsopimuksen päättyessä tai työsopimuksen päättymistä lähinnä edeltäneiden kuuden kuukauden aikana. Korkeimman oikeuden tuomiosta ilmenevillä perusteilla sopimuslauseke katsottiin työsopimuslain 16 a §:ssä (724/1990, huom. vanha laki) tarkoitetuksi kilpailukieltosopimukseksi, jonka tekemiseen oli ollut laissa edellytetty työsuhteeseen liittyvä erityisen painava syy. (Ään.)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tsikko 1"/>
          <p:cNvSpPr>
            <a:spLocks noGrp="1"/>
          </p:cNvSpPr>
          <p:nvPr>
            <p:ph type="title"/>
          </p:nvPr>
        </p:nvSpPr>
        <p:spPr>
          <a:xfrm>
            <a:off x="457200" y="260350"/>
            <a:ext cx="8229600" cy="1587500"/>
          </a:xfrm>
        </p:spPr>
        <p:txBody>
          <a:bodyPr/>
          <a:lstStyle/>
          <a:p>
            <a:r>
              <a:rPr lang="fi-FI" sz="3200" smtClean="0">
                <a:latin typeface="Times New Roman" pitchFamily="18" charset="0"/>
                <a:cs typeface="Times New Roman" pitchFamily="18" charset="0"/>
              </a:rPr>
              <a:t>Miksi hallittava tieto siitä, että osa lain säännöksistä on dispositiivisia ja semidispositiivisia</a:t>
            </a:r>
          </a:p>
        </p:txBody>
      </p:sp>
      <p:sp>
        <p:nvSpPr>
          <p:cNvPr id="15363" name="Sisällön paikkamerkki 2"/>
          <p:cNvSpPr>
            <a:spLocks noGrp="1"/>
          </p:cNvSpPr>
          <p:nvPr>
            <p:ph idx="1"/>
          </p:nvPr>
        </p:nvSpPr>
        <p:spPr>
          <a:xfrm>
            <a:off x="457200" y="2135188"/>
            <a:ext cx="8229600" cy="4389437"/>
          </a:xfrm>
        </p:spPr>
        <p:txBody>
          <a:bodyPr/>
          <a:lstStyle/>
          <a:p>
            <a:r>
              <a:rPr lang="fi-FI" dirty="0" smtClean="0">
                <a:latin typeface="Times New Roman" pitchFamily="18" charset="0"/>
                <a:cs typeface="Times New Roman" pitchFamily="18" charset="0"/>
              </a:rPr>
              <a:t>onko tieto tärkeä käytännössä?</a:t>
            </a:r>
          </a:p>
          <a:p>
            <a:r>
              <a:rPr lang="fi-FI" dirty="0" smtClean="0">
                <a:latin typeface="Times New Roman" pitchFamily="18" charset="0"/>
                <a:cs typeface="Times New Roman" pitchFamily="18" charset="0"/>
              </a:rPr>
              <a:t>perustele!</a:t>
            </a:r>
          </a:p>
          <a:p>
            <a:r>
              <a:rPr lang="fi-FI" dirty="0" smtClean="0">
                <a:latin typeface="Times New Roman" pitchFamily="18" charset="0"/>
                <a:cs typeface="Times New Roman" pitchFamily="18" charset="0"/>
              </a:rPr>
              <a:t>esimerkkejä käytännöstä?</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Otsikko 1"/>
          <p:cNvSpPr>
            <a:spLocks noGrp="1"/>
          </p:cNvSpPr>
          <p:nvPr>
            <p:ph type="title"/>
          </p:nvPr>
        </p:nvSpPr>
        <p:spPr/>
        <p:txBody>
          <a:bodyPr/>
          <a:lstStyle/>
          <a:p>
            <a:r>
              <a:rPr lang="fi-FI" smtClean="0">
                <a:latin typeface="Times New Roman" pitchFamily="18" charset="0"/>
                <a:cs typeface="Times New Roman" pitchFamily="18" charset="0"/>
              </a:rPr>
              <a:t>Salassapitosopimuksesta</a:t>
            </a:r>
          </a:p>
        </p:txBody>
      </p:sp>
      <p:sp>
        <p:nvSpPr>
          <p:cNvPr id="77827" name="Sisällön paikkamerkki 2"/>
          <p:cNvSpPr>
            <a:spLocks noGrp="1"/>
          </p:cNvSpPr>
          <p:nvPr>
            <p:ph idx="1"/>
          </p:nvPr>
        </p:nvSpPr>
        <p:spPr/>
        <p:txBody>
          <a:bodyPr/>
          <a:lstStyle/>
          <a:p>
            <a:r>
              <a:rPr lang="fi-FI" sz="2800" dirty="0" smtClean="0">
                <a:latin typeface="Times New Roman" pitchFamily="18" charset="0"/>
                <a:cs typeface="Times New Roman" pitchFamily="18" charset="0"/>
              </a:rPr>
              <a:t>sopimus, jolla työsuhteen aikana määritetään salassapitovelvoitteen sisältö ja laajuus tai</a:t>
            </a:r>
          </a:p>
          <a:p>
            <a:r>
              <a:rPr lang="fi-FI" sz="2800" dirty="0" smtClean="0">
                <a:latin typeface="Times New Roman" pitchFamily="18" charset="0"/>
                <a:cs typeface="Times New Roman" pitchFamily="18" charset="0"/>
              </a:rPr>
              <a:t>sopimus, jolla jatketaan työntekijän </a:t>
            </a:r>
            <a:r>
              <a:rPr lang="fi-FI" sz="2800" dirty="0" err="1" smtClean="0">
                <a:latin typeface="Times New Roman" pitchFamily="18" charset="0"/>
                <a:cs typeface="Times New Roman" pitchFamily="18" charset="0"/>
              </a:rPr>
              <a:t>TSL:iin</a:t>
            </a:r>
            <a:r>
              <a:rPr lang="fi-FI" sz="2800" dirty="0" smtClean="0">
                <a:latin typeface="Times New Roman" pitchFamily="18" charset="0"/>
                <a:cs typeface="Times New Roman" pitchFamily="18" charset="0"/>
              </a:rPr>
              <a:t> perustuvaan liike- ja ammattisalaisuuksien ilmaisemisen kieltoa työsuhteen päättymisen jälkeiseen aikaan</a:t>
            </a:r>
          </a:p>
          <a:p>
            <a:r>
              <a:rPr lang="fi-FI" sz="2800" dirty="0" smtClean="0">
                <a:latin typeface="Times New Roman" pitchFamily="18" charset="0"/>
                <a:cs typeface="Times New Roman" pitchFamily="18" charset="0"/>
              </a:rPr>
              <a:t>lähtökohtaisesti sovelletaan oikeustoimilain säännöksiä</a:t>
            </a:r>
          </a:p>
          <a:p>
            <a:pPr lvl="1"/>
            <a:r>
              <a:rPr lang="fi-FI" sz="2400" dirty="0" smtClean="0">
                <a:latin typeface="Times New Roman" pitchFamily="18" charset="0"/>
                <a:cs typeface="Times New Roman" pitchFamily="18" charset="0"/>
              </a:rPr>
              <a:t>huom. Tiitinen ja Kröger: olisi sovellettava </a:t>
            </a:r>
            <a:r>
              <a:rPr lang="fi-FI" sz="2400" dirty="0" err="1" smtClean="0">
                <a:latin typeface="Times New Roman" pitchFamily="18" charset="0"/>
                <a:cs typeface="Times New Roman" pitchFamily="18" charset="0"/>
              </a:rPr>
              <a:t>OikTL:n</a:t>
            </a:r>
            <a:r>
              <a:rPr lang="fi-FI" sz="2400" dirty="0" smtClean="0">
                <a:latin typeface="Times New Roman" pitchFamily="18" charset="0"/>
                <a:cs typeface="Times New Roman" pitchFamily="18" charset="0"/>
              </a:rPr>
              <a:t> ohella tai niiden sijasta TSL 3:5:n oikeusohjeita? (Tiitinen – Kröger, s. 339)</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fi-FI" smtClean="0">
                <a:latin typeface="Times New Roman" pitchFamily="18" charset="0"/>
              </a:rPr>
              <a:t>Työnantajan velvoitteet</a:t>
            </a:r>
          </a:p>
        </p:txBody>
      </p:sp>
      <p:sp>
        <p:nvSpPr>
          <p:cNvPr id="7171" name="Rectangle 3"/>
          <p:cNvSpPr>
            <a:spLocks noGrp="1" noChangeArrowheads="1"/>
          </p:cNvSpPr>
          <p:nvPr>
            <p:ph type="body" idx="1"/>
          </p:nvPr>
        </p:nvSpPr>
        <p:spPr>
          <a:xfrm>
            <a:off x="457200" y="1268760"/>
            <a:ext cx="8229600" cy="4857403"/>
          </a:xfrm>
        </p:spPr>
        <p:txBody>
          <a:bodyPr/>
          <a:lstStyle/>
          <a:p>
            <a:pPr eaLnBrk="1" hangingPunct="1"/>
            <a:r>
              <a:rPr lang="fi-FI" dirty="0" smtClean="0">
                <a:latin typeface="Times New Roman" pitchFamily="18" charset="0"/>
              </a:rPr>
              <a:t>yleisvelvoite</a:t>
            </a:r>
          </a:p>
          <a:p>
            <a:pPr eaLnBrk="1" hangingPunct="1"/>
            <a:r>
              <a:rPr lang="fi-FI" dirty="0" smtClean="0">
                <a:latin typeface="Times New Roman" pitchFamily="18" charset="0"/>
              </a:rPr>
              <a:t>syrjintäkielto ja tasapuolisen kohtelun vaatimus</a:t>
            </a:r>
          </a:p>
          <a:p>
            <a:pPr eaLnBrk="1" hangingPunct="1"/>
            <a:r>
              <a:rPr lang="fi-FI" dirty="0" smtClean="0">
                <a:latin typeface="Times New Roman" pitchFamily="18" charset="0"/>
              </a:rPr>
              <a:t>työturvallisuus</a:t>
            </a:r>
          </a:p>
          <a:p>
            <a:pPr eaLnBrk="1" hangingPunct="1"/>
            <a:r>
              <a:rPr lang="fi-FI" dirty="0" smtClean="0">
                <a:latin typeface="Times New Roman" pitchFamily="18" charset="0"/>
              </a:rPr>
              <a:t>selvitys työnteon keskeisistä ehdoista</a:t>
            </a:r>
          </a:p>
          <a:p>
            <a:pPr eaLnBrk="1" hangingPunct="1"/>
            <a:r>
              <a:rPr lang="fi-FI" dirty="0" smtClean="0">
                <a:latin typeface="Times New Roman" pitchFamily="18" charset="0"/>
              </a:rPr>
              <a:t>velvollisuus tarjota työtä osa-aikaiselle</a:t>
            </a:r>
          </a:p>
          <a:p>
            <a:pPr eaLnBrk="1" hangingPunct="1"/>
            <a:r>
              <a:rPr lang="fi-FI" dirty="0" smtClean="0">
                <a:latin typeface="Times New Roman" pitchFamily="18" charset="0"/>
              </a:rPr>
              <a:t>vapautuvista työpaikoista tiedottaminen</a:t>
            </a:r>
          </a:p>
          <a:p>
            <a:pPr eaLnBrk="1" hangingPunct="1"/>
            <a:r>
              <a:rPr lang="fi-FI" dirty="0" smtClean="0">
                <a:latin typeface="Times New Roman" pitchFamily="18" charset="0"/>
              </a:rPr>
              <a:t>yleissitovan </a:t>
            </a:r>
            <a:r>
              <a:rPr lang="fi-FI" dirty="0" err="1" smtClean="0">
                <a:latin typeface="Times New Roman" pitchFamily="18" charset="0"/>
              </a:rPr>
              <a:t>tes:n</a:t>
            </a:r>
            <a:r>
              <a:rPr lang="fi-FI" dirty="0" smtClean="0">
                <a:latin typeface="Times New Roman" pitchFamily="18" charset="0"/>
              </a:rPr>
              <a:t> noudattaminen</a:t>
            </a:r>
          </a:p>
          <a:p>
            <a:pPr eaLnBrk="1" hangingPunct="1"/>
            <a:r>
              <a:rPr lang="fi-FI" dirty="0" smtClean="0">
                <a:latin typeface="Times New Roman" pitchFamily="18" charset="0"/>
              </a:rPr>
              <a:t>palkkausmääräykset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fi-FI" smtClean="0">
                <a:latin typeface="Times New Roman" pitchFamily="18" charset="0"/>
              </a:rPr>
              <a:t>Työnantajan velvoitteista</a:t>
            </a:r>
          </a:p>
        </p:txBody>
      </p:sp>
      <p:sp>
        <p:nvSpPr>
          <p:cNvPr id="8195" name="Rectangle 3"/>
          <p:cNvSpPr>
            <a:spLocks noGrp="1" noChangeArrowheads="1"/>
          </p:cNvSpPr>
          <p:nvPr>
            <p:ph type="body" idx="1"/>
          </p:nvPr>
        </p:nvSpPr>
        <p:spPr/>
        <p:txBody>
          <a:bodyPr/>
          <a:lstStyle/>
          <a:p>
            <a:pPr eaLnBrk="1" hangingPunct="1"/>
            <a:r>
              <a:rPr lang="fi-FI" dirty="0" smtClean="0">
                <a:latin typeface="Times New Roman" pitchFamily="18" charset="0"/>
              </a:rPr>
              <a:t>yleisvelvoitteen sisältö ja merkitys?</a:t>
            </a:r>
          </a:p>
          <a:p>
            <a:pPr eaLnBrk="1" hangingPunct="1"/>
            <a:r>
              <a:rPr lang="fi-FI" dirty="0" smtClean="0">
                <a:latin typeface="Times New Roman" pitchFamily="18" charset="0"/>
              </a:rPr>
              <a:t>työturvallisuusvelvoitteen sisältö</a:t>
            </a:r>
          </a:p>
          <a:p>
            <a:pPr eaLnBrk="1" hangingPunct="1"/>
            <a:r>
              <a:rPr lang="fi-FI" dirty="0" smtClean="0">
                <a:latin typeface="Times New Roman" pitchFamily="18" charset="0"/>
              </a:rPr>
              <a:t>miten laissa velvoitetaan tiedottamaan vapautuvista työpaikoista?</a:t>
            </a:r>
          </a:p>
          <a:p>
            <a:pPr eaLnBrk="1" hangingPunct="1"/>
            <a:r>
              <a:rPr lang="fi-FI" dirty="0" smtClean="0">
                <a:latin typeface="Times New Roman" pitchFamily="18" charset="0"/>
              </a:rPr>
              <a:t>oikeus lisätyöhön/velvollisuus tarjota lisätyötä osa-aikaiselle?</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z="3600" dirty="0" smtClean="0">
                <a:latin typeface="Times New Roman" pitchFamily="18" charset="0"/>
                <a:cs typeface="Times New Roman" pitchFamily="18" charset="0"/>
              </a:rPr>
              <a:t>Lakiin kirjoittamaton työnantajan </a:t>
            </a:r>
            <a:r>
              <a:rPr lang="fi-FI" sz="3600" smtClean="0">
                <a:latin typeface="Times New Roman" pitchFamily="18" charset="0"/>
                <a:cs typeface="Times New Roman" pitchFamily="18" charset="0"/>
              </a:rPr>
              <a:t>lojaliteettivelvoite, KKO </a:t>
            </a:r>
            <a:r>
              <a:rPr lang="fi-FI" sz="3600" dirty="0" smtClean="0">
                <a:latin typeface="Times New Roman" panose="02020603050405020304" pitchFamily="18" charset="0"/>
                <a:cs typeface="Times New Roman" panose="02020603050405020304" pitchFamily="18" charset="0"/>
              </a:rPr>
              <a:t>2016:13</a:t>
            </a:r>
            <a:endParaRPr lang="fi-FI"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fi-FI" sz="2400" dirty="0" smtClean="0">
                <a:latin typeface="Times New Roman" panose="02020603050405020304" pitchFamily="18" charset="0"/>
                <a:cs typeface="Times New Roman" panose="02020603050405020304" pitchFamily="18" charset="0"/>
              </a:rPr>
              <a:t>Turvatarkastajana työskentelevältä K:lta oli otettu väliaikaisesti pois henkilökortti, jonka voimassaolo oli edellytyksenä turvatarkastajana työskentelylle. K:n työnantaja S Oy oli keskeyttänyt K:n työnteon, kunnes hän sai henkilökortin takaisin. K:lle ei ollut maksettu palkkaa työnteon keskeytyksen ajalta.</a:t>
            </a:r>
          </a:p>
          <a:p>
            <a:r>
              <a:rPr lang="fi-FI" sz="2400" dirty="0" smtClean="0">
                <a:latin typeface="Times New Roman" panose="02020603050405020304" pitchFamily="18" charset="0"/>
                <a:cs typeface="Times New Roman" panose="02020603050405020304" pitchFamily="18" charset="0"/>
              </a:rPr>
              <a:t>Kun S Oy ei ollut selvittänyt, millaisiin työtehtäviin K olisi voitu työnteon keskeytyksen välttämiseksi sijoittaa, eikä yksilöidysti tarjonnut K:lle muuta työtä, S Oy velvoitettiin suorittamaan K:lle vahingonkorvausta tästä laiminlyönnistä aiheutuneesta ansionmenetyksestä.</a:t>
            </a:r>
          </a:p>
          <a:p>
            <a:endParaRPr lang="fi-FI" dirty="0"/>
          </a:p>
        </p:txBody>
      </p:sp>
    </p:spTree>
    <p:extLst>
      <p:ext uri="{BB962C8B-B14F-4D97-AF65-F5344CB8AC3E}">
        <p14:creationId xmlns:p14="http://schemas.microsoft.com/office/powerpoint/2010/main" val="1661425470"/>
      </p:ext>
    </p:extLst>
  </p:cSld>
  <p:clrMapOvr>
    <a:masterClrMapping/>
  </p:clrMapOvr>
  <p:transition spd="med">
    <p:fad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Perustelut</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fi-FI" sz="2400" dirty="0" smtClean="0">
                <a:latin typeface="Times New Roman" panose="02020603050405020304" pitchFamily="18" charset="0"/>
                <a:cs typeface="Times New Roman" panose="02020603050405020304" pitchFamily="18" charset="0"/>
              </a:rPr>
              <a:t>12. Työsuhteessa noudatetaan työsopimuksen ehtojen sekä työsopimuslain ja muun työoikeudellisen lainsäädännön ohella </a:t>
            </a:r>
            <a:r>
              <a:rPr lang="fi-FI" sz="2400" i="1" u="sng" dirty="0" smtClean="0">
                <a:latin typeface="Times New Roman" panose="02020603050405020304" pitchFamily="18" charset="0"/>
                <a:cs typeface="Times New Roman" panose="02020603050405020304" pitchFamily="18" charset="0"/>
              </a:rPr>
              <a:t>yleisiä sopimusoikeudellisia periaatteita, kuten lojaliteettiperiaatetta</a:t>
            </a:r>
            <a:r>
              <a:rPr lang="fi-FI" sz="2400" dirty="0" smtClean="0">
                <a:latin typeface="Times New Roman" panose="02020603050405020304" pitchFamily="18" charset="0"/>
                <a:cs typeface="Times New Roman" panose="02020603050405020304" pitchFamily="18" charset="0"/>
              </a:rPr>
              <a:t>. Lojaliteettiperiaatteen mukaan työnantajan on otettava työsuhteessa huomioon myös </a:t>
            </a:r>
            <a:r>
              <a:rPr lang="fi-FI" sz="2400" i="1" dirty="0" smtClean="0">
                <a:latin typeface="Times New Roman" panose="02020603050405020304" pitchFamily="18" charset="0"/>
                <a:cs typeface="Times New Roman" panose="02020603050405020304" pitchFamily="18" charset="0"/>
              </a:rPr>
              <a:t>työntekijän edut</a:t>
            </a:r>
            <a:r>
              <a:rPr lang="fi-FI" sz="2400" dirty="0" smtClean="0">
                <a:latin typeface="Times New Roman" panose="02020603050405020304" pitchFamily="18" charset="0"/>
                <a:cs typeface="Times New Roman" panose="02020603050405020304" pitchFamily="18" charset="0"/>
              </a:rPr>
              <a:t>. Tämä tarkoittaa muun ohella sitä, että työnantajan on </a:t>
            </a:r>
            <a:r>
              <a:rPr lang="fi-FI" sz="2400" i="1" dirty="0" smtClean="0">
                <a:latin typeface="Times New Roman" panose="02020603050405020304" pitchFamily="18" charset="0"/>
                <a:cs typeface="Times New Roman" panose="02020603050405020304" pitchFamily="18" charset="0"/>
              </a:rPr>
              <a:t>pyrittävä ylläpitämään työsuhteen jatkuvuutta</a:t>
            </a:r>
            <a:r>
              <a:rPr lang="fi-FI" sz="2400" dirty="0" smtClean="0">
                <a:latin typeface="Times New Roman" panose="02020603050405020304" pitchFamily="18" charset="0"/>
                <a:cs typeface="Times New Roman" panose="02020603050405020304" pitchFamily="18" charset="0"/>
              </a:rPr>
              <a:t>. Tätä velvoitetta ilmentävät työsopimuslain säännökset, joissa työnantajalle on säädetty velvollisuus selvittää, voitaisiinko työntekijä, joka on vaarassa jäädä pysyvästi tai tilapäisesti vaille työtä, sijoittaa muuhun työhön.</a:t>
            </a:r>
            <a:endParaRPr lang="fi-FI"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2762344"/>
      </p:ext>
    </p:extLst>
  </p:cSld>
  <p:clrMapOvr>
    <a:masterClrMapping/>
  </p:clrMapOvr>
  <p:transition spd="med">
    <p:fad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Perustelut</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9552" y="1556792"/>
            <a:ext cx="7975798" cy="4620173"/>
          </a:xfrm>
        </p:spPr>
        <p:txBody>
          <a:bodyPr>
            <a:normAutofit fontScale="62500" lnSpcReduction="20000"/>
          </a:bodyPr>
          <a:lstStyle/>
          <a:p>
            <a:pPr>
              <a:lnSpc>
                <a:spcPct val="110000"/>
              </a:lnSpc>
              <a:spcBef>
                <a:spcPts val="0"/>
              </a:spcBef>
            </a:pPr>
            <a:r>
              <a:rPr lang="fi-FI" dirty="0" smtClean="0">
                <a:latin typeface="Times New Roman" panose="02020603050405020304" pitchFamily="18" charset="0"/>
                <a:cs typeface="Times New Roman" panose="02020603050405020304" pitchFamily="18" charset="0"/>
              </a:rPr>
              <a:t>17. Sekä </a:t>
            </a:r>
            <a:r>
              <a:rPr lang="fi-FI" i="1" u="sng" dirty="0" smtClean="0">
                <a:latin typeface="Times New Roman" panose="02020603050405020304" pitchFamily="18" charset="0"/>
                <a:cs typeface="Times New Roman" panose="02020603050405020304" pitchFamily="18" charset="0"/>
              </a:rPr>
              <a:t>työnantajan lojaliteettivelvollisuus </a:t>
            </a:r>
            <a:r>
              <a:rPr lang="fi-FI" dirty="0" smtClean="0">
                <a:latin typeface="Times New Roman" panose="02020603050405020304" pitchFamily="18" charset="0"/>
                <a:cs typeface="Times New Roman" panose="02020603050405020304" pitchFamily="18" charset="0"/>
              </a:rPr>
              <a:t>että verrannollisia tilanteita koskevat työsopimuslain säännökset puoltavat päätelmää, että työnantajalla on käsillä olevan kaltaisissa tilanteissa </a:t>
            </a:r>
            <a:r>
              <a:rPr lang="fi-FI" i="1" dirty="0" smtClean="0">
                <a:latin typeface="Times New Roman" panose="02020603050405020304" pitchFamily="18" charset="0"/>
                <a:cs typeface="Times New Roman" panose="02020603050405020304" pitchFamily="18" charset="0"/>
              </a:rPr>
              <a:t>velvollisuus selvittää, olisiko työnteon keskeytys vältettävissä sijoittamalla työntekijä muuhun työhön</a:t>
            </a:r>
            <a:r>
              <a:rPr lang="fi-FI" dirty="0" smtClean="0">
                <a:latin typeface="Times New Roman" panose="02020603050405020304" pitchFamily="18" charset="0"/>
                <a:cs typeface="Times New Roman" panose="02020603050405020304" pitchFamily="18" charset="0"/>
              </a:rPr>
              <a:t>. Myös johdonmukaisuussyyt puoltavat tällaista päätelmää. Olisi epäjohdonmukaista, ettei tällaista velvollisuutta olisi harkittaessa työnteon keskeyttämistä vain väliaikaisesti, kun työnantajalla on sanottu velvollisuus harkittaessa työsopimuksen irtisanomista tai työntekijän lomauttamista.</a:t>
            </a:r>
          </a:p>
          <a:p>
            <a:pPr>
              <a:lnSpc>
                <a:spcPct val="110000"/>
              </a:lnSpc>
              <a:spcBef>
                <a:spcPts val="0"/>
              </a:spcBef>
            </a:pPr>
            <a:endParaRPr lang="fi-FI" dirty="0" smtClean="0">
              <a:latin typeface="Times New Roman" panose="02020603050405020304" pitchFamily="18" charset="0"/>
              <a:cs typeface="Times New Roman" panose="02020603050405020304" pitchFamily="18" charset="0"/>
            </a:endParaRPr>
          </a:p>
          <a:p>
            <a:pPr>
              <a:lnSpc>
                <a:spcPct val="110000"/>
              </a:lnSpc>
              <a:spcBef>
                <a:spcPts val="0"/>
              </a:spcBef>
            </a:pPr>
            <a:r>
              <a:rPr lang="fi-FI" dirty="0" smtClean="0">
                <a:latin typeface="Times New Roman" panose="02020603050405020304" pitchFamily="18" charset="0"/>
                <a:cs typeface="Times New Roman" panose="02020603050405020304" pitchFamily="18" charset="0"/>
              </a:rPr>
              <a:t>18. Edellä mainituilla perusteilla Korkein oikeus katsoo, että tilanteessa, jossa työnantaja harkitsee </a:t>
            </a:r>
            <a:r>
              <a:rPr lang="fi-FI" i="1" dirty="0" smtClean="0">
                <a:latin typeface="Times New Roman" panose="02020603050405020304" pitchFamily="18" charset="0"/>
                <a:cs typeface="Times New Roman" panose="02020603050405020304" pitchFamily="18" charset="0"/>
              </a:rPr>
              <a:t>työnteon väliaikaista keskeyttämistä työntekijän henkilöön liittyvän työntekoedellytyksen puuttumisen vuoksi</a:t>
            </a:r>
            <a:r>
              <a:rPr lang="fi-FI" dirty="0" smtClean="0">
                <a:latin typeface="Times New Roman" panose="02020603050405020304" pitchFamily="18" charset="0"/>
                <a:cs typeface="Times New Roman" panose="02020603050405020304" pitchFamily="18" charset="0"/>
              </a:rPr>
              <a:t>, työnantajan on selvitettävä, olisiko keskeytys vältettävissä sijoittamalla työntekijä muuhun työsopimuksen mukaiseen työhön.</a:t>
            </a:r>
          </a:p>
          <a:p>
            <a:endParaRPr lang="fi-FI" dirty="0"/>
          </a:p>
        </p:txBody>
      </p:sp>
    </p:spTree>
    <p:extLst>
      <p:ext uri="{BB962C8B-B14F-4D97-AF65-F5344CB8AC3E}">
        <p14:creationId xmlns:p14="http://schemas.microsoft.com/office/powerpoint/2010/main" val="899351959"/>
      </p:ext>
    </p:extLst>
  </p:cSld>
  <p:clrMapOvr>
    <a:masterClrMapping/>
  </p:clrMapOvr>
  <p:transition spd="med">
    <p:fad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716924"/>
          </a:xfrm>
        </p:spPr>
        <p:txBody>
          <a:bodyPr>
            <a:normAutofit fontScale="90000"/>
          </a:bodyPr>
          <a:lstStyle/>
          <a:p>
            <a:r>
              <a:rPr lang="fi-FI" dirty="0" smtClean="0">
                <a:latin typeface="Times New Roman" panose="02020603050405020304" pitchFamily="18" charset="0"/>
                <a:cs typeface="Times New Roman" panose="02020603050405020304" pitchFamily="18" charset="0"/>
              </a:rPr>
              <a:t>Oikeuskäytännön perusteella</a:t>
            </a:r>
            <a:endParaRPr lang="fi-FI"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7544" y="1484784"/>
            <a:ext cx="7848873" cy="4556579"/>
          </a:xfrm>
        </p:spPr>
        <p:txBody>
          <a:bodyPr>
            <a:normAutofit/>
          </a:bodyPr>
          <a:lstStyle/>
          <a:p>
            <a:r>
              <a:rPr lang="fi-FI" sz="3200" dirty="0" smtClean="0">
                <a:latin typeface="Times New Roman" panose="02020603050405020304" pitchFamily="18" charset="0"/>
                <a:cs typeface="Times New Roman" panose="02020603050405020304" pitchFamily="18" charset="0"/>
              </a:rPr>
              <a:t>työnantajan lojaliteettivelvoite itsenäinen velvoite </a:t>
            </a:r>
            <a:endParaRPr lang="fi-FI" dirty="0" smtClean="0">
              <a:latin typeface="Times New Roman" panose="02020603050405020304" pitchFamily="18" charset="0"/>
              <a:cs typeface="Times New Roman" panose="02020603050405020304" pitchFamily="18" charset="0"/>
            </a:endParaRPr>
          </a:p>
          <a:p>
            <a:r>
              <a:rPr lang="fi-FI" sz="3200" dirty="0" smtClean="0">
                <a:latin typeface="Times New Roman" panose="02020603050405020304" pitchFamily="18" charset="0"/>
                <a:cs typeface="Times New Roman" panose="02020603050405020304" pitchFamily="18" charset="0"/>
              </a:rPr>
              <a:t>vahvistaa muun työn tarjoamisvelvoitetta</a:t>
            </a:r>
          </a:p>
          <a:p>
            <a:r>
              <a:rPr lang="fi-FI" sz="3200" dirty="0" smtClean="0">
                <a:latin typeface="Times New Roman" panose="02020603050405020304" pitchFamily="18" charset="0"/>
                <a:cs typeface="Times New Roman" panose="02020603050405020304" pitchFamily="18" charset="0"/>
              </a:rPr>
              <a:t>velvoittaa ottamaan huomioon työntekijän edut huomioon ja  ainakin ylläpitämään työsuhteen jatkuvuutta</a:t>
            </a:r>
          </a:p>
          <a:p>
            <a:r>
              <a:rPr lang="fi-FI" sz="3200" dirty="0" smtClean="0">
                <a:latin typeface="Times New Roman" panose="02020603050405020304" pitchFamily="18" charset="0"/>
                <a:cs typeface="Times New Roman" panose="02020603050405020304" pitchFamily="18" charset="0"/>
              </a:rPr>
              <a:t>rikkominen voi johtaa seuraamuksiin, ei pelkästään ”täydennä” muita seuraamuksia</a:t>
            </a:r>
          </a:p>
        </p:txBody>
      </p:sp>
    </p:spTree>
    <p:extLst>
      <p:ext uri="{BB962C8B-B14F-4D97-AF65-F5344CB8AC3E}">
        <p14:creationId xmlns:p14="http://schemas.microsoft.com/office/powerpoint/2010/main" val="3603028497"/>
      </p:ext>
    </p:extLst>
  </p:cSld>
  <p:clrMapOvr>
    <a:masterClrMapping/>
  </p:clrMapOvr>
  <p:transition spd="med">
    <p:fad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76672"/>
            <a:ext cx="8229600" cy="1007641"/>
          </a:xfrm>
        </p:spPr>
        <p:txBody>
          <a:bodyPr/>
          <a:lstStyle/>
          <a:p>
            <a:pPr eaLnBrk="1" hangingPunct="1"/>
            <a:r>
              <a:rPr lang="fi-FI" dirty="0" smtClean="0">
                <a:latin typeface="Times New Roman" pitchFamily="18" charset="0"/>
              </a:rPr>
              <a:t/>
            </a:r>
            <a:br>
              <a:rPr lang="fi-FI" dirty="0" smtClean="0">
                <a:latin typeface="Times New Roman" pitchFamily="18" charset="0"/>
              </a:rPr>
            </a:br>
            <a:r>
              <a:rPr lang="fi-FI" sz="3600" dirty="0" smtClean="0">
                <a:latin typeface="Times New Roman" pitchFamily="18" charset="0"/>
              </a:rPr>
              <a:t>TSL:n palkkamääräyksistä: tutustutaan työsopimuslain avulla</a:t>
            </a:r>
            <a:r>
              <a:rPr lang="fi-FI" dirty="0" smtClean="0">
                <a:latin typeface="Times New Roman" pitchFamily="18" charset="0"/>
              </a:rPr>
              <a:t/>
            </a:r>
            <a:br>
              <a:rPr lang="fi-FI" dirty="0" smtClean="0">
                <a:latin typeface="Times New Roman" pitchFamily="18" charset="0"/>
              </a:rPr>
            </a:br>
            <a:endParaRPr lang="fi-FI" dirty="0" smtClean="0">
              <a:latin typeface="Times New Roman" pitchFamily="18" charset="0"/>
            </a:endParaRPr>
          </a:p>
        </p:txBody>
      </p:sp>
      <p:sp>
        <p:nvSpPr>
          <p:cNvPr id="9219" name="Rectangle 3"/>
          <p:cNvSpPr>
            <a:spLocks noGrp="1" noChangeArrowheads="1"/>
          </p:cNvSpPr>
          <p:nvPr>
            <p:ph type="body" idx="1"/>
          </p:nvPr>
        </p:nvSpPr>
        <p:spPr>
          <a:xfrm>
            <a:off x="467544" y="1412776"/>
            <a:ext cx="8219256" cy="4713387"/>
          </a:xfrm>
        </p:spPr>
        <p:txBody>
          <a:bodyPr/>
          <a:lstStyle/>
          <a:p>
            <a:pPr eaLnBrk="1" hangingPunct="1">
              <a:lnSpc>
                <a:spcPct val="90000"/>
              </a:lnSpc>
            </a:pPr>
            <a:r>
              <a:rPr lang="fi-FI" sz="2800" dirty="0" smtClean="0">
                <a:latin typeface="Times New Roman" pitchFamily="18" charset="0"/>
              </a:rPr>
              <a:t>”muoto” (laji)</a:t>
            </a:r>
          </a:p>
          <a:p>
            <a:pPr eaLnBrk="1" hangingPunct="1">
              <a:lnSpc>
                <a:spcPct val="90000"/>
              </a:lnSpc>
            </a:pPr>
            <a:r>
              <a:rPr lang="fi-FI" sz="2800" dirty="0" smtClean="0">
                <a:latin typeface="Times New Roman" pitchFamily="18" charset="0"/>
              </a:rPr>
              <a:t>maksuaika</a:t>
            </a:r>
          </a:p>
          <a:p>
            <a:pPr eaLnBrk="1" hangingPunct="1">
              <a:lnSpc>
                <a:spcPct val="90000"/>
              </a:lnSpc>
            </a:pPr>
            <a:r>
              <a:rPr lang="fi-FI" sz="2800" dirty="0" smtClean="0">
                <a:latin typeface="Times New Roman" pitchFamily="18" charset="0"/>
              </a:rPr>
              <a:t>maksutapa</a:t>
            </a:r>
          </a:p>
          <a:p>
            <a:pPr eaLnBrk="1" hangingPunct="1">
              <a:lnSpc>
                <a:spcPct val="90000"/>
              </a:lnSpc>
            </a:pPr>
            <a:r>
              <a:rPr lang="fi-FI" sz="2800" dirty="0" smtClean="0">
                <a:latin typeface="Times New Roman" pitchFamily="18" charset="0"/>
              </a:rPr>
              <a:t>erääntyminen</a:t>
            </a:r>
          </a:p>
          <a:p>
            <a:pPr eaLnBrk="1" hangingPunct="1">
              <a:lnSpc>
                <a:spcPct val="90000"/>
              </a:lnSpc>
            </a:pPr>
            <a:r>
              <a:rPr lang="fi-FI" sz="2800" dirty="0" smtClean="0">
                <a:latin typeface="Times New Roman" pitchFamily="18" charset="0"/>
              </a:rPr>
              <a:t>kuittausoikeus</a:t>
            </a:r>
          </a:p>
          <a:p>
            <a:pPr eaLnBrk="1" hangingPunct="1">
              <a:lnSpc>
                <a:spcPct val="90000"/>
              </a:lnSpc>
            </a:pPr>
            <a:r>
              <a:rPr lang="fi-FI" sz="2800" dirty="0" smtClean="0">
                <a:latin typeface="Times New Roman" pitchFamily="18" charset="0"/>
              </a:rPr>
              <a:t>palkka tehdystä työstä ja poikkeukset siitä</a:t>
            </a:r>
          </a:p>
          <a:p>
            <a:pPr lvl="1" eaLnBrk="1" hangingPunct="1">
              <a:lnSpc>
                <a:spcPct val="90000"/>
              </a:lnSpc>
            </a:pPr>
            <a:r>
              <a:rPr lang="fi-FI" dirty="0" smtClean="0">
                <a:latin typeface="Times New Roman" pitchFamily="18" charset="0"/>
              </a:rPr>
              <a:t>sairausajan palkka</a:t>
            </a:r>
          </a:p>
          <a:p>
            <a:pPr lvl="1" eaLnBrk="1" hangingPunct="1">
              <a:lnSpc>
                <a:spcPct val="90000"/>
              </a:lnSpc>
            </a:pPr>
            <a:r>
              <a:rPr lang="fi-FI" dirty="0" smtClean="0">
                <a:latin typeface="Times New Roman" pitchFamily="18" charset="0"/>
              </a:rPr>
              <a:t>ylivoimainen syy</a:t>
            </a:r>
          </a:p>
          <a:p>
            <a:pPr lvl="1" eaLnBrk="1" hangingPunct="1">
              <a:lnSpc>
                <a:spcPct val="90000"/>
              </a:lnSpc>
            </a:pPr>
            <a:r>
              <a:rPr lang="fi-FI" dirty="0" smtClean="0">
                <a:latin typeface="Times New Roman" pitchFamily="18" charset="0"/>
              </a:rPr>
              <a:t>työnantajasta johtuva syy</a:t>
            </a:r>
          </a:p>
          <a:p>
            <a:pPr eaLnBrk="1" hangingPunct="1">
              <a:lnSpc>
                <a:spcPct val="90000"/>
              </a:lnSpc>
            </a:pPr>
            <a:r>
              <a:rPr lang="fi-FI" sz="2800" dirty="0" smtClean="0">
                <a:latin typeface="Times New Roman" pitchFamily="18" charset="0"/>
              </a:rPr>
              <a:t>palkan suuruus</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Times New Roman" panose="02020603050405020304" pitchFamily="18" charset="0"/>
                <a:cs typeface="Times New Roman" panose="02020603050405020304" pitchFamily="18" charset="0"/>
              </a:rPr>
              <a:t>Tutustutaan työsopimuslain avulla</a:t>
            </a:r>
            <a:endParaRPr lang="fi-FI" dirty="0">
              <a:latin typeface="Times New Roman" panose="02020603050405020304" pitchFamily="18" charset="0"/>
              <a:cs typeface="Times New Roman" panose="02020603050405020304" pitchFamily="18" charset="0"/>
            </a:endParaRPr>
          </a:p>
        </p:txBody>
      </p:sp>
      <p:sp>
        <p:nvSpPr>
          <p:cNvPr id="3" name="Sisällön paikkamerkki 2"/>
          <p:cNvSpPr>
            <a:spLocks noGrp="1"/>
          </p:cNvSpPr>
          <p:nvPr>
            <p:ph idx="1"/>
          </p:nvPr>
        </p:nvSpPr>
        <p:spPr/>
        <p:txBody>
          <a:bodyPr/>
          <a:lstStyle/>
          <a:p>
            <a:r>
              <a:rPr lang="fi-FI" dirty="0" smtClean="0">
                <a:latin typeface="Times New Roman" panose="02020603050405020304" pitchFamily="18" charset="0"/>
                <a:cs typeface="Times New Roman" panose="02020603050405020304" pitchFamily="18" charset="0"/>
              </a:rPr>
              <a:t>palkka työnteon estyessä?</a:t>
            </a:r>
          </a:p>
          <a:p>
            <a:r>
              <a:rPr lang="fi-FI" dirty="0" smtClean="0">
                <a:latin typeface="Times New Roman" panose="02020603050405020304" pitchFamily="18" charset="0"/>
                <a:cs typeface="Times New Roman" panose="02020603050405020304" pitchFamily="18" charset="0"/>
              </a:rPr>
              <a:t>palkan laji ja maksuaika? Käteisenä maksettava palkka?</a:t>
            </a:r>
          </a:p>
          <a:p>
            <a:r>
              <a:rPr lang="fi-FI" dirty="0" smtClean="0">
                <a:latin typeface="Times New Roman" panose="02020603050405020304" pitchFamily="18" charset="0"/>
                <a:cs typeface="Times New Roman" panose="02020603050405020304" pitchFamily="18" charset="0"/>
              </a:rPr>
              <a:t>odotuspäivien palkka?</a:t>
            </a:r>
            <a:endParaRPr lang="fi-FI"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427304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04850"/>
            <a:ext cx="8229600" cy="852488"/>
          </a:xfrm>
        </p:spPr>
        <p:txBody>
          <a:bodyPr/>
          <a:lstStyle/>
          <a:p>
            <a:pPr eaLnBrk="1" hangingPunct="1"/>
            <a:r>
              <a:rPr lang="fi-FI" smtClean="0">
                <a:latin typeface="Times New Roman" pitchFamily="18" charset="0"/>
              </a:rPr>
              <a:t>Sairausajanpalkan maksusta…</a:t>
            </a:r>
          </a:p>
        </p:txBody>
      </p:sp>
      <p:sp>
        <p:nvSpPr>
          <p:cNvPr id="10243" name="Rectangle 3"/>
          <p:cNvSpPr>
            <a:spLocks noGrp="1" noChangeArrowheads="1"/>
          </p:cNvSpPr>
          <p:nvPr>
            <p:ph type="body" idx="1"/>
          </p:nvPr>
        </p:nvSpPr>
        <p:spPr>
          <a:xfrm>
            <a:off x="467545" y="1556792"/>
            <a:ext cx="8301806" cy="5301208"/>
          </a:xfrm>
        </p:spPr>
        <p:txBody>
          <a:bodyPr/>
          <a:lstStyle/>
          <a:p>
            <a:pPr eaLnBrk="1" hangingPunct="1"/>
            <a:r>
              <a:rPr lang="fi-FI" sz="2800" dirty="0" err="1" smtClean="0">
                <a:latin typeface="Times New Roman" pitchFamily="18" charset="0"/>
              </a:rPr>
              <a:t>TSL:ssa</a:t>
            </a:r>
            <a:r>
              <a:rPr lang="fi-FI" sz="2800" dirty="0" smtClean="0">
                <a:latin typeface="Times New Roman" pitchFamily="18" charset="0"/>
              </a:rPr>
              <a:t> säädettyä palkanmaksuvelvoitetta voidaan rajoittaa työehtosopimuksella (</a:t>
            </a:r>
            <a:r>
              <a:rPr lang="fi-FI" sz="2800" dirty="0" err="1" smtClean="0">
                <a:latin typeface="Times New Roman" pitchFamily="18" charset="0"/>
              </a:rPr>
              <a:t>semidisp</a:t>
            </a:r>
            <a:r>
              <a:rPr lang="fi-FI" sz="2800" dirty="0" smtClean="0">
                <a:latin typeface="Times New Roman" pitchFamily="18" charset="0"/>
              </a:rPr>
              <a:t>. säännös)</a:t>
            </a:r>
          </a:p>
          <a:p>
            <a:pPr eaLnBrk="1" hangingPunct="1"/>
            <a:r>
              <a:rPr lang="fi-FI" sz="2800" dirty="0" smtClean="0">
                <a:latin typeface="Times New Roman" pitchFamily="18" charset="0"/>
              </a:rPr>
              <a:t>sairaus? (fyysinen tai psyykkinen häiriötila) tai tapaturma (laadusta riippumatta), ei jos toimenpiteitä ilman lääketieteellisiä perusteita, ei sairaudenhoitoa (esim. kauneusleikkaus)</a:t>
            </a:r>
          </a:p>
          <a:p>
            <a:pPr eaLnBrk="1" hangingPunct="1"/>
            <a:r>
              <a:rPr lang="fi-FI" sz="2800" dirty="0" smtClean="0">
                <a:latin typeface="Times New Roman" pitchFamily="18" charset="0"/>
              </a:rPr>
              <a:t>ei saa aiheuttaa itse tahallisesti tai törkeällä huolimattomuudella</a:t>
            </a:r>
          </a:p>
          <a:p>
            <a:pPr eaLnBrk="1" hangingPunct="1"/>
            <a:r>
              <a:rPr lang="fi-FI" sz="2800" dirty="0" smtClean="0">
                <a:latin typeface="Times New Roman" pitchFamily="18" charset="0"/>
              </a:rPr>
              <a:t>työkyvytön; kykenemätön suoriutumaan työsopimuksen mukaisista tehtävistä -&gt; työstä poissaolo tästä syystä</a:t>
            </a:r>
          </a:p>
        </p:txBody>
      </p:sp>
    </p:spTree>
  </p:cSld>
  <p:clrMapOvr>
    <a:masterClrMapping/>
  </p:clrMapOvr>
</p:sld>
</file>

<file path=ppt/theme/theme1.xml><?xml version="1.0" encoding="utf-8"?>
<a:theme xmlns:a="http://schemas.openxmlformats.org/drawingml/2006/main" name="Office-teema">
  <a:themeElements>
    <a:clrScheme name="Päivänseisaus">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2325</TotalTime>
  <Words>15851</Words>
  <Application>Microsoft Office PowerPoint</Application>
  <PresentationFormat>Näytössä katseltava diaesitys (4:3)</PresentationFormat>
  <Paragraphs>1316</Paragraphs>
  <Slides>256</Slides>
  <Notes>1</Notes>
  <HiddenSlides>0</HiddenSlides>
  <MMClips>0</MMClips>
  <ScaleCrop>false</ScaleCrop>
  <HeadingPairs>
    <vt:vector size="6" baseType="variant">
      <vt:variant>
        <vt:lpstr>Käytetyt fontit</vt:lpstr>
      </vt:variant>
      <vt:variant>
        <vt:i4>13</vt:i4>
      </vt:variant>
      <vt:variant>
        <vt:lpstr>Teema</vt:lpstr>
      </vt:variant>
      <vt:variant>
        <vt:i4>1</vt:i4>
      </vt:variant>
      <vt:variant>
        <vt:lpstr>Dian otsikot</vt:lpstr>
      </vt:variant>
      <vt:variant>
        <vt:i4>256</vt:i4>
      </vt:variant>
    </vt:vector>
  </HeadingPairs>
  <TitlesOfParts>
    <vt:vector size="270" baseType="lpstr">
      <vt:lpstr>SimSun</vt:lpstr>
      <vt:lpstr>SimSun-ExtB</vt:lpstr>
      <vt:lpstr>Arial</vt:lpstr>
      <vt:lpstr>Batang</vt:lpstr>
      <vt:lpstr>Calibri</vt:lpstr>
      <vt:lpstr>Shruti</vt:lpstr>
      <vt:lpstr>Simplified Arabic</vt:lpstr>
      <vt:lpstr>Tahoma</vt:lpstr>
      <vt:lpstr>Times New Roman</vt:lpstr>
      <vt:lpstr>Verdana</vt:lpstr>
      <vt:lpstr>Wingdings</vt:lpstr>
      <vt:lpstr>Wingdings 2</vt:lpstr>
      <vt:lpstr>Wingdings 3</vt:lpstr>
      <vt:lpstr>Office-teema</vt:lpstr>
      <vt:lpstr>Työsopimusoikeutta</vt:lpstr>
      <vt:lpstr>Luentosarjan tavoite</vt:lpstr>
      <vt:lpstr>Osaatko jo nyt kertoa…</vt:lpstr>
      <vt:lpstr>Seuraavat asiat olisi hyvä olla jo nyt hallussa…</vt:lpstr>
      <vt:lpstr>Peruslähtökohdat</vt:lpstr>
      <vt:lpstr>Mitä työoikeus on?</vt:lpstr>
      <vt:lpstr>…</vt:lpstr>
      <vt:lpstr> Työlainsäädännön perusteita  </vt:lpstr>
      <vt:lpstr>Miksi hallittava tieto siitä, että osa lain säännöksistä on dispositiivisia ja semidispositiivisia</vt:lpstr>
      <vt:lpstr>Case: Palkanmaksupäivä</vt:lpstr>
      <vt:lpstr>Case sairausajan palkka</vt:lpstr>
      <vt:lpstr>Työn tekemisestä</vt:lpstr>
      <vt:lpstr>Työsopimuslaissa oleva työsopimuksen/työsuhteen määritelmä, työsopimuslain 1 luvun 1 §</vt:lpstr>
      <vt:lpstr>Työsuhde</vt:lpstr>
      <vt:lpstr>Työsopimussuhde ja työsuhde? Tarvitaanko erottelua?</vt:lpstr>
      <vt:lpstr>Tunnusmerkeistä</vt:lpstr>
      <vt:lpstr>…</vt:lpstr>
      <vt:lpstr>Työsuhteen ja ei-työsuhteen rajanveto</vt:lpstr>
      <vt:lpstr>Työsuhde – itsenäinen yrittäjyys -rajanveto</vt:lpstr>
      <vt:lpstr>Työsuhteen syntymisen  ratkaiseminen </vt:lpstr>
      <vt:lpstr>Kokonaisarvioinnista</vt:lpstr>
      <vt:lpstr>Kokonaisarvioinnin tapa</vt:lpstr>
      <vt:lpstr>…</vt:lpstr>
      <vt:lpstr>TYÖNTEKIJÄASEMAN MÄÄRITTÄMISEN KAKSIVAIHEISUUS </vt:lpstr>
      <vt:lpstr>TN 1438-10, kokonaisarviointia ei tarvittu!</vt:lpstr>
      <vt:lpstr> Mikä työkunta on?  </vt:lpstr>
      <vt:lpstr>Työsuhteen ehdot</vt:lpstr>
      <vt:lpstr>Työsuhteen ehdot…</vt:lpstr>
      <vt:lpstr>Millä perusteella työehtosopimus tulee noudatettavaksi? </vt:lpstr>
      <vt:lpstr>Tutustu</vt:lpstr>
      <vt:lpstr>Huom. työehtosopimuslain 4 §:n 2 momentin vaikutus!</vt:lpstr>
      <vt:lpstr>Yleissitova työehtosopimus, TSL 2 luvun 7 §</vt:lpstr>
      <vt:lpstr>Yleissitovuuden edellytykset</vt:lpstr>
      <vt:lpstr>KKO 1990:180</vt:lpstr>
      <vt:lpstr>KKO 1992:187</vt:lpstr>
      <vt:lpstr>Työtuomioistuimen ratkaisuja</vt:lpstr>
      <vt:lpstr>…</vt:lpstr>
      <vt:lpstr>Mieti seuraavaa…</vt:lpstr>
      <vt:lpstr>Vastaa…</vt:lpstr>
      <vt:lpstr>…</vt:lpstr>
      <vt:lpstr>Entä jos työehtosopimus ei tule lainkaan noudatettavaksi?  </vt:lpstr>
      <vt:lpstr>Työnantajan velvoitteiden laaja kirjo</vt:lpstr>
      <vt:lpstr>TYÖSUHTEEN ELINKAARI ALKAA AIEMMIN KUIN TYÖSUHDE JA JATKUU SEN PÄÄTTYMISEN JÄLKEEN</vt:lpstr>
      <vt:lpstr>Mikä on erityisen tärkeää työntekijän näkökulmasta?</vt:lpstr>
      <vt:lpstr>Työvoiman vuokraus ja alihankinta</vt:lpstr>
      <vt:lpstr>Työsuhteen ehtojen määräytymisen näkökulmasta: </vt:lpstr>
      <vt:lpstr>Lisäkysymyksiä omatoimiseen harjoitteluun</vt:lpstr>
      <vt:lpstr>Työpaikkailmoittelu ja työhönotto</vt:lpstr>
      <vt:lpstr>Työpaikkailmoittelu, syrjinnän kielto voimassa </vt:lpstr>
      <vt:lpstr>Työpaikkailmoittelu</vt:lpstr>
      <vt:lpstr>??</vt:lpstr>
      <vt:lpstr>Tiedot työnhakijasta / työntekijästä</vt:lpstr>
      <vt:lpstr>Mitkä tiedot ovat tarpeellisia?</vt:lpstr>
      <vt:lpstr>Terveydentilaa koskevat tiedot</vt:lpstr>
      <vt:lpstr>Kuka työnantajayhteisössä saa käsitellä terveystietoja ja miten niitä käsitellään?</vt:lpstr>
      <vt:lpstr>TYÖSOPIMUKSEN SOLMIMINEN</vt:lpstr>
      <vt:lpstr> Kuka on kelpoinen solmimaan? </vt:lpstr>
      <vt:lpstr>Työsopimuksen solmiminen</vt:lpstr>
      <vt:lpstr>Työsopimus on muotovapaa, se voidaan solmia vapaamuotoisesti?</vt:lpstr>
      <vt:lpstr>Työsopimuksen kesto</vt:lpstr>
      <vt:lpstr>Pääsääntönä toistaiseksi voimassa oleva työsopimus. Jos kestosta ei ole sovittu-&gt; toistaiseksi voimassa oleva</vt:lpstr>
      <vt:lpstr>Määräaikainen työsopimus</vt:lpstr>
      <vt:lpstr>Määräaika voi ilmetä usealla eri tavalla. Arvioi seuraavia ehtoja:</vt:lpstr>
      <vt:lpstr>Perusteltu syy?</vt:lpstr>
      <vt:lpstr>Peräkkäiset määräaikaiset työsopimukset</vt:lpstr>
      <vt:lpstr>HE 239/2010</vt:lpstr>
      <vt:lpstr>HE 239/2010</vt:lpstr>
      <vt:lpstr>HE 239/2010</vt:lpstr>
      <vt:lpstr>Mitä eroa käytännössä on määräaikaisella ja toistaiseksi voimassa olevalla työsopimuksella?</vt:lpstr>
      <vt:lpstr>HUOM. kombinoitu työsopimus! </vt:lpstr>
      <vt:lpstr>TSL 1:5, yhdenjaksoisuus</vt:lpstr>
      <vt:lpstr>Kertausta</vt:lpstr>
      <vt:lpstr>Lisää pohdittavaa</vt:lpstr>
      <vt:lpstr>TYÖSUHTEEN EHDOT</vt:lpstr>
      <vt:lpstr>Työsopimuksen sisältö</vt:lpstr>
      <vt:lpstr>Työsopimuksessa sovittavat ehdot</vt:lpstr>
      <vt:lpstr>Koeaikaehto</vt:lpstr>
      <vt:lpstr>…</vt:lpstr>
      <vt:lpstr>KKO:2009:35</vt:lpstr>
      <vt:lpstr>Perusteluja</vt:lpstr>
      <vt:lpstr>…</vt:lpstr>
      <vt:lpstr>KKO 1995:103</vt:lpstr>
      <vt:lpstr>Perusteluja</vt:lpstr>
      <vt:lpstr>…</vt:lpstr>
      <vt:lpstr>KKO 1986 II 52</vt:lpstr>
      <vt:lpstr>…</vt:lpstr>
      <vt:lpstr>Kilpailukieltosopimus, TSL 3:5 §</vt:lpstr>
      <vt:lpstr>….</vt:lpstr>
      <vt:lpstr>KKO 2003:19</vt:lpstr>
      <vt:lpstr>Salassapitosopimuksesta</vt:lpstr>
      <vt:lpstr>Työnantajan velvoitteet</vt:lpstr>
      <vt:lpstr>Työnantajan velvoitteista</vt:lpstr>
      <vt:lpstr>Lakiin kirjoittamaton työnantajan lojaliteettivelvoite, KKO 2016:13</vt:lpstr>
      <vt:lpstr>Perustelut</vt:lpstr>
      <vt:lpstr>Perustelut</vt:lpstr>
      <vt:lpstr>Oikeuskäytännön perusteella</vt:lpstr>
      <vt:lpstr> TSL:n palkkamääräyksistä: tutustutaan työsopimuslain avulla </vt:lpstr>
      <vt:lpstr>Tutustutaan työsopimuslain avulla</vt:lpstr>
      <vt:lpstr>Sairausajanpalkan maksusta…</vt:lpstr>
      <vt:lpstr>TSL 2:11</vt:lpstr>
      <vt:lpstr>Työsuhteen keston vaikutus</vt:lpstr>
      <vt:lpstr>Esimerkki tes:n määräyksestä, jossa hyödynnetty TSL 13:7:ssa säädettyä kelpoisuutta</vt:lpstr>
      <vt:lpstr>Sairaus ja tapaturma?</vt:lpstr>
      <vt:lpstr>Kysymyksiä</vt:lpstr>
      <vt:lpstr>Työkyvyttömyys ei aina aiheudu sairaudesta tai tapaturmasta</vt:lpstr>
      <vt:lpstr>TT 1984-83</vt:lpstr>
      <vt:lpstr>TT 1998-74, burn out</vt:lpstr>
      <vt:lpstr>TT 2000-33, exhaustio</vt:lpstr>
      <vt:lpstr>…</vt:lpstr>
      <vt:lpstr>TT 1983-145, ei sairaus</vt:lpstr>
      <vt:lpstr>TT 1986-82, sairaus</vt:lpstr>
      <vt:lpstr> TT 2004-111, ei sairaus</vt:lpstr>
      <vt:lpstr>TT 1987-4, epäselvyys sisällöstä</vt:lpstr>
      <vt:lpstr>TT 1990-79, ei itse aiheutettu sairaus?</vt:lpstr>
      <vt:lpstr>TT 2012-59, itse aiheutettu tapaturma?</vt:lpstr>
      <vt:lpstr>TT 2014-164, itse aiheutettu tapaturma?</vt:lpstr>
      <vt:lpstr>TT 2009-95, itse aiheutettu tapaturma?</vt:lpstr>
      <vt:lpstr>TT 1994-59, itse aiheutettu tapaturma?</vt:lpstr>
      <vt:lpstr>TT 2008-61, keneen luotetaan?</vt:lpstr>
      <vt:lpstr>Selvitys työkyvyttömyydestä</vt:lpstr>
      <vt:lpstr>…</vt:lpstr>
      <vt:lpstr>KKO 1990:135</vt:lpstr>
      <vt:lpstr>Sairausloman aiheellisuuden epäilyt</vt:lpstr>
      <vt:lpstr>TT 2011:42</vt:lpstr>
      <vt:lpstr>TT 2015-62</vt:lpstr>
      <vt:lpstr>Sairauslomaoikeuden väärinkäytöstä TT 2013-36, toinen työ</vt:lpstr>
      <vt:lpstr>TT 2001-37, oma rakennustyömaa</vt:lpstr>
      <vt:lpstr>TT 2010:3 </vt:lpstr>
      <vt:lpstr>TT 2008:61</vt:lpstr>
      <vt:lpstr>KKO 1997:121</vt:lpstr>
      <vt:lpstr>TT 2004-124</vt:lpstr>
      <vt:lpstr>KKO 1993:39 ja KKO 1986 II 108</vt:lpstr>
      <vt:lpstr>KKO 1994:30 (poikkeus aikaprioriteettiperiaatteesta)</vt:lpstr>
      <vt:lpstr>TT 2009:111</vt:lpstr>
      <vt:lpstr>Työntekijän velvoitteita</vt:lpstr>
      <vt:lpstr>KKO 1984 II 131</vt:lpstr>
      <vt:lpstr>KKO 1995:47</vt:lpstr>
      <vt:lpstr>KKO 1985 II 158</vt:lpstr>
      <vt:lpstr>KKO 2012:91</vt:lpstr>
      <vt:lpstr>TT 2013-36</vt:lpstr>
      <vt:lpstr>Mieti…..</vt:lpstr>
      <vt:lpstr> Mietittävää omatoimisesti:</vt:lpstr>
      <vt:lpstr>TYÖNJOHTOVALTA JA TULKINTAETUOIKEUS</vt:lpstr>
      <vt:lpstr> Työnantajan työnjohtovallasta eli direktiovallasta</vt:lpstr>
      <vt:lpstr>Työnjohtovallan sisältöä ja rajaa arvioitaessa …</vt:lpstr>
      <vt:lpstr>Työnantajan työnjohtovallan rajat</vt:lpstr>
      <vt:lpstr>Työnjohtovaltaa käytetään</vt:lpstr>
      <vt:lpstr>Työnjohtovallan ylittäminen</vt:lpstr>
      <vt:lpstr>Työnantajan tulkintaetuoikeus</vt:lpstr>
      <vt:lpstr>Epäkohdat ja erimielisyydet</vt:lpstr>
      <vt:lpstr>Työsopimuksen päättäminen</vt:lpstr>
      <vt:lpstr>Elävää elämää, esimerkkinä TT 2013-184</vt:lpstr>
      <vt:lpstr>Elävää elämää…TT 2019:48</vt:lpstr>
      <vt:lpstr>Mistä puhumme?</vt:lpstr>
      <vt:lpstr>Työsuhdeturvan pääpiirteet</vt:lpstr>
      <vt:lpstr>…</vt:lpstr>
      <vt:lpstr>…</vt:lpstr>
      <vt:lpstr>Työsuhde voi päättyä eri tavoin</vt:lpstr>
      <vt:lpstr>…</vt:lpstr>
      <vt:lpstr>Purkautuneena pitäminen</vt:lpstr>
      <vt:lpstr>KKO 2008:50</vt:lpstr>
      <vt:lpstr>TT 2006-23</vt:lpstr>
      <vt:lpstr>Sallittu menettely - irtisanominen  -  purkaminen</vt:lpstr>
      <vt:lpstr>…</vt:lpstr>
      <vt:lpstr>Sallitun ja kielletyn rajanvetoa työsopimusta päätettäessä</vt:lpstr>
      <vt:lpstr>Normaalit päättymistavat</vt:lpstr>
      <vt:lpstr>Poikkeukselliset päättymistavat</vt:lpstr>
      <vt:lpstr>Työntekijä työsopimuksen irtisanominen vs. purkaminen</vt:lpstr>
      <vt:lpstr>Työnantaja saa irtisanoa toistaiseksi voimassa olevan työsopimuksen vain asiallisesta ja painavasta syystä (TSL 7:1)</vt:lpstr>
      <vt:lpstr>Kiellettyjä perusteita</vt:lpstr>
      <vt:lpstr>Sairaus, vamma ja tapaturma</vt:lpstr>
      <vt:lpstr>Irtisanomisoikeus sairauden perusteella -lähtökohdat</vt:lpstr>
      <vt:lpstr>Työkyvyn alentuminen ja sen osoittaminen</vt:lpstr>
      <vt:lpstr>Työkyvyn alentumisen kesto </vt:lpstr>
      <vt:lpstr>…</vt:lpstr>
      <vt:lpstr>Työsopimuslain 8 luvun 1 §. Purkamisperuste:</vt:lpstr>
      <vt:lpstr>Sallittu virheellinen ja moitittava menettely?</vt:lpstr>
      <vt:lpstr>Seuraava aste: muu työ tai varoitus</vt:lpstr>
      <vt:lpstr>Varoitus on irtisanomista edeltävä, eräissä tilanteissa pakollinen ennakkotoimenpide</vt:lpstr>
      <vt:lpstr>Varoituksen merkitys</vt:lpstr>
      <vt:lpstr>Varoituksen muoto ja antamisen tapa</vt:lpstr>
      <vt:lpstr>Vakava työsopimusvelvoitteen rikkominen tai laiminlyönti</vt:lpstr>
      <vt:lpstr>Rajanveto irtisanomis- ja purkamisperusteen välillä</vt:lpstr>
      <vt:lpstr>Käytännön esimerkkejä, irtisanominen ilman varoitusta</vt:lpstr>
      <vt:lpstr>Edellä esitettyjen tuomioiden pohjalta voi pohtia:</vt:lpstr>
      <vt:lpstr>Käytännön esimerkkejä, purkuperuste täyttyi</vt:lpstr>
      <vt:lpstr>Käytännön esimerkkejä, purkuperuste täyttyi</vt:lpstr>
      <vt:lpstr>Esimerkkejä mahdollisista purkamisperusteista</vt:lpstr>
      <vt:lpstr>Päättämisperusteen  täyttymisen arviointi kohtuus- ja kokoanisarviointia, otettava huomioon muun muassa: </vt:lpstr>
      <vt:lpstr>Huom. KKO 2012:89 (ään.)</vt:lpstr>
      <vt:lpstr>…</vt:lpstr>
      <vt:lpstr>….</vt:lpstr>
      <vt:lpstr>Kollektiiviperuste (”tu-ta”)</vt:lpstr>
      <vt:lpstr>Työsopimuslain 7 luvun 3 §</vt:lpstr>
      <vt:lpstr>Mitä taloudelliselta ja tuotannolliselta irtisanomisperusteelta vaaditaan?</vt:lpstr>
      <vt:lpstr>Lähtökohdat</vt:lpstr>
      <vt:lpstr>…</vt:lpstr>
      <vt:lpstr>Työn vähyyden taustalla olevat tapahtumat</vt:lpstr>
      <vt:lpstr>KKO 1990:122</vt:lpstr>
      <vt:lpstr>Työn vähyys</vt:lpstr>
      <vt:lpstr>KKO 1995:141</vt:lpstr>
      <vt:lpstr>KKO 1996:89</vt:lpstr>
      <vt:lpstr>Irtisanomisperusteen täyttyminen, jos irtisanotun henkilön työ erillisenä kokonaisuutena lakkaa ja tehtävät jaetaan muille</vt:lpstr>
      <vt:lpstr>Perusteluja</vt:lpstr>
      <vt:lpstr>Muodollis-juridinen  työnantaja vai  työnantajakokonaisuus?</vt:lpstr>
      <vt:lpstr>Asian taustaa ja lopputulos:</vt:lpstr>
      <vt:lpstr>Irtisanomisperuste ei täyty, jos voidaan sijoittaa tai kouluttaa muuhun työhön</vt:lpstr>
      <vt:lpstr>TSL 7:4.1 ja 2</vt:lpstr>
      <vt:lpstr>Irtisanomisperustetta ei ole ainakaan, jos…</vt:lpstr>
      <vt:lpstr>TT 2015-29, irtisanottavan korvaaminen toiselle työntekijällä</vt:lpstr>
      <vt:lpstr>Perusteluja</vt:lpstr>
      <vt:lpstr>TT 2014-185, vuokratyöntekijä ei ole ”uusi työntekijä”</vt:lpstr>
      <vt:lpstr>Irtisanomisjärjestys</vt:lpstr>
      <vt:lpstr>Työnantajalla laaja velvollisuus tarjota ’muuta työtä’</vt:lpstr>
      <vt:lpstr>Muuta työtä on tarjottava, jos sellaista on…</vt:lpstr>
      <vt:lpstr>Sääntelyn eroja</vt:lpstr>
      <vt:lpstr>Mitä muu työ on?</vt:lpstr>
      <vt:lpstr>TSL 7 luvun 3 §:n 1 momentti: muu työ (tai koulutus) irtisanomisen sijasta</vt:lpstr>
      <vt:lpstr>Työsopimuslain 7 luvun 4 §</vt:lpstr>
      <vt:lpstr>Työsopimuslain 7 luvun 2 §:n 2 momentin 1 kohdan  perustelut, HE 157/2000 vp</vt:lpstr>
      <vt:lpstr>Eli….</vt:lpstr>
      <vt:lpstr>Muun työn tarjoamisvelvoitteen ajallinen ulottuvuus ja vaikutus</vt:lpstr>
      <vt:lpstr> Jos tarjolle tulee (muuta) työtä irtisanomisaikana </vt:lpstr>
      <vt:lpstr>TT 2007-11</vt:lpstr>
      <vt:lpstr>Tarjottavan työn sisältö; kollektiiviperusteisessa nimenomaisesti säädetty:</vt:lpstr>
      <vt:lpstr>Muu työ ja koulutus</vt:lpstr>
      <vt:lpstr>Miten tarjotaan?</vt:lpstr>
      <vt:lpstr>TT 2013:106 (ään.)</vt:lpstr>
      <vt:lpstr>…</vt:lpstr>
      <vt:lpstr>TT 2016:65</vt:lpstr>
      <vt:lpstr>Eräissä tilanteissa yritysrajat rikkoen, ks. mm. TT 2014-162, ään.</vt:lpstr>
      <vt:lpstr>Perusteluja</vt:lpstr>
      <vt:lpstr>…</vt:lpstr>
      <vt:lpstr>Päättämismenettely </vt:lpstr>
      <vt:lpstr>Päättämisperusteeseen vetoaminen</vt:lpstr>
      <vt:lpstr>Henkilöön liittyvä irtisanomisperuste</vt:lpstr>
      <vt:lpstr>Taloudellinen ja tuotannollinen irtisanomisperuste</vt:lpstr>
      <vt:lpstr>Työntekijän kuuleminen</vt:lpstr>
      <vt:lpstr>…</vt:lpstr>
      <vt:lpstr>…</vt:lpstr>
      <vt:lpstr>…</vt:lpstr>
      <vt:lpstr>Selvitysvelvollisuus</vt:lpstr>
      <vt:lpstr>…</vt:lpstr>
      <vt:lpstr>Päättämisilmoitus</vt:lpstr>
      <vt:lpstr>…</vt:lpstr>
      <vt:lpstr>”Toimittaminen”</vt:lpstr>
      <vt:lpstr>Irtisanomisajat</vt:lpstr>
      <vt:lpstr>Kirjallinen ilmoitus päättämisperusteista</vt:lpstr>
      <vt:lpstr>Korvaus perusteettomasta päättämisestä</vt:lpstr>
      <vt:lpstr>Takaisinottovelvoite</vt:lpstr>
      <vt:lpstr>Työsopimuslain 6 luvun 6 §:n 1 mom.</vt:lpstr>
      <vt:lpstr>KKO 1997:118</vt:lpstr>
      <vt:lpstr>KKO 1993:97</vt:lpstr>
      <vt:lpstr>HE 157/2000</vt:lpstr>
      <vt:lpstr>Työtodistus</vt:lpstr>
      <vt:lpstr>Varmista, että hallitset ainakin seuraavat asiat:</vt:lpstr>
    </vt:vector>
  </TitlesOfParts>
  <Company>Kauppa- ja Teollisuusministeriö</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Ajankohtaista asiaa työneuvoston lausunnoista ja käytännöstä</dc:title>
  <dc:creator>tempaaneja1</dc:creator>
  <cp:lastModifiedBy>Sanna Luoma</cp:lastModifiedBy>
  <cp:revision>176</cp:revision>
  <dcterms:created xsi:type="dcterms:W3CDTF">2010-11-07T16:48:45Z</dcterms:created>
  <dcterms:modified xsi:type="dcterms:W3CDTF">2020-01-30T17:41:27Z</dcterms:modified>
</cp:coreProperties>
</file>