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0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8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B4818-5680-4055-A710-460771D4E018}" type="datetimeFigureOut">
              <a:rPr lang="fi-FI" smtClean="0"/>
              <a:t>20.9.2016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30F790-E605-41CA-819B-FDC9B6BFCB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7826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C4A60D-B2A3-448D-BC86-B9B7340BCE28}" type="datetime1">
              <a:rPr lang="fi-FI" smtClean="0"/>
              <a:t>20.9.2016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7DD86B4-7AAF-485D-BED5-B29CB8837327}" type="datetime1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11390-286D-4F7F-8E78-F0AB18D352B1}" type="datetime1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129301-F084-4BA9-92C3-31DFC02FBF73}" type="datetime1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C0D670-BE2E-47BA-9779-26E20A477DE8}" type="datetime1">
              <a:rPr lang="fi-FI" smtClean="0"/>
              <a:t>20.9.2016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FEE77F-FEFA-4582-A6B5-A67481B3ABEE}" type="datetime1">
              <a:rPr lang="fi-FI" smtClean="0"/>
              <a:t>20.9.2016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95F5124-CC80-497B-B42D-BC9A8C4B58A4}" type="datetime1">
              <a:rPr lang="fi-FI" smtClean="0"/>
              <a:t>20.9.2016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3229F9-4147-47CD-9275-1D4051DBCBB1}" type="datetime1">
              <a:rPr lang="fi-FI" smtClean="0"/>
              <a:t>20.9.2016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402FCA-42D0-443E-8F74-8BEBBB918011}" type="datetime1">
              <a:rPr lang="fi-FI" smtClean="0"/>
              <a:t>20.9.2016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C5C699-4A22-493E-8254-4516992A54F2}" type="datetime1">
              <a:rPr lang="fi-FI" smtClean="0"/>
              <a:t>20.9.2016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8C755A-BA45-45E5-9B77-67DEE362866F}" type="datetime1">
              <a:rPr lang="fi-FI" smtClean="0"/>
              <a:t>20.9.2016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BB6D7EF-B128-45E7-B17A-49132D58B6CD}" type="datetime1">
              <a:rPr lang="fi-FI" smtClean="0"/>
              <a:t>20.9.2016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17F7409-D11E-4A34-AF23-4854E5C53E56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SOPIMUSOIKEUDEN PERUSTEET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074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2800" dirty="0" smtClean="0"/>
              <a:t>Lähtökohtana sopimusvapaus: saamme solmia haluamiamme sopimuksia ja haluamillamme ehdoilla</a:t>
            </a:r>
          </a:p>
          <a:p>
            <a:r>
              <a:rPr lang="fi-FI" sz="2800" dirty="0" smtClean="0"/>
              <a:t>Poikkeuksena heikomman suojan periaate, jonka vuoksi on sopimusvapautta rajoittavat säännökset sekä pakottavat säännökset</a:t>
            </a:r>
          </a:p>
          <a:p>
            <a:pPr lvl="1"/>
            <a:r>
              <a:rPr lang="fi-FI" sz="2400" dirty="0" smtClean="0"/>
              <a:t>Erityisesti työsopimus, kuluttajasopimukset, …</a:t>
            </a:r>
          </a:p>
          <a:p>
            <a:pPr marL="457200" lvl="1" indent="0">
              <a:buNone/>
            </a:pPr>
            <a:endParaRPr lang="fi-FI" sz="2400" dirty="0"/>
          </a:p>
          <a:p>
            <a:pPr lvl="1">
              <a:buFont typeface="Arial" charset="0"/>
              <a:buChar char="•"/>
            </a:pPr>
            <a:r>
              <a:rPr lang="fi-FI" dirty="0" smtClean="0"/>
              <a:t>Sopimusvapauteen kuuluu: päätäntävapaus, sopimuskumppanin valinnanvapaus, tyyppivapaus, sisältövapaus, muotovapaus, purkuvapaus</a:t>
            </a:r>
          </a:p>
          <a:p>
            <a:pPr marL="457200" lvl="1" indent="0">
              <a:buNone/>
            </a:pPr>
            <a:endParaRPr lang="fi-FI" sz="2400" dirty="0" smtClean="0"/>
          </a:p>
          <a:p>
            <a:pPr marL="457200" lvl="1" indent="0">
              <a:buNone/>
            </a:pPr>
            <a:endParaRPr lang="fi-FI" sz="240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10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2000" dirty="0" smtClean="0"/>
              <a:t>SOPIMUSVAPAUS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754908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fi-FI" dirty="0" err="1" smtClean="0"/>
              <a:t>OikTL</a:t>
            </a:r>
            <a:r>
              <a:rPr lang="fi-FI" dirty="0" smtClean="0"/>
              <a:t> 1 luvussa säännökset sopimuksen tekemisestä</a:t>
            </a:r>
          </a:p>
          <a:p>
            <a:pPr marL="0" indent="0">
              <a:buNone/>
            </a:pPr>
            <a:r>
              <a:rPr lang="fi-FI" dirty="0" smtClean="0"/>
              <a:t>= tarjous ja siihen vastaus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- Sopimusperusteisten velvoitteiden synty ei aina edellytä tahdonilmaisuja, kuten julkinen liikenne (lipun ostaminen ja myyminen, tiedossa oleva hinta ja lippua vastaan tarjottu kuljetuspalvelu)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11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2400" dirty="0" smtClean="0"/>
              <a:t>SOPIMUKSEN SYNTY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14192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r>
              <a:rPr lang="fi-FI" dirty="0" err="1" smtClean="0"/>
              <a:t>OikTL</a:t>
            </a:r>
            <a:r>
              <a:rPr lang="fi-FI" dirty="0" smtClean="0"/>
              <a:t> 1 luvun sopimuksen syntyyn liittyy 1.2 § rajoitus: tarjous-vastaus –pääsääntö ei koske määrämuotoisia sopimuksia</a:t>
            </a:r>
          </a:p>
          <a:p>
            <a:r>
              <a:rPr lang="fi-FI" dirty="0" smtClean="0"/>
              <a:t>Kiinteistön kauppa, testamentti…</a:t>
            </a:r>
          </a:p>
          <a:p>
            <a:r>
              <a:rPr lang="fi-FI" dirty="0" err="1" smtClean="0"/>
              <a:t>OikTL:n</a:t>
            </a:r>
            <a:r>
              <a:rPr lang="fi-FI" dirty="0" smtClean="0"/>
              <a:t> </a:t>
            </a:r>
            <a:r>
              <a:rPr lang="fi-FI" dirty="0" err="1" smtClean="0"/>
              <a:t>dispositiivisuus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Tarjouksen sitovuus: tarjous sitoo tekijäänsä! </a:t>
            </a:r>
            <a:endParaRPr lang="fi-FI" dirty="0"/>
          </a:p>
          <a:p>
            <a:pPr marL="0" indent="0">
              <a:buNone/>
            </a:pPr>
            <a:r>
              <a:rPr lang="fi-FI" dirty="0" err="1" smtClean="0"/>
              <a:t>OikTL</a:t>
            </a:r>
            <a:r>
              <a:rPr lang="fi-FI" dirty="0" smtClean="0"/>
              <a:t> 7 §</a:t>
            </a:r>
          </a:p>
          <a:p>
            <a:pPr marL="0" indent="0">
              <a:buNone/>
            </a:pPr>
            <a:r>
              <a:rPr lang="fi-FI" dirty="0" smtClean="0"/>
              <a:t>- Jos tarjouksen tekijä peruuttaa tarjouksen, se on tehoton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12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fi-FI" sz="1800" dirty="0" smtClean="0"/>
              <a:t>TARJOUS-VASTAUS = SOPIMUKSEN SYNTY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2887474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r>
              <a:rPr lang="fi-FI" dirty="0" smtClean="0"/>
              <a:t>Sopimus syntyy kun tarjoukseen vastataan hyväksyvästi</a:t>
            </a:r>
          </a:p>
          <a:p>
            <a:r>
              <a:rPr lang="fi-FI" dirty="0" smtClean="0"/>
              <a:t>Ratkaiseva hetki tarjouksen vastaanottaminen ja tiedoksisaanti: tätä ennen vapaa peruuttamisoikeus</a:t>
            </a:r>
          </a:p>
          <a:p>
            <a:r>
              <a:rPr lang="fi-FI" dirty="0" smtClean="0"/>
              <a:t>Tarjouksen voimassaolo </a:t>
            </a:r>
            <a:r>
              <a:rPr lang="fi-FI" dirty="0" err="1" smtClean="0"/>
              <a:t>OikTL:ssa</a:t>
            </a:r>
            <a:endParaRPr lang="fi-FI" dirty="0" smtClean="0"/>
          </a:p>
          <a:p>
            <a:r>
              <a:rPr lang="fi-FI" dirty="0" err="1" smtClean="0"/>
              <a:t>OikTL:n</a:t>
            </a:r>
            <a:r>
              <a:rPr lang="fi-FI" dirty="0" smtClean="0"/>
              <a:t> ulkopuolisia sopimuksia: </a:t>
            </a:r>
            <a:r>
              <a:rPr lang="fi-FI" dirty="0" err="1" smtClean="0"/>
              <a:t>sop.neuvottelujen</a:t>
            </a:r>
            <a:r>
              <a:rPr lang="fi-FI" dirty="0" smtClean="0"/>
              <a:t> tuloksena syntyneet, </a:t>
            </a:r>
            <a:r>
              <a:rPr lang="fi-FI" dirty="0" err="1" smtClean="0"/>
              <a:t>konkludenttiset</a:t>
            </a:r>
            <a:r>
              <a:rPr lang="fi-FI" dirty="0" smtClean="0"/>
              <a:t>, vakioehdot ja tosiseikat (</a:t>
            </a:r>
            <a:r>
              <a:rPr lang="fi-FI" dirty="0" err="1" smtClean="0"/>
              <a:t>sop.synty</a:t>
            </a:r>
            <a:r>
              <a:rPr lang="fi-FI" dirty="0" smtClean="0"/>
              <a:t> ei edellytä tarjousta, kuten parkkimaksut </a:t>
            </a:r>
            <a:r>
              <a:rPr lang="fi-FI" dirty="0" err="1" smtClean="0"/>
              <a:t>ym</a:t>
            </a:r>
            <a:r>
              <a:rPr lang="fi-FI" dirty="0" smtClean="0"/>
              <a:t>)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13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414278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fi-FI" dirty="0" smtClean="0"/>
              <a:t>Vaikuttaako pätemättömyys itsestään vai onko siihen vedottava?</a:t>
            </a:r>
          </a:p>
          <a:p>
            <a:r>
              <a:rPr lang="fi-FI" dirty="0" smtClean="0"/>
              <a:t>Pakottava lainsäännös syrjäyttää sopimuksenvaraisen säännöksen</a:t>
            </a:r>
          </a:p>
          <a:p>
            <a:r>
              <a:rPr lang="fi-FI" dirty="0" smtClean="0"/>
              <a:t>Pakottavan sopimuslainsäädännön soveltaminen ex </a:t>
            </a:r>
            <a:r>
              <a:rPr lang="fi-FI" dirty="0" err="1" smtClean="0"/>
              <a:t>officio</a:t>
            </a:r>
            <a:r>
              <a:rPr lang="fi-FI" dirty="0" smtClean="0"/>
              <a:t> –viran puolesta ja automaattisesti</a:t>
            </a:r>
          </a:p>
          <a:p>
            <a:r>
              <a:rPr lang="fi-FI" dirty="0" smtClean="0"/>
              <a:t>Ei tee koko sopimusta </a:t>
            </a:r>
            <a:r>
              <a:rPr lang="fi-FI" dirty="0" err="1" smtClean="0"/>
              <a:t>pätemöttömäksi</a:t>
            </a:r>
            <a:r>
              <a:rPr lang="fi-FI" dirty="0" smtClean="0"/>
              <a:t>, vain lainvastaisen yksittäisen ehdon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14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fi-FI" sz="2400" dirty="0" smtClean="0"/>
              <a:t>Sopimuksen pätemättömyys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700865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fi-FI" dirty="0" smtClean="0"/>
              <a:t>KLASSISET PÄTEMÄTTÖMYYSPERUSTEET:</a:t>
            </a:r>
          </a:p>
          <a:p>
            <a:pPr marL="0" indent="0">
              <a:buNone/>
            </a:pPr>
            <a:r>
              <a:rPr lang="fi-FI" dirty="0" err="1" smtClean="0"/>
              <a:t>OikTL</a:t>
            </a:r>
            <a:r>
              <a:rPr lang="fi-FI" dirty="0" smtClean="0"/>
              <a:t> 28-33 §</a:t>
            </a:r>
          </a:p>
          <a:p>
            <a:pPr marL="0" indent="0">
              <a:buNone/>
            </a:pPr>
            <a:r>
              <a:rPr lang="fi-FI" dirty="0" smtClean="0"/>
              <a:t>Edellyttää että sopimusosapuoli vetoaa niihin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Voiko pätemättömyys korjaantua?</a:t>
            </a:r>
          </a:p>
          <a:p>
            <a:pPr marL="0" indent="0">
              <a:buNone/>
            </a:pPr>
            <a:r>
              <a:rPr lang="fi-FI" dirty="0" smtClean="0"/>
              <a:t>Jos loukattu hyväksyy ja suostuu siihen?</a:t>
            </a:r>
          </a:p>
          <a:p>
            <a:pPr marL="0" indent="0">
              <a:buNone/>
            </a:pPr>
            <a:r>
              <a:rPr lang="fi-FI" dirty="0" smtClean="0"/>
              <a:t>Jos pätemättömyys on lopullista, on tehtävä uusi sopimus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15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7340569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fi-FI" dirty="0" smtClean="0"/>
              <a:t>Korjaantumattomia pätemättömyysperusteita ovat lakisääteisistä muotovaatimuksista johtuvat muotovirheet: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oikeustoimen hyvän tavan tai lainvastaisuus, valeoikeustoimi ja erityissäännösten vastaisuus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smtClean="0"/>
              <a:t>esim. kilpailunrajoitussäännökset)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16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7395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r>
              <a:rPr lang="fi-FI" dirty="0" smtClean="0"/>
              <a:t>pätemättömyysperusteet jotka voi korjaantua:</a:t>
            </a:r>
          </a:p>
          <a:p>
            <a:pPr marL="0" indent="0">
              <a:buNone/>
            </a:pPr>
            <a:r>
              <a:rPr lang="fi-FI" dirty="0" smtClean="0"/>
              <a:t>oikeustoimikelvottomuus, </a:t>
            </a:r>
            <a:r>
              <a:rPr lang="fi-FI" dirty="0" err="1" smtClean="0"/>
              <a:t>OikTL</a:t>
            </a:r>
            <a:r>
              <a:rPr lang="fi-FI" dirty="0" smtClean="0"/>
              <a:t> 3 luvun väärinkäytökset (kiskonta,  pakko, </a:t>
            </a:r>
            <a:r>
              <a:rPr lang="fi-FI" dirty="0" err="1" smtClean="0"/>
              <a:t>ym</a:t>
            </a:r>
            <a:r>
              <a:rPr lang="fi-FI" dirty="0" smtClean="0"/>
              <a:t>), erehdys, edustusvallan puuttuminen</a:t>
            </a:r>
          </a:p>
          <a:p>
            <a:pPr>
              <a:buFontTx/>
              <a:buChar char="-"/>
            </a:pPr>
            <a:r>
              <a:rPr lang="fi-FI" dirty="0" smtClean="0"/>
              <a:t>voi korjaantua passiivisuuden perusteella </a:t>
            </a:r>
          </a:p>
          <a:p>
            <a:pPr>
              <a:buFontTx/>
              <a:buChar char="-"/>
            </a:pPr>
            <a:endParaRPr lang="fi-FI" dirty="0"/>
          </a:p>
          <a:p>
            <a:pPr>
              <a:buFontTx/>
              <a:buChar char="-"/>
            </a:pPr>
            <a:r>
              <a:rPr lang="fi-FI" dirty="0" smtClean="0"/>
              <a:t>pätemättömyysperusteet on pakottavia, niistä ei voida sopia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17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0026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990569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fi-FI" dirty="0" smtClean="0"/>
              <a:t>Sopimuksen sitovuus voi riippua siitä, onko sopimuksen pätevyyteen vetoava osapuoli ollut sopimusta tehtäessä vilpittömässä mielessä pätemättömyysperusteen suhteen</a:t>
            </a:r>
          </a:p>
          <a:p>
            <a:r>
              <a:rPr lang="fi-FI" dirty="0" smtClean="0"/>
              <a:t>heikot ja vahvat pätemättömyysperusteet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heikkoihin voi vedota vain jos toinen tiesi 	tai hänen olisi pitänyt tietää 	pätemättömyyden aiheuttavasta seikasta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vahvoihin voi vedota koska tahansa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18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1800" dirty="0" smtClean="0"/>
              <a:t>SOPIMUKSEN PÄTEMÄTTÖMYYS JA VILPITÖN MIELI (BONA FIDE)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8943818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fi-FI" dirty="0" err="1" smtClean="0"/>
              <a:t>OikTL</a:t>
            </a:r>
            <a:r>
              <a:rPr lang="fi-FI" dirty="0" smtClean="0"/>
              <a:t> :n heikot pätemättömyysperusteet ovat </a:t>
            </a:r>
          </a:p>
          <a:p>
            <a:pPr marL="0" indent="0">
              <a:buNone/>
            </a:pPr>
            <a:r>
              <a:rPr lang="fi-FI" dirty="0" smtClean="0"/>
              <a:t>lievä pakko, petollinen viettely, kiskonta, ilmaisuerehdys, ja kunnianvastainen ja arvoton menettely, valeasiakirjaluonne ja asiakirjan joutuminen pois omistajalta vastoin tahtoa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19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fi-FI" sz="2000" dirty="0" smtClean="0"/>
              <a:t>HEIKOT PÄTEMÄTTÖMYYSPERUSTEET  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394651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fi-FI" dirty="0" smtClean="0"/>
              <a:t>Oikeustoimikelpoisuus ja sen rajoitukset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Sopimusoikeusasiat:</a:t>
            </a:r>
          </a:p>
          <a:p>
            <a:pPr lvl="1"/>
            <a:r>
              <a:rPr lang="fi-FI" dirty="0" smtClean="0"/>
              <a:t>Sopimusvapaus, </a:t>
            </a:r>
            <a:r>
              <a:rPr lang="fi-FI" dirty="0" err="1" smtClean="0"/>
              <a:t>pacta</a:t>
            </a:r>
            <a:r>
              <a:rPr lang="fi-FI" dirty="0" smtClean="0"/>
              <a:t> </a:t>
            </a:r>
            <a:r>
              <a:rPr lang="fi-FI" dirty="0" err="1" smtClean="0"/>
              <a:t>sunt</a:t>
            </a:r>
            <a:r>
              <a:rPr lang="fi-FI" dirty="0" smtClean="0"/>
              <a:t> </a:t>
            </a:r>
            <a:r>
              <a:rPr lang="fi-FI" dirty="0" err="1" smtClean="0"/>
              <a:t>servanda</a:t>
            </a:r>
            <a:endParaRPr lang="fi-FI" dirty="0" smtClean="0"/>
          </a:p>
          <a:p>
            <a:pPr lvl="1"/>
            <a:r>
              <a:rPr lang="fi-FI" dirty="0" smtClean="0"/>
              <a:t>Sopimuksen syntyminen</a:t>
            </a:r>
          </a:p>
          <a:p>
            <a:pPr lvl="1"/>
            <a:r>
              <a:rPr lang="fi-FI" dirty="0" smtClean="0"/>
              <a:t>Pätemättömyys &gt;&lt; Mitättömyys</a:t>
            </a:r>
          </a:p>
          <a:p>
            <a:pPr lvl="1"/>
            <a:r>
              <a:rPr lang="fi-FI" dirty="0" smtClean="0"/>
              <a:t>Kohtuuton sopimusehto</a:t>
            </a:r>
          </a:p>
          <a:p>
            <a:pPr lvl="1"/>
            <a:r>
              <a:rPr lang="fi-FI" dirty="0" smtClean="0"/>
              <a:t>Sopimuksen sovittelu</a:t>
            </a:r>
          </a:p>
          <a:p>
            <a:pPr lvl="1"/>
            <a:r>
              <a:rPr lang="fi-FI" dirty="0" smtClean="0"/>
              <a:t>vahingonkorvausvastuu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fi-FI" sz="2000" dirty="0" smtClean="0"/>
              <a:t>ENNEN LUENTOJA OSATTAVIA ASIOITA….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8805642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r>
              <a:rPr lang="fi-FI" dirty="0" err="1" smtClean="0"/>
              <a:t>OikTL</a:t>
            </a:r>
            <a:r>
              <a:rPr lang="fi-FI" dirty="0" smtClean="0"/>
              <a:t> :n vahvat </a:t>
            </a:r>
            <a:r>
              <a:rPr lang="fi-FI" dirty="0" err="1" smtClean="0"/>
              <a:t>pätem.perusteet</a:t>
            </a:r>
            <a:r>
              <a:rPr lang="fi-FI" dirty="0" smtClean="0"/>
              <a:t> ovat</a:t>
            </a:r>
            <a:br>
              <a:rPr lang="fi-FI" dirty="0" smtClean="0"/>
            </a:br>
            <a:r>
              <a:rPr lang="fi-FI" dirty="0" smtClean="0"/>
              <a:t>törkeä pakko, </a:t>
            </a:r>
            <a:r>
              <a:rPr lang="fi-FI" dirty="0" err="1" smtClean="0"/>
              <a:t>OikTL</a:t>
            </a:r>
            <a:r>
              <a:rPr lang="fi-FI" dirty="0" smtClean="0"/>
              <a:t> 32.2 § tahdonilmaisun muuttuminen</a:t>
            </a:r>
          </a:p>
          <a:p>
            <a:r>
              <a:rPr lang="fi-FI" dirty="0" err="1" smtClean="0"/>
              <a:t>OikTL:n</a:t>
            </a:r>
            <a:r>
              <a:rPr lang="fi-FI" dirty="0" smtClean="0"/>
              <a:t> ulkopuolisia vahvoja </a:t>
            </a:r>
            <a:r>
              <a:rPr lang="fi-FI" dirty="0" err="1" smtClean="0"/>
              <a:t>pätem.perusteita</a:t>
            </a:r>
            <a:r>
              <a:rPr lang="fi-FI" dirty="0" smtClean="0"/>
              <a:t> ovat oikeustoimikelvottomuus a muotovirhe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20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000" dirty="0" smtClean="0"/>
              <a:t>VAHVAT PÄTEMÄTTÖMYYSPERUSTEET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625723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fi-FI" dirty="0" smtClean="0"/>
              <a:t>pätemättömyydestä seuraa suoritusvelvollisuuden </a:t>
            </a:r>
            <a:r>
              <a:rPr lang="fi-FI" dirty="0" err="1" smtClean="0"/>
              <a:t>syntymättäjääminen</a:t>
            </a:r>
            <a:r>
              <a:rPr lang="fi-FI" dirty="0" smtClean="0"/>
              <a:t> ja sitä seuraavan korvausvelvollisuuden estyminen</a:t>
            </a:r>
          </a:p>
          <a:p>
            <a:r>
              <a:rPr lang="fi-FI" dirty="0" smtClean="0"/>
              <a:t>pätemätön sopimus ei saa oikeusvaikutuksia</a:t>
            </a:r>
          </a:p>
          <a:p>
            <a:r>
              <a:rPr lang="fi-FI" dirty="0" smtClean="0"/>
              <a:t>suoritusvelvoitteeseen ei voida vedota, tai jos suoritus on jo tehty, palautusvelvollisuus</a:t>
            </a:r>
          </a:p>
          <a:p>
            <a:endParaRPr lang="fi-FI" dirty="0"/>
          </a:p>
          <a:p>
            <a:r>
              <a:rPr lang="fi-FI" dirty="0" smtClean="0"/>
              <a:t>positiivinen tai negatiivinen korvausvastuu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21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8077855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fi-FI" sz="2400" dirty="0" smtClean="0"/>
              <a:t>JOS OIKEUSTOIMIKELPOISUUS PUUTTUU, PÄTEVÄÄ SOIMUSTA EI VOI TEHDÄ </a:t>
            </a:r>
          </a:p>
          <a:p>
            <a:r>
              <a:rPr lang="fi-FI" sz="2400" dirty="0" smtClean="0"/>
              <a:t>voi johtua: </a:t>
            </a:r>
          </a:p>
          <a:p>
            <a:pPr marL="457200" indent="-457200">
              <a:buAutoNum type="arabicPeriod"/>
            </a:pPr>
            <a:r>
              <a:rPr lang="fi-FI" sz="2400" dirty="0" smtClean="0"/>
              <a:t>vajaavaltaisuudesta 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- alle 18 v. ja jotka on julistettu vajaavaltaisiksi</a:t>
            </a:r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2. tuomioistuimen vahvistamasta </a:t>
            </a:r>
            <a:r>
              <a:rPr lang="fi-FI" sz="2400" dirty="0" err="1" smtClean="0"/>
              <a:t>oik.toimikelvottomuudesta</a:t>
            </a:r>
            <a:r>
              <a:rPr lang="fi-FI" sz="2400" dirty="0" smtClean="0"/>
              <a:t> 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- kolmiasteinen: </a:t>
            </a:r>
            <a:r>
              <a:rPr lang="fi-FI" sz="2400" dirty="0" err="1" smtClean="0"/>
              <a:t>hlö</a:t>
            </a:r>
            <a:r>
              <a:rPr lang="fi-FI" sz="2400" dirty="0" smtClean="0"/>
              <a:t> voi tehdä jotain oikeustoimia, tai 	</a:t>
            </a:r>
            <a:r>
              <a:rPr lang="fi-FI" sz="2400" dirty="0" err="1" smtClean="0"/>
              <a:t>hlöllä</a:t>
            </a:r>
            <a:r>
              <a:rPr lang="fi-FI" sz="2400" dirty="0" smtClean="0"/>
              <a:t> ei ole kelpoisuutta tehdä tiettyjä oikeustoimia, tai 	</a:t>
            </a:r>
            <a:r>
              <a:rPr lang="fi-FI" sz="2400" dirty="0" err="1" smtClean="0"/>
              <a:t>hlö</a:t>
            </a:r>
            <a:r>
              <a:rPr lang="fi-FI" sz="2400" dirty="0" smtClean="0"/>
              <a:t> on julistettu vajaavaltaiseksi</a:t>
            </a:r>
          </a:p>
          <a:p>
            <a:pPr marL="0" indent="0">
              <a:buNone/>
            </a:pPr>
            <a:endParaRPr lang="fi-FI" sz="2400" dirty="0" smtClean="0"/>
          </a:p>
          <a:p>
            <a:pPr marL="0" indent="0">
              <a:buNone/>
            </a:pPr>
            <a:r>
              <a:rPr lang="fi-FI" sz="2400" dirty="0" smtClean="0"/>
              <a:t>3. täysi-ikäisen heikosta ymmärryskyvystä</a:t>
            </a:r>
          </a:p>
          <a:p>
            <a:pPr marL="457200" indent="-457200">
              <a:buAutoNum type="arabicPeriod"/>
            </a:pPr>
            <a:endParaRPr lang="fi-FI" sz="2400" dirty="0"/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22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1800" dirty="0" smtClean="0"/>
              <a:t>OIKEUSTOIMIKELVOTTOMUUS 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6492104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fi-FI" dirty="0" smtClean="0"/>
              <a:t>Holhoustoimilaki (</a:t>
            </a:r>
            <a:r>
              <a:rPr lang="fi-FI" dirty="0" err="1" smtClean="0"/>
              <a:t>HolhTL</a:t>
            </a:r>
            <a:r>
              <a:rPr lang="fi-FI" dirty="0" smtClean="0"/>
              <a:t>)</a:t>
            </a:r>
          </a:p>
          <a:p>
            <a:r>
              <a:rPr lang="fi-FI" dirty="0" smtClean="0"/>
              <a:t>oikeustoimikelvottoman tekemä sopimus = pätemätön, ellei edunvalvoja </a:t>
            </a:r>
            <a:r>
              <a:rPr lang="fi-FI" dirty="0" err="1" smtClean="0"/>
              <a:t>yms</a:t>
            </a:r>
            <a:r>
              <a:rPr lang="fi-FI" dirty="0" smtClean="0"/>
              <a:t> korjaa sitä hyväksymisellä </a:t>
            </a:r>
          </a:p>
          <a:p>
            <a:r>
              <a:rPr lang="fi-FI" dirty="0" smtClean="0"/>
              <a:t>oikeustoimikelvottomuudesta johtuva pätemättömyys ei korjaannu sopimuskumppanin vilpittömästä mielestä</a:t>
            </a:r>
          </a:p>
          <a:p>
            <a:pPr lvl="1"/>
            <a:r>
              <a:rPr lang="fi-FI" dirty="0" smtClean="0"/>
              <a:t>suoritukset on palautettava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23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3071636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fi-FI" dirty="0" err="1" smtClean="0"/>
              <a:t>OikTL</a:t>
            </a:r>
            <a:r>
              <a:rPr lang="fi-FI" dirty="0" smtClean="0"/>
              <a:t> 36 §: koskee kaikkia sopimuksia osapuolista ja tyypistä riippumatta</a:t>
            </a:r>
          </a:p>
          <a:p>
            <a:pPr marL="0" indent="0">
              <a:buNone/>
            </a:pPr>
            <a:r>
              <a:rPr lang="fi-FI" dirty="0" smtClean="0"/>
              <a:t>	- ”oikeustoimen ehto, joka on kohtuuton 	tai jonka soveltaminen johtaisi 	kohtuuttomuuteen, voidaan sovitella tai se 	voidaan jättää huomioimatta”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kohtuusharkinnassa huomioidaan: 	oikeustoimen koko sisältö, osapuolten 	asema, sopimushetkellä vallinneet 	olosuhteet ja myöhemmät olosuhteet</a:t>
            </a: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24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fi-FI" sz="2400" dirty="0" smtClean="0"/>
              <a:t>SOPIMUKSEN SOVITTELU JA KOHTUUTON SOPIMUSEHTO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2885483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fi-FI" dirty="0"/>
              <a:t>myös KSL 4 luku kuluttajan suojaksi</a:t>
            </a:r>
          </a:p>
          <a:p>
            <a:pPr marL="0" indent="0">
              <a:buNone/>
            </a:pPr>
            <a:r>
              <a:rPr lang="fi-FI" dirty="0" smtClean="0"/>
              <a:t>	- ”jos kyseessä oli vakioehto tai ehto oli 	laadittu ilman että kuluttaja on voinut 	vaikuttaa sen sisältöön, 	sovitteluharkinnassa ei voida kuluttajan 	vahingoksi ottaa huomioon muuttuneita 	olosuhteita”</a:t>
            </a:r>
          </a:p>
          <a:p>
            <a:pPr marL="0" indent="0">
              <a:buNone/>
            </a:pPr>
            <a:r>
              <a:rPr lang="fi-FI" dirty="0" smtClean="0"/>
              <a:t>- alkuperäinen tai jälkiperäinen kohtuuttomuus (</a:t>
            </a:r>
            <a:r>
              <a:rPr lang="fi-FI" dirty="0" err="1" smtClean="0"/>
              <a:t>sop</a:t>
            </a:r>
            <a:r>
              <a:rPr lang="fi-FI" dirty="0" smtClean="0"/>
              <a:t>. tekohetkellä tai sen jälkeen tapahtunut muutos)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25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fi-FI" sz="2400" dirty="0" smtClean="0"/>
              <a:t>Sopimuksen sovittelu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5300346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fi-FI" dirty="0" smtClean="0"/>
              <a:t>sovittelu edellyttää velvoitteiden epätasapainoa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Kun sovitteluedellytykset täyttyy:</a:t>
            </a:r>
          </a:p>
          <a:p>
            <a:pPr marL="514350" indent="-514350">
              <a:buAutoNum type="arabicPeriod"/>
            </a:pPr>
            <a:r>
              <a:rPr lang="fi-FI" dirty="0" smtClean="0"/>
              <a:t>sopimusehdon sisältöä voidaan muuttaa </a:t>
            </a:r>
          </a:p>
          <a:p>
            <a:pPr marL="0" indent="0">
              <a:buNone/>
            </a:pPr>
            <a:r>
              <a:rPr lang="fi-FI" dirty="0" smtClean="0"/>
              <a:t>2. ehto voidaan jättää huomioimatta </a:t>
            </a:r>
          </a:p>
          <a:p>
            <a:pPr marL="0" indent="0">
              <a:buNone/>
            </a:pPr>
            <a:r>
              <a:rPr lang="fi-FI" dirty="0" smtClean="0"/>
              <a:t>3. sopimus voidaan määrätä raukeamaan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26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1834134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fi-FI" dirty="0" smtClean="0"/>
              <a:t>mm. sopimusrikkomuksen aiheuttamat reklamaatio- ja selvittelykulut, hinnanero, tulon menetys ja muu välillinen vahinko, henkilö- ja esinevahinko…</a:t>
            </a:r>
          </a:p>
          <a:p>
            <a:r>
              <a:rPr lang="fi-FI" dirty="0" smtClean="0"/>
              <a:t>sopimussakko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esim. myyjä, palveluksien tuottaja </a:t>
            </a:r>
            <a:r>
              <a:rPr lang="fi-FI" dirty="0" err="1" smtClean="0"/>
              <a:t>ym</a:t>
            </a:r>
            <a:r>
              <a:rPr lang="fi-FI" dirty="0" smtClean="0"/>
              <a:t> on aina velvollinen korvaamaan suorituksessa olevan virheen aiheuttamat välittömät vahingot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27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fi-FI" sz="2800" dirty="0" smtClean="0"/>
              <a:t>VAHINGONKORVAUS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4052666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henkilö-, esine- ja varallisuusvahinkoja korvataan sopimussuhteissa</a:t>
            </a:r>
          </a:p>
          <a:p>
            <a:r>
              <a:rPr lang="fi-FI" dirty="0" smtClean="0"/>
              <a:t>sopimuksen ulkoisissa suhteissa vain varallisuusvahingot korvataan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välittömät ja välilliset vahingot: </a:t>
            </a:r>
          </a:p>
          <a:p>
            <a:pPr marL="0" indent="0">
              <a:buNone/>
            </a:pPr>
            <a:r>
              <a:rPr lang="fi-FI" dirty="0" smtClean="0"/>
              <a:t>Välittömästi saamatta jäänyt suoritus, tulo yms. Välillistä vahinkoa on kolmannelle maksettava vahingonkorvaus, viivästyskorot yms.</a:t>
            </a:r>
            <a:endParaRPr lang="fi-FI" dirty="0"/>
          </a:p>
          <a:p>
            <a:endParaRPr lang="fi-FI" dirty="0" smtClean="0"/>
          </a:p>
          <a:p>
            <a:r>
              <a:rPr lang="fi-FI" dirty="0" smtClean="0"/>
              <a:t>täyden korvauksen periaate, rikastumisenkielto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28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fi-FI" sz="2000" dirty="0" smtClean="0"/>
              <a:t>VAHINKOLAJIT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494157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positiivinen ja negatiivinen sopimusetu: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millaiseen taloudelliseen asemaan vahinkoa kärsinyt olisi päässyt jos sopimus olisi pitänyt (=positiivinen </a:t>
            </a:r>
            <a:r>
              <a:rPr lang="fi-FI" dirty="0" err="1" smtClean="0"/>
              <a:t>sop.etu</a:t>
            </a:r>
            <a:r>
              <a:rPr lang="fi-FI" dirty="0" smtClean="0"/>
              <a:t>) tai vain sopimuksen valmistelukulut korvataan (=negatiivinen </a:t>
            </a:r>
            <a:r>
              <a:rPr lang="fi-FI" dirty="0" err="1" smtClean="0"/>
              <a:t>sop.etu</a:t>
            </a:r>
            <a:r>
              <a:rPr lang="fi-FI" dirty="0" smtClean="0"/>
              <a:t>)</a:t>
            </a:r>
            <a:endParaRPr lang="fi-FI" dirty="0"/>
          </a:p>
          <a:p>
            <a:r>
              <a:rPr lang="fi-FI" dirty="0" smtClean="0"/>
              <a:t>vastuunrajoitusehdot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29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7250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fi-FI" dirty="0" smtClean="0"/>
              <a:t>Sopimuksien jaottelu: </a:t>
            </a:r>
          </a:p>
          <a:p>
            <a:pPr marL="0" indent="0">
              <a:buNone/>
            </a:pPr>
            <a:r>
              <a:rPr lang="fi-FI" dirty="0" smtClean="0"/>
              <a:t>1. yksilölliset sopimuksen ja vakiosopimukset</a:t>
            </a:r>
          </a:p>
          <a:p>
            <a:pPr marL="0" indent="0">
              <a:buNone/>
            </a:pPr>
            <a:r>
              <a:rPr lang="fi-FI" dirty="0" smtClean="0"/>
              <a:t>2. Kuluttajasopimuksen ja liikesopimukset</a:t>
            </a:r>
          </a:p>
          <a:p>
            <a:pPr marL="0" indent="0">
              <a:buNone/>
            </a:pPr>
            <a:r>
              <a:rPr lang="fi-FI" dirty="0" smtClean="0"/>
              <a:t>3. kerta- ja kestosopimukset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- Jaottelu vaikuttaa siihen, mikä laki sopimukseen soveltuu? 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3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fi-FI" sz="2800" dirty="0" smtClean="0"/>
              <a:t>Sopimusoikeuden perusteet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61249329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Syy-yhteyden vaatimus: syy-yhteys rikkomuksen ja vahingonvälillä!!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hypoteettinen tapahtumainkulku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dirty="0" err="1" smtClean="0"/>
              <a:t>conditio</a:t>
            </a:r>
            <a:r>
              <a:rPr lang="fi-FI" dirty="0" smtClean="0"/>
              <a:t> </a:t>
            </a:r>
            <a:r>
              <a:rPr lang="fi-FI" dirty="0" err="1" smtClean="0"/>
              <a:t>sine</a:t>
            </a:r>
            <a:r>
              <a:rPr lang="fi-FI" dirty="0" smtClean="0"/>
              <a:t> </a:t>
            </a:r>
            <a:r>
              <a:rPr lang="fi-FI" dirty="0" err="1" smtClean="0"/>
              <a:t>qua</a:t>
            </a:r>
            <a:r>
              <a:rPr lang="fi-FI" dirty="0" smtClean="0"/>
              <a:t> </a:t>
            </a:r>
            <a:r>
              <a:rPr lang="fi-FI" dirty="0" err="1" smtClean="0"/>
              <a:t>non</a:t>
            </a:r>
            <a:r>
              <a:rPr lang="fi-FI" dirty="0" smtClean="0"/>
              <a:t> –kaava:</a:t>
            </a:r>
          </a:p>
          <a:p>
            <a:pPr marL="0" indent="0">
              <a:buNone/>
            </a:pPr>
            <a:r>
              <a:rPr lang="fi-FI" dirty="0"/>
              <a:t>		olisiko vahinko aiheutunut, jos </a:t>
            </a:r>
            <a:r>
              <a:rPr lang="fi-FI" dirty="0" smtClean="0"/>
              <a:t>			vahingon </a:t>
            </a:r>
            <a:r>
              <a:rPr lang="fi-FI" dirty="0"/>
              <a:t>syyksi epäiltävä teko olisi </a:t>
            </a:r>
            <a:r>
              <a:rPr lang="fi-FI" dirty="0" smtClean="0"/>
              <a:t>		jäänyt tekemättä?</a:t>
            </a:r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30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42318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Sopimuksen ULKOISIA suhteita koskee </a:t>
            </a:r>
            <a:r>
              <a:rPr lang="fi-FI" dirty="0" err="1" smtClean="0"/>
              <a:t>eritysilait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	= rikosvahinkolaki</a:t>
            </a:r>
            <a:r>
              <a:rPr lang="fi-FI" dirty="0"/>
              <a:t>, liikennevakuutuslaki, </a:t>
            </a:r>
            <a:r>
              <a:rPr lang="fi-FI" dirty="0" smtClean="0"/>
              <a:t>	ydinvastuulaki </a:t>
            </a:r>
            <a:r>
              <a:rPr lang="fi-FI" dirty="0" err="1" smtClean="0"/>
              <a:t>jne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Vahingonkorvauslaki 2:1 § </a:t>
            </a:r>
            <a:r>
              <a:rPr lang="fi-FI" i="1" dirty="0" smtClean="0"/>
              <a:t>"Joka </a:t>
            </a:r>
            <a:r>
              <a:rPr lang="fi-FI" i="1" dirty="0"/>
              <a:t>tahallisesti tai tuottamuksesta aiheuttaa toiselle vahingon, on velvollinen korvaamaan sen, jollei siitä, mitä tässä laissa säädetään, muuta johdu."</a:t>
            </a:r>
            <a:r>
              <a:rPr lang="fi-FI" dirty="0"/>
              <a:t>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- Vahingon </a:t>
            </a:r>
            <a:r>
              <a:rPr lang="fi-FI" dirty="0"/>
              <a:t>korvattavuus </a:t>
            </a:r>
            <a:r>
              <a:rPr lang="fi-FI" dirty="0" err="1" smtClean="0"/>
              <a:t>VahL:n</a:t>
            </a:r>
            <a:r>
              <a:rPr lang="fi-FI" dirty="0" smtClean="0"/>
              <a:t> nojalla edellyttää </a:t>
            </a:r>
            <a:r>
              <a:rPr lang="fi-FI" dirty="0"/>
              <a:t>siis tuottamusta tai tahallisuutta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31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15371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r>
              <a:rPr lang="fi-FI" dirty="0" smtClean="0"/>
              <a:t>kaupungin työmies kuljettaa lumiauraa ja naarmuttaa vahingossa autoa. Sopimuksen ulkoista vastuu ja korvaus</a:t>
            </a:r>
          </a:p>
          <a:p>
            <a:r>
              <a:rPr lang="fi-FI" dirty="0" smtClean="0"/>
              <a:t>Kiinteistön kauppa: pieniä laatuvirheitä, sovittu sopimuksella korvaus 15 000e jonka jälkeen osapuolilla ei ole muita vaatimuksia. Vuoden päästä löytyy lisää, merkittäviä virheitä = kohtuuttoman sopimusehdon sovittelu (KKO 2014:70)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32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fi-FI" sz="2400" dirty="0" smtClean="0"/>
              <a:t>esimerkkejä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2265695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 smtClean="0"/>
              <a:t>- iäkäs henkilö A on omistanut vanhan maatilan. C on tarjoillut A:lle alkoholia ja painostanut A:n allekirjoittamaan kauppakirja jolla A myy kiinteistön C:lle 10 000 eurolla. </a:t>
            </a:r>
          </a:p>
          <a:p>
            <a:pPr marL="0" indent="0">
              <a:buNone/>
            </a:pPr>
            <a:r>
              <a:rPr lang="fi-FI" dirty="0" smtClean="0"/>
              <a:t>= oikeustoimilain pätemättömyysperuste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- kehitysvammainen H on myynyt omistamansa uuden auton V:lle 15 eurolla, vaikka V tiesi H:n olevan oikeustoimikelvoton. V on äkkiä myynyt auton eteenpäin S:lle 25 000 eurolla. </a:t>
            </a:r>
          </a:p>
          <a:p>
            <a:pPr marL="0" indent="0">
              <a:buNone/>
            </a:pPr>
            <a:r>
              <a:rPr lang="fi-FI" dirty="0" smtClean="0"/>
              <a:t>= </a:t>
            </a:r>
            <a:r>
              <a:rPr lang="fi-FI" dirty="0" err="1" smtClean="0"/>
              <a:t>OikTL:n</a:t>
            </a:r>
            <a:r>
              <a:rPr lang="fi-FI" dirty="0" smtClean="0"/>
              <a:t> pätemättömyysperuste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33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36004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658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fi-FI" dirty="0" smtClean="0"/>
              <a:t>Sopimusoikeudellinen lainsäädäntö on sopimustyyppikohtaista</a:t>
            </a:r>
          </a:p>
          <a:p>
            <a:r>
              <a:rPr lang="fi-FI" dirty="0" smtClean="0"/>
              <a:t>Tärkeä poikkeus: OIKEUSTOIMILAKI (</a:t>
            </a:r>
            <a:r>
              <a:rPr lang="fi-FI" dirty="0" err="1" smtClean="0"/>
              <a:t>OikTL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dirty="0" smtClean="0"/>
              <a:t>- 	</a:t>
            </a:r>
            <a:r>
              <a:rPr lang="fi-FI" dirty="0" err="1" smtClean="0"/>
              <a:t>OikTL</a:t>
            </a:r>
            <a:r>
              <a:rPr lang="fi-FI" dirty="0" smtClean="0"/>
              <a:t> koskee varallisuusoikeudellisia 	oikeustoimia</a:t>
            </a:r>
          </a:p>
          <a:p>
            <a:pPr marL="0" indent="0">
              <a:buNone/>
            </a:pPr>
            <a:r>
              <a:rPr lang="fi-FI" dirty="0" smtClean="0"/>
              <a:t>- 	Sisältää säännökset mm. sopimuksen 	syntymisestä, pätemättömyydestä ja 	valtuutuksesta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4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1904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fi-FI" dirty="0" smtClean="0"/>
              <a:t>Sopimuksen sisältöä koskevista asioista, kuten sopimusvelvoitteiden sisällöstä, sopimusrikkomuksista tai niihin liittyvistä oikeussuojakeinoista ei ole olemassa yleistä lakia</a:t>
            </a:r>
          </a:p>
          <a:p>
            <a:r>
              <a:rPr lang="fi-FI" dirty="0" smtClean="0"/>
              <a:t>Sopimusoikeudelliset velvoitteet ilmenee erityislaeista 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5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55074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i-FI" dirty="0" smtClean="0"/>
              <a:t>vakiosopimus ja yksilöllinen sopimus</a:t>
            </a:r>
          </a:p>
          <a:p>
            <a:pPr>
              <a:buFontTx/>
              <a:buChar char="-"/>
            </a:pPr>
            <a:r>
              <a:rPr lang="fi-FI" dirty="0" smtClean="0"/>
              <a:t>Sopimus on yksilöllinen kun ehdot on osapuolten kesken sovittu ja laadittu.</a:t>
            </a:r>
          </a:p>
          <a:p>
            <a:pPr>
              <a:buFontTx/>
              <a:buChar char="-"/>
            </a:pPr>
            <a:r>
              <a:rPr lang="fi-FI" dirty="0" smtClean="0"/>
              <a:t>Vastakohta vakiosopimus: käytetään valmista ehtokaavaketta</a:t>
            </a:r>
          </a:p>
          <a:p>
            <a:pPr>
              <a:buFontTx/>
              <a:buChar char="-"/>
            </a:pPr>
            <a:r>
              <a:rPr lang="fi-FI" dirty="0" err="1" smtClean="0"/>
              <a:t>Sop.oikeudellinen</a:t>
            </a:r>
            <a:r>
              <a:rPr lang="fi-FI" dirty="0" smtClean="0"/>
              <a:t> periaate: epäselvää säännöstä tai sopimusta tulkitaan ja sovelletaan laatijansa vahingoksi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6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33947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2. Kuluttajasopimus ja liikesopimus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r>
              <a:rPr lang="fi-FI" dirty="0" err="1" smtClean="0"/>
              <a:t>KSL:n</a:t>
            </a:r>
            <a:r>
              <a:rPr lang="fi-FI" dirty="0" smtClean="0"/>
              <a:t> mukaiset sopimukset, työsopimukset, huoneenvuokrasopimukset..</a:t>
            </a:r>
          </a:p>
          <a:p>
            <a:pPr>
              <a:buFontTx/>
              <a:buChar char="-"/>
            </a:pPr>
            <a:r>
              <a:rPr lang="fi-FI" dirty="0" smtClean="0"/>
              <a:t>Liikesopimuksia tehdään yritysten välillä: silloin osapuolet ovat tasavertaisia  (toisin kuluttajasopimuksissa)</a:t>
            </a:r>
          </a:p>
          <a:p>
            <a:pPr>
              <a:buFontTx/>
              <a:buChar char="-"/>
            </a:pPr>
            <a:r>
              <a:rPr lang="fi-FI" dirty="0" smtClean="0"/>
              <a:t>Liikesopimuksissa riski, voi olla suurikin, mutta ei oikeuta kohtuullistamiseen eikä sovitteluun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7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578340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fi-FI" dirty="0" smtClean="0"/>
              <a:t>3. Kertasopimus ja kestosopimus</a:t>
            </a:r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r>
              <a:rPr lang="fi-FI" dirty="0" smtClean="0"/>
              <a:t>Kestosopimuksia huoneenvuokra- tai yhtiösopimus, kertasopimuksia ovat lyhytkestoiset esim. kauppasopimukset </a:t>
            </a:r>
          </a:p>
          <a:p>
            <a:pPr>
              <a:buFontTx/>
              <a:buChar char="-"/>
            </a:pPr>
            <a:r>
              <a:rPr lang="fi-FI" dirty="0" smtClean="0"/>
              <a:t>Kertasopimuksen velvoitteet lakkaa kun suoritus on tehty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8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734536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fi-FI" dirty="0" err="1" smtClean="0"/>
              <a:t>Pacta</a:t>
            </a:r>
            <a:r>
              <a:rPr lang="fi-FI" dirty="0" smtClean="0"/>
              <a:t> </a:t>
            </a:r>
            <a:r>
              <a:rPr lang="fi-FI" dirty="0" err="1" smtClean="0"/>
              <a:t>sunt</a:t>
            </a:r>
            <a:r>
              <a:rPr lang="fi-FI" dirty="0" smtClean="0"/>
              <a:t> </a:t>
            </a:r>
            <a:r>
              <a:rPr lang="fi-FI" dirty="0" err="1" smtClean="0"/>
              <a:t>servanda</a:t>
            </a:r>
            <a:r>
              <a:rPr lang="fi-FI" dirty="0" smtClean="0"/>
              <a:t> = sopimuksen sitovuus</a:t>
            </a:r>
          </a:p>
          <a:p>
            <a:r>
              <a:rPr lang="fi-FI" dirty="0" smtClean="0"/>
              <a:t>Sopimusoikeuden lähtökohta!</a:t>
            </a:r>
          </a:p>
          <a:p>
            <a:pPr marL="0" indent="0">
              <a:buNone/>
            </a:pPr>
            <a:r>
              <a:rPr lang="fi-FI" dirty="0" smtClean="0"/>
              <a:t>= toimijat voivat keskinäisellä päätöksellään </a:t>
            </a:r>
            <a:r>
              <a:rPr lang="fi-FI" dirty="0" err="1" smtClean="0"/>
              <a:t>velvottautua</a:t>
            </a:r>
            <a:r>
              <a:rPr lang="fi-FI" dirty="0" smtClean="0"/>
              <a:t> toisiaan kohtaan siten että sopimus voidaan saattaa täytäntöön vaikka tuomioistuimessa</a:t>
            </a:r>
          </a:p>
          <a:p>
            <a:pPr>
              <a:buFontTx/>
              <a:buChar char="-"/>
            </a:pPr>
            <a:r>
              <a:rPr lang="fi-FI" dirty="0" err="1" smtClean="0"/>
              <a:t>huom</a:t>
            </a:r>
            <a:r>
              <a:rPr lang="fi-FI" dirty="0" smtClean="0"/>
              <a:t>: pakottava lainsäädäntö, suojaa heikompaa ja ei voi sivuuttaa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7F7409-D11E-4A34-AF23-4854E5C53E56}" type="slidenum">
              <a:rPr lang="fi-FI" smtClean="0"/>
              <a:t>9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fi-FI" sz="2000" dirty="0" err="1" smtClean="0"/>
              <a:t>Pacta</a:t>
            </a:r>
            <a:r>
              <a:rPr lang="fi-FI" sz="2000" dirty="0" smtClean="0"/>
              <a:t> </a:t>
            </a:r>
            <a:r>
              <a:rPr lang="fi-FI" sz="2000" dirty="0" err="1" smtClean="0"/>
              <a:t>sunt</a:t>
            </a:r>
            <a:r>
              <a:rPr lang="fi-FI" sz="2000" dirty="0" smtClean="0"/>
              <a:t> </a:t>
            </a:r>
            <a:r>
              <a:rPr lang="fi-FI" sz="2000" dirty="0" err="1" smtClean="0"/>
              <a:t>servanda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22619784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196</TotalTime>
  <Words>990</Words>
  <Application>Microsoft Office PowerPoint</Application>
  <PresentationFormat>Näytössä katseltava diaesitys (4:3)</PresentationFormat>
  <Paragraphs>199</Paragraphs>
  <Slides>33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33</vt:i4>
      </vt:variant>
    </vt:vector>
  </HeadingPairs>
  <TitlesOfParts>
    <vt:vector size="34" baseType="lpstr">
      <vt:lpstr>Aula</vt:lpstr>
      <vt:lpstr>SOPIMUSOIKEUDEN PERUSTEET</vt:lpstr>
      <vt:lpstr>ENNEN LUENTOJA OSATTAVIA ASIOITA….</vt:lpstr>
      <vt:lpstr>Sopimusoikeuden perusteet</vt:lpstr>
      <vt:lpstr>PowerPoint-esitys</vt:lpstr>
      <vt:lpstr>PowerPoint-esitys</vt:lpstr>
      <vt:lpstr>PowerPoint-esitys</vt:lpstr>
      <vt:lpstr>PowerPoint-esitys</vt:lpstr>
      <vt:lpstr>PowerPoint-esitys</vt:lpstr>
      <vt:lpstr>Pacta sunt servanda</vt:lpstr>
      <vt:lpstr>SOPIMUSVAPAUS</vt:lpstr>
      <vt:lpstr>SOPIMUKSEN SYNTY</vt:lpstr>
      <vt:lpstr>TARJOUS-VASTAUS = SOPIMUKSEN SYNTY</vt:lpstr>
      <vt:lpstr>PowerPoint-esitys</vt:lpstr>
      <vt:lpstr>Sopimuksen pätemättömyys</vt:lpstr>
      <vt:lpstr>PowerPoint-esitys</vt:lpstr>
      <vt:lpstr>PowerPoint-esitys</vt:lpstr>
      <vt:lpstr>PowerPoint-esitys</vt:lpstr>
      <vt:lpstr>SOPIMUKSEN PÄTEMÄTTÖMYYS JA VILPITÖN MIELI (BONA FIDE)</vt:lpstr>
      <vt:lpstr>HEIKOT PÄTEMÄTTÖMYYSPERUSTEET  </vt:lpstr>
      <vt:lpstr>VAHVAT PÄTEMÄTTÖMYYSPERUSTEET</vt:lpstr>
      <vt:lpstr>PowerPoint-esitys</vt:lpstr>
      <vt:lpstr>OIKEUSTOIMIKELVOTTOMUUS </vt:lpstr>
      <vt:lpstr>PowerPoint-esitys</vt:lpstr>
      <vt:lpstr>SOPIMUKSEN SOVITTELU JA KOHTUUTON SOPIMUSEHTO</vt:lpstr>
      <vt:lpstr>Sopimuksen sovittelu</vt:lpstr>
      <vt:lpstr>PowerPoint-esitys</vt:lpstr>
      <vt:lpstr>VAHINGONKORVAUS</vt:lpstr>
      <vt:lpstr>VAHINKOLAJIT</vt:lpstr>
      <vt:lpstr>PowerPoint-esitys</vt:lpstr>
      <vt:lpstr>PowerPoint-esitys</vt:lpstr>
      <vt:lpstr>PowerPoint-esitys</vt:lpstr>
      <vt:lpstr>esimerkkejä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TYÖOIKEUS TUTUKSI</dc:title>
  <dc:creator>Sanna Luoma</dc:creator>
  <cp:lastModifiedBy>Sanna Luoma</cp:lastModifiedBy>
  <cp:revision>21</cp:revision>
  <dcterms:created xsi:type="dcterms:W3CDTF">2015-09-25T13:11:26Z</dcterms:created>
  <dcterms:modified xsi:type="dcterms:W3CDTF">2016-09-20T07:37:26Z</dcterms:modified>
</cp:coreProperties>
</file>