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sldIdLst>
    <p:sldId id="256" r:id="rId2"/>
    <p:sldId id="257" r:id="rId3"/>
    <p:sldId id="258" r:id="rId4"/>
    <p:sldId id="259" r:id="rId5"/>
    <p:sldId id="260" r:id="rId6"/>
    <p:sldId id="261" r:id="rId7"/>
    <p:sldId id="262" r:id="rId8"/>
    <p:sldId id="265" r:id="rId9"/>
    <p:sldId id="263" r:id="rId10"/>
    <p:sldId id="320"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91" r:id="rId26"/>
    <p:sldId id="280" r:id="rId27"/>
    <p:sldId id="281" r:id="rId28"/>
    <p:sldId id="282" r:id="rId29"/>
    <p:sldId id="283" r:id="rId30"/>
    <p:sldId id="284" r:id="rId31"/>
    <p:sldId id="285" r:id="rId32"/>
    <p:sldId id="286" r:id="rId33"/>
    <p:sldId id="287" r:id="rId34"/>
    <p:sldId id="292" r:id="rId35"/>
    <p:sldId id="288" r:id="rId36"/>
    <p:sldId id="289" r:id="rId37"/>
    <p:sldId id="290" r:id="rId38"/>
    <p:sldId id="293" r:id="rId39"/>
    <p:sldId id="294" r:id="rId40"/>
    <p:sldId id="295" r:id="rId41"/>
    <p:sldId id="296" r:id="rId42"/>
    <p:sldId id="297" r:id="rId43"/>
    <p:sldId id="298" r:id="rId44"/>
    <p:sldId id="299" r:id="rId45"/>
    <p:sldId id="300" r:id="rId46"/>
    <p:sldId id="303" r:id="rId47"/>
    <p:sldId id="304" r:id="rId48"/>
    <p:sldId id="302" r:id="rId49"/>
    <p:sldId id="301" r:id="rId50"/>
    <p:sldId id="305" r:id="rId51"/>
    <p:sldId id="306" r:id="rId52"/>
    <p:sldId id="307" r:id="rId53"/>
    <p:sldId id="308" r:id="rId54"/>
    <p:sldId id="309" r:id="rId55"/>
    <p:sldId id="310" r:id="rId56"/>
    <p:sldId id="311" r:id="rId57"/>
    <p:sldId id="312" r:id="rId58"/>
    <p:sldId id="314" r:id="rId59"/>
    <p:sldId id="315" r:id="rId60"/>
    <p:sldId id="313" r:id="rId61"/>
    <p:sldId id="316" r:id="rId62"/>
    <p:sldId id="317" r:id="rId63"/>
    <p:sldId id="318" r:id="rId64"/>
    <p:sldId id="321" r:id="rId65"/>
    <p:sldId id="319" r:id="rId6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050" autoAdjust="0"/>
  </p:normalViewPr>
  <p:slideViewPr>
    <p:cSldViewPr>
      <p:cViewPr>
        <p:scale>
          <a:sx n="97" d="100"/>
          <a:sy n="97" d="100"/>
        </p:scale>
        <p:origin x="-13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B62C0E-CB3F-4042-824B-2E22DAA871BC}" type="datetimeFigureOut">
              <a:rPr lang="fi-FI" smtClean="0"/>
              <a:pPr/>
              <a:t>13.4.2017</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32377-AEA1-4903-88B9-9704991DF0E0}" type="slidenum">
              <a:rPr lang="fi-FI" smtClean="0"/>
              <a:pPr/>
              <a:t>‹#›</a:t>
            </a:fld>
            <a:endParaRPr lang="fi-FI"/>
          </a:p>
        </p:txBody>
      </p:sp>
    </p:spTree>
    <p:extLst>
      <p:ext uri="{BB962C8B-B14F-4D97-AF65-F5344CB8AC3E}">
        <p14:creationId xmlns:p14="http://schemas.microsoft.com/office/powerpoint/2010/main" val="1255962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finlex.fi/fi/laki/ajantasa/1929/19290234?search%5btype%5d=pika&amp;search%5bpika%5d=avioliittolaki"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www.finlex.fi/fi/laki/ajantasa/1983/19830361"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Muutoksia tasa-arvoinen:</a:t>
            </a:r>
          </a:p>
          <a:p>
            <a:r>
              <a:rPr lang="fi-FI" dirty="0" smtClean="0"/>
              <a:t>- Rekisteröinti </a:t>
            </a:r>
            <a:r>
              <a:rPr lang="fi-FI" dirty="0" smtClean="0">
                <a:sym typeface="Wingdings" pitchFamily="2" charset="2"/>
              </a:rPr>
              <a:t> avioliitto (ei ulkomailla rekisteröidyt)</a:t>
            </a:r>
            <a:endParaRPr lang="fi-FI" dirty="0" smtClean="0"/>
          </a:p>
          <a:p>
            <a:pPr>
              <a:buFontTx/>
              <a:buChar char="-"/>
            </a:pPr>
            <a:r>
              <a:rPr lang="fi-FI" dirty="0" smtClean="0"/>
              <a:t>Ei voi enää rekisteröidä, vain avioliitto</a:t>
            </a:r>
          </a:p>
          <a:p>
            <a:pPr>
              <a:buFontTx/>
              <a:buChar char="-"/>
            </a:pPr>
            <a:r>
              <a:rPr lang="fi-FI" dirty="0" smtClean="0"/>
              <a:t>Samaa sukupuolta olevat saa</a:t>
            </a:r>
            <a:r>
              <a:rPr lang="fi-FI" baseline="0" dirty="0" smtClean="0"/>
              <a:t> adoptoida</a:t>
            </a:r>
          </a:p>
          <a:p>
            <a:pPr>
              <a:buFontTx/>
              <a:buChar char="-"/>
            </a:pPr>
            <a:r>
              <a:rPr lang="fi-FI" baseline="0" dirty="0" smtClean="0"/>
              <a:t> laki transseksuaalin sukupuolten vahvistamisesta: </a:t>
            </a:r>
            <a:r>
              <a:rPr lang="fi-FI" baseline="0" dirty="0" err="1" smtClean="0"/>
              <a:t>naimattomuusvaatimut</a:t>
            </a:r>
            <a:r>
              <a:rPr lang="fi-FI" baseline="0" dirty="0" smtClean="0"/>
              <a:t> poistui</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a:t>
            </a:fld>
            <a:endParaRPr lang="fi-FI"/>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47:</a:t>
            </a:r>
            <a:r>
              <a:rPr lang="fi-FI" baseline="0" dirty="0" smtClean="0"/>
              <a:t> kykyjensä mukaan, tarpeellinen</a:t>
            </a:r>
          </a:p>
          <a:p>
            <a:r>
              <a:rPr lang="fi-FI" baseline="0" dirty="0" smtClean="0"/>
              <a:t>Sopimus vaikka ei tarvetta. Velkojia ei sitova.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17</a:t>
            </a:fld>
            <a:endParaRPr lang="fi-FI"/>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Elatuksen tarve ja elatuskyky:</a:t>
            </a:r>
            <a:r>
              <a:rPr lang="fi-FI" baseline="0" dirty="0" smtClean="0"/>
              <a:t> nettoperiaate = tuloista vähennetään verot ja veroluonteiset maksut. Kaikki tulot ja varallisuus huomioidaan = kokonaisarviointi</a:t>
            </a:r>
          </a:p>
          <a:p>
            <a:r>
              <a:rPr lang="fi-FI" dirty="0" smtClean="0"/>
              <a:t>Raukeaminen</a:t>
            </a:r>
            <a:r>
              <a:rPr lang="fi-FI" baseline="0" dirty="0" smtClean="0"/>
              <a:t> elatusvelvollisen kuollessa: joissain maissa jatkuu </a:t>
            </a:r>
            <a:r>
              <a:rPr lang="fi-FI" baseline="0" dirty="0" err="1" smtClean="0"/>
              <a:t>kp</a:t>
            </a:r>
            <a:r>
              <a:rPr lang="fi-FI" baseline="0" dirty="0" smtClean="0"/>
              <a:t> velvoitteena (Saksa, Ranska, Itävalta)</a:t>
            </a:r>
          </a:p>
          <a:p>
            <a:r>
              <a:rPr lang="fi-FI" baseline="0" dirty="0" smtClean="0"/>
              <a:t>KKO 1992:33 ”</a:t>
            </a:r>
            <a:r>
              <a:rPr lang="fi-FI" sz="1200" b="0" i="0" kern="1200" dirty="0" smtClean="0">
                <a:solidFill>
                  <a:schemeClr val="tx1"/>
                </a:solidFill>
                <a:latin typeface="+mn-lt"/>
                <a:ea typeface="+mn-ea"/>
                <a:cs typeface="+mn-cs"/>
              </a:rPr>
              <a:t> vieraantumista omasta ammatistaan kodin ja yhteisten lasten hoidon vuoksi pitkäaikaisen avioliiton aikana ja siitä johtuvaa työnsaantimahdollisuuksien heikkenemistä.”</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18</a:t>
            </a:fld>
            <a:endParaRPr lang="fi-FI"/>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Vihkijän tiedusteltava</a:t>
            </a:r>
            <a:r>
              <a:rPr lang="fi-FI" baseline="0" dirty="0" smtClean="0"/>
              <a:t> ennen vihkimistä aikovatko ottaa yhteisen sukunimen</a:t>
            </a:r>
          </a:p>
          <a:p>
            <a:r>
              <a:rPr lang="fi-FI" baseline="0" dirty="0" smtClean="0"/>
              <a:t>Ilmoitusmenettely ja hakemusmenettely: maistraatti, ilmoitus kirjallisesti </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19</a:t>
            </a:fld>
            <a:endParaRPr lang="fi-FI"/>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Jos sukunimi</a:t>
            </a:r>
            <a:r>
              <a:rPr lang="fi-FI" baseline="0" dirty="0" smtClean="0"/>
              <a:t> ei muutu </a:t>
            </a:r>
            <a:r>
              <a:rPr lang="fi-FI" baseline="0" dirty="0" smtClean="0">
                <a:sym typeface="Wingdings" pitchFamily="2" charset="2"/>
              </a:rPr>
              <a:t> kaksoisnimi hakemusmenettelyssä</a:t>
            </a:r>
          </a:p>
          <a:p>
            <a:r>
              <a:rPr lang="fi-FI" baseline="0" dirty="0" smtClean="0">
                <a:sym typeface="Wingdings" pitchFamily="2" charset="2"/>
              </a:rPr>
              <a:t>Uudisnimi: sukunimelle asetettavat vaatimukset: nimiviranomaiset. Kotimainen nimikäytäntö. Nimilain 4-luku</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20</a:t>
            </a:fld>
            <a:endParaRPr lang="fi-FI"/>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AL 2 §</a:t>
            </a:r>
            <a:r>
              <a:rPr lang="fi-FI" baseline="0" dirty="0" smtClean="0"/>
              <a:t>: </a:t>
            </a:r>
            <a:r>
              <a:rPr lang="fi-FI" sz="1200" b="0" i="0" kern="1200" dirty="0" smtClean="0">
                <a:solidFill>
                  <a:schemeClr val="tx1"/>
                </a:solidFill>
                <a:latin typeface="+mn-lt"/>
                <a:ea typeface="+mn-ea"/>
                <a:cs typeface="+mn-cs"/>
              </a:rPr>
              <a:t>Puolisot ovat keskenään yhdenvertaiset. Heidän tulee avioliitossa osoittaa keskinäistä luottamusta sekä yhteisesti toimia perheen hyväksi. </a:t>
            </a:r>
            <a:r>
              <a:rPr lang="fi-FI" sz="1200" b="0" i="0" kern="1200" baseline="0" dirty="0" smtClean="0">
                <a:solidFill>
                  <a:schemeClr val="tx1"/>
                </a:solidFill>
                <a:latin typeface="+mn-lt"/>
                <a:ea typeface="+mn-ea"/>
                <a:cs typeface="+mn-cs"/>
              </a:rPr>
              <a:t>K</a:t>
            </a:r>
            <a:r>
              <a:rPr lang="fi-FI" baseline="0" dirty="0" smtClean="0"/>
              <a:t>ummallakin oikeus itse päättää osallistumisesta ansiotyöhön ja muuhun toimintaan perheen ulkopuolella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26</a:t>
            </a:fld>
            <a:endParaRPr lang="fi-FI"/>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Yleiset siviilioikeudelliset säännökset</a:t>
            </a:r>
          </a:p>
          <a:p>
            <a:r>
              <a:rPr lang="fi-FI" dirty="0" smtClean="0"/>
              <a:t>Sivullissuoja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27</a:t>
            </a:fld>
            <a:endParaRPr lang="fi-FI"/>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Hankintahetken tarkoitus ratkaiseva! </a:t>
            </a:r>
            <a:endParaRPr lang="fi-FI" sz="1200" kern="1200" baseline="0" dirty="0" smtClean="0">
              <a:solidFill>
                <a:schemeClr val="tx1"/>
              </a:solidFill>
              <a:latin typeface="+mn-lt"/>
              <a:ea typeface="+mn-ea"/>
              <a:cs typeface="+mn-cs"/>
            </a:endParaRPr>
          </a:p>
          <a:p>
            <a:r>
              <a:rPr lang="fi-FI" sz="1200" kern="1200" baseline="0" dirty="0" smtClean="0">
                <a:solidFill>
                  <a:schemeClr val="tx1"/>
                </a:solidFill>
                <a:latin typeface="+mn-lt"/>
                <a:ea typeface="+mn-ea"/>
                <a:cs typeface="+mn-cs"/>
              </a:rPr>
              <a:t>Rahoitukseen osallistuminen tai muu taloudellinen panostaminen eivät tee kenestäkään yhteisomistajaa, jos yhteishankinnan tarkoitusta ei ole jo alun perin ollut.</a:t>
            </a: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28</a:t>
            </a:fld>
            <a:endParaRPr lang="fi-FI"/>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err="1" smtClean="0"/>
              <a:t>Disponointi</a:t>
            </a:r>
            <a:r>
              <a:rPr lang="fi-FI" dirty="0" smtClean="0"/>
              <a:t>:</a:t>
            </a:r>
            <a:r>
              <a:rPr lang="fi-FI" baseline="0" dirty="0" smtClean="0"/>
              <a:t> toimet jotka välttämättömiä omistajanvaihdoksen kannalta</a:t>
            </a:r>
          </a:p>
          <a:p>
            <a:r>
              <a:rPr lang="fi-FI" dirty="0" smtClean="0"/>
              <a:t>Jos epäily</a:t>
            </a:r>
            <a:r>
              <a:rPr lang="fi-FI" baseline="0" dirty="0" smtClean="0"/>
              <a:t> että omaisuus puolisoiden yhteistä ja luovutus tarvitsee puolison luvan. Erityisesti vallinnanrajoituksen alaisessa omaisuudessa</a:t>
            </a:r>
          </a:p>
          <a:p>
            <a:r>
              <a:rPr lang="fi-FI" baseline="0" dirty="0" smtClean="0"/>
              <a:t>Vilpitön mieli arvio? Tieto, olosuhteet, kokonaisuus</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31</a:t>
            </a:fld>
            <a:endParaRPr lang="fi-FI"/>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Solidaarinen vastuu elatusvelassa</a:t>
            </a:r>
            <a:r>
              <a:rPr lang="fi-FI" baseline="0" dirty="0" smtClean="0"/>
              <a:t> ja yhdessä tehdyssä velassa.</a:t>
            </a:r>
          </a:p>
          <a:p>
            <a:r>
              <a:rPr lang="fi-FI" baseline="0" dirty="0" smtClean="0"/>
              <a:t>53: suullinen, kirjallinen sitoutuminen, asuntokaupassa molempien allekirjoitus. Voi valtuuttaa </a:t>
            </a:r>
            <a:r>
              <a:rPr lang="fi-FI" baseline="0" dirty="0" smtClean="0">
                <a:sym typeface="Wingdings" pitchFamily="2" charset="2"/>
              </a:rPr>
              <a:t> sitoo, </a:t>
            </a:r>
            <a:r>
              <a:rPr lang="fi-FI" baseline="0" dirty="0" err="1" smtClean="0">
                <a:sym typeface="Wingdings" pitchFamily="2" charset="2"/>
              </a:rPr>
              <a:t>konkludenttinen</a:t>
            </a:r>
            <a:r>
              <a:rPr lang="fi-FI" baseline="0" dirty="0" smtClean="0">
                <a:sym typeface="Wingdings" pitchFamily="2" charset="2"/>
              </a:rPr>
              <a:t> hyväksyminen. Reklamointi  ei sitoudu toisen puolison tekemään (jos kaupantekijä olettanut </a:t>
            </a:r>
            <a:r>
              <a:rPr lang="fi-FI" baseline="0" dirty="0" err="1" smtClean="0">
                <a:sym typeface="Wingdings" pitchFamily="2" charset="2"/>
              </a:rPr>
              <a:t>yhteisymärryksen</a:t>
            </a:r>
            <a:r>
              <a:rPr lang="fi-FI" baseline="0" dirty="0" smtClean="0">
                <a:sym typeface="Wingdings" pitchFamily="2" charset="2"/>
              </a:rPr>
              <a:t>)</a:t>
            </a:r>
          </a:p>
          <a:p>
            <a:r>
              <a:rPr lang="fi-FI" baseline="0" dirty="0" err="1" smtClean="0">
                <a:sym typeface="Wingdings" pitchFamily="2" charset="2"/>
              </a:rPr>
              <a:t>Esim</a:t>
            </a:r>
            <a:r>
              <a:rPr lang="fi-FI" baseline="0" dirty="0" smtClean="0">
                <a:sym typeface="Wingdings" pitchFamily="2" charset="2"/>
              </a:rPr>
              <a:t> jos mies avaa tilin yhteisiin nimiin, vaimo voi ilmoittaa että ei vastaa velasta.</a:t>
            </a:r>
          </a:p>
          <a:p>
            <a:r>
              <a:rPr lang="fi-FI" baseline="0" dirty="0" smtClean="0">
                <a:sym typeface="Wingdings" pitchFamily="2" charset="2"/>
              </a:rPr>
              <a:t>Takautumis- eli </a:t>
            </a:r>
            <a:r>
              <a:rPr lang="fi-FI" baseline="0" dirty="0" err="1" smtClean="0">
                <a:sym typeface="Wingdings" pitchFamily="2" charset="2"/>
              </a:rPr>
              <a:t>regressioikeus</a:t>
            </a:r>
            <a:r>
              <a:rPr lang="fi-FI" baseline="0" dirty="0" smtClean="0">
                <a:sym typeface="Wingdings" pitchFamily="2" charset="2"/>
              </a:rPr>
              <a:t> (yleinen siviilioikeudellinen sääntely) jos puoliso yksin maksanut velan jossa </a:t>
            </a:r>
            <a:r>
              <a:rPr lang="fi-FI" baseline="0" dirty="0" err="1" smtClean="0">
                <a:sym typeface="Wingdings" pitchFamily="2" charset="2"/>
              </a:rPr>
              <a:t>solidaarisesa</a:t>
            </a:r>
            <a:r>
              <a:rPr lang="fi-FI" baseline="0" dirty="0" smtClean="0">
                <a:sym typeface="Wingdings" pitchFamily="2" charset="2"/>
              </a:rPr>
              <a:t> vastuussa. Yhteisvelasta </a:t>
            </a:r>
            <a:r>
              <a:rPr lang="fi-FI" baseline="0" dirty="0" err="1" smtClean="0">
                <a:sym typeface="Wingdings" pitchFamily="2" charset="2"/>
              </a:rPr>
              <a:t>solidaaarinen</a:t>
            </a:r>
            <a:r>
              <a:rPr lang="fi-FI" baseline="0" dirty="0" smtClean="0">
                <a:sym typeface="Wingdings" pitchFamily="2" charset="2"/>
              </a:rPr>
              <a:t> vastuu jos ei muuta sovittu</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32</a:t>
            </a:fld>
            <a:endParaRPr lang="fi-FI"/>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Osituksen esisopimuksesta</a:t>
            </a:r>
            <a:r>
              <a:rPr lang="fi-FI" baseline="0" dirty="0" smtClean="0"/>
              <a:t> ei AL säädöksiä,  sovittelu </a:t>
            </a:r>
            <a:r>
              <a:rPr lang="fi-FI" baseline="0" dirty="0" err="1" smtClean="0"/>
              <a:t>Oiktl</a:t>
            </a:r>
            <a:r>
              <a:rPr lang="fi-FI" baseline="0" dirty="0" smtClean="0"/>
              <a:t> 36 §, ei rekisteröintivaatimusta. Inter </a:t>
            </a:r>
            <a:r>
              <a:rPr lang="fi-FI" baseline="0" dirty="0" err="1" smtClean="0"/>
              <a:t>partes</a:t>
            </a:r>
            <a:r>
              <a:rPr lang="fi-FI" baseline="0" dirty="0" smtClean="0"/>
              <a:t> pätevä avioerotilanteissa</a:t>
            </a:r>
          </a:p>
          <a:p>
            <a:r>
              <a:rPr lang="fi-FI" dirty="0" smtClean="0"/>
              <a:t>Lomake maistraatti +</a:t>
            </a:r>
            <a:r>
              <a:rPr lang="fi-FI" baseline="0" dirty="0" smtClean="0"/>
              <a:t> vero</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33</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”Kihlaus on sopimus avioliitosta” ei ”avioliiton esisopimus</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a:t>
            </a:fld>
            <a:endParaRPr lang="fi-FI"/>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Solidaarinen vastuu: kumpikin puoliso voi itsenäisesti ja toiseen nähden tasavertaisena hoitaa perheen taloutta</a:t>
            </a:r>
          </a:p>
          <a:p>
            <a:r>
              <a:rPr lang="fi-FI" dirty="0" smtClean="0"/>
              <a:t>Ei rahalainaa: ei voi olla varmuutta mihin raha käytetään</a:t>
            </a:r>
          </a:p>
          <a:p>
            <a:r>
              <a:rPr lang="fi-FI" dirty="0" smtClean="0"/>
              <a:t>3.Mom jälkimmäinen ja 56 jo</a:t>
            </a:r>
            <a:r>
              <a:rPr lang="fi-FI" baseline="0" dirty="0" smtClean="0"/>
              <a:t> vanhentunutta: ei juuri sovelleta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35</a:t>
            </a:fld>
            <a:endParaRPr lang="fi-FI"/>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Mikä ei ole elatusvelkaa: </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36</a:t>
            </a:fld>
            <a:endParaRPr lang="fi-FI"/>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Muu asunto: ei vallinnanrajoitusten</a:t>
            </a:r>
            <a:r>
              <a:rPr lang="fi-FI" baseline="0" dirty="0" smtClean="0"/>
              <a:t> alaista. Kotina käytetty vallinnanrajoitusten alaista vaikka olisi </a:t>
            </a:r>
            <a:r>
              <a:rPr lang="fi-FI" baseline="0" dirty="0" err="1" smtClean="0"/>
              <a:t>VO-omaisuutta</a:t>
            </a:r>
            <a:endParaRPr lang="fi-FI" dirty="0" smtClean="0"/>
          </a:p>
          <a:p>
            <a:r>
              <a:rPr lang="fi-FI" dirty="0" smtClean="0"/>
              <a:t>Muita perusteita: ositusintressin suojaaminen: tietty omaisuus pysyy osituksen piirissä.</a:t>
            </a:r>
            <a:r>
              <a:rPr lang="fi-FI" baseline="0" dirty="0" smtClean="0"/>
              <a:t> Puolisoiden yhteistoiminnallisuutta tukeva tehtävä: perheen kannalta tärkeät oikeustoimet yhdessä</a:t>
            </a:r>
          </a:p>
          <a:p>
            <a:r>
              <a:rPr lang="fi-FI" dirty="0" smtClean="0"/>
              <a:t>Omistajapuolison </a:t>
            </a:r>
            <a:r>
              <a:rPr lang="fi-FI" dirty="0" err="1" smtClean="0"/>
              <a:t>dispoinointivaltaa</a:t>
            </a:r>
            <a:r>
              <a:rPr lang="fi-FI" dirty="0" smtClean="0"/>
              <a:t> rajoitettu, mutta silti</a:t>
            </a:r>
            <a:r>
              <a:rPr lang="fi-FI" baseline="0" dirty="0" smtClean="0"/>
              <a:t> yksinomainen: ei omistavalla puolisolla ei aloitevaltaa, ei voi saada edes ti puoleen kääntymällä (perheen kannalta tarpeelliset </a:t>
            </a:r>
            <a:r>
              <a:rPr lang="fi-FI" baseline="0" dirty="0" err="1" smtClean="0"/>
              <a:t>tiomet</a:t>
            </a:r>
            <a:r>
              <a:rPr lang="fi-FI" baseline="0" dirty="0" smtClean="0"/>
              <a:t>, liian kalliin asunnon myyminen.</a:t>
            </a:r>
          </a:p>
          <a:p>
            <a:r>
              <a:rPr lang="fi-FI" baseline="0" dirty="0" smtClean="0"/>
              <a:t>Irtaimet esineet: ei arvokkaat esineet, vain tavanomainen irtaimisto</a:t>
            </a:r>
          </a:p>
          <a:p>
            <a:r>
              <a:rPr lang="fi-FI" baseline="0" dirty="0" smtClean="0"/>
              <a:t>Henkilökohtainen irtaimisto: harrastusvälineet.</a:t>
            </a:r>
          </a:p>
          <a:p>
            <a:r>
              <a:rPr lang="fi-FI" baseline="0" dirty="0" smtClean="0"/>
              <a:t>KÄYTTÖTARKOITUS</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37</a:t>
            </a:fld>
            <a:endParaRPr lang="fi-FI"/>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Irtaimen panttaus edellyttää hallinnan luovutusta </a:t>
            </a:r>
            <a:r>
              <a:rPr lang="fi-FI" dirty="0" smtClean="0">
                <a:sym typeface="Wingdings" pitchFamily="2" charset="2"/>
              </a:rPr>
              <a:t> vallinnanrajoitusten</a:t>
            </a:r>
            <a:r>
              <a:rPr lang="fi-FI" baseline="0" dirty="0" smtClean="0">
                <a:sym typeface="Wingdings" pitchFamily="2" charset="2"/>
              </a:rPr>
              <a:t> alaista</a:t>
            </a:r>
            <a:endParaRPr lang="fi-FI" dirty="0" smtClean="0"/>
          </a:p>
          <a:p>
            <a:r>
              <a:rPr lang="fi-FI" dirty="0" smtClean="0"/>
              <a:t>PK</a:t>
            </a:r>
            <a:r>
              <a:rPr lang="fi-FI" baseline="0" dirty="0" smtClean="0"/>
              <a:t> 3:1a § lesken oikeus pitää jäämistö hallussaan, supistuu asuntoon ja irtaimistoon rintaperillisen tai testamentinsaajan jakovaatimuksen johdosta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38</a:t>
            </a:fld>
            <a:endParaRPr lang="fi-FI"/>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dirty="0" smtClean="0"/>
              <a:t>Oikeuskirjallisuus: osituksen toimittamiseen asti. </a:t>
            </a:r>
            <a:r>
              <a:rPr lang="fi-FI" dirty="0" err="1" smtClean="0"/>
              <a:t>Indispositiivinen</a:t>
            </a:r>
            <a:r>
              <a:rPr lang="fi-FI" baseline="0" dirty="0" smtClean="0"/>
              <a:t> säännös, ei voi sulkea pois edes osituksen toimittamisella</a:t>
            </a:r>
            <a:endParaRPr lang="fi-FI"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i-FI" dirty="0" smtClean="0"/>
              <a:t>Yhtä kauan kuin avioliitto, puolison kuoltua tai avioeron tultua lainvoimaiseksi ja ositus toimitettu (ositus lainvoimainen, ei voi moittia)</a:t>
            </a:r>
          </a:p>
          <a:p>
            <a:pPr marL="0" marR="0" indent="0" algn="l" defTabSz="914400" rtl="0" eaLnBrk="1" fontAlgn="auto" latinLnBrk="0" hangingPunct="1">
              <a:lnSpc>
                <a:spcPct val="100000"/>
              </a:lnSpc>
              <a:spcBef>
                <a:spcPts val="0"/>
              </a:spcBef>
              <a:spcAft>
                <a:spcPts val="0"/>
              </a:spcAft>
              <a:buClrTx/>
              <a:buSzTx/>
              <a:buFontTx/>
              <a:buNone/>
              <a:tabLst/>
              <a:defRPr/>
            </a:pPr>
            <a:r>
              <a:rPr lang="fi-FI" dirty="0" smtClean="0"/>
              <a:t>PK</a:t>
            </a:r>
            <a:r>
              <a:rPr lang="fi-FI" baseline="0" dirty="0" smtClean="0"/>
              <a:t> 12 perilliset ei voi </a:t>
            </a:r>
            <a:r>
              <a:rPr lang="fi-FI" baseline="0" dirty="0" err="1" smtClean="0"/>
              <a:t>disponoida</a:t>
            </a:r>
            <a:r>
              <a:rPr lang="fi-FI" baseline="0" dirty="0" smtClean="0"/>
              <a:t> asunnosta eikä sitä voi ulosmitata heidän veloistaan</a:t>
            </a:r>
          </a:p>
          <a:p>
            <a:pPr marL="0" marR="0" indent="0" algn="l" defTabSz="914400" rtl="0" eaLnBrk="1" fontAlgn="auto" latinLnBrk="0" hangingPunct="1">
              <a:lnSpc>
                <a:spcPct val="100000"/>
              </a:lnSpc>
              <a:spcBef>
                <a:spcPts val="0"/>
              </a:spcBef>
              <a:spcAft>
                <a:spcPts val="0"/>
              </a:spcAft>
              <a:buClrTx/>
              <a:buSzTx/>
              <a:buFontTx/>
              <a:buNone/>
              <a:tabLst/>
              <a:defRPr/>
            </a:pPr>
            <a:r>
              <a:rPr lang="fi-FI" baseline="0" dirty="0" smtClean="0"/>
              <a:t>Asumissuojan lakkautuksen jälkeen leskellä kuitenkin oikeus koti-irtaimistoon</a:t>
            </a:r>
            <a:endParaRPr lang="fi-FI" dirty="0" smtClean="0"/>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39</a:t>
            </a:fld>
            <a:endParaRPr lang="fi-FI"/>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Edustaja mahdollinen,</a:t>
            </a:r>
            <a:r>
              <a:rPr lang="fi-FI" baseline="0" dirty="0" smtClean="0"/>
              <a:t> edunvalvoja/edunvalvontavaltuutettu</a:t>
            </a:r>
          </a:p>
          <a:p>
            <a:r>
              <a:rPr lang="fi-FI" baseline="0" dirty="0" smtClean="0"/>
              <a:t>Leski </a:t>
            </a:r>
            <a:r>
              <a:rPr lang="fi-FI" baseline="0" dirty="0" err="1" smtClean="0"/>
              <a:t>tarvii</a:t>
            </a:r>
            <a:r>
              <a:rPr lang="fi-FI" baseline="0" dirty="0" smtClean="0"/>
              <a:t> luvan luovuttaessa</a:t>
            </a:r>
          </a:p>
          <a:p>
            <a:r>
              <a:rPr lang="fi-FI" baseline="0" dirty="0" smtClean="0"/>
              <a:t>Oltava oikeustoimikelpoinen, </a:t>
            </a:r>
            <a:r>
              <a:rPr lang="fi-FI" baseline="0" dirty="0" err="1" smtClean="0"/>
              <a:t>Oiktl</a:t>
            </a:r>
            <a:endParaRPr lang="fi-FI" baseline="0" dirty="0" smtClean="0"/>
          </a:p>
          <a:p>
            <a:r>
              <a:rPr lang="fi-FI" baseline="0" dirty="0" smtClean="0"/>
              <a:t>AL 66 kirjallinen, päivätty, 2 todistajan allekirjoittama tai kaupanvahvistajan. Irtaimessa ei muotovaatimusta (myös asunto-osakkeissa pätee). AL 86.2 </a:t>
            </a:r>
            <a:r>
              <a:rPr lang="fi-FI" baseline="0" dirty="0" smtClean="0">
                <a:sym typeface="Wingdings" pitchFamily="2" charset="2"/>
              </a:rPr>
              <a:t> leski </a:t>
            </a:r>
            <a:r>
              <a:rPr lang="fi-FI" baseline="0" dirty="0" err="1" smtClean="0">
                <a:sym typeface="Wingdings" pitchFamily="2" charset="2"/>
              </a:rPr>
              <a:t>tarvii</a:t>
            </a:r>
            <a:r>
              <a:rPr lang="fi-FI" baseline="0" dirty="0" smtClean="0">
                <a:sym typeface="Wingdings" pitchFamily="2" charset="2"/>
              </a:rPr>
              <a:t> AINA</a:t>
            </a:r>
          </a:p>
          <a:p>
            <a:r>
              <a:rPr lang="fi-FI" baseline="0" dirty="0" smtClean="0">
                <a:sym typeface="Wingdings" pitchFamily="2" charset="2"/>
              </a:rPr>
              <a:t>40 § sairaus, poissaolo. Myös jälkikäteen. Riittävä syy kieltää: argumentaatiotaakka hangoittelevalla puolisolla</a:t>
            </a:r>
          </a:p>
        </p:txBody>
      </p:sp>
      <p:sp>
        <p:nvSpPr>
          <p:cNvPr id="4" name="Dian numeron paikkamerkki 3"/>
          <p:cNvSpPr>
            <a:spLocks noGrp="1"/>
          </p:cNvSpPr>
          <p:nvPr>
            <p:ph type="sldNum" sz="quarter" idx="10"/>
          </p:nvPr>
        </p:nvSpPr>
        <p:spPr/>
        <p:txBody>
          <a:bodyPr/>
          <a:lstStyle/>
          <a:p>
            <a:fld id="{8DE32377-AEA1-4903-88B9-9704991DF0E0}" type="slidenum">
              <a:rPr lang="fi-FI" smtClean="0"/>
              <a:pPr/>
              <a:t>40</a:t>
            </a:fld>
            <a:endParaRPr lang="fi-FI"/>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Myös laillinen edustaja/valtuutettu voi</a:t>
            </a:r>
            <a:r>
              <a:rPr lang="fi-FI" baseline="0" dirty="0" smtClean="0"/>
              <a:t> laittaa kanteen vireille. Kuolleen loukatun puolison oikeus kanteen nostoon siirtyy perillisille: sama aika mikä puolisolla oli jäljellä</a:t>
            </a:r>
            <a:endParaRPr lang="fi-FI" dirty="0" smtClean="0"/>
          </a:p>
          <a:p>
            <a:r>
              <a:rPr lang="fi-FI" dirty="0" smtClean="0"/>
              <a:t>KKO: saa muuta omaisuutta avio-osansa</a:t>
            </a:r>
            <a:r>
              <a:rPr lang="fi-FI" baseline="0" dirty="0" smtClean="0"/>
              <a:t> katteeksi</a:t>
            </a:r>
          </a:p>
          <a:p>
            <a:r>
              <a:rPr lang="fi-FI" baseline="0" dirty="0" smtClean="0"/>
              <a:t>Saatuaan tiedon: arvioimaan realistisesti sen kannattavuutta. Vaikka luovutuksensaaja </a:t>
            </a:r>
            <a:r>
              <a:rPr lang="fi-FI" baseline="0" dirty="0" err="1" smtClean="0"/>
              <a:t>mala</a:t>
            </a:r>
            <a:r>
              <a:rPr lang="fi-FI" baseline="0" dirty="0" smtClean="0"/>
              <a:t> </a:t>
            </a:r>
            <a:r>
              <a:rPr lang="fi-FI" baseline="0" dirty="0" err="1" smtClean="0"/>
              <a:t>fide</a:t>
            </a:r>
            <a:r>
              <a:rPr lang="fi-FI" baseline="0" dirty="0" smtClean="0"/>
              <a:t>, ei vaikuta jos puoliso ei nosta kannetta</a:t>
            </a:r>
          </a:p>
          <a:p>
            <a:r>
              <a:rPr lang="fi-FI" baseline="0" dirty="0" smtClean="0"/>
              <a:t>Sopimuskumppanilla oikeus vetäytyä kaupasta jos ei tiennyt puolison oikeudesta, oikeudellinen virhe MK 2:19</a:t>
            </a:r>
          </a:p>
          <a:p>
            <a:r>
              <a:rPr lang="fi-FI" baseline="0" dirty="0" smtClean="0"/>
              <a:t>Vilpitön mieli 39: perusteltu käsitys että puoliso suostunut (puolison käytös, ei tarvita, väärä käsitys omaisuuden käytöstä, myös silloin kun omistajan moitittava toiminta: petos, väärennös</a:t>
            </a:r>
          </a:p>
          <a:p>
            <a:r>
              <a:rPr lang="fi-FI" baseline="0" dirty="0" smtClean="0"/>
              <a:t>38: vain käyttötarkoitus koskeva erehdys! Ei vaadita vilpitöntä mieltä lainhuudatuksen saamiseen asti.</a:t>
            </a:r>
          </a:p>
          <a:p>
            <a:r>
              <a:rPr lang="fi-FI" baseline="0" dirty="0" err="1" smtClean="0"/>
              <a:t>OikTL</a:t>
            </a:r>
            <a:r>
              <a:rPr lang="fi-FI" baseline="0" dirty="0" smtClean="0"/>
              <a:t>: A saa lievää pakkoa käyttämällä valtuutuksen puoliso B:ltä ja myy sen nojalla X:lle omakotitalon: jos X vilpittömässä mielessä, saa suojaa (vain </a:t>
            </a:r>
            <a:r>
              <a:rPr lang="fi-FI" baseline="0" dirty="0" err="1" smtClean="0"/>
              <a:t>ns</a:t>
            </a:r>
            <a:r>
              <a:rPr lang="fi-FI" baseline="0" dirty="0" smtClean="0"/>
              <a:t> heikot pätemättömyysperusteet korjaantuu: lievä pakko, petollinen viettely, kiskonta, ilmaisuerehdys, kunnianvastainen ja arvoton menettely) Väärennös </a:t>
            </a:r>
            <a:r>
              <a:rPr lang="fi-FI" baseline="0" dirty="0" smtClean="0">
                <a:sym typeface="Wingdings" pitchFamily="2" charset="2"/>
              </a:rPr>
              <a:t> voi korjaantua 39.3 1k nojalla (t</a:t>
            </a:r>
            <a:r>
              <a:rPr lang="fi-FI" sz="1200" b="0" i="0" kern="1200" dirty="0" smtClean="0">
                <a:solidFill>
                  <a:schemeClr val="tx1"/>
                </a:solidFill>
                <a:latin typeface="+mn-lt"/>
                <a:ea typeface="+mn-ea"/>
                <a:cs typeface="+mn-cs"/>
              </a:rPr>
              <a:t>oinen puoliso oli antanut suostumuksensa oikeustoimeen taikka sen hyväksynyt)</a:t>
            </a:r>
            <a:endParaRPr lang="fi-FI" baseline="0" dirty="0" smtClean="0"/>
          </a:p>
        </p:txBody>
      </p:sp>
      <p:sp>
        <p:nvSpPr>
          <p:cNvPr id="4" name="Dian numeron paikkamerkki 3"/>
          <p:cNvSpPr>
            <a:spLocks noGrp="1"/>
          </p:cNvSpPr>
          <p:nvPr>
            <p:ph type="sldNum" sz="quarter" idx="10"/>
          </p:nvPr>
        </p:nvSpPr>
        <p:spPr/>
        <p:txBody>
          <a:bodyPr/>
          <a:lstStyle/>
          <a:p>
            <a:fld id="{8DE32377-AEA1-4903-88B9-9704991DF0E0}" type="slidenum">
              <a:rPr lang="fi-FI" smtClean="0"/>
              <a:pPr/>
              <a:t>41</a:t>
            </a:fld>
            <a:endParaRPr lang="fi-FI"/>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err="1" smtClean="0"/>
              <a:t>Lahjanantajan/testaattorin</a:t>
            </a:r>
            <a:r>
              <a:rPr lang="fi-FI" baseline="0" dirty="0" smtClean="0"/>
              <a:t> tahto</a:t>
            </a:r>
          </a:p>
          <a:p>
            <a:r>
              <a:rPr lang="fi-FI" baseline="0" dirty="0" smtClean="0"/>
              <a:t>Tuotto lähtökohtaisesti </a:t>
            </a:r>
            <a:r>
              <a:rPr lang="fi-FI" baseline="0" dirty="0" err="1" smtClean="0"/>
              <a:t>AO-omaisuutta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42</a:t>
            </a:fld>
            <a:endParaRPr lang="fi-FI"/>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Osa suoraan lain nojalla!</a:t>
            </a:r>
          </a:p>
          <a:p>
            <a:r>
              <a:rPr lang="fi-FI" dirty="0" smtClean="0"/>
              <a:t>35.3 § kolmas omaisuuslaji: oikeudet,</a:t>
            </a:r>
            <a:r>
              <a:rPr lang="fi-FI" baseline="0" dirty="0" smtClean="0"/>
              <a:t> jotka luonteeltaan henkilökohtaisia (tekijänoikeus) (1. ei voida luovuttaa, 2. henkilökohtainen, 3. ulosmittauskelvottomuus)</a:t>
            </a:r>
            <a:endParaRPr lang="fi-FI" dirty="0" smtClean="0"/>
          </a:p>
          <a:p>
            <a:r>
              <a:rPr lang="fi-FI" dirty="0" smtClean="0"/>
              <a:t>35.4 § maistraatille ilmoitus,</a:t>
            </a:r>
            <a:r>
              <a:rPr lang="fi-FI" baseline="0" dirty="0" smtClean="0"/>
              <a:t> poistaa avio-oikeuden </a:t>
            </a:r>
            <a:r>
              <a:rPr lang="fi-FI" baseline="0" dirty="0" smtClean="0">
                <a:sym typeface="Wingdings" pitchFamily="2" charset="2"/>
              </a:rPr>
              <a:t> aviovarallisuusyhteyden totaalinen katkeaminen</a:t>
            </a:r>
            <a:endParaRPr lang="fi-FI" baseline="0" dirty="0" smtClean="0"/>
          </a:p>
          <a:p>
            <a:r>
              <a:rPr lang="fi-FI" baseline="0" dirty="0" smtClean="0"/>
              <a:t>99.1 § velat ennen osituksen syntyperustetta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43</a:t>
            </a:fld>
            <a:endParaRPr lang="fi-FI"/>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err="1" smtClean="0"/>
              <a:t>Tasinko</a:t>
            </a:r>
            <a:r>
              <a:rPr lang="fi-FI" baseline="0" dirty="0" smtClean="0"/>
              <a:t>= avio-oikeuden alaisen omaisuuden tasauserä</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44</a:t>
            </a:fld>
            <a:endParaRPr 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Avioliitto korostetun henkilökohtainen suhde </a:t>
            </a:r>
            <a:r>
              <a:rPr lang="fi-FI" dirty="0" smtClean="0">
                <a:sym typeface="Wingdings" pitchFamily="2" charset="2"/>
              </a:rPr>
              <a:t> edunvalvojalla</a:t>
            </a:r>
            <a:r>
              <a:rPr lang="fi-FI" baseline="0" dirty="0" smtClean="0">
                <a:sym typeface="Wingdings" pitchFamily="2" charset="2"/>
              </a:rPr>
              <a:t> ei kelpoisuutta antaa alaikäiselle päämiehelle suostumusta avioliiton solmimiseen. Ei voi myöskään estää solmimasta oikeusministeriön luvalla (varattava kuitenkin tilaisuus tulla kuulluksi)</a:t>
            </a:r>
          </a:p>
          <a:p>
            <a:r>
              <a:rPr lang="fi-FI" baseline="0" dirty="0" smtClean="0">
                <a:sym typeface="Wingdings" pitchFamily="2" charset="2"/>
              </a:rPr>
              <a:t>Avioliitto korostetun henkilökohtainen: molempien oltava läsnä</a:t>
            </a:r>
          </a:p>
          <a:p>
            <a:r>
              <a:rPr lang="fi-FI" baseline="0" dirty="0" err="1" smtClean="0">
                <a:sym typeface="Wingdings" pitchFamily="2" charset="2"/>
              </a:rPr>
              <a:t>Putatiiviliitto</a:t>
            </a:r>
            <a:r>
              <a:rPr lang="fi-FI" baseline="0" dirty="0" smtClean="0">
                <a:sym typeface="Wingdings" pitchFamily="2" charset="2"/>
              </a:rPr>
              <a:t>: mitätön vihkiminen  ei aviovarallisuusoikeudellisia vaikutuksia, avioliittoa ei ole ikinä ollutkaan (yleinen ti toteaa)</a:t>
            </a:r>
          </a:p>
          <a:p>
            <a:r>
              <a:rPr lang="fi-FI" baseline="0" dirty="0" smtClean="0">
                <a:sym typeface="Wingdings" pitchFamily="2" charset="2"/>
              </a:rPr>
              <a:t>Lumeavioliitto: jos avioliitto todetaan solmituksi yksinomaan maahantulosäännösten kiertämiseksi, perhesiteen perusteella ei </a:t>
            </a:r>
            <a:r>
              <a:rPr lang="fi-FI" baseline="0" dirty="0" err="1" smtClean="0">
                <a:sym typeface="Wingdings" pitchFamily="2" charset="2"/>
              </a:rPr>
              <a:t>myöönetä</a:t>
            </a:r>
            <a:r>
              <a:rPr lang="fi-FI" baseline="0" dirty="0" smtClean="0">
                <a:sym typeface="Wingdings" pitchFamily="2" charset="2"/>
              </a:rPr>
              <a:t> oleskelulupaa (pidetään kuitenkin avioliitto-oikeudessa avioliittona  aviovarallisuus, jäämistöoikeudelliset seuraamukset, este uudelle liitolle </a:t>
            </a:r>
            <a:r>
              <a:rPr lang="fi-FI" baseline="0" smtClean="0">
                <a:sym typeface="Wingdings" pitchFamily="2" charset="2"/>
              </a:rPr>
              <a:t>ennen purkua)</a:t>
            </a:r>
            <a:endParaRPr lang="fi-FI"/>
          </a:p>
        </p:txBody>
      </p:sp>
      <p:sp>
        <p:nvSpPr>
          <p:cNvPr id="4" name="Dian numeron paikkamerkki 3"/>
          <p:cNvSpPr>
            <a:spLocks noGrp="1"/>
          </p:cNvSpPr>
          <p:nvPr>
            <p:ph type="sldNum" sz="quarter" idx="10"/>
          </p:nvPr>
        </p:nvSpPr>
        <p:spPr/>
        <p:txBody>
          <a:bodyPr/>
          <a:lstStyle/>
          <a:p>
            <a:fld id="{8DE32377-AEA1-4903-88B9-9704991DF0E0}" type="slidenum">
              <a:rPr lang="fi-FI" smtClean="0"/>
              <a:pPr/>
              <a:t>5</a:t>
            </a:fld>
            <a:endParaRPr lang="fi-FI"/>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Eri asia on,</a:t>
            </a:r>
            <a:r>
              <a:rPr lang="fi-FI" baseline="0" dirty="0" smtClean="0"/>
              <a:t> sitooko puoliso-puoliso suhteessa (inter </a:t>
            </a:r>
            <a:r>
              <a:rPr lang="fi-FI" baseline="0" dirty="0" err="1" smtClean="0"/>
              <a:t>partes</a:t>
            </a:r>
            <a:r>
              <a:rPr lang="fi-FI" baseline="0" dirty="0" smtClean="0"/>
              <a:t>) vai puoliso-ulkopuolinen (</a:t>
            </a:r>
            <a:r>
              <a:rPr lang="fi-FI" baseline="0" smtClean="0"/>
              <a:t>ultra partes</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45</a:t>
            </a:fld>
            <a:endParaRPr lang="fi-FI"/>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Jätettävä rekisteröitäväksi ennen kuin avioeroa koskeva asia on tullut vireille</a:t>
            </a:r>
          </a:p>
          <a:p>
            <a:r>
              <a:rPr lang="fi-FI" sz="1200" kern="1200" baseline="0" dirty="0" smtClean="0">
                <a:solidFill>
                  <a:schemeClr val="tx1"/>
                </a:solidFill>
                <a:latin typeface="+mn-lt"/>
                <a:ea typeface="+mn-ea"/>
                <a:cs typeface="+mn-cs"/>
              </a:rPr>
              <a:t>Lainmukaiset </a:t>
            </a:r>
            <a:r>
              <a:rPr lang="fi-FI" sz="1200" kern="1200" baseline="0" dirty="0" err="1" smtClean="0">
                <a:solidFill>
                  <a:schemeClr val="tx1"/>
                </a:solidFill>
                <a:latin typeface="+mn-lt"/>
                <a:ea typeface="+mn-ea"/>
                <a:cs typeface="+mn-cs"/>
              </a:rPr>
              <a:t>muoto-ja</a:t>
            </a:r>
            <a:r>
              <a:rPr lang="fi-FI" sz="1200" kern="1200" baseline="0" dirty="0" smtClean="0">
                <a:solidFill>
                  <a:schemeClr val="tx1"/>
                </a:solidFill>
                <a:latin typeface="+mn-lt"/>
                <a:ea typeface="+mn-ea"/>
                <a:cs typeface="+mn-cs"/>
              </a:rPr>
              <a:t> rekisteröintivaatimukset koskevat myös avioehtosopimuksen kumoamista</a:t>
            </a:r>
          </a:p>
          <a:p>
            <a:r>
              <a:rPr lang="fi-FI" sz="1200" kern="1200" baseline="0" dirty="0" smtClean="0">
                <a:solidFill>
                  <a:schemeClr val="tx1"/>
                </a:solidFill>
                <a:latin typeface="+mn-lt"/>
                <a:ea typeface="+mn-ea"/>
                <a:cs typeface="+mn-cs"/>
              </a:rPr>
              <a:t>Voi rekisteröidä myös yksin.</a:t>
            </a:r>
          </a:p>
          <a:p>
            <a:endParaRPr lang="fi-FI" sz="1200" kern="1200" baseline="0" dirty="0" smtClean="0">
              <a:solidFill>
                <a:schemeClr val="tx1"/>
              </a:solidFill>
              <a:latin typeface="+mn-lt"/>
              <a:ea typeface="+mn-ea"/>
              <a:cs typeface="+mn-cs"/>
            </a:endParaRPr>
          </a:p>
          <a:p>
            <a:endParaRPr lang="fi-FI" sz="1200" kern="1200" baseline="0" dirty="0" smtClean="0">
              <a:solidFill>
                <a:schemeClr val="tx1"/>
              </a:solidFill>
              <a:latin typeface="+mn-lt"/>
              <a:ea typeface="+mn-ea"/>
              <a:cs typeface="+mn-cs"/>
            </a:endParaRP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46</a:t>
            </a:fld>
            <a:endParaRPr lang="fi-FI"/>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Lahjakirjaan, testamenttimääräykseen tai henkivakuutuksen edunsaajamääräykseen otettua </a:t>
            </a:r>
            <a:r>
              <a:rPr lang="fi-FI" sz="1200" kern="1200" baseline="0" dirty="0" err="1" smtClean="0">
                <a:solidFill>
                  <a:schemeClr val="tx1"/>
                </a:solidFill>
                <a:latin typeface="+mn-lt"/>
                <a:ea typeface="+mn-ea"/>
                <a:cs typeface="+mn-cs"/>
              </a:rPr>
              <a:t>VO-määräystä</a:t>
            </a:r>
            <a:r>
              <a:rPr lang="fi-FI" sz="1200" kern="1200" baseline="0" dirty="0" smtClean="0">
                <a:solidFill>
                  <a:schemeClr val="tx1"/>
                </a:solidFill>
                <a:latin typeface="+mn-lt"/>
                <a:ea typeface="+mn-ea"/>
                <a:cs typeface="+mn-cs"/>
              </a:rPr>
              <a:t> ei voida avioehdolla kumota </a:t>
            </a: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47</a:t>
            </a:fld>
            <a:endParaRPr lang="fi-FI"/>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Nimiä: ositussopimus, sopimus avioeron varalta</a:t>
            </a:r>
          </a:p>
          <a:p>
            <a:r>
              <a:rPr lang="fi-FI" sz="1200" kern="1200" baseline="0" dirty="0" smtClean="0">
                <a:solidFill>
                  <a:schemeClr val="tx1"/>
                </a:solidFill>
                <a:latin typeface="+mn-lt"/>
                <a:ea typeface="+mn-ea"/>
                <a:cs typeface="+mn-cs"/>
              </a:rPr>
              <a:t>Sisältövapaus: hyvän tavan vastaiset ehdot</a:t>
            </a:r>
          </a:p>
          <a:p>
            <a:r>
              <a:rPr lang="fi-FI" sz="1200" kern="1200" baseline="0" dirty="0" smtClean="0">
                <a:solidFill>
                  <a:schemeClr val="tx1"/>
                </a:solidFill>
                <a:latin typeface="+mn-lt"/>
                <a:ea typeface="+mn-ea"/>
                <a:cs typeface="+mn-cs"/>
              </a:rPr>
              <a:t>Sovittelu saattaa murentaa, </a:t>
            </a:r>
            <a:r>
              <a:rPr lang="fi-FI" sz="1200" kern="1200" baseline="0" dirty="0" err="1" smtClean="0">
                <a:solidFill>
                  <a:schemeClr val="tx1"/>
                </a:solidFill>
                <a:latin typeface="+mn-lt"/>
                <a:ea typeface="+mn-ea"/>
                <a:cs typeface="+mn-cs"/>
              </a:rPr>
              <a:t>OikTL</a:t>
            </a:r>
            <a:r>
              <a:rPr lang="fi-FI" sz="1200" kern="1200" baseline="0" dirty="0" smtClean="0">
                <a:solidFill>
                  <a:schemeClr val="tx1"/>
                </a:solidFill>
                <a:latin typeface="+mn-lt"/>
                <a:ea typeface="+mn-ea"/>
                <a:cs typeface="+mn-cs"/>
              </a:rPr>
              <a:t> 36 § </a:t>
            </a:r>
            <a:r>
              <a:rPr lang="fi-FI" sz="1200" b="0" i="0" kern="1200" dirty="0" smtClean="0">
                <a:solidFill>
                  <a:schemeClr val="tx1"/>
                </a:solidFill>
                <a:latin typeface="+mn-lt"/>
                <a:ea typeface="+mn-ea"/>
                <a:cs typeface="+mn-cs"/>
              </a:rPr>
              <a:t>Jos oikeustoimen ehto on kohtuuton tai sen soveltaminen johtaisi kohtuuttomuuteen, ehtoa voidaan joko sovitella tai jättää se huomioon ottamatta. Kohtuuttomuutta arvosteltaessa on otettava huomioon oikeustoimen koko sisältö, osapuolten asema, oikeustointa tehtäessä ja sen jälkeen vallinneet olosuhteet sekä muut seikat.</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48</a:t>
            </a:fld>
            <a:endParaRPr lang="fi-FI"/>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Erottelu voi muuttua ositukseksi AL 103b §:n soveltamisen johdosta (avioehdon sovittelu).</a:t>
            </a: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50</a:t>
            </a:fld>
            <a:endParaRPr lang="fi-FI"/>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err="1" smtClean="0"/>
              <a:t>Restituutioperiaate</a:t>
            </a:r>
            <a:r>
              <a:rPr lang="fi-FI" dirty="0" smtClean="0"/>
              <a:t>: osituslaskelma</a:t>
            </a:r>
            <a:r>
              <a:rPr lang="fi-FI" baseline="0" dirty="0" smtClean="0"/>
              <a:t> siten kuin hukattu omaisuus olisi vielä tallella</a:t>
            </a:r>
          </a:p>
          <a:p>
            <a:r>
              <a:rPr lang="fi-FI" baseline="0" dirty="0" smtClean="0"/>
              <a:t>Ennen ositusperustetta hukattu omaisuus: vastikesäännökset</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51</a:t>
            </a:fld>
            <a:endParaRPr lang="fi-FI"/>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Myös ositusperusteen syntyhetken jälkeiset velan maksut jätetään pääsääntöisesti huomiotta.</a:t>
            </a:r>
          </a:p>
          <a:p>
            <a:r>
              <a:rPr lang="fi-FI" sz="1200" kern="1200" baseline="0" dirty="0" err="1" smtClean="0">
                <a:solidFill>
                  <a:schemeClr val="tx1"/>
                </a:solidFill>
                <a:latin typeface="+mn-lt"/>
                <a:ea typeface="+mn-ea"/>
                <a:cs typeface="+mn-cs"/>
              </a:rPr>
              <a:t>Jos</a:t>
            </a:r>
            <a:r>
              <a:rPr lang="fi-FI" sz="1200" kern="1200" baseline="0" dirty="0" smtClean="0">
                <a:solidFill>
                  <a:schemeClr val="tx1"/>
                </a:solidFill>
                <a:latin typeface="+mn-lt"/>
                <a:ea typeface="+mn-ea"/>
                <a:cs typeface="+mn-cs"/>
              </a:rPr>
              <a:t> velan maksulla vähennetty ositettavaa omaisuutta, sovelletaan </a:t>
            </a:r>
            <a:r>
              <a:rPr lang="fi-FI" sz="1200" kern="1200" baseline="0" dirty="0" err="1" smtClean="0">
                <a:solidFill>
                  <a:schemeClr val="tx1"/>
                </a:solidFill>
                <a:latin typeface="+mn-lt"/>
                <a:ea typeface="+mn-ea"/>
                <a:cs typeface="+mn-cs"/>
              </a:rPr>
              <a:t>restituutioperiaatetta</a:t>
            </a:r>
            <a:r>
              <a:rPr lang="fi-FI" sz="1200" kern="1200" baseline="0" dirty="0" smtClean="0">
                <a:solidFill>
                  <a:schemeClr val="tx1"/>
                </a:solidFill>
                <a:latin typeface="+mn-lt"/>
                <a:ea typeface="+mn-ea"/>
                <a:cs typeface="+mn-cs"/>
              </a:rPr>
              <a:t> </a:t>
            </a:r>
          </a:p>
          <a:p>
            <a:r>
              <a:rPr lang="fi-FI" sz="1200" kern="1200" baseline="0" dirty="0" smtClean="0">
                <a:solidFill>
                  <a:schemeClr val="tx1"/>
                </a:solidFill>
                <a:latin typeface="+mn-lt"/>
                <a:ea typeface="+mn-ea"/>
                <a:cs typeface="+mn-cs"/>
              </a:rPr>
              <a:t>Lakannut velka vähennetään ositusperusteen syntyhetken mukaisesta määrästään!</a:t>
            </a:r>
          </a:p>
          <a:p>
            <a:r>
              <a:rPr lang="fi-FI" dirty="0" smtClean="0"/>
              <a:t>Moitittava käyttäytyminen (huolimaton talouden hoito,</a:t>
            </a:r>
            <a:r>
              <a:rPr lang="fi-FI" baseline="0" dirty="0" smtClean="0"/>
              <a:t> menetellyt soveltumattomalla tavalla, rikollinen velkaantuminen</a:t>
            </a:r>
          </a:p>
          <a:p>
            <a:r>
              <a:rPr lang="fi-FI" baseline="0" dirty="0" smtClean="0"/>
              <a:t>Velka </a:t>
            </a:r>
            <a:r>
              <a:rPr lang="fi-FI" baseline="0" dirty="0" err="1" smtClean="0"/>
              <a:t>VO-omaisuuden</a:t>
            </a:r>
            <a:r>
              <a:rPr lang="fi-FI" baseline="0" dirty="0" smtClean="0"/>
              <a:t> parantamiseksi</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52</a:t>
            </a:fld>
            <a:endParaRPr lang="fi-FI"/>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Mitä kumpikin omistaa, omistusosuudet, AO/VO</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53</a:t>
            </a:fld>
            <a:endParaRPr lang="fi-FI"/>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b="0" i="0" kern="1200" dirty="0" smtClean="0">
                <a:solidFill>
                  <a:schemeClr val="tx1"/>
                </a:solidFill>
                <a:latin typeface="+mn-lt"/>
                <a:ea typeface="+mn-ea"/>
                <a:cs typeface="+mn-cs"/>
              </a:rPr>
              <a:t>103b.1 §: Ositusta voidaan sovitella, jos ositus muutoin johtaisi kohtuuttomaan lopputulokseen taikka siihen, että toinen puoliso saisi perusteettomasti taloudellista etua. Osituksen sovittelua harkittaessa on otettava erityisesti huomioon avioliiton kestoaika, puolisoiden toiminta yhteisen talouden hyväksi ja omaisuuden kartuttamiseksi ja säilyttämiseksi sekä muut näihin verrattavat puolisoiden taloutta koskevat seikat.</a:t>
            </a:r>
          </a:p>
          <a:p>
            <a:endParaRPr lang="fi-FI" sz="1200" b="0" i="0" kern="1200" dirty="0" smtClean="0">
              <a:solidFill>
                <a:schemeClr val="tx1"/>
              </a:solidFill>
              <a:latin typeface="+mn-lt"/>
              <a:ea typeface="+mn-ea"/>
              <a:cs typeface="+mn-cs"/>
            </a:endParaRPr>
          </a:p>
          <a:p>
            <a:r>
              <a:rPr lang="fi-FI" sz="1200" b="0" i="0" kern="1200" dirty="0" smtClean="0">
                <a:solidFill>
                  <a:schemeClr val="tx1"/>
                </a:solidFill>
                <a:latin typeface="+mn-lt"/>
                <a:ea typeface="+mn-ea"/>
                <a:cs typeface="+mn-cs"/>
              </a:rPr>
              <a:t>Vastikkeilla korjataan ennen ositusperustetta</a:t>
            </a:r>
            <a:r>
              <a:rPr lang="fi-FI" sz="1200" b="0" i="0" kern="1200" baseline="0" dirty="0" smtClean="0">
                <a:solidFill>
                  <a:schemeClr val="tx1"/>
                </a:solidFill>
                <a:latin typeface="+mn-lt"/>
                <a:ea typeface="+mn-ea"/>
                <a:cs typeface="+mn-cs"/>
              </a:rPr>
              <a:t> tehdyt toimet</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54</a:t>
            </a:fld>
            <a:endParaRPr lang="fi-FI"/>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Jos ei hyväksy </a:t>
            </a:r>
            <a:r>
              <a:rPr lang="fi-FI" dirty="0" err="1" smtClean="0"/>
              <a:t>tasinkoa</a:t>
            </a:r>
            <a:r>
              <a:rPr lang="fi-FI" baseline="0" dirty="0" smtClean="0"/>
              <a:t> –&gt; toimitusositus</a:t>
            </a:r>
          </a:p>
          <a:p>
            <a:r>
              <a:rPr lang="fi-FI" baseline="0" dirty="0" smtClean="0"/>
              <a:t>Kaksisuuntaisten ositussuoritusten kielto, </a:t>
            </a:r>
            <a:r>
              <a:rPr lang="fi-FI" sz="1200" kern="1200" baseline="0" dirty="0" err="1" smtClean="0">
                <a:solidFill>
                  <a:schemeClr val="tx1"/>
                </a:solidFill>
                <a:latin typeface="+mn-lt"/>
                <a:ea typeface="+mn-ea"/>
                <a:cs typeface="+mn-cs"/>
              </a:rPr>
              <a:t>VO-omaisuuden</a:t>
            </a:r>
            <a:r>
              <a:rPr lang="fi-FI" sz="1200" kern="1200" baseline="0" dirty="0" smtClean="0">
                <a:solidFill>
                  <a:schemeClr val="tx1"/>
                </a:solidFill>
                <a:latin typeface="+mn-lt"/>
                <a:ea typeface="+mn-ea"/>
                <a:cs typeface="+mn-cs"/>
              </a:rPr>
              <a:t> määrääminen sallittua vain poikkeustapauksissa</a:t>
            </a:r>
          </a:p>
          <a:p>
            <a:r>
              <a:rPr lang="fi-FI" baseline="0" dirty="0" smtClean="0"/>
              <a:t>Myyntilupa – viimesijainen keino. Yhteinen omaisuus omaisuuslaji kerrallaan, ei siis esine kerrallaan.</a:t>
            </a:r>
          </a:p>
          <a:p>
            <a:r>
              <a:rPr lang="fi-FI" baseline="0" dirty="0" smtClean="0"/>
              <a:t>Lesken </a:t>
            </a:r>
          </a:p>
          <a:p>
            <a:endParaRPr lang="fi-FI" baseline="0" dirty="0" smtClean="0"/>
          </a:p>
          <a:p>
            <a:r>
              <a:rPr lang="fi-FI" sz="1200" kern="1200" dirty="0" err="1" smtClean="0">
                <a:solidFill>
                  <a:schemeClr val="tx1"/>
                </a:solidFill>
                <a:latin typeface="+mn-lt"/>
                <a:ea typeface="+mn-ea"/>
                <a:cs typeface="+mn-cs"/>
              </a:rPr>
              <a:t>Tasingosta</a:t>
            </a:r>
            <a:r>
              <a:rPr lang="fi-FI" sz="1200" kern="1200" dirty="0" smtClean="0">
                <a:solidFill>
                  <a:schemeClr val="tx1"/>
                </a:solidFill>
                <a:latin typeface="+mn-lt"/>
                <a:ea typeface="+mn-ea"/>
                <a:cs typeface="+mn-cs"/>
              </a:rPr>
              <a:t> luopumisen ei katsota olevan lahja </a:t>
            </a:r>
            <a:r>
              <a:rPr lang="fi-FI" sz="1200" kern="1200" dirty="0" err="1" smtClean="0">
                <a:solidFill>
                  <a:schemeClr val="tx1"/>
                </a:solidFill>
                <a:latin typeface="+mn-lt"/>
                <a:ea typeface="+mn-ea"/>
                <a:cs typeface="+mn-cs"/>
              </a:rPr>
              <a:t>tasingosta</a:t>
            </a:r>
            <a:r>
              <a:rPr lang="fi-FI" sz="1200" kern="1200" dirty="0" smtClean="0">
                <a:solidFill>
                  <a:schemeClr val="tx1"/>
                </a:solidFill>
                <a:latin typeface="+mn-lt"/>
                <a:ea typeface="+mn-ea"/>
                <a:cs typeface="+mn-cs"/>
              </a:rPr>
              <a:t> luopujalta </a:t>
            </a:r>
            <a:r>
              <a:rPr lang="fi-FI" sz="1200" kern="1200" dirty="0" err="1" smtClean="0">
                <a:solidFill>
                  <a:schemeClr val="tx1"/>
                </a:solidFill>
                <a:latin typeface="+mn-lt"/>
                <a:ea typeface="+mn-ea"/>
                <a:cs typeface="+mn-cs"/>
              </a:rPr>
              <a:t>tasingon</a:t>
            </a:r>
            <a:r>
              <a:rPr lang="fi-FI" sz="1200" kern="1200" dirty="0" smtClean="0">
                <a:solidFill>
                  <a:schemeClr val="tx1"/>
                </a:solidFill>
                <a:latin typeface="+mn-lt"/>
                <a:ea typeface="+mn-ea"/>
                <a:cs typeface="+mn-cs"/>
              </a:rPr>
              <a:t> maksamiseen velvolliselle </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55</a:t>
            </a:fld>
            <a:endParaRPr 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N. 40 tapausta</a:t>
            </a:r>
            <a:r>
              <a:rPr lang="fi-FI" baseline="0" dirty="0" smtClean="0"/>
              <a:t> vuodessa. Hakemus yhdessä tai toisesta riippumatta.</a:t>
            </a:r>
          </a:p>
        </p:txBody>
      </p:sp>
      <p:sp>
        <p:nvSpPr>
          <p:cNvPr id="4" name="Dian numeron paikkamerkki 3"/>
          <p:cNvSpPr>
            <a:spLocks noGrp="1"/>
          </p:cNvSpPr>
          <p:nvPr>
            <p:ph type="sldNum" sz="quarter" idx="10"/>
          </p:nvPr>
        </p:nvSpPr>
        <p:spPr/>
        <p:txBody>
          <a:bodyPr/>
          <a:lstStyle/>
          <a:p>
            <a:fld id="{8DE32377-AEA1-4903-88B9-9704991DF0E0}" type="slidenum">
              <a:rPr lang="fi-FI" smtClean="0"/>
              <a:pPr/>
              <a:t>9</a:t>
            </a:fld>
            <a:endParaRPr lang="fi-FI"/>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sz="1200" kern="1200" baseline="0" dirty="0" smtClean="0">
                <a:solidFill>
                  <a:schemeClr val="tx1"/>
                </a:solidFill>
                <a:latin typeface="+mn-lt"/>
                <a:ea typeface="+mn-ea"/>
                <a:cs typeface="+mn-cs"/>
              </a:rPr>
              <a:t>Se, että puolisot olivat ennättäneet erota ennen kuolemantapausta, ei estä AL 103.2 §:n soveltamista</a:t>
            </a:r>
          </a:p>
          <a:p>
            <a:endParaRPr lang="fi-FI" sz="1200" kern="1200" baseline="0" dirty="0" smtClean="0">
              <a:solidFill>
                <a:schemeClr val="tx1"/>
              </a:solidFill>
              <a:latin typeface="+mn-lt"/>
              <a:ea typeface="+mn-ea"/>
              <a:cs typeface="+mn-cs"/>
            </a:endParaRPr>
          </a:p>
          <a:p>
            <a:endParaRPr lang="fi-FI" sz="1200" kern="1200" baseline="0" dirty="0" smtClean="0">
              <a:solidFill>
                <a:schemeClr val="tx1"/>
              </a:solidFill>
              <a:latin typeface="+mn-lt"/>
              <a:ea typeface="+mn-ea"/>
              <a:cs typeface="+mn-cs"/>
            </a:endParaRPr>
          </a:p>
          <a:p>
            <a:r>
              <a:rPr lang="fi-FI" sz="1200" kern="1200" baseline="0" dirty="0" smtClean="0">
                <a:solidFill>
                  <a:schemeClr val="tx1"/>
                </a:solidFill>
                <a:latin typeface="+mn-lt"/>
                <a:ea typeface="+mn-ea"/>
                <a:cs typeface="+mn-cs"/>
              </a:rPr>
              <a:t>Jotta AL 103.2 §hyödyttäisi lesken omia perillisiä, lesken pitää elinaikaan vähintään käynnistää ositus ja vedota siinä AL 103.2 §:ään </a:t>
            </a:r>
          </a:p>
          <a:p>
            <a:endParaRPr lang="fi-FI" sz="1200" kern="1200" baseline="0" dirty="0" smtClean="0">
              <a:solidFill>
                <a:schemeClr val="tx1"/>
              </a:solidFill>
              <a:latin typeface="+mn-lt"/>
              <a:ea typeface="+mn-ea"/>
              <a:cs typeface="+mn-cs"/>
            </a:endParaRPr>
          </a:p>
          <a:p>
            <a:r>
              <a:rPr lang="fi-FI" sz="1200" kern="1200" baseline="0" dirty="0" smtClean="0">
                <a:solidFill>
                  <a:schemeClr val="tx1"/>
                </a:solidFill>
                <a:latin typeface="+mn-lt"/>
                <a:ea typeface="+mn-ea"/>
                <a:cs typeface="+mn-cs"/>
              </a:rPr>
              <a:t>Ongelma: riittääkö viimeksi mainittu, vai pitääkö ositus ennättää saada loppuun –tai peräti lainvoimaiseksi –ennen kuin leski kuolee?</a:t>
            </a:r>
          </a:p>
          <a:p>
            <a:endParaRPr lang="fi-FI" dirty="0" smtClean="0"/>
          </a:p>
          <a:p>
            <a:endParaRPr lang="fi-FI" sz="1200" kern="1200" baseline="0" dirty="0" smtClean="0">
              <a:solidFill>
                <a:schemeClr val="tx1"/>
              </a:solidFill>
              <a:latin typeface="+mn-lt"/>
              <a:ea typeface="+mn-ea"/>
              <a:cs typeface="+mn-cs"/>
            </a:endParaRPr>
          </a:p>
          <a:p>
            <a:r>
              <a:rPr lang="fi-FI" sz="1200" kern="1200" baseline="0" dirty="0" smtClean="0">
                <a:solidFill>
                  <a:schemeClr val="tx1"/>
                </a:solidFill>
                <a:latin typeface="+mn-lt"/>
                <a:ea typeface="+mn-ea"/>
                <a:cs typeface="+mn-cs"/>
              </a:rPr>
              <a:t>Vallitseva tulkinta: ositus saatava lesken eläessä loppuun, niin ettei sitä moitteen johdosta muuteta tai palauteta pesänjakajalle –</a:t>
            </a:r>
            <a:r>
              <a:rPr lang="fi-FI" sz="1200" b="1" kern="1200" baseline="0" dirty="0" err="1" smtClean="0">
                <a:solidFill>
                  <a:schemeClr val="tx1"/>
                </a:solidFill>
                <a:latin typeface="+mn-lt"/>
                <a:ea typeface="+mn-ea"/>
                <a:cs typeface="+mn-cs"/>
              </a:rPr>
              <a:t>lainvoimaisuuttaei</a:t>
            </a:r>
            <a:r>
              <a:rPr lang="fi-FI" sz="1200" b="1" kern="1200" baseline="0" smtClean="0">
                <a:solidFill>
                  <a:schemeClr val="tx1"/>
                </a:solidFill>
                <a:latin typeface="+mn-lt"/>
                <a:ea typeface="+mn-ea"/>
                <a:cs typeface="+mn-cs"/>
              </a:rPr>
              <a:t> edellytetä </a:t>
            </a:r>
          </a:p>
          <a:p>
            <a:endParaRPr lang="fi-FI"/>
          </a:p>
        </p:txBody>
      </p:sp>
      <p:sp>
        <p:nvSpPr>
          <p:cNvPr id="4" name="Dian numeron paikkamerkki 3"/>
          <p:cNvSpPr>
            <a:spLocks noGrp="1"/>
          </p:cNvSpPr>
          <p:nvPr>
            <p:ph type="sldNum" sz="quarter" idx="10"/>
          </p:nvPr>
        </p:nvSpPr>
        <p:spPr/>
        <p:txBody>
          <a:bodyPr/>
          <a:lstStyle/>
          <a:p>
            <a:fld id="{8DE32377-AEA1-4903-88B9-9704991DF0E0}" type="slidenum">
              <a:rPr lang="fi-FI" smtClean="0"/>
              <a:pPr/>
              <a:t>56</a:t>
            </a:fld>
            <a:endParaRPr lang="fi-FI"/>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Perusteltu</a:t>
            </a:r>
            <a:r>
              <a:rPr lang="fi-FI" baseline="0" dirty="0" smtClean="0"/>
              <a:t> oikeudellinen ratkaisu</a:t>
            </a:r>
          </a:p>
          <a:p>
            <a:r>
              <a:rPr lang="fi-FI" baseline="0" dirty="0" smtClean="0"/>
              <a:t>Tehtävä osapuolille selkoa oikeuksista ja velvollisuuksista</a:t>
            </a:r>
          </a:p>
          <a:p>
            <a:r>
              <a:rPr lang="fi-FI" baseline="0" dirty="0" smtClean="0"/>
              <a:t>Noudatettava tahtoa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58</a:t>
            </a:fld>
            <a:endParaRPr lang="fi-FI"/>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Vastike: osapuolen esitettävä vaatimus</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59</a:t>
            </a:fld>
            <a:endParaRPr lang="fi-FI"/>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Näyttötaakka sillä joka vetoaa</a:t>
            </a:r>
          </a:p>
          <a:p>
            <a:r>
              <a:rPr lang="fi-FI" dirty="0" smtClean="0"/>
              <a:t>Puututaan laskennallisen osituksen lopputulokseen</a:t>
            </a:r>
          </a:p>
          <a:p>
            <a:r>
              <a:rPr lang="fi-FI" dirty="0" smtClean="0"/>
              <a:t>Onko osapuolten</a:t>
            </a:r>
            <a:r>
              <a:rPr lang="fi-FI" baseline="0" dirty="0" smtClean="0"/>
              <a:t> vaatima sovittelu mahdollista toteuttaa jollain 103b sovittelukeinoista, täyttyvätkö sovittelun edellytykset, jos kyllä </a:t>
            </a:r>
            <a:r>
              <a:rPr lang="fi-FI" baseline="0" dirty="0" smtClean="0">
                <a:sym typeface="Wingdings" pitchFamily="2" charset="2"/>
              </a:rPr>
              <a:t> keino</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60</a:t>
            </a:fld>
            <a:endParaRPr lang="fi-FI"/>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Panosperiaate &lt;3: puolisoiden varallisuusarvoisen toiminnan hyvittämisen periaate</a:t>
            </a:r>
            <a:r>
              <a:rPr lang="fi-FI" baseline="0" dirty="0" smtClean="0"/>
              <a:t> </a:t>
            </a:r>
            <a:r>
              <a:rPr lang="fi-FI" baseline="0" dirty="0" smtClean="0">
                <a:sym typeface="Wingdings" pitchFamily="2" charset="2"/>
              </a:rPr>
              <a:t> yhteisten ponnisteluiden hedelmät tasan.</a:t>
            </a:r>
          </a:p>
          <a:p>
            <a:r>
              <a:rPr lang="fi-FI" baseline="0" dirty="0" smtClean="0">
                <a:sym typeface="Wingdings" pitchFamily="2" charset="2"/>
              </a:rPr>
              <a:t>Kokonaisarvio</a:t>
            </a:r>
          </a:p>
          <a:p>
            <a:r>
              <a:rPr lang="fi-FI" baseline="0" dirty="0" smtClean="0">
                <a:sym typeface="Wingdings" pitchFamily="2" charset="2"/>
              </a:rPr>
              <a:t>Varallisuusasemat kokonaisuudessaan, millaisia seurauksia ositus saisi aikaan, toimeentulomahdollisuudet, elämisen kannalta tärkeän omaisuuden säilyminen puolisolla</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61</a:t>
            </a:fld>
            <a:endParaRPr lang="fi-FI"/>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pPr marL="228600" indent="-228600">
              <a:buAutoNum type="arabicPeriod"/>
            </a:pPr>
            <a:r>
              <a:rPr lang="fi-FI" dirty="0" smtClean="0"/>
              <a:t>Yksinkertaisin ja käytetyin, lyhyissä</a:t>
            </a:r>
            <a:r>
              <a:rPr lang="fi-FI" baseline="0" dirty="0" smtClean="0"/>
              <a:t>  avioliitoissa </a:t>
            </a:r>
            <a:r>
              <a:rPr lang="fi-FI" baseline="0" dirty="0" smtClean="0">
                <a:sym typeface="Wingdings" pitchFamily="2" charset="2"/>
              </a:rPr>
              <a:t> ei osallistunut talouteen</a:t>
            </a:r>
          </a:p>
          <a:p>
            <a:pPr marL="228600" indent="-228600">
              <a:buAutoNum type="arabicPeriod"/>
            </a:pPr>
            <a:r>
              <a:rPr lang="fi-FI" baseline="0" dirty="0" smtClean="0">
                <a:sym typeface="Wingdings" pitchFamily="2" charset="2"/>
              </a:rPr>
              <a:t>AOVO. Omaisuus jonka hankkimiseen ja säilyttämiseen toinen puoliso ei ole myötävaikuttanut ainakaan merkittävällä tavalla</a:t>
            </a:r>
          </a:p>
          <a:p>
            <a:pPr marL="228600" indent="-228600">
              <a:buAutoNum type="arabicPeriod"/>
            </a:pPr>
            <a:r>
              <a:rPr lang="fi-FI" baseline="0" dirty="0" smtClean="0">
                <a:sym typeface="Wingdings" pitchFamily="2" charset="2"/>
              </a:rPr>
              <a:t>Sopimuksen ulkoiset tekijät: tilanne sopimishetkellä, sopimisolojen asianmukaisuus, epäsuhtainen sisältö, ennakoimattomat muutokset</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63</a:t>
            </a:fld>
            <a:endParaRPr lang="fi-F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baseline="0" dirty="0" smtClean="0"/>
              <a:t>31, 32 § ti omasta aloitteesta </a:t>
            </a:r>
            <a:r>
              <a:rPr lang="fi-FI" sz="1200" b="0" i="0" kern="1200" dirty="0" smtClean="0">
                <a:solidFill>
                  <a:schemeClr val="tx1"/>
                </a:solidFill>
                <a:latin typeface="+mn-lt"/>
                <a:ea typeface="+mn-ea"/>
                <a:cs typeface="+mn-cs"/>
              </a:rPr>
              <a:t>otettava käsiteltäväksi kysymys siitä, miten puolisoiden lasten huolto ja tapaamisoikeus olisi lapsen etua silmällä pitäen järjestettävä. Läheissuhteet.</a:t>
            </a:r>
            <a:r>
              <a:rPr lang="fi-FI" sz="1200" b="0" i="0" kern="1200" baseline="0" dirty="0" smtClean="0">
                <a:solidFill>
                  <a:schemeClr val="tx1"/>
                </a:solidFill>
                <a:latin typeface="+mn-lt"/>
                <a:ea typeface="+mn-ea"/>
                <a:cs typeface="+mn-cs"/>
              </a:rPr>
              <a:t> Laki lasten huollosta ja tapaamisoikeudesta</a:t>
            </a:r>
            <a:endParaRPr lang="fi-FI" baseline="0" dirty="0" smtClean="0"/>
          </a:p>
          <a:p>
            <a:r>
              <a:rPr lang="fi-FI" baseline="0" dirty="0" smtClean="0"/>
              <a:t>Asunnon tarve ainoa kriteeri, kumpi saa jäädä </a:t>
            </a:r>
            <a:r>
              <a:rPr lang="fi-FI" baseline="0" dirty="0" smtClean="0">
                <a:sym typeface="Wingdings" pitchFamily="2" charset="2"/>
              </a:rPr>
              <a:t> velvoitetaan toinen muuttamaan pois</a:t>
            </a:r>
            <a:endParaRPr lang="fi-FI" dirty="0" smtClean="0"/>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10</a:t>
            </a:fld>
            <a:endParaRPr lang="fi-F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27 §:</a:t>
            </a:r>
            <a:r>
              <a:rPr lang="fi-FI" baseline="0" dirty="0" smtClean="0"/>
              <a:t> suoraan </a:t>
            </a:r>
            <a:r>
              <a:rPr lang="fi-FI" baseline="0" dirty="0" err="1" smtClean="0"/>
              <a:t>etenenevä/takeneva</a:t>
            </a:r>
            <a:r>
              <a:rPr lang="fi-FI" baseline="0" dirty="0" smtClean="0"/>
              <a:t> sukulaisuus, aiempi avioliitto/rekisteröity parisuhde. Syyttäjä viran puolesta</a:t>
            </a:r>
          </a:p>
          <a:p>
            <a:pPr fontAlgn="base"/>
            <a:r>
              <a:rPr lang="fi-FI" sz="1200" b="0" i="0" kern="1200" dirty="0" smtClean="0">
                <a:solidFill>
                  <a:schemeClr val="tx1"/>
                </a:solidFill>
                <a:latin typeface="+mn-lt"/>
                <a:ea typeface="+mn-ea"/>
                <a:cs typeface="+mn-cs"/>
              </a:rPr>
              <a:t>32 § </a:t>
            </a:r>
            <a:r>
              <a:rPr lang="fi-FI" sz="1200" b="0" i="0" u="sng" kern="1200" dirty="0" smtClean="0">
                <a:solidFill>
                  <a:schemeClr val="tx1"/>
                </a:solidFill>
                <a:latin typeface="+mn-lt"/>
                <a:ea typeface="+mn-ea"/>
                <a:cs typeface="+mn-cs"/>
                <a:hlinkClick r:id="rId3" tooltip="Linkki muutossäädöksen voimaantulotietoihin"/>
              </a:rPr>
              <a:t>(16.4.1987/411)</a:t>
            </a:r>
            <a:endParaRPr lang="fi-FI" sz="1200" b="0" i="0" kern="1200" dirty="0" smtClean="0">
              <a:solidFill>
                <a:schemeClr val="tx1"/>
              </a:solidFill>
              <a:latin typeface="+mn-lt"/>
              <a:ea typeface="+mn-ea"/>
              <a:cs typeface="+mn-cs"/>
            </a:endParaRPr>
          </a:p>
          <a:p>
            <a:pPr fontAlgn="base"/>
            <a:r>
              <a:rPr lang="fi-FI" sz="1200" b="0" i="0" kern="1200" dirty="0" smtClean="0">
                <a:solidFill>
                  <a:schemeClr val="tx1"/>
                </a:solidFill>
                <a:latin typeface="+mn-lt"/>
                <a:ea typeface="+mn-ea"/>
                <a:cs typeface="+mn-cs"/>
              </a:rPr>
              <a:t>Avioeroa tai yhteiselämän lopettamista koskevassa asiassa tuomioistuimen on omasta aloitteestaan otettava käsiteltäväksi kysymys siitä, miten puolisoiden lasten huolto ja tapaamisoikeus olisi lapsen etua silmällä pitäen järjestettävä.</a:t>
            </a:r>
          </a:p>
          <a:p>
            <a:pPr fontAlgn="base"/>
            <a:r>
              <a:rPr lang="fi-FI" sz="1200" b="0" i="0" kern="1200" dirty="0" smtClean="0">
                <a:solidFill>
                  <a:schemeClr val="tx1"/>
                </a:solidFill>
                <a:latin typeface="+mn-lt"/>
                <a:ea typeface="+mn-ea"/>
                <a:cs typeface="+mn-cs"/>
              </a:rPr>
              <a:t>Lapsen huoltoa ja tapaamisoikeutta käsitellessään tuomioistuimen on erityisesti kiinnitettävä asianosaisten huomiota siihen, että huollon ja tapaamisoikeuden tarkoituksena on turvata lapsen myönteiset ja läheiset suhteet kumpaankin vanhempaan.</a:t>
            </a:r>
          </a:p>
          <a:p>
            <a:pPr fontAlgn="base"/>
            <a:r>
              <a:rPr lang="fi-FI" sz="1200" b="0" i="0" kern="1200" dirty="0" smtClean="0">
                <a:solidFill>
                  <a:schemeClr val="tx1"/>
                </a:solidFill>
                <a:latin typeface="+mn-lt"/>
                <a:ea typeface="+mn-ea"/>
                <a:cs typeface="+mn-cs"/>
              </a:rPr>
              <a:t>Lapsen vanhemman tai sosiaalilautakunnan vaatimuksesta tuomioistuimen tulee antaa päätös huollosta ja tapaamisoikeudesta siten kuin lapsen huollosta ja tapaamisoikeudesta annetussa laissa </a:t>
            </a:r>
            <a:r>
              <a:rPr lang="fi-FI" sz="1200" b="0" i="0" u="sng" kern="1200" dirty="0" smtClean="0">
                <a:solidFill>
                  <a:schemeClr val="tx1"/>
                </a:solidFill>
                <a:latin typeface="+mn-lt"/>
                <a:ea typeface="+mn-ea"/>
                <a:cs typeface="+mn-cs"/>
                <a:hlinkClick r:id="rId4" tooltip="Ajantasainen säädös"/>
              </a:rPr>
              <a:t>(361/83)</a:t>
            </a:r>
            <a:r>
              <a:rPr lang="fi-FI" sz="1200" b="0" i="0" kern="1200" dirty="0" smtClean="0">
                <a:solidFill>
                  <a:schemeClr val="tx1"/>
                </a:solidFill>
                <a:latin typeface="+mn-lt"/>
                <a:ea typeface="+mn-ea"/>
                <a:cs typeface="+mn-cs"/>
              </a:rPr>
              <a:t> säädetään.</a:t>
            </a: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12</a:t>
            </a:fld>
            <a:endParaRPr lang="fi-F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Asunnon omistuksella ei merkitystä</a:t>
            </a:r>
          </a:p>
          <a:p>
            <a:r>
              <a:rPr lang="fi-FI" dirty="0" err="1" smtClean="0"/>
              <a:t>Perusmuotionen</a:t>
            </a:r>
            <a:r>
              <a:rPr lang="fi-FI" dirty="0" smtClean="0"/>
              <a:t>: avioeron jälkeen</a:t>
            </a:r>
            <a:r>
              <a:rPr lang="fi-FI" baseline="0" dirty="0" smtClean="0"/>
              <a:t> muutettu erilleen</a:t>
            </a:r>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13</a:t>
            </a:fld>
            <a:endParaRPr lang="fi-FI"/>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fld id="{8DE32377-AEA1-4903-88B9-9704991DF0E0}" type="slidenum">
              <a:rPr lang="fi-FI" smtClean="0"/>
              <a:pPr/>
              <a:t>15</a:t>
            </a:fld>
            <a:endParaRPr lang="fi-FI"/>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Elatusvelvollisuuden täyttö: rahasuoritukset, työskentely kotona perheen hyväksi.</a:t>
            </a:r>
            <a:r>
              <a:rPr lang="fi-FI" baseline="0" dirty="0" smtClean="0"/>
              <a:t> Kykyjensä mukaan = voi vaihdella puolisoiden kesken</a:t>
            </a:r>
          </a:p>
          <a:p>
            <a:endParaRPr lang="fi-FI" dirty="0"/>
          </a:p>
        </p:txBody>
      </p:sp>
      <p:sp>
        <p:nvSpPr>
          <p:cNvPr id="4" name="Dian numeron paikkamerkki 3"/>
          <p:cNvSpPr>
            <a:spLocks noGrp="1"/>
          </p:cNvSpPr>
          <p:nvPr>
            <p:ph type="sldNum" sz="quarter" idx="10"/>
          </p:nvPr>
        </p:nvSpPr>
        <p:spPr/>
        <p:txBody>
          <a:bodyPr/>
          <a:lstStyle/>
          <a:p>
            <a:fld id="{8DE32377-AEA1-4903-88B9-9704991DF0E0}" type="slidenum">
              <a:rPr lang="fi-FI" smtClean="0"/>
              <a:pPr/>
              <a:t>16</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Puolivapaa piirt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DDC19C66-034E-402D-AD84-CAA8C4EA81C0}" type="datetime1">
              <a:rPr lang="fi-FI" smtClean="0"/>
              <a:t>13.4.2017</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F90BE805-A6F0-4AF7-91A8-04F2C8001DC8}"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1481329"/>
            <a:ext cx="8229600" cy="4386071"/>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51A9F287-1D22-4337-897A-6D7D47AFECBD}" type="datetime1">
              <a:rPr lang="fi-FI" smtClean="0"/>
              <a:t>13.4.2017</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F90BE805-A6F0-4AF7-91A8-04F2C8001DC8}"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44013" y="274640"/>
            <a:ext cx="1777470" cy="5592761"/>
          </a:xfrm>
        </p:spPr>
        <p:txBody>
          <a:bodyPr vert="eaVert"/>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41"/>
            <a:ext cx="6324600" cy="5592760"/>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A40CB680-D24A-4D93-B5AA-70214B7C4C43}" type="datetime1">
              <a:rPr lang="fi-FI" smtClean="0"/>
              <a:t>13.4.2017</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F90BE805-A6F0-4AF7-91A8-04F2C8001DC8}"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A131D430-198E-42AD-BD08-1338F50A040B}" type="datetime1">
              <a:rPr lang="fi-FI" smtClean="0"/>
              <a:t>13.4.2017</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F90BE805-A6F0-4AF7-91A8-04F2C8001DC8}" type="slidenum">
              <a:rPr lang="fi-FI" smtClean="0"/>
              <a:pPr/>
              <a:t>‹#›</a:t>
            </a:fld>
            <a:endParaRPr lang="fi-FI"/>
          </a:p>
        </p:txBody>
      </p:sp>
      <p:sp>
        <p:nvSpPr>
          <p:cNvPr id="7" name="Otsikko 6"/>
          <p:cNvSpPr>
            <a:spLocks noGrp="1"/>
          </p:cNvSpPr>
          <p:nvPr>
            <p:ph type="title"/>
          </p:nvPr>
        </p:nvSpPr>
        <p:spPr/>
        <p:txBody>
          <a:bodyPr rtlCol="0"/>
          <a:lstStyle>
            <a:extLst/>
          </a:lstStyle>
          <a:p>
            <a:r>
              <a:rPr kumimoji="0" lang="fi-FI" smtClean="0"/>
              <a:t>Muokkaa perustyyl. napsautt.</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2">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extLst/>
          </a:lstStyle>
          <a:p>
            <a:fld id="{BD3F331F-4153-49A6-8387-7195E1549359}" type="datetime1">
              <a:rPr lang="fi-FI" smtClean="0"/>
              <a:t>13.4.2017</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F90BE805-A6F0-4AF7-91A8-04F2C8001DC8}" type="slidenum">
              <a:rPr lang="fi-FI" smtClean="0"/>
              <a:pPr/>
              <a:t>‹#›</a:t>
            </a:fld>
            <a:endParaRPr lang="fi-FI"/>
          </a:p>
        </p:txBody>
      </p:sp>
      <p:sp>
        <p:nvSpPr>
          <p:cNvPr id="7" name="Lovettu nuolenkärki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Lovettu nuolenkärki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bg>
      <p:bgRef idx="1002">
        <a:schemeClr val="bg1"/>
      </p:bgRef>
    </p:bg>
    <p:spTree>
      <p:nvGrpSpPr>
        <p:cNvPr id="1" name=""/>
        <p:cNvGrpSpPr/>
        <p:nvPr/>
      </p:nvGrpSpPr>
      <p:grpSpPr>
        <a:xfrm>
          <a:off x="0" y="0"/>
          <a:ext cx="0" cy="0"/>
          <a:chOff x="0" y="0"/>
          <a:chExt cx="0" cy="0"/>
        </a:xfrm>
      </p:grpSpPr>
      <p:sp>
        <p:nvSpPr>
          <p:cNvPr id="3" name="Sisällön paikkamerkk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2C3144DA-7957-4B54-BA06-AB917C55F54C}" type="datetime1">
              <a:rPr lang="fi-FI" smtClean="0"/>
              <a:t>13.4.2017</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F90BE805-A6F0-4AF7-91A8-04F2C8001DC8}" type="slidenum">
              <a:rPr lang="fi-FI" smtClean="0"/>
              <a:pPr/>
              <a:t>‹#›</a:t>
            </a:fld>
            <a:endParaRPr lang="fi-FI"/>
          </a:p>
        </p:txBody>
      </p:sp>
      <p:sp>
        <p:nvSpPr>
          <p:cNvPr id="8" name="Otsikko 7"/>
          <p:cNvSpPr>
            <a:spLocks noGrp="1"/>
          </p:cNvSpPr>
          <p:nvPr>
            <p:ph type="title"/>
          </p:nvPr>
        </p:nvSpPr>
        <p:spPr/>
        <p:txBody>
          <a:bodyPr rtlCol="0"/>
          <a:lstStyle>
            <a:extLst/>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8229600" cy="1143000"/>
          </a:xfrm>
        </p:spPr>
        <p:txBody>
          <a:bodyPr anchor="ctr"/>
          <a:lstStyle>
            <a:lvl1pPr>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extLst/>
          </a:lstStyle>
          <a:p>
            <a:fld id="{DA5E54A6-5EC7-4128-B300-B8A74321EA98}" type="datetime1">
              <a:rPr lang="fi-FI" smtClean="0"/>
              <a:t>13.4.2017</a:t>
            </a:fld>
            <a:endParaRPr lang="fi-FI"/>
          </a:p>
        </p:txBody>
      </p:sp>
      <p:sp>
        <p:nvSpPr>
          <p:cNvPr id="8" name="Alatunnisteen paikkamerkki 7"/>
          <p:cNvSpPr>
            <a:spLocks noGrp="1"/>
          </p:cNvSpPr>
          <p:nvPr>
            <p:ph type="ftr" sz="quarter" idx="11"/>
          </p:nvPr>
        </p:nvSpPr>
        <p:spPr/>
        <p:txBody>
          <a:bodyPr/>
          <a:lstStyle>
            <a:extLst/>
          </a:lstStyle>
          <a:p>
            <a:endParaRPr lang="fi-FI"/>
          </a:p>
        </p:txBody>
      </p:sp>
      <p:sp>
        <p:nvSpPr>
          <p:cNvPr id="9" name="Dian numeron paikkamerkki 8"/>
          <p:cNvSpPr>
            <a:spLocks noGrp="1"/>
          </p:cNvSpPr>
          <p:nvPr>
            <p:ph type="sldNum" sz="quarter" idx="12"/>
          </p:nvPr>
        </p:nvSpPr>
        <p:spPr/>
        <p:txBody>
          <a:bodyPr/>
          <a:lstStyle>
            <a:extLst/>
          </a:lstStyle>
          <a:p>
            <a:fld id="{F90BE805-A6F0-4AF7-91A8-04F2C8001DC8}"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bg>
      <p:bgRef idx="1002">
        <a:schemeClr val="bg1"/>
      </p:bgRef>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extLst/>
          </a:lstStyle>
          <a:p>
            <a:fld id="{897A46F6-12F0-4088-B3F4-EF7B3B498505}" type="datetime1">
              <a:rPr lang="fi-FI" smtClean="0"/>
              <a:t>13.4.2017</a:t>
            </a:fld>
            <a:endParaRPr lang="fi-FI"/>
          </a:p>
        </p:txBody>
      </p:sp>
      <p:sp>
        <p:nvSpPr>
          <p:cNvPr id="4" name="Alatunnisteen paikkamerkki 3"/>
          <p:cNvSpPr>
            <a:spLocks noGrp="1"/>
          </p:cNvSpPr>
          <p:nvPr>
            <p:ph type="ftr" sz="quarter" idx="11"/>
          </p:nvPr>
        </p:nvSpPr>
        <p:spPr/>
        <p:txBody>
          <a:bodyPr/>
          <a:lstStyle>
            <a:extLst/>
          </a:lstStyle>
          <a:p>
            <a:endParaRPr lang="fi-FI"/>
          </a:p>
        </p:txBody>
      </p:sp>
      <p:sp>
        <p:nvSpPr>
          <p:cNvPr id="5" name="Dian numeron paikkamerkki 4"/>
          <p:cNvSpPr>
            <a:spLocks noGrp="1"/>
          </p:cNvSpPr>
          <p:nvPr>
            <p:ph type="sldNum" sz="quarter" idx="12"/>
          </p:nvPr>
        </p:nvSpPr>
        <p:spPr/>
        <p:txBody>
          <a:bodyPr/>
          <a:lstStyle>
            <a:extLst/>
          </a:lstStyle>
          <a:p>
            <a:fld id="{F90BE805-A6F0-4AF7-91A8-04F2C8001DC8}" type="slidenum">
              <a:rPr lang="fi-FI" smtClean="0"/>
              <a:pPr/>
              <a:t>‹#›</a:t>
            </a:fld>
            <a:endParaRPr lang="fi-FI"/>
          </a:p>
        </p:txBody>
      </p:sp>
      <p:sp>
        <p:nvSpPr>
          <p:cNvPr id="6" name="Otsikko 5"/>
          <p:cNvSpPr>
            <a:spLocks noGrp="1"/>
          </p:cNvSpPr>
          <p:nvPr>
            <p:ph type="title"/>
          </p:nvPr>
        </p:nvSpPr>
        <p:spPr/>
        <p:txBody>
          <a:bodyPr rtlCol="0"/>
          <a:lstStyle>
            <a:extLst/>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extLst/>
          </a:lstStyle>
          <a:p>
            <a:fld id="{43FDACCA-5B13-4D9E-A7C6-CC55E3AFA548}" type="datetime1">
              <a:rPr lang="fi-FI" smtClean="0"/>
              <a:t>13.4.2017</a:t>
            </a:fld>
            <a:endParaRPr lang="fi-FI"/>
          </a:p>
        </p:txBody>
      </p:sp>
      <p:sp>
        <p:nvSpPr>
          <p:cNvPr id="3" name="Alatunnisteen paikkamerkki 2"/>
          <p:cNvSpPr>
            <a:spLocks noGrp="1"/>
          </p:cNvSpPr>
          <p:nvPr>
            <p:ph type="ftr" sz="quarter" idx="11"/>
          </p:nvPr>
        </p:nvSpPr>
        <p:spPr/>
        <p:txBody>
          <a:bodyPr/>
          <a:lstStyle>
            <a:extLst/>
          </a:lstStyle>
          <a:p>
            <a:endParaRPr lang="fi-FI"/>
          </a:p>
        </p:txBody>
      </p:sp>
      <p:sp>
        <p:nvSpPr>
          <p:cNvPr id="4" name="Dian numeron paikkamerkki 3"/>
          <p:cNvSpPr>
            <a:spLocks noGrp="1"/>
          </p:cNvSpPr>
          <p:nvPr>
            <p:ph type="sldNum" sz="quarter" idx="12"/>
          </p:nvPr>
        </p:nvSpPr>
        <p:spPr/>
        <p:txBody>
          <a:bodyPr/>
          <a:lstStyle>
            <a:extLst/>
          </a:lstStyle>
          <a:p>
            <a:fld id="{F90BE805-A6F0-4AF7-91A8-04F2C8001DC8}"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i-FI" smtClean="0"/>
              <a:t>Muokkaa perustyyl. napsautt.</a:t>
            </a:r>
            <a:endParaRPr kumimoji="0" lang="en-US"/>
          </a:p>
        </p:txBody>
      </p:sp>
      <p:sp>
        <p:nvSpPr>
          <p:cNvPr id="3" name="Tekstin paikkamerkki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a:xfrm>
            <a:off x="6727032" y="6407944"/>
            <a:ext cx="1920240" cy="365760"/>
          </a:xfrm>
        </p:spPr>
        <p:txBody>
          <a:bodyPr/>
          <a:lstStyle>
            <a:extLst/>
          </a:lstStyle>
          <a:p>
            <a:fld id="{BC30CAAB-115B-48B4-A70F-8E418630F928}" type="datetime1">
              <a:rPr lang="fi-FI" smtClean="0"/>
              <a:t>13.4.2017</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F90BE805-A6F0-4AF7-91A8-04F2C8001DC8}"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2">
        <a:schemeClr val="bg1"/>
      </p:bgRef>
    </p:bg>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i-FI" smtClean="0"/>
              <a:t>Muokkaa tekstin perustyylejä napsauttamalla</a:t>
            </a:r>
          </a:p>
        </p:txBody>
      </p:sp>
      <p:sp>
        <p:nvSpPr>
          <p:cNvPr id="3" name="Kuvan paikkamerkki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i-FI" smtClean="0"/>
              <a:t>Lisää kuva napsauttamalla kuvaketta</a:t>
            </a:r>
            <a:endParaRPr kumimoji="0" lang="en-US" dirty="0"/>
          </a:p>
        </p:txBody>
      </p:sp>
      <p:sp>
        <p:nvSpPr>
          <p:cNvPr id="5" name="Päivämäärän paikkamerkki 4"/>
          <p:cNvSpPr>
            <a:spLocks noGrp="1"/>
          </p:cNvSpPr>
          <p:nvPr>
            <p:ph type="dt" sz="half" idx="10"/>
          </p:nvPr>
        </p:nvSpPr>
        <p:spPr/>
        <p:txBody>
          <a:bodyPr/>
          <a:lstStyle>
            <a:lvl1pPr>
              <a:defRPr>
                <a:solidFill>
                  <a:schemeClr val="tx1"/>
                </a:solidFill>
              </a:defRPr>
            </a:lvl1pPr>
            <a:extLst/>
          </a:lstStyle>
          <a:p>
            <a:fld id="{1C7C2169-E566-4C72-A362-57ECA0597F5F}" type="datetime1">
              <a:rPr lang="fi-FI" smtClean="0"/>
              <a:t>13.4.2017</a:t>
            </a:fld>
            <a:endParaRPr lang="fi-FI"/>
          </a:p>
        </p:txBody>
      </p:sp>
      <p:sp>
        <p:nvSpPr>
          <p:cNvPr id="6" name="Alatunnisteen paikkamerk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i-FI"/>
          </a:p>
        </p:txBody>
      </p:sp>
      <p:sp>
        <p:nvSpPr>
          <p:cNvPr id="7" name="Dian numeron paikkamerkki 6"/>
          <p:cNvSpPr>
            <a:spLocks noGrp="1"/>
          </p:cNvSpPr>
          <p:nvPr>
            <p:ph type="sldNum" sz="quarter" idx="12"/>
          </p:nvPr>
        </p:nvSpPr>
        <p:spPr/>
        <p:txBody>
          <a:bodyPr/>
          <a:lstStyle>
            <a:lvl1pPr>
              <a:defRPr>
                <a:solidFill>
                  <a:schemeClr val="tx1"/>
                </a:solidFill>
              </a:defRPr>
            </a:lvl1pPr>
            <a:extLst/>
          </a:lstStyle>
          <a:p>
            <a:fld id="{F90BE805-A6F0-4AF7-91A8-04F2C8001DC8}" type="slidenum">
              <a:rPr lang="fi-FI" smtClean="0"/>
              <a:pPr/>
              <a:t>‹#›</a:t>
            </a:fld>
            <a:endParaRPr lang="fi-FI"/>
          </a:p>
        </p:txBody>
      </p:sp>
      <p:sp>
        <p:nvSpPr>
          <p:cNvPr id="2" name="Otsikk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i-FI" smtClean="0"/>
              <a:t>Muokkaa perustyyl. napsautt.</a:t>
            </a:r>
            <a:endParaRPr kumimoji="0" lang="en-US"/>
          </a:p>
        </p:txBody>
      </p:sp>
      <p:sp>
        <p:nvSpPr>
          <p:cNvPr id="8" name="Puolivapaa piirto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Puolivapaa piirto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Suorakulmainen kolmi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uora yhdysviiva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Lovettu nuolenkärki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Lovettu nuolenkärki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Suorakulmainen kolmi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smtClean="0"/>
              <a:t>Muokkaa perustyyl. napsautt.</a:t>
            </a:r>
            <a:endParaRPr kumimoji="0" lang="en-US"/>
          </a:p>
        </p:txBody>
      </p:sp>
      <p:sp>
        <p:nvSpPr>
          <p:cNvPr id="30" name="Tekstin paikkamerkki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A5EC870-7836-43E9-A20D-684819A0D344}" type="datetime1">
              <a:rPr lang="fi-FI" smtClean="0"/>
              <a:t>13.4.2017</a:t>
            </a:fld>
            <a:endParaRPr lang="fi-FI"/>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90BE805-A6F0-4AF7-91A8-04F2C8001DC8}"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Perhe ja jämä</a:t>
            </a:r>
            <a:endParaRPr lang="fi-FI" dirty="0"/>
          </a:p>
        </p:txBody>
      </p:sp>
      <p:sp>
        <p:nvSpPr>
          <p:cNvPr id="3" name="Alaotsikko 2"/>
          <p:cNvSpPr>
            <a:spLocks noGrp="1"/>
          </p:cNvSpPr>
          <p:nvPr>
            <p:ph type="subTitle" idx="1"/>
          </p:nvPr>
        </p:nvSpPr>
        <p:spPr/>
        <p:txBody>
          <a:bodyPr/>
          <a:lstStyle/>
          <a:p>
            <a:r>
              <a:rPr lang="fi-FI" dirty="0" smtClean="0"/>
              <a:t>(ONPOOL 7)</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a:t>
            </a:fld>
            <a:endParaRPr lang="fi-FI"/>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57200" y="692696"/>
            <a:ext cx="8229600" cy="5314595"/>
          </a:xfrm>
        </p:spPr>
        <p:txBody>
          <a:bodyPr>
            <a:normAutofit/>
          </a:bodyPr>
          <a:lstStyle/>
          <a:p>
            <a:pPr fontAlgn="base"/>
            <a:r>
              <a:rPr lang="fi-FI" dirty="0" smtClean="0"/>
              <a:t>Avioliiton aikana, avioeroa koskevan oikeudenkäynnin yhteydessä (28 §), avioeron tultua lainvoimaiseksi</a:t>
            </a:r>
          </a:p>
          <a:p>
            <a:pPr fontAlgn="base"/>
            <a:r>
              <a:rPr lang="fi-FI" dirty="0" smtClean="0"/>
              <a:t>Osituksen/erottelun lainvoimaistumiseen asti, </a:t>
            </a:r>
            <a:r>
              <a:rPr lang="fi-FI" dirty="0" err="1" smtClean="0"/>
              <a:t>max</a:t>
            </a:r>
            <a:r>
              <a:rPr lang="fi-FI" dirty="0" smtClean="0"/>
              <a:t> 2v.</a:t>
            </a:r>
          </a:p>
          <a:p>
            <a:pPr fontAlgn="base"/>
            <a:r>
              <a:rPr lang="fi-FI" dirty="0" smtClean="0"/>
              <a:t>Käyttökorvausta? Ratkaistaan osituksessa</a:t>
            </a:r>
          </a:p>
          <a:p>
            <a:pPr fontAlgn="base"/>
            <a:r>
              <a:rPr lang="fi-FI" dirty="0" smtClean="0"/>
              <a:t>Ei estä ulosmittausta omistajan velasta/panttausta</a:t>
            </a:r>
          </a:p>
          <a:p>
            <a:pPr fontAlgn="base"/>
            <a:r>
              <a:rPr lang="fi-FI" dirty="0" smtClean="0"/>
              <a:t>Liitännäisvaatimuksena vaatimus elatusavun vahvistamisesta, lapsen huollosta ja tapaamisoikeudesta (31 §)</a:t>
            </a:r>
          </a:p>
          <a:p>
            <a:endParaRPr lang="fi-FI" dirty="0"/>
          </a:p>
        </p:txBody>
      </p:sp>
      <p:sp>
        <p:nvSpPr>
          <p:cNvPr id="3" name="Dian numeron paikkamerkki 2"/>
          <p:cNvSpPr>
            <a:spLocks noGrp="1"/>
          </p:cNvSpPr>
          <p:nvPr>
            <p:ph type="sldNum" sz="quarter" idx="12"/>
          </p:nvPr>
        </p:nvSpPr>
        <p:spPr/>
        <p:txBody>
          <a:bodyPr/>
          <a:lstStyle/>
          <a:p>
            <a:fld id="{F90BE805-A6F0-4AF7-91A8-04F2C8001DC8}" type="slidenum">
              <a:rPr lang="fi-FI" smtClean="0"/>
              <a:pPr/>
              <a:t>10</a:t>
            </a:fld>
            <a:endParaRPr lang="fi-FI"/>
          </a:p>
        </p:txBody>
      </p:sp>
      <p:sp>
        <p:nvSpPr>
          <p:cNvPr id="4" name="Otsikko 3"/>
          <p:cNvSpPr>
            <a:spLocks noGrp="1"/>
          </p:cNvSpPr>
          <p:nvPr>
            <p:ph type="title"/>
          </p:nvPr>
        </p:nvSpPr>
        <p:spPr>
          <a:xfrm>
            <a:off x="457200" y="274638"/>
            <a:ext cx="8229600" cy="274042"/>
          </a:xfrm>
        </p:spPr>
        <p:txBody>
          <a:bodyPr>
            <a:normAutofit fontScale="90000"/>
          </a:bodyPr>
          <a:lstStyle/>
          <a:p>
            <a:endParaRPr lang="fi-F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052736"/>
            <a:ext cx="8229600" cy="5472608"/>
          </a:xfrm>
        </p:spPr>
        <p:txBody>
          <a:bodyPr>
            <a:normAutofit fontScale="92500" lnSpcReduction="10000"/>
          </a:bodyPr>
          <a:lstStyle/>
          <a:p>
            <a:r>
              <a:rPr lang="fi-FI" dirty="0" smtClean="0"/>
              <a:t>Syyllisyysperiaate</a:t>
            </a:r>
          </a:p>
          <a:p>
            <a:pPr lvl="1"/>
            <a:r>
              <a:rPr lang="fi-FI" dirty="0" smtClean="0"/>
              <a:t>Vanhimmat järjestelmät</a:t>
            </a:r>
          </a:p>
          <a:p>
            <a:pPr lvl="1"/>
            <a:r>
              <a:rPr lang="fi-FI" dirty="0" smtClean="0"/>
              <a:t>Suomi 1929 - 1987 avioeron pystyi saamaan huoruuden tai muun haureellisen teon perusteella tai jos oli tartuttanut puolisoonsa sukupuolitaudin avioliiton aikana, tavoitellut puolisonsa henkeä, väärinkäyttänyt jatkuvasti huumausaineita</a:t>
            </a:r>
          </a:p>
          <a:p>
            <a:r>
              <a:rPr lang="fi-FI" dirty="0" smtClean="0"/>
              <a:t>Välienrikkoutumisperiaate</a:t>
            </a:r>
          </a:p>
          <a:p>
            <a:pPr lvl="1"/>
            <a:r>
              <a:rPr lang="fi-FI" dirty="0" smtClean="0"/>
              <a:t>Pelkkä erillään asuminen ei vielä riitä, voi kestää vuosikausia</a:t>
            </a:r>
          </a:p>
          <a:p>
            <a:pPr lvl="1"/>
            <a:r>
              <a:rPr lang="fi-FI" dirty="0" smtClean="0"/>
              <a:t>Useat eurooppalaiset avioerojärjestelmät</a:t>
            </a:r>
          </a:p>
          <a:p>
            <a:pPr lvl="1"/>
            <a:r>
              <a:rPr lang="fi-FI" dirty="0" smtClean="0"/>
              <a:t>Malta: avioeron salliva lainsäädäntö voimaan 2011</a:t>
            </a:r>
          </a:p>
          <a:p>
            <a:r>
              <a:rPr lang="fi-FI" dirty="0" smtClean="0"/>
              <a:t>Irtisanomisperiaate</a:t>
            </a:r>
          </a:p>
          <a:p>
            <a:pPr lvl="1"/>
            <a:r>
              <a:rPr lang="fi-FI" dirty="0" smtClean="0"/>
              <a:t>Pohjoismaiset avioerojärjestelmät: oikeus saada avioero toisistaan tai avioliiton kestosta riippumatta</a:t>
            </a:r>
          </a:p>
          <a:p>
            <a:pPr lvl="1"/>
            <a:r>
              <a:rPr lang="fi-FI" dirty="0" smtClean="0"/>
              <a:t>Suomessa n. 1/3 solmituista avioliitoista päättyy eroon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11</a:t>
            </a:fld>
            <a:endParaRPr lang="fi-FI"/>
          </a:p>
        </p:txBody>
      </p:sp>
      <p:sp>
        <p:nvSpPr>
          <p:cNvPr id="2" name="Otsikko 1"/>
          <p:cNvSpPr>
            <a:spLocks noGrp="1"/>
          </p:cNvSpPr>
          <p:nvPr>
            <p:ph type="title"/>
          </p:nvPr>
        </p:nvSpPr>
        <p:spPr>
          <a:xfrm>
            <a:off x="457200" y="274638"/>
            <a:ext cx="2530624" cy="634082"/>
          </a:xfrm>
        </p:spPr>
        <p:txBody>
          <a:bodyPr>
            <a:normAutofit fontScale="90000"/>
          </a:bodyPr>
          <a:lstStyle/>
          <a:p>
            <a:r>
              <a:rPr lang="fi-FI" dirty="0" smtClean="0"/>
              <a:t>Avioero</a:t>
            </a:r>
            <a:endParaRPr lang="fi-FI"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48680"/>
            <a:ext cx="8229600" cy="6048672"/>
          </a:xfrm>
        </p:spPr>
        <p:txBody>
          <a:bodyPr>
            <a:normAutofit fontScale="92500"/>
          </a:bodyPr>
          <a:lstStyle/>
          <a:p>
            <a:r>
              <a:rPr lang="fi-FI" dirty="0" smtClean="0"/>
              <a:t>25 §: oikeus saada avioero harkinta-ajan jälkeen</a:t>
            </a:r>
          </a:p>
          <a:p>
            <a:pPr lvl="1"/>
            <a:r>
              <a:rPr lang="fi-FI" dirty="0" smtClean="0"/>
              <a:t>6kk harkinta-aika yhteisen hakemuksen jättämisestä tuomioistuimeen tai siitä kun puolison yksin tekemä hakemus annettu tiedoksi toiselle puolisolle.</a:t>
            </a:r>
          </a:p>
          <a:p>
            <a:pPr lvl="1"/>
            <a:r>
              <a:rPr lang="fi-FI" dirty="0" smtClean="0"/>
              <a:t>Saatettava voimaan 1v kuluessa harkinta-ajan alkamisesta. Jos ei </a:t>
            </a:r>
            <a:r>
              <a:rPr lang="fi-FI" dirty="0" smtClean="0">
                <a:sym typeface="Wingdings" pitchFamily="2" charset="2"/>
              </a:rPr>
              <a:t> raukeaa</a:t>
            </a:r>
            <a:endParaRPr lang="fi-FI" dirty="0" smtClean="0"/>
          </a:p>
          <a:p>
            <a:pPr lvl="1"/>
            <a:r>
              <a:rPr lang="fi-FI" dirty="0" smtClean="0"/>
              <a:t>Avioeron loppuun saattamista voi vaatia kumpikin puoliso toisistaan riippumatta</a:t>
            </a:r>
          </a:p>
          <a:p>
            <a:r>
              <a:rPr lang="fi-FI" dirty="0" smtClean="0"/>
              <a:t>Ilman harkinta-aikaa jos asuneet erillään keskeytyksettä 2v (tai ehdoton este, 27 §, virallisen syyttäjän nostettava kanne)</a:t>
            </a:r>
          </a:p>
          <a:p>
            <a:r>
              <a:rPr lang="fi-FI" dirty="0" smtClean="0"/>
              <a:t>Avioeron liitännäisvaatimukset</a:t>
            </a:r>
          </a:p>
          <a:p>
            <a:pPr lvl="1"/>
            <a:r>
              <a:rPr lang="fi-FI" dirty="0" smtClean="0"/>
              <a:t>Ratkaisu lapsen huollosta ja tapaamisoikeudesta sekä elatuksesta</a:t>
            </a:r>
          </a:p>
          <a:p>
            <a:pPr lvl="2"/>
            <a:r>
              <a:rPr lang="fi-FI" dirty="0" smtClean="0"/>
              <a:t>Sovittavissa sosiaalilautakunnan vahvistamalla sopimuksella</a:t>
            </a:r>
          </a:p>
          <a:p>
            <a:pPr lvl="1">
              <a:buNone/>
            </a:pPr>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12</a:t>
            </a:fld>
            <a:endParaRPr lang="fi-FI"/>
          </a:p>
        </p:txBody>
      </p:sp>
      <p:sp>
        <p:nvSpPr>
          <p:cNvPr id="2" name="Otsikko 1"/>
          <p:cNvSpPr>
            <a:spLocks noGrp="1"/>
          </p:cNvSpPr>
          <p:nvPr>
            <p:ph type="title"/>
          </p:nvPr>
        </p:nvSpPr>
        <p:spPr>
          <a:xfrm>
            <a:off x="457200" y="274638"/>
            <a:ext cx="226368" cy="778098"/>
          </a:xfrm>
        </p:spPr>
        <p:txBody>
          <a:bodyPr/>
          <a:lstStyle/>
          <a:p>
            <a:endParaRPr lang="fi-FI"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472608"/>
          </a:xfrm>
        </p:spPr>
        <p:txBody>
          <a:bodyPr>
            <a:normAutofit fontScale="85000" lnSpcReduction="20000"/>
          </a:bodyPr>
          <a:lstStyle/>
          <a:p>
            <a:r>
              <a:rPr lang="fi-FI" dirty="0" smtClean="0"/>
              <a:t>Laki lähestymiskiellosta 898/1998</a:t>
            </a:r>
          </a:p>
          <a:p>
            <a:r>
              <a:rPr lang="fi-FI" dirty="0" smtClean="0"/>
              <a:t>1.2 §: </a:t>
            </a:r>
            <a:r>
              <a:rPr lang="fi-FI" u="sng" dirty="0" smtClean="0"/>
              <a:t>Perheen sisäinen lähestymiskielto </a:t>
            </a:r>
            <a:r>
              <a:rPr lang="fi-FI" dirty="0" smtClean="0"/>
              <a:t>henkeen, terveyteen tai vapauteen kohdistuvan rikoksen tai tällaisen rikoksen uhan torjumiseksi</a:t>
            </a:r>
          </a:p>
          <a:p>
            <a:r>
              <a:rPr lang="fi-FI" dirty="0" smtClean="0"/>
              <a:t>Lähestymiskieltoon määrätty ei saa tavata suojattavaa henkilöä eikä pitää yhteyttä. Voidaan antaa avioliiton aikana</a:t>
            </a:r>
          </a:p>
          <a:p>
            <a:r>
              <a:rPr lang="fi-FI" dirty="0" smtClean="0"/>
              <a:t>Max 3kk, käräjäoikeus määrää. Väliaikaisen lähestymiskiellon voi antaa pidättämiseen oikeutettu virkamies (11 §). Saatettava 3 vrk kuluessa toimivaltaisen käräjäoikeuden käsiteltäväksi (12 §)</a:t>
            </a:r>
          </a:p>
          <a:p>
            <a:pPr lvl="1"/>
            <a:r>
              <a:rPr lang="fi-FI" dirty="0" smtClean="0"/>
              <a:t>Uusiminen 3kk kerrallaan (7.2 §)</a:t>
            </a:r>
          </a:p>
          <a:p>
            <a:r>
              <a:rPr lang="fi-FI" dirty="0" smtClean="0"/>
              <a:t>Yksilöitävä asunto, johon kieltoon määrätyn poistuttava (8.3 §)</a:t>
            </a:r>
          </a:p>
          <a:p>
            <a:r>
              <a:rPr lang="fi-FI" dirty="0" smtClean="0"/>
              <a:t>Kiellon rikkominen virallisen syytteen alainen rikos (RL 16:9a §)</a:t>
            </a:r>
          </a:p>
          <a:p>
            <a:r>
              <a:rPr lang="fi-FI" dirty="0" smtClean="0"/>
              <a:t>Perusmuotoinen lähestymiskielto 1v, uusiessa 2v (7 §)</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13</a:t>
            </a:fld>
            <a:endParaRPr lang="fi-FI"/>
          </a:p>
        </p:txBody>
      </p:sp>
      <p:sp>
        <p:nvSpPr>
          <p:cNvPr id="2" name="Otsikko 1"/>
          <p:cNvSpPr>
            <a:spLocks noGrp="1"/>
          </p:cNvSpPr>
          <p:nvPr>
            <p:ph type="title"/>
          </p:nvPr>
        </p:nvSpPr>
        <p:spPr>
          <a:xfrm>
            <a:off x="457200" y="274638"/>
            <a:ext cx="4114800" cy="706090"/>
          </a:xfrm>
        </p:spPr>
        <p:txBody>
          <a:bodyPr>
            <a:normAutofit fontScale="90000"/>
          </a:bodyPr>
          <a:lstStyle/>
          <a:p>
            <a:r>
              <a:rPr lang="fi-FI" dirty="0" smtClean="0"/>
              <a:t>Lähestymiskielto</a:t>
            </a:r>
            <a:endParaRPr lang="fi-FI"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r>
              <a:rPr lang="fi-FI" dirty="0" smtClean="0"/>
              <a:t>Viisi vuotta kestäneen avioliiton jälkeen Pekka on päättänyt hakea eroa Pirkosta. Syynä on Pirkon jatkuva, hallitsematon alkoholinkäyttö ja väkivaltaisuus. Puolisot ovat keskustelleet avioerosta, mutta Pirkko ei pidä ajatusta hyvänä. Pekalla ja Pirkolla on 2 vuotias lapsi, jota Pekka on hoitanut käytännössä yksin viimeiset kuukaudet Pirkon ongelmien takia. Kuinka Pekka saa avioeroprosessin vireille ja mitä siinä tulee huomioida? </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14</a:t>
            </a:fld>
            <a:endParaRPr lang="fi-FI"/>
          </a:p>
        </p:txBody>
      </p:sp>
      <p:sp>
        <p:nvSpPr>
          <p:cNvPr id="2" name="Otsikko 1"/>
          <p:cNvSpPr>
            <a:spLocks noGrp="1"/>
          </p:cNvSpPr>
          <p:nvPr>
            <p:ph type="title"/>
          </p:nvPr>
        </p:nvSpPr>
        <p:spPr/>
        <p:txBody>
          <a:bodyPr/>
          <a:lstStyle/>
          <a:p>
            <a:r>
              <a:rPr lang="fi-FI" dirty="0" smtClean="0"/>
              <a:t>Tehtävä 2</a:t>
            </a:r>
            <a:endParaRPr lang="fi-FI"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481328"/>
            <a:ext cx="8229600" cy="5044016"/>
          </a:xfrm>
        </p:spPr>
        <p:txBody>
          <a:bodyPr>
            <a:normAutofit fontScale="85000" lnSpcReduction="20000"/>
          </a:bodyPr>
          <a:lstStyle/>
          <a:p>
            <a:r>
              <a:rPr lang="fi-FI" dirty="0" smtClean="0"/>
              <a:t>28 §: hakemus käräjäoikeudelle, varattava tilaisuus tulla kuulluksi jos puoliso tekee yksin</a:t>
            </a:r>
          </a:p>
          <a:p>
            <a:r>
              <a:rPr lang="fi-FI" dirty="0" smtClean="0"/>
              <a:t>25 §: oikeus avioeroon harkinta-ajan jälkeen. Harkinta-aika 6kk siitä kun puoliso saanut tiedoksi (26.1 §)</a:t>
            </a:r>
          </a:p>
          <a:p>
            <a:r>
              <a:rPr lang="fi-FI" dirty="0" smtClean="0"/>
              <a:t>26.2 §: avioero saatettava loppuun harkinta-ajan jälkeen 1v kuluessa sen alkamisesta</a:t>
            </a:r>
          </a:p>
          <a:p>
            <a:r>
              <a:rPr lang="fi-FI" dirty="0" smtClean="0"/>
              <a:t>https://oikeus.fi/material/attachments/oikeus/lomakkeet/qMJR3r0Fr/avioerohakemus_amk_alykas.pdf</a:t>
            </a:r>
          </a:p>
          <a:p>
            <a:r>
              <a:rPr lang="fi-FI" dirty="0" smtClean="0"/>
              <a:t>Yhteiselämän lopettaminen jos tarpeen</a:t>
            </a:r>
          </a:p>
          <a:p>
            <a:r>
              <a:rPr lang="fi-FI" dirty="0" smtClean="0"/>
              <a:t>31 §: liitännäisvaatimuksena lapsen huolto- tapaamisoikeus</a:t>
            </a:r>
          </a:p>
          <a:p>
            <a:pPr lvl="1"/>
            <a:r>
              <a:rPr lang="fi-FI" dirty="0" smtClean="0"/>
              <a:t>20-22 §: Perheasioiden sovittelu, kunnan sosiaalilautakunta </a:t>
            </a:r>
            <a:r>
              <a:rPr lang="fi-FI" dirty="0" smtClean="0">
                <a:sym typeface="Wingdings" pitchFamily="2" charset="2"/>
              </a:rPr>
              <a:t> sopimus lapsen huollosta ja tapaamisoikeudesta (laki lapsen huollosta ja tapaamisoikeudesta 7-8 §)</a:t>
            </a:r>
          </a:p>
          <a:p>
            <a:pPr lvl="1"/>
            <a:r>
              <a:rPr lang="fi-FI" dirty="0" smtClean="0">
                <a:sym typeface="Wingdings" pitchFamily="2" charset="2"/>
              </a:rPr>
              <a:t>Tuomioistuimen päätös: laki lapsen huollosta ja tapaamisoikeudesta 2:9-12 §</a:t>
            </a:r>
            <a:endParaRPr lang="fi-FI" dirty="0" smtClean="0"/>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15</a:t>
            </a:fld>
            <a:endParaRPr lang="fi-FI"/>
          </a:p>
        </p:txBody>
      </p:sp>
      <p:sp>
        <p:nvSpPr>
          <p:cNvPr id="2" name="Otsikko 1"/>
          <p:cNvSpPr>
            <a:spLocks noGrp="1"/>
          </p:cNvSpPr>
          <p:nvPr>
            <p:ph type="title"/>
          </p:nvPr>
        </p:nvSpPr>
        <p:spPr/>
        <p:txBody>
          <a:bodyPr>
            <a:normAutofit fontScale="90000"/>
          </a:bodyPr>
          <a:lstStyle/>
          <a:p>
            <a:r>
              <a:rPr lang="fi-FI" dirty="0" smtClean="0"/>
              <a:t>Vastaus 2 – avioero ja lapsen huolto</a:t>
            </a:r>
            <a:endParaRPr lang="fi-FI"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5256584"/>
          </a:xfrm>
        </p:spPr>
        <p:txBody>
          <a:bodyPr>
            <a:normAutofit fontScale="85000" lnSpcReduction="10000"/>
          </a:bodyPr>
          <a:lstStyle/>
          <a:p>
            <a:r>
              <a:rPr lang="fi-FI" dirty="0" smtClean="0"/>
              <a:t>Kummankin puolison tulee </a:t>
            </a:r>
            <a:r>
              <a:rPr lang="fi-FI" u="sng" dirty="0" smtClean="0"/>
              <a:t>kykynsä mukaan </a:t>
            </a:r>
            <a:r>
              <a:rPr lang="fi-FI" dirty="0" smtClean="0"/>
              <a:t>ottaa osaa perheen yhteiseen talouteen ja puolisoiden elatukseen. Puolisoiden elatus käsittää puolisoiden yhteisten sekä kummankin henkilökohtaisten tarpeiden tyydyttämisen</a:t>
            </a:r>
          </a:p>
          <a:p>
            <a:r>
              <a:rPr lang="fi-FI" dirty="0" smtClean="0"/>
              <a:t>Puolisoiden keskinäinen elatusvelvollisuus syntyy vihkimisellä ja jatkuu avioliiton purkautumiseen asti – asumisjärjestelyillä ei merkitystä (KKO 2004:104)</a:t>
            </a:r>
          </a:p>
          <a:p>
            <a:r>
              <a:rPr lang="fi-FI" dirty="0" smtClean="0"/>
              <a:t>Puolisolle suoritettavan elatusavun määrä ja sen suorittamistapa voidaan vahvistaa sopimuksella tai tuomioistuimen päätöksellä</a:t>
            </a:r>
          </a:p>
          <a:p>
            <a:r>
              <a:rPr lang="fi-FI" dirty="0" smtClean="0"/>
              <a:t>Laki lapsen elatuksesta 704/75</a:t>
            </a:r>
          </a:p>
          <a:p>
            <a:r>
              <a:rPr lang="fi-FI" dirty="0" smtClean="0"/>
              <a:t>Yksityisoikeudellisen elatuksen taso: aviopuolisoiden tulot ja varallisuus (ei minimielatus). Avioliiton aikana tuloista ja varoista riippumatta </a:t>
            </a:r>
            <a:r>
              <a:rPr lang="fi-FI" u="sng" dirty="0" smtClean="0"/>
              <a:t>samanlainen elintaso</a:t>
            </a:r>
            <a:endParaRPr lang="fi-FI" u="sng"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16</a:t>
            </a:fld>
            <a:endParaRPr lang="fi-FI"/>
          </a:p>
        </p:txBody>
      </p:sp>
      <p:sp>
        <p:nvSpPr>
          <p:cNvPr id="2" name="Otsikko 1"/>
          <p:cNvSpPr>
            <a:spLocks noGrp="1"/>
          </p:cNvSpPr>
          <p:nvPr>
            <p:ph type="title"/>
          </p:nvPr>
        </p:nvSpPr>
        <p:spPr>
          <a:xfrm>
            <a:off x="457200" y="274638"/>
            <a:ext cx="8229600" cy="1282154"/>
          </a:xfrm>
        </p:spPr>
        <p:txBody>
          <a:bodyPr>
            <a:normAutofit fontScale="90000"/>
          </a:bodyPr>
          <a:lstStyle/>
          <a:p>
            <a:r>
              <a:rPr lang="fi-FI" dirty="0" smtClean="0"/>
              <a:t>Elatusvelvollisuus - AL 2 osa 4 luku</a:t>
            </a:r>
            <a:br>
              <a:rPr lang="fi-FI" dirty="0" smtClean="0"/>
            </a:br>
            <a:endParaRPr lang="fi-FI"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260648"/>
            <a:ext cx="8229600" cy="5865515"/>
          </a:xfrm>
        </p:spPr>
        <p:txBody>
          <a:bodyPr>
            <a:normAutofit/>
          </a:bodyPr>
          <a:lstStyle/>
          <a:p>
            <a:r>
              <a:rPr lang="fi-FI" dirty="0" smtClean="0"/>
              <a:t>Tuomioistuin voi velvoittaa suorittamaan elatusapua (47 §): toinen puolisoista laiminlyönyt elatusvelvollisuutensa tai jos he asuvat erillään</a:t>
            </a:r>
          </a:p>
          <a:p>
            <a:pPr lvl="1"/>
            <a:r>
              <a:rPr lang="fi-FI" dirty="0" smtClean="0"/>
              <a:t>Myös taannehtivasti kanteen vireillepanoa edeltävältä vuodelta (49.1 §)</a:t>
            </a:r>
          </a:p>
          <a:p>
            <a:r>
              <a:rPr lang="fi-FI" dirty="0" smtClean="0"/>
              <a:t>Voi sopia elatusavusta ja sen suuruudesta – keskinäisissä suhteissa sopimus sitova</a:t>
            </a:r>
          </a:p>
          <a:p>
            <a:pPr lvl="1"/>
            <a:r>
              <a:rPr lang="fi-FI" dirty="0" smtClean="0"/>
              <a:t> Kirjallinen, sosiaalilautakunnan vahvistettavaksi siinä kunnassa jossa puolisoilla tai toisella asuinpaikka</a:t>
            </a:r>
          </a:p>
          <a:p>
            <a:pPr lvl="1"/>
            <a:r>
              <a:rPr lang="fi-FI" dirty="0" smtClean="0"/>
              <a:t>Häiriöt </a:t>
            </a:r>
            <a:r>
              <a:rPr lang="fi-FI" dirty="0" smtClean="0">
                <a:sym typeface="Wingdings" pitchFamily="2" charset="2"/>
              </a:rPr>
              <a:t> kanne tuomioistuimeen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17</a:t>
            </a:fld>
            <a:endParaRPr lang="fi-FI"/>
          </a:p>
        </p:txBody>
      </p:sp>
      <p:sp>
        <p:nvSpPr>
          <p:cNvPr id="2" name="Otsikko 1"/>
          <p:cNvSpPr>
            <a:spLocks noGrp="1"/>
          </p:cNvSpPr>
          <p:nvPr>
            <p:ph type="title"/>
          </p:nvPr>
        </p:nvSpPr>
        <p:spPr>
          <a:xfrm flipV="1">
            <a:off x="457200" y="-819472"/>
            <a:ext cx="8229600" cy="1094110"/>
          </a:xfrm>
        </p:spPr>
        <p:txBody>
          <a:bodyPr/>
          <a:lstStyle/>
          <a:p>
            <a:endParaRPr lang="fi-FI"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589240"/>
          </a:xfrm>
        </p:spPr>
        <p:txBody>
          <a:bodyPr>
            <a:normAutofit fontScale="77500" lnSpcReduction="20000"/>
          </a:bodyPr>
          <a:lstStyle/>
          <a:p>
            <a:r>
              <a:rPr lang="fi-FI" dirty="0" smtClean="0"/>
              <a:t>48 §: Kun tuomitaan avioeroon ja puolison katsotaan tarvitsevan elatusapua, tuomioistuin voi velvoittaa toisen puolison suorittamaan elatusapua sen mukaan kuin hänen kykyynsä ja muihin seikkoihin nähden harkitaan kohtuulliseksi</a:t>
            </a:r>
          </a:p>
          <a:p>
            <a:pPr lvl="1"/>
            <a:r>
              <a:rPr lang="fi-FI" dirty="0" smtClean="0"/>
              <a:t>Tarve, puolison elatuskyky ja katsotaan kohtuulliseksi</a:t>
            </a:r>
          </a:p>
          <a:p>
            <a:r>
              <a:rPr lang="fi-FI" dirty="0" smtClean="0"/>
              <a:t>Tarpeen johduttava avioliitosta! (KKO 1992:33)</a:t>
            </a:r>
          </a:p>
          <a:p>
            <a:r>
              <a:rPr lang="fi-FI" dirty="0" smtClean="0"/>
              <a:t>Objektiivinen arvio, elatuksen tarvetta ei arvioida sillä tasolla, mikä se oli avioliiton aikana</a:t>
            </a:r>
          </a:p>
          <a:p>
            <a:r>
              <a:rPr lang="fi-FI" dirty="0" smtClean="0"/>
              <a:t>Määräaikainen, toistaiseksi, kertakaikkisena</a:t>
            </a:r>
          </a:p>
          <a:p>
            <a:pPr lvl="1"/>
            <a:r>
              <a:rPr lang="fi-FI" dirty="0" smtClean="0"/>
              <a:t>Raukeaa elatusapuun oikeutetun uuden avioliiton myötä tai elatusvelvollisen kuollessa</a:t>
            </a:r>
          </a:p>
          <a:p>
            <a:r>
              <a:rPr lang="fi-FI" dirty="0" smtClean="0"/>
              <a:t>Elatusavun muuttaminen: tuomioistuimen antamaa päätöstä tai puolisoiden tekemää sopimusta voidaan muuttaa muuttuneiden olosuhteiden vuoksi. Kertakaikkisena maksettua ei voida muuttaa sen jälkeen kun elatusapu on maksettu (51.1 §)</a:t>
            </a:r>
          </a:p>
          <a:p>
            <a:pPr lvl="1"/>
            <a:r>
              <a:rPr lang="fi-FI" dirty="0" smtClean="0"/>
              <a:t>Kanteen vireillepanoa edeltäneet 6kk olosuhteet</a:t>
            </a:r>
          </a:p>
          <a:p>
            <a:pPr lvl="1"/>
            <a:r>
              <a:rPr lang="fi-FI" dirty="0" smtClean="0"/>
              <a:t>Jos sopimusta tai tuomioistuimen päätös kumotaan/muutetaan, voidaan tuomita palautettavaksi osittain tai kokonaan maksettu elatusapu</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18</a:t>
            </a:fld>
            <a:endParaRPr lang="fi-FI"/>
          </a:p>
        </p:txBody>
      </p:sp>
      <p:sp>
        <p:nvSpPr>
          <p:cNvPr id="2" name="Otsikko 1"/>
          <p:cNvSpPr>
            <a:spLocks noGrp="1"/>
          </p:cNvSpPr>
          <p:nvPr>
            <p:ph type="title"/>
          </p:nvPr>
        </p:nvSpPr>
        <p:spPr>
          <a:xfrm>
            <a:off x="457200" y="274638"/>
            <a:ext cx="8229600" cy="778098"/>
          </a:xfrm>
        </p:spPr>
        <p:txBody>
          <a:bodyPr>
            <a:normAutofit fontScale="90000"/>
          </a:bodyPr>
          <a:lstStyle/>
          <a:p>
            <a:r>
              <a:rPr lang="fi-FI" dirty="0" smtClean="0"/>
              <a:t>Elatusapu lainvoiman saaneen avioeron jälkeen</a:t>
            </a:r>
            <a:endParaRPr lang="fi-FI"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5517232"/>
          </a:xfrm>
        </p:spPr>
        <p:txBody>
          <a:bodyPr>
            <a:normAutofit fontScale="77500" lnSpcReduction="20000"/>
          </a:bodyPr>
          <a:lstStyle/>
          <a:p>
            <a:r>
              <a:rPr lang="fi-FI" dirty="0" smtClean="0"/>
              <a:t>Esteiden tutkinnan pyynnön yhteydessä esteiden tutkijan on toimitettava kihlakumppaneille kirjallinen selostus nimilain säännöksistä, puolison ja lasten sukunimestä sekä sukunimen muuttamisesta</a:t>
            </a:r>
          </a:p>
          <a:p>
            <a:r>
              <a:rPr lang="fi-FI" dirty="0" smtClean="0"/>
              <a:t>Yhteinen sukunimi (nimilaki 7 §): Yhteiseksi sukunimeksi voidaan ottaa se sukunimi, joka jommallakummalla heistä viimeksi oli naimattomana ollessaan. Yhteinen sukunimi on ilmoitettava ennen vihkimistä vihkijälle</a:t>
            </a:r>
          </a:p>
          <a:p>
            <a:pPr lvl="1"/>
            <a:r>
              <a:rPr lang="fi-FI" dirty="0" smtClean="0"/>
              <a:t>ilmoitusmenettely</a:t>
            </a:r>
          </a:p>
          <a:p>
            <a:r>
              <a:rPr lang="fi-FI" dirty="0" smtClean="0"/>
              <a:t>Kumpikin voi pitää oman nimensä (8 §)</a:t>
            </a:r>
          </a:p>
          <a:p>
            <a:r>
              <a:rPr lang="fi-FI" dirty="0" smtClean="0"/>
              <a:t>Nimensä muuttava voi ottaa yhteisen sukunimen edellä henkilökohtaiseen käyttöönsä sen sukunimen, joka hänellä viimeksi oli naimattomana ollessaan, tai sukunimen, joka hänellä on avioliittoon mennessään (kaksoisnimi)</a:t>
            </a:r>
          </a:p>
          <a:p>
            <a:pPr lvl="1"/>
            <a:r>
              <a:rPr lang="fi-FI" dirty="0" smtClean="0"/>
              <a:t>Ilmoitusmenettely, myös  avioliiton aikana</a:t>
            </a:r>
          </a:p>
          <a:p>
            <a:pPr lvl="1"/>
            <a:r>
              <a:rPr lang="fi-FI" dirty="0" smtClean="0"/>
              <a:t>Edellytyksen yhteisen sukunimen käyttöönotto</a:t>
            </a:r>
          </a:p>
          <a:p>
            <a:pPr lvl="1"/>
            <a:r>
              <a:rPr lang="fi-FI" dirty="0" smtClean="0"/>
              <a:t>Vain sukunimensä muuttava, ei molemmat</a:t>
            </a:r>
          </a:p>
          <a:p>
            <a:pPr lvl="1"/>
            <a:r>
              <a:rPr lang="fi-FI" dirty="0" smtClean="0"/>
              <a:t>Henkilökohtainen, lasten sukunimeksi tulee puolisoiden yhteinen sukunimi</a:t>
            </a:r>
          </a:p>
          <a:p>
            <a:pPr>
              <a:buNone/>
            </a:pPr>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19</a:t>
            </a:fld>
            <a:endParaRPr lang="fi-FI"/>
          </a:p>
        </p:txBody>
      </p:sp>
      <p:sp>
        <p:nvSpPr>
          <p:cNvPr id="2" name="Otsikko 1"/>
          <p:cNvSpPr>
            <a:spLocks noGrp="1"/>
          </p:cNvSpPr>
          <p:nvPr>
            <p:ph type="title"/>
          </p:nvPr>
        </p:nvSpPr>
        <p:spPr>
          <a:xfrm>
            <a:off x="457200" y="274638"/>
            <a:ext cx="8229600" cy="778098"/>
          </a:xfrm>
        </p:spPr>
        <p:txBody>
          <a:bodyPr/>
          <a:lstStyle/>
          <a:p>
            <a:r>
              <a:rPr lang="fi-FI" dirty="0" smtClean="0"/>
              <a:t>Puolison sukunimi</a:t>
            </a:r>
            <a:endParaRPr lang="fi-F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Avioliitto-oikeus (parisuhdeoikeus)</a:t>
            </a:r>
          </a:p>
          <a:p>
            <a:pPr lvl="1"/>
            <a:r>
              <a:rPr lang="fi-FI" dirty="0" smtClean="0"/>
              <a:t>Muodostaminen, päättyminen, varallisuussuhteet</a:t>
            </a:r>
          </a:p>
          <a:p>
            <a:r>
              <a:rPr lang="fi-FI" dirty="0" smtClean="0"/>
              <a:t>Lapsioikeus</a:t>
            </a:r>
          </a:p>
          <a:p>
            <a:r>
              <a:rPr lang="fi-FI" dirty="0" smtClean="0"/>
              <a:t>Edunvalvontaoikeus</a:t>
            </a:r>
          </a:p>
          <a:p>
            <a:r>
              <a:rPr lang="fi-FI" dirty="0" smtClean="0"/>
              <a:t>Jäämistöoikeus</a:t>
            </a:r>
          </a:p>
          <a:p>
            <a:pPr lvl="1"/>
            <a:r>
              <a:rPr lang="fi-FI" dirty="0" smtClean="0"/>
              <a:t>Perimys, testamentit, kuolinpesän hallinto</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2</a:t>
            </a:fld>
            <a:endParaRPr lang="fi-FI"/>
          </a:p>
        </p:txBody>
      </p:sp>
      <p:sp>
        <p:nvSpPr>
          <p:cNvPr id="2" name="Otsikko 1"/>
          <p:cNvSpPr>
            <a:spLocks noGrp="1"/>
          </p:cNvSpPr>
          <p:nvPr>
            <p:ph type="title"/>
          </p:nvPr>
        </p:nvSpPr>
        <p:spPr/>
        <p:txBody>
          <a:bodyPr/>
          <a:lstStyle/>
          <a:p>
            <a:r>
              <a:rPr lang="fi-FI" dirty="0" smtClean="0"/>
              <a:t>Perhe- ja jäämistöoikeus</a:t>
            </a:r>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332656"/>
            <a:ext cx="8229600" cy="5793507"/>
          </a:xfrm>
        </p:spPr>
        <p:txBody>
          <a:bodyPr>
            <a:normAutofit fontScale="92500" lnSpcReduction="10000"/>
          </a:bodyPr>
          <a:lstStyle/>
          <a:p>
            <a:r>
              <a:rPr lang="fi-FI" dirty="0" smtClean="0"/>
              <a:t>Jos puolisot ovat ottaneet yhteisen sukunimen, avioliiton aikana puoliso ei voi palata käyttämään sitä nimeä, joka hänellä oli avioliittoon mennessään (8a §)</a:t>
            </a:r>
          </a:p>
          <a:p>
            <a:pPr lvl="1"/>
            <a:r>
              <a:rPr lang="fi-FI" dirty="0" smtClean="0"/>
              <a:t>Poikkeus: ennen 1.1.1986 solmitut avioliitot</a:t>
            </a:r>
          </a:p>
          <a:p>
            <a:pPr lvl="1"/>
            <a:r>
              <a:rPr lang="fi-FI" dirty="0" smtClean="0"/>
              <a:t>Hakemusmenettely</a:t>
            </a:r>
          </a:p>
          <a:p>
            <a:pPr lvl="1"/>
            <a:r>
              <a:rPr lang="fi-FI" dirty="0" smtClean="0"/>
              <a:t>Kaksoisnimen voi kuitenkin ottaa käyttöön ilmoitusmenettelyssä se puoliso, jonka sukunimi on muuttunut avioliiton johdosta</a:t>
            </a:r>
          </a:p>
          <a:p>
            <a:pPr lvl="1"/>
            <a:r>
              <a:rPr lang="fi-FI" dirty="0" smtClean="0"/>
              <a:t>Avioliiton purkautuessa ja tultua lainvoimaiseksi puolisolla tai leskellä oikeus ottaa entinen nimensä käyttöön ilmoitusmenettelyssä </a:t>
            </a:r>
          </a:p>
          <a:p>
            <a:r>
              <a:rPr lang="fi-FI" dirty="0" smtClean="0"/>
              <a:t>Kokonaan uusi sukunimi: hakemusteitse</a:t>
            </a:r>
          </a:p>
          <a:p>
            <a:pPr lvl="1"/>
            <a:r>
              <a:rPr lang="fi-FI" dirty="0" smtClean="0"/>
              <a:t>Esim. kahdesta sukunimestä muodostettu, puolison sukunimeen yhdistetty sana</a:t>
            </a:r>
          </a:p>
          <a:p>
            <a:pPr lvl="1"/>
            <a:r>
              <a:rPr lang="fi-FI" dirty="0" smtClean="0"/>
              <a:t>Maistraatille, nimilautakunnan lausunto</a:t>
            </a:r>
          </a:p>
          <a:p>
            <a:pPr lvl="1"/>
            <a:r>
              <a:rPr lang="fi-FI" dirty="0" smtClean="0"/>
              <a:t>Nimilain 4 luku</a:t>
            </a:r>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20</a:t>
            </a:fld>
            <a:endParaRPr lang="fi-FI"/>
          </a:p>
        </p:txBody>
      </p:sp>
      <p:sp>
        <p:nvSpPr>
          <p:cNvPr id="2" name="Otsikko 1"/>
          <p:cNvSpPr>
            <a:spLocks noGrp="1"/>
          </p:cNvSpPr>
          <p:nvPr>
            <p:ph type="title"/>
          </p:nvPr>
        </p:nvSpPr>
        <p:spPr>
          <a:xfrm flipH="1" flipV="1">
            <a:off x="323528" y="-216024"/>
            <a:ext cx="8820472" cy="432048"/>
          </a:xfrm>
        </p:spPr>
        <p:txBody>
          <a:bodyPr>
            <a:normAutofit fontScale="90000"/>
          </a:bodyPr>
          <a:lstStyle/>
          <a:p>
            <a:endParaRPr lang="fi-FI"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lstStyle/>
          <a:p>
            <a:r>
              <a:rPr lang="fi-FI" dirty="0" smtClean="0"/>
              <a:t>http://www.maistraatti.fi/fi/lomakkeet/#Nimiasiat</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21</a:t>
            </a:fld>
            <a:endParaRPr lang="fi-FI"/>
          </a:p>
        </p:txBody>
      </p:sp>
      <p:sp>
        <p:nvSpPr>
          <p:cNvPr id="2" name="Otsikko 1"/>
          <p:cNvSpPr>
            <a:spLocks noGrp="1"/>
          </p:cNvSpPr>
          <p:nvPr>
            <p:ph type="title"/>
          </p:nvPr>
        </p:nvSpPr>
        <p:spPr>
          <a:xfrm>
            <a:off x="457200" y="274638"/>
            <a:ext cx="8229600" cy="346050"/>
          </a:xfrm>
        </p:spPr>
        <p:txBody>
          <a:bodyPr>
            <a:normAutofit fontScale="90000"/>
          </a:bodyPr>
          <a:lstStyle/>
          <a:p>
            <a:endParaRPr lang="fi-FI"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22</a:t>
            </a:fld>
            <a:endParaRPr lang="fi-FI"/>
          </a:p>
        </p:txBody>
      </p:sp>
      <p:sp>
        <p:nvSpPr>
          <p:cNvPr id="2" name="Otsikko 1"/>
          <p:cNvSpPr>
            <a:spLocks noGrp="1"/>
          </p:cNvSpPr>
          <p:nvPr>
            <p:ph type="title"/>
          </p:nvPr>
        </p:nvSpPr>
        <p:spPr>
          <a:xfrm>
            <a:off x="457200" y="274638"/>
            <a:ext cx="8229600" cy="4450506"/>
          </a:xfrm>
        </p:spPr>
        <p:txBody>
          <a:bodyPr>
            <a:normAutofit/>
          </a:bodyPr>
          <a:lstStyle/>
          <a:p>
            <a:r>
              <a:rPr lang="fi-FI" dirty="0" smtClean="0"/>
              <a:t>	Aviovarallisuusjärjestelmä</a:t>
            </a:r>
            <a:endParaRPr lang="fi-FI"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Omistuskysymykset</a:t>
            </a:r>
          </a:p>
          <a:p>
            <a:r>
              <a:rPr lang="fi-FI" dirty="0" smtClean="0"/>
              <a:t>Vallinnanrajoitukset</a:t>
            </a:r>
          </a:p>
          <a:p>
            <a:r>
              <a:rPr lang="fi-FI" dirty="0" smtClean="0"/>
              <a:t>Velkasuhteet</a:t>
            </a:r>
          </a:p>
          <a:p>
            <a:r>
              <a:rPr lang="fi-FI" dirty="0" smtClean="0"/>
              <a:t>Avio-oikeus kysymykset</a:t>
            </a:r>
          </a:p>
          <a:p>
            <a:r>
              <a:rPr lang="fi-FI" dirty="0" smtClean="0"/>
              <a:t>Ositus</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23</a:t>
            </a:fld>
            <a:endParaRPr lang="fi-FI"/>
          </a:p>
        </p:txBody>
      </p:sp>
      <p:sp>
        <p:nvSpPr>
          <p:cNvPr id="2" name="Otsikko 1"/>
          <p:cNvSpPr>
            <a:spLocks noGrp="1"/>
          </p:cNvSpPr>
          <p:nvPr>
            <p:ph type="title"/>
          </p:nvPr>
        </p:nvSpPr>
        <p:spPr/>
        <p:txBody>
          <a:bodyPr>
            <a:normAutofit fontScale="90000"/>
          </a:bodyPr>
          <a:lstStyle/>
          <a:p>
            <a:r>
              <a:rPr lang="fi-FI" dirty="0" smtClean="0"/>
              <a:t>Avioliiton varallisuusoikeudellisia ongelmia</a:t>
            </a:r>
            <a:endParaRPr lang="fi-FI"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nvPr>
        </p:nvGraphicFramePr>
        <p:xfrm>
          <a:off x="457200" y="1481138"/>
          <a:ext cx="8229600" cy="4894258"/>
        </p:xfrm>
        <a:graphic>
          <a:graphicData uri="http://schemas.openxmlformats.org/drawingml/2006/table">
            <a:tbl>
              <a:tblPr firstRow="1" bandRow="1">
                <a:tableStyleId>{5C22544A-7EE6-4342-B048-85BDC9FD1C3A}</a:tableStyleId>
              </a:tblPr>
              <a:tblGrid>
                <a:gridCol w="4042792"/>
                <a:gridCol w="4186808"/>
              </a:tblGrid>
              <a:tr h="820688">
                <a:tc>
                  <a:txBody>
                    <a:bodyPr/>
                    <a:lstStyle/>
                    <a:p>
                      <a:r>
                        <a:rPr lang="fi-FI" sz="2000" dirty="0" smtClean="0"/>
                        <a:t>Avioliittolain aviovarallisuusjärjestelmän perusratkaisut</a:t>
                      </a:r>
                      <a:r>
                        <a:rPr lang="fi-FI" sz="2000" baseline="0" dirty="0" smtClean="0"/>
                        <a:t>, ”aviopuolisoiden normaalikohtelun periaate</a:t>
                      </a:r>
                      <a:r>
                        <a:rPr lang="fi-FI" baseline="0" dirty="0" smtClean="0"/>
                        <a:t>”</a:t>
                      </a:r>
                      <a:endParaRPr lang="fi-FI" dirty="0"/>
                    </a:p>
                  </a:txBody>
                  <a:tcPr/>
                </a:tc>
                <a:tc>
                  <a:txBody>
                    <a:bodyPr/>
                    <a:lstStyle/>
                    <a:p>
                      <a:r>
                        <a:rPr lang="fi-FI" sz="2000" dirty="0" smtClean="0"/>
                        <a:t>”Aviopuolisopoikkeukset”</a:t>
                      </a:r>
                      <a:endParaRPr lang="fi-FI" sz="2000" dirty="0"/>
                    </a:p>
                  </a:txBody>
                  <a:tcPr/>
                </a:tc>
              </a:tr>
              <a:tr h="3278818">
                <a:tc>
                  <a:txBody>
                    <a:bodyPr/>
                    <a:lstStyle/>
                    <a:p>
                      <a:pPr marL="342900" indent="-342900">
                        <a:buAutoNum type="arabicPeriod"/>
                      </a:pPr>
                      <a:r>
                        <a:rPr lang="fi-FI" sz="2800" dirty="0" smtClean="0"/>
                        <a:t>Erillisomistus</a:t>
                      </a:r>
                    </a:p>
                    <a:p>
                      <a:pPr marL="342900" indent="-342900">
                        <a:buAutoNum type="arabicPeriod"/>
                      </a:pPr>
                      <a:r>
                        <a:rPr lang="fi-FI" sz="2800" dirty="0" smtClean="0"/>
                        <a:t>Erillisvallinta</a:t>
                      </a:r>
                    </a:p>
                    <a:p>
                      <a:pPr marL="342900" indent="-342900">
                        <a:buAutoNum type="arabicPeriod"/>
                      </a:pPr>
                      <a:r>
                        <a:rPr lang="fi-FI" sz="2800" dirty="0" smtClean="0"/>
                        <a:t>Yksilöllinen velkavastuu</a:t>
                      </a:r>
                    </a:p>
                    <a:p>
                      <a:pPr marL="342900" indent="-342900">
                        <a:buAutoNum type="arabicPeriod"/>
                      </a:pPr>
                      <a:r>
                        <a:rPr lang="fi-FI" sz="2800" dirty="0" smtClean="0"/>
                        <a:t>Puolisoiden keskinäinen</a:t>
                      </a:r>
                      <a:r>
                        <a:rPr lang="fi-FI" sz="2800" baseline="0" dirty="0" smtClean="0"/>
                        <a:t> sopimusvapaus</a:t>
                      </a:r>
                      <a:endParaRPr lang="fi-FI" sz="2800" dirty="0"/>
                    </a:p>
                  </a:txBody>
                  <a:tcPr/>
                </a:tc>
                <a:tc>
                  <a:txBody>
                    <a:bodyPr/>
                    <a:lstStyle/>
                    <a:p>
                      <a:pPr marL="342900" indent="-342900">
                        <a:buAutoNum type="arabicPeriod"/>
                      </a:pPr>
                      <a:r>
                        <a:rPr lang="fi-FI" sz="2800" dirty="0" smtClean="0"/>
                        <a:t>Avio-oikeus</a:t>
                      </a:r>
                    </a:p>
                    <a:p>
                      <a:pPr marL="342900" indent="-342900">
                        <a:buAutoNum type="arabicPeriod"/>
                      </a:pPr>
                      <a:r>
                        <a:rPr lang="fi-FI" sz="2800" dirty="0" smtClean="0"/>
                        <a:t>Avioliittolain</a:t>
                      </a:r>
                      <a:r>
                        <a:rPr lang="fi-FI" sz="2800" baseline="0" dirty="0" smtClean="0"/>
                        <a:t> vallinnanrajoitukset</a:t>
                      </a:r>
                    </a:p>
                    <a:p>
                      <a:pPr marL="342900" indent="-342900">
                        <a:buAutoNum type="arabicPeriod"/>
                      </a:pPr>
                      <a:r>
                        <a:rPr lang="fi-FI" sz="2800" baseline="0" dirty="0" smtClean="0"/>
                        <a:t>Puolisoiden yhteisvastuu elatusvelasta</a:t>
                      </a:r>
                      <a:endParaRPr lang="fi-FI" sz="2800" dirty="0"/>
                    </a:p>
                  </a:txBody>
                  <a:tcPr/>
                </a:tc>
              </a:tr>
            </a:tbl>
          </a:graphicData>
        </a:graphic>
      </p:graphicFrame>
      <p:sp>
        <p:nvSpPr>
          <p:cNvPr id="5" name="Dian numeron paikkamerkki 4"/>
          <p:cNvSpPr>
            <a:spLocks noGrp="1"/>
          </p:cNvSpPr>
          <p:nvPr>
            <p:ph type="sldNum" sz="quarter" idx="12"/>
          </p:nvPr>
        </p:nvSpPr>
        <p:spPr/>
        <p:txBody>
          <a:bodyPr/>
          <a:lstStyle/>
          <a:p>
            <a:fld id="{F90BE805-A6F0-4AF7-91A8-04F2C8001DC8}" type="slidenum">
              <a:rPr lang="fi-FI" smtClean="0"/>
              <a:pPr/>
              <a:t>24</a:t>
            </a:fld>
            <a:endParaRPr lang="fi-FI"/>
          </a:p>
        </p:txBody>
      </p:sp>
      <p:sp>
        <p:nvSpPr>
          <p:cNvPr id="2" name="Otsikko 1"/>
          <p:cNvSpPr>
            <a:spLocks noGrp="1"/>
          </p:cNvSpPr>
          <p:nvPr>
            <p:ph type="title"/>
          </p:nvPr>
        </p:nvSpPr>
        <p:spPr/>
        <p:txBody>
          <a:bodyPr/>
          <a:lstStyle/>
          <a:p>
            <a:r>
              <a:rPr lang="fi-FI" dirty="0" smtClean="0"/>
              <a:t>Erillisomistus</a:t>
            </a:r>
            <a:endParaRPr lang="fi-FI"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endParaRPr lang="fi-FI"/>
          </a:p>
        </p:txBody>
      </p:sp>
      <p:sp>
        <p:nvSpPr>
          <p:cNvPr id="4" name="Dian numeron paikkamerkki 3"/>
          <p:cNvSpPr>
            <a:spLocks noGrp="1"/>
          </p:cNvSpPr>
          <p:nvPr>
            <p:ph type="sldNum" sz="quarter" idx="12"/>
          </p:nvPr>
        </p:nvSpPr>
        <p:spPr/>
        <p:txBody>
          <a:bodyPr/>
          <a:lstStyle/>
          <a:p>
            <a:fld id="{F90BE805-A6F0-4AF7-91A8-04F2C8001DC8}" type="slidenum">
              <a:rPr lang="fi-FI" smtClean="0"/>
              <a:pPr/>
              <a:t>25</a:t>
            </a:fld>
            <a:endParaRPr lang="fi-FI"/>
          </a:p>
        </p:txBody>
      </p:sp>
      <p:sp>
        <p:nvSpPr>
          <p:cNvPr id="2" name="Otsikko 1"/>
          <p:cNvSpPr>
            <a:spLocks noGrp="1"/>
          </p:cNvSpPr>
          <p:nvPr>
            <p:ph type="title"/>
          </p:nvPr>
        </p:nvSpPr>
        <p:spPr>
          <a:xfrm>
            <a:off x="457200" y="274638"/>
            <a:ext cx="8229600" cy="4522514"/>
          </a:xfrm>
        </p:spPr>
        <p:txBody>
          <a:bodyPr/>
          <a:lstStyle/>
          <a:p>
            <a:r>
              <a:rPr lang="fi-FI" dirty="0" smtClean="0"/>
              <a:t>Avioliittolain varallisuusoikeudelliset perusratkaisut</a:t>
            </a:r>
            <a:endParaRPr lang="fi-FI"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5069160"/>
          </a:xfrm>
        </p:spPr>
        <p:txBody>
          <a:bodyPr>
            <a:normAutofit lnSpcReduction="10000"/>
          </a:bodyPr>
          <a:lstStyle/>
          <a:p>
            <a:r>
              <a:rPr lang="fi-FI" dirty="0" smtClean="0"/>
              <a:t>Suomen avioliittolaki rakentuu omaisuuden erillisyyden periaatteelle; se omaisuus, mikä puolisolla on avioliittoon mennessään, kuuluu edelleen hänelle</a:t>
            </a:r>
          </a:p>
          <a:p>
            <a:r>
              <a:rPr lang="fi-FI" dirty="0" smtClean="0"/>
              <a:t>Myös se omaisuus, jonka puoliso saa avioliiton aikana, kuuluu hänelle</a:t>
            </a:r>
          </a:p>
          <a:p>
            <a:r>
              <a:rPr lang="fi-FI" dirty="0" smtClean="0"/>
              <a:t>Velkojen erillisyysperiaate (AL 52.1 §)</a:t>
            </a:r>
          </a:p>
          <a:p>
            <a:r>
              <a:rPr lang="fi-FI" dirty="0" smtClean="0"/>
              <a:t>Puoliso on vapaa tekemään sopimuksia avioliiton aikana varallisuudestaan (AL 33.1 §)</a:t>
            </a:r>
          </a:p>
          <a:p>
            <a:r>
              <a:rPr lang="fi-FI" dirty="0" smtClean="0"/>
              <a:t>37 §: Puoliso hoitakoon omaisuutta, johon toisella puolisolla on avio-oikeus, niin, ettei se aiheettomasti vähene tämän vahingoksi.</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26</a:t>
            </a:fld>
            <a:endParaRPr lang="fi-FI"/>
          </a:p>
        </p:txBody>
      </p:sp>
      <p:sp>
        <p:nvSpPr>
          <p:cNvPr id="2" name="Otsikko 1"/>
          <p:cNvSpPr>
            <a:spLocks noGrp="1"/>
          </p:cNvSpPr>
          <p:nvPr>
            <p:ph type="title"/>
          </p:nvPr>
        </p:nvSpPr>
        <p:spPr/>
        <p:txBody>
          <a:bodyPr/>
          <a:lstStyle/>
          <a:p>
            <a:r>
              <a:rPr lang="fi-FI" dirty="0" smtClean="0"/>
              <a:t>Erillisomistus – AL 34 §</a:t>
            </a:r>
            <a:endParaRPr lang="fi-FI"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404664"/>
            <a:ext cx="8229600" cy="5721499"/>
          </a:xfrm>
        </p:spPr>
        <p:txBody>
          <a:bodyPr>
            <a:normAutofit lnSpcReduction="10000"/>
          </a:bodyPr>
          <a:lstStyle/>
          <a:p>
            <a:r>
              <a:rPr lang="fi-FI" dirty="0" smtClean="0"/>
              <a:t>Omistaja on se, jolla on omaisuuteen laillinen saanto</a:t>
            </a:r>
          </a:p>
          <a:p>
            <a:pPr lvl="1"/>
            <a:r>
              <a:rPr lang="fi-FI" dirty="0" smtClean="0"/>
              <a:t>Kauppa, vaihto, lahja, perintö</a:t>
            </a:r>
          </a:p>
          <a:p>
            <a:r>
              <a:rPr lang="fi-FI" dirty="0" smtClean="0"/>
              <a:t>Nimiperiaate: se jonka nimiin hankittu</a:t>
            </a:r>
          </a:p>
          <a:p>
            <a:pPr lvl="1"/>
            <a:r>
              <a:rPr lang="fi-FI" dirty="0" smtClean="0"/>
              <a:t>Kiinteistön lainhuuto, rekisterit</a:t>
            </a:r>
          </a:p>
          <a:p>
            <a:r>
              <a:rPr lang="fi-FI" dirty="0" smtClean="0"/>
              <a:t>Irtaimen omistajaolettama AL 89 §: jos ei tiedetä, kummalle puolisolle se kuuluu, on katsottava yhteiseksi omaisuudeksi</a:t>
            </a:r>
          </a:p>
          <a:p>
            <a:pPr lvl="1"/>
            <a:r>
              <a:rPr lang="fi-FI" dirty="0" smtClean="0"/>
              <a:t>AL 91 § puolison henkilökohtaiseen käyttöön tarkoitetut tarpeelliset esineet ovat niiden hankinnan rajoituksesta riippumatta hänen omaisuuttaan</a:t>
            </a:r>
          </a:p>
          <a:p>
            <a:r>
              <a:rPr lang="fi-FI" dirty="0" smtClean="0"/>
              <a:t>Yhteisomistus – yhteisomistuslaki</a:t>
            </a:r>
          </a:p>
          <a:p>
            <a:pPr lvl="1"/>
            <a:r>
              <a:rPr lang="fi-FI" dirty="0" smtClean="0"/>
              <a:t>Yhdessä hankittu omaisuus</a:t>
            </a:r>
          </a:p>
          <a:p>
            <a:pPr lvl="1"/>
            <a:r>
              <a:rPr lang="fi-FI" dirty="0" smtClean="0"/>
              <a:t>Osuudet yhtä suuret, jos muuta ei näytetä</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27</a:t>
            </a:fld>
            <a:endParaRPr lang="fi-FI"/>
          </a:p>
        </p:txBody>
      </p:sp>
      <p:sp>
        <p:nvSpPr>
          <p:cNvPr id="2" name="Otsikko 1"/>
          <p:cNvSpPr>
            <a:spLocks noGrp="1"/>
          </p:cNvSpPr>
          <p:nvPr>
            <p:ph type="title"/>
          </p:nvPr>
        </p:nvSpPr>
        <p:spPr>
          <a:xfrm flipV="1">
            <a:off x="457200" y="188640"/>
            <a:ext cx="8229600" cy="85998"/>
          </a:xfrm>
        </p:spPr>
        <p:txBody>
          <a:bodyPr>
            <a:normAutofit fontScale="90000"/>
          </a:bodyPr>
          <a:lstStyle/>
          <a:p>
            <a:endParaRPr lang="fi-FI"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4785395"/>
          </a:xfrm>
        </p:spPr>
        <p:txBody>
          <a:bodyPr/>
          <a:lstStyle/>
          <a:p>
            <a:r>
              <a:rPr lang="fi-FI" dirty="0" smtClean="0"/>
              <a:t>Omaisuus toisen nimissä, mutta puoliso/velkoja väittää että myös toisella puolisolla on omistusosuus</a:t>
            </a:r>
          </a:p>
          <a:p>
            <a:r>
              <a:rPr lang="fi-FI" dirty="0" smtClean="0"/>
              <a:t>Yhteishankintatarkoitus hankintahetkellä</a:t>
            </a:r>
          </a:p>
          <a:p>
            <a:pPr lvl="1"/>
            <a:r>
              <a:rPr lang="fi-FI" dirty="0" smtClean="0"/>
              <a:t>Yhteinen käyttötarkoitus</a:t>
            </a:r>
          </a:p>
          <a:p>
            <a:pPr lvl="1"/>
            <a:r>
              <a:rPr lang="fi-FI" dirty="0" smtClean="0"/>
              <a:t>Yhteinen rahoitus</a:t>
            </a:r>
          </a:p>
          <a:p>
            <a:pPr lvl="1"/>
            <a:r>
              <a:rPr lang="fi-FI" dirty="0" smtClean="0"/>
              <a:t>Hankinnasta neuvoteltu yhdessä</a:t>
            </a:r>
          </a:p>
          <a:p>
            <a:pPr lvl="1"/>
            <a:r>
              <a:rPr lang="fi-FI" dirty="0" smtClean="0"/>
              <a:t>Rakennustyöt tehty yhdessä</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28</a:t>
            </a:fld>
            <a:endParaRPr lang="fi-FI"/>
          </a:p>
        </p:txBody>
      </p:sp>
      <p:sp>
        <p:nvSpPr>
          <p:cNvPr id="2" name="Otsikko 1"/>
          <p:cNvSpPr>
            <a:spLocks noGrp="1"/>
          </p:cNvSpPr>
          <p:nvPr>
            <p:ph type="title"/>
          </p:nvPr>
        </p:nvSpPr>
        <p:spPr>
          <a:xfrm>
            <a:off x="457200" y="274638"/>
            <a:ext cx="7355160" cy="922114"/>
          </a:xfrm>
        </p:spPr>
        <p:txBody>
          <a:bodyPr>
            <a:normAutofit fontScale="90000"/>
          </a:bodyPr>
          <a:lstStyle/>
          <a:p>
            <a:r>
              <a:rPr lang="fi-FI" dirty="0" smtClean="0"/>
              <a:t>Puolisoiden salainen yhteisomistus</a:t>
            </a:r>
            <a:endParaRPr lang="fi-FI"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25144"/>
          </a:xfrm>
        </p:spPr>
        <p:txBody>
          <a:bodyPr>
            <a:normAutofit lnSpcReduction="10000"/>
          </a:bodyPr>
          <a:lstStyle/>
          <a:p>
            <a:r>
              <a:rPr lang="fi-FI" dirty="0" smtClean="0"/>
              <a:t>Velkojasuojan saaminen irtaimen omaisuuden osalta ei edellytä erityisiä julkivarmistustoimia</a:t>
            </a:r>
          </a:p>
          <a:p>
            <a:r>
              <a:rPr lang="fi-FI" dirty="0" smtClean="0"/>
              <a:t>Yhteisomistaja ei voi </a:t>
            </a:r>
            <a:r>
              <a:rPr lang="fi-FI" dirty="0" err="1" smtClean="0"/>
              <a:t>disponoida</a:t>
            </a:r>
            <a:r>
              <a:rPr lang="fi-FI" dirty="0" smtClean="0"/>
              <a:t> yhteisestä omaisuudesta muiden yhteisomistajien oikeuksia loukkaavalla tavalla</a:t>
            </a:r>
          </a:p>
          <a:p>
            <a:r>
              <a:rPr lang="fi-FI" dirty="0" smtClean="0"/>
              <a:t>58 §: jos puoliso luovuttaa tai panttaa toisen puolison suostumuksetta tälle kuuluvaa tai yhteistä irtainta omaisuutta, olkoon toisella puolisolla oikeus lunastaa se takaisin. Jos saaja ei ollut vilpittömässä mielessä tai jos vastiketta ei oltu annettu, saakoon puoliso omaisuuden takaisin lunastuksetta.</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29</a:t>
            </a:fld>
            <a:endParaRPr lang="fi-FI"/>
          </a:p>
        </p:txBody>
      </p:sp>
      <p:sp>
        <p:nvSpPr>
          <p:cNvPr id="2" name="Otsikko 1"/>
          <p:cNvSpPr>
            <a:spLocks noGrp="1"/>
          </p:cNvSpPr>
          <p:nvPr>
            <p:ph type="title"/>
          </p:nvPr>
        </p:nvSpPr>
        <p:spPr>
          <a:xfrm>
            <a:off x="179512" y="260648"/>
            <a:ext cx="8712968" cy="1143000"/>
          </a:xfrm>
        </p:spPr>
        <p:txBody>
          <a:bodyPr>
            <a:normAutofit fontScale="90000"/>
          </a:bodyPr>
          <a:lstStyle/>
          <a:p>
            <a:r>
              <a:rPr lang="fi-FI" dirty="0" smtClean="0"/>
              <a:t>Salainen yhteisomistus, irtain omaisuus</a:t>
            </a:r>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descr="Tasa-arvoinen avioliittolaki.jpg"/>
          <p:cNvPicPr>
            <a:picLocks noChangeAspect="1"/>
          </p:cNvPicPr>
          <p:nvPr/>
        </p:nvPicPr>
        <p:blipFill>
          <a:blip r:embed="rId3" cstate="print"/>
          <a:stretch>
            <a:fillRect/>
          </a:stretch>
        </p:blipFill>
        <p:spPr>
          <a:xfrm>
            <a:off x="6372200" y="1484784"/>
            <a:ext cx="2232248" cy="2232248"/>
          </a:xfrm>
          <a:prstGeom prst="rect">
            <a:avLst/>
          </a:prstGeom>
        </p:spPr>
      </p:pic>
      <p:sp>
        <p:nvSpPr>
          <p:cNvPr id="3" name="Sisällön paikkamerkki 2"/>
          <p:cNvSpPr>
            <a:spLocks noGrp="1"/>
          </p:cNvSpPr>
          <p:nvPr>
            <p:ph idx="1"/>
          </p:nvPr>
        </p:nvSpPr>
        <p:spPr/>
        <p:txBody>
          <a:bodyPr>
            <a:normAutofit/>
          </a:bodyPr>
          <a:lstStyle/>
          <a:p>
            <a:r>
              <a:rPr lang="fi-FI" dirty="0" smtClean="0"/>
              <a:t>Avioliittolaki 234/1929</a:t>
            </a:r>
          </a:p>
          <a:p>
            <a:r>
              <a:rPr lang="fi-FI" dirty="0" smtClean="0"/>
              <a:t>Avioliiton solmiminen (</a:t>
            </a:r>
            <a:r>
              <a:rPr lang="fi-FI" dirty="0" err="1" smtClean="0"/>
              <a:t>Huom</a:t>
            </a:r>
            <a:r>
              <a:rPr lang="fi-FI" dirty="0" smtClean="0"/>
              <a:t>! Tasa-arvoinen avioliittolaki voimaan 1.3.2017)</a:t>
            </a:r>
          </a:p>
          <a:p>
            <a:r>
              <a:rPr lang="fi-FI" dirty="0" smtClean="0"/>
              <a:t>Avioliiton esteet, vihkiminen</a:t>
            </a:r>
          </a:p>
          <a:p>
            <a:r>
              <a:rPr lang="fi-FI" dirty="0" smtClean="0"/>
              <a:t>Elatus avioliiton aikana ja sen jälkeen</a:t>
            </a:r>
          </a:p>
          <a:p>
            <a:r>
              <a:rPr lang="fi-FI" dirty="0" smtClean="0"/>
              <a:t>Yhteiselämän lopettaminen</a:t>
            </a:r>
          </a:p>
          <a:p>
            <a:r>
              <a:rPr lang="fi-FI" dirty="0" smtClean="0"/>
              <a:t>Avioero</a:t>
            </a:r>
          </a:p>
          <a:p>
            <a:r>
              <a:rPr lang="fi-FI" dirty="0" smtClean="0"/>
              <a:t>Varallisuusoikeudelliset kysymykset</a:t>
            </a:r>
          </a:p>
          <a:p>
            <a:pPr lvl="1"/>
            <a:r>
              <a:rPr lang="fi-FI" dirty="0" smtClean="0"/>
              <a:t>Omistus, velat, määräämisvalta (vallinnanrajoitukset), avio-oikeus, ositus</a:t>
            </a:r>
          </a:p>
          <a:p>
            <a:endParaRPr lang="fi-FI" dirty="0"/>
          </a:p>
        </p:txBody>
      </p:sp>
      <p:sp>
        <p:nvSpPr>
          <p:cNvPr id="5" name="Dian numeron paikkamerkki 4"/>
          <p:cNvSpPr>
            <a:spLocks noGrp="1"/>
          </p:cNvSpPr>
          <p:nvPr>
            <p:ph type="sldNum" sz="quarter" idx="12"/>
          </p:nvPr>
        </p:nvSpPr>
        <p:spPr/>
        <p:txBody>
          <a:bodyPr/>
          <a:lstStyle/>
          <a:p>
            <a:fld id="{F90BE805-A6F0-4AF7-91A8-04F2C8001DC8}" type="slidenum">
              <a:rPr lang="fi-FI" smtClean="0"/>
              <a:pPr/>
              <a:t>3</a:t>
            </a:fld>
            <a:endParaRPr lang="fi-FI"/>
          </a:p>
        </p:txBody>
      </p:sp>
      <p:sp>
        <p:nvSpPr>
          <p:cNvPr id="2" name="Otsikko 1"/>
          <p:cNvSpPr>
            <a:spLocks noGrp="1"/>
          </p:cNvSpPr>
          <p:nvPr>
            <p:ph type="title"/>
          </p:nvPr>
        </p:nvSpPr>
        <p:spPr/>
        <p:txBody>
          <a:bodyPr/>
          <a:lstStyle/>
          <a:p>
            <a:r>
              <a:rPr lang="fi-FI" dirty="0" smtClean="0"/>
              <a:t>Avioliitto-oikeus</a:t>
            </a:r>
            <a:endParaRPr lang="fi-FI"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124744"/>
            <a:ext cx="8229600" cy="5328592"/>
          </a:xfrm>
        </p:spPr>
        <p:txBody>
          <a:bodyPr>
            <a:normAutofit fontScale="92500"/>
          </a:bodyPr>
          <a:lstStyle/>
          <a:p>
            <a:r>
              <a:rPr lang="fi-FI" dirty="0" smtClean="0"/>
              <a:t>Salainen omistaja ei saa suojaa julkisomistajan ulosmittaus- ja konkurssivelkojia vastaan</a:t>
            </a:r>
          </a:p>
          <a:p>
            <a:r>
              <a:rPr lang="fi-FI" dirty="0" smtClean="0"/>
              <a:t>KKO 1992:168</a:t>
            </a:r>
          </a:p>
          <a:p>
            <a:pPr>
              <a:buNone/>
            </a:pPr>
            <a:r>
              <a:rPr lang="fi-FI" dirty="0" smtClean="0"/>
              <a:t>” Kiinteistö oli ostettu miehen nimiin ja mies oli yksin saanut lainhuudon siihen. Kiinteistön tultua ulosmitatuksi miehen veloista vaimo oli kanteessaan väittänyt, että kiinteistö oli tosiasiassa ostettu heidän yhteiseen lukuunsa, ja vaatinut omistusoikeutensa vahvistamista puoleen kiinteistöstä. Vaimo ei voinut tehokkaasti vedota väittämäänsä omistusoikeuteen miehen ulosmittausvelkojia vastaan.”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30</a:t>
            </a:fld>
            <a:endParaRPr lang="fi-FI"/>
          </a:p>
        </p:txBody>
      </p:sp>
      <p:sp>
        <p:nvSpPr>
          <p:cNvPr id="2" name="Otsikko 1"/>
          <p:cNvSpPr>
            <a:spLocks noGrp="1"/>
          </p:cNvSpPr>
          <p:nvPr>
            <p:ph type="title"/>
          </p:nvPr>
        </p:nvSpPr>
        <p:spPr>
          <a:xfrm>
            <a:off x="0" y="274638"/>
            <a:ext cx="9144000" cy="778098"/>
          </a:xfrm>
        </p:spPr>
        <p:txBody>
          <a:bodyPr>
            <a:normAutofit fontScale="90000"/>
          </a:bodyPr>
          <a:lstStyle/>
          <a:p>
            <a:r>
              <a:rPr lang="fi-FI" sz="3600" dirty="0" smtClean="0"/>
              <a:t>Kiinteistön salainen omistus ja sivullissuhteet</a:t>
            </a:r>
            <a:endParaRPr lang="fi-FI"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normAutofit fontScale="85000" lnSpcReduction="10000"/>
          </a:bodyPr>
          <a:lstStyle/>
          <a:p>
            <a:r>
              <a:rPr lang="fi-FI" dirty="0" smtClean="0"/>
              <a:t>Vallinta = hallinta ja oikeudellinen määrääminen (</a:t>
            </a:r>
            <a:r>
              <a:rPr lang="fi-FI" dirty="0" err="1" smtClean="0"/>
              <a:t>disponointi</a:t>
            </a:r>
            <a:r>
              <a:rPr lang="fi-FI" dirty="0" smtClean="0"/>
              <a:t>)</a:t>
            </a:r>
          </a:p>
          <a:p>
            <a:r>
              <a:rPr lang="fi-FI" dirty="0" smtClean="0"/>
              <a:t>Vallintaoikeus kuuluu vain omistajalle</a:t>
            </a:r>
          </a:p>
          <a:p>
            <a:r>
              <a:rPr lang="fi-FI" dirty="0" smtClean="0"/>
              <a:t>Puolisolla ei oikeutta määrätä toisen puolison omaisuudesta</a:t>
            </a:r>
          </a:p>
          <a:p>
            <a:r>
              <a:rPr lang="fi-FI" dirty="0" smtClean="0"/>
              <a:t>Vilpittömän mielen suoja: lunastusoikeus (AL 58 §) (</a:t>
            </a:r>
            <a:r>
              <a:rPr lang="fi-FI" dirty="0" err="1" smtClean="0"/>
              <a:t>mala</a:t>
            </a:r>
            <a:r>
              <a:rPr lang="fi-FI" dirty="0" smtClean="0"/>
              <a:t> </a:t>
            </a:r>
            <a:r>
              <a:rPr lang="fi-FI" dirty="0" err="1" smtClean="0"/>
              <a:t>fide</a:t>
            </a:r>
            <a:r>
              <a:rPr lang="fi-FI" dirty="0" smtClean="0"/>
              <a:t> </a:t>
            </a:r>
            <a:r>
              <a:rPr lang="fi-FI" dirty="0" err="1" smtClean="0">
                <a:sym typeface="Wingdings" pitchFamily="2" charset="2"/>
              </a:rPr>
              <a:t>takaisin</a:t>
            </a:r>
            <a:r>
              <a:rPr lang="fi-FI" dirty="0" smtClean="0">
                <a:sym typeface="Wingdings" pitchFamily="2" charset="2"/>
              </a:rPr>
              <a:t> lunastuksetta)</a:t>
            </a:r>
          </a:p>
          <a:p>
            <a:r>
              <a:rPr lang="fi-FI" dirty="0" smtClean="0">
                <a:sym typeface="Wingdings" pitchFamily="2" charset="2"/>
              </a:rPr>
              <a:t>Luovutuksensaajalla ankara </a:t>
            </a:r>
            <a:r>
              <a:rPr lang="fi-FI" dirty="0" err="1" smtClean="0">
                <a:sym typeface="Wingdings" pitchFamily="2" charset="2"/>
              </a:rPr>
              <a:t>selonottovelvollissuus</a:t>
            </a:r>
            <a:r>
              <a:rPr lang="fi-FI" dirty="0" smtClean="0">
                <a:sym typeface="Wingdings" pitchFamily="2" charset="2"/>
              </a:rPr>
              <a:t>, että luovuttaja kelpoinen määräämään puolisonsa omaisuudesta (vallintasuostumus)</a:t>
            </a:r>
          </a:p>
          <a:p>
            <a:r>
              <a:rPr lang="fi-FI" dirty="0" smtClean="0">
                <a:sym typeface="Wingdings" pitchFamily="2" charset="2"/>
              </a:rPr>
              <a:t>Vastikkeeton luovutus: vilpittömän mielen suojalle ei anneta merkitystä</a:t>
            </a:r>
          </a:p>
          <a:p>
            <a:r>
              <a:rPr lang="fi-FI" dirty="0" smtClean="0">
                <a:sym typeface="Wingdings" pitchFamily="2" charset="2"/>
              </a:rPr>
              <a:t>Erillisvallinnasta poikkeuksia  vallinnanrajoitukset</a:t>
            </a:r>
          </a:p>
          <a:p>
            <a:pPr lvl="1"/>
            <a:r>
              <a:rPr lang="fi-FI" dirty="0" smtClean="0">
                <a:sym typeface="Wingdings" pitchFamily="2" charset="2"/>
              </a:rPr>
              <a:t>Perheen edut, AL 38-39</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31</a:t>
            </a:fld>
            <a:endParaRPr lang="fi-FI"/>
          </a:p>
        </p:txBody>
      </p:sp>
      <p:sp>
        <p:nvSpPr>
          <p:cNvPr id="2" name="Otsikko 1"/>
          <p:cNvSpPr>
            <a:spLocks noGrp="1"/>
          </p:cNvSpPr>
          <p:nvPr>
            <p:ph type="title"/>
          </p:nvPr>
        </p:nvSpPr>
        <p:spPr/>
        <p:txBody>
          <a:bodyPr/>
          <a:lstStyle/>
          <a:p>
            <a:r>
              <a:rPr lang="fi-FI" dirty="0" smtClean="0"/>
              <a:t>Erillisvallinta</a:t>
            </a:r>
            <a:endParaRPr lang="fi-FI"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589240"/>
          </a:xfrm>
        </p:spPr>
        <p:txBody>
          <a:bodyPr>
            <a:normAutofit lnSpcReduction="10000"/>
          </a:bodyPr>
          <a:lstStyle/>
          <a:p>
            <a:r>
              <a:rPr lang="fi-FI" dirty="0" smtClean="0"/>
              <a:t>Omaisuuden erillisyysperiaate; velkasuhteiden erillisyysperiaate</a:t>
            </a:r>
          </a:p>
          <a:p>
            <a:r>
              <a:rPr lang="fi-FI" dirty="0" smtClean="0"/>
              <a:t>AL 52.1 §: Kumpikin puoliso vastaa yksin siitä velasta, minkä hän on tehnyt ennen avioliittoa tai sen aikana</a:t>
            </a:r>
          </a:p>
          <a:p>
            <a:r>
              <a:rPr lang="fi-FI" dirty="0" smtClean="0"/>
              <a:t>Toisen puolison AO/VO-omaisuutta ei voida ulosmitata toisen puolison velasta</a:t>
            </a:r>
          </a:p>
          <a:p>
            <a:r>
              <a:rPr lang="fi-FI" dirty="0" smtClean="0"/>
              <a:t>Kaksi poikkeusta</a:t>
            </a:r>
          </a:p>
          <a:p>
            <a:pPr lvl="1"/>
            <a:r>
              <a:rPr lang="fi-FI" dirty="0" smtClean="0"/>
              <a:t>Elatusvelka AL 52.2 §</a:t>
            </a:r>
          </a:p>
          <a:p>
            <a:pPr lvl="1"/>
            <a:r>
              <a:rPr lang="fi-FI" dirty="0" smtClean="0"/>
              <a:t>Yhdessä tehty velka AL 53 §: Velasta, jonka molemmat puolisot ovat avioliiton aikana tehneet, </a:t>
            </a:r>
            <a:r>
              <a:rPr lang="fi-FI" u="sng" dirty="0" smtClean="0"/>
              <a:t>vastaavat he kumpikin omasta ja toisensa puolesta</a:t>
            </a:r>
            <a:r>
              <a:rPr lang="fi-FI" dirty="0" smtClean="0"/>
              <a:t>, ellei toisin ole sovittu.</a:t>
            </a:r>
          </a:p>
          <a:p>
            <a:pPr lvl="2"/>
            <a:r>
              <a:rPr lang="fi-FI" dirty="0" smtClean="0"/>
              <a:t>Erillinen velkasitoumus, valtuutus, </a:t>
            </a:r>
            <a:r>
              <a:rPr lang="fi-FI" dirty="0" err="1" smtClean="0"/>
              <a:t>salliminen/passiviteetti</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32</a:t>
            </a:fld>
            <a:endParaRPr lang="fi-FI"/>
          </a:p>
        </p:txBody>
      </p:sp>
      <p:sp>
        <p:nvSpPr>
          <p:cNvPr id="2" name="Otsikko 1"/>
          <p:cNvSpPr>
            <a:spLocks noGrp="1"/>
          </p:cNvSpPr>
          <p:nvPr>
            <p:ph type="title"/>
          </p:nvPr>
        </p:nvSpPr>
        <p:spPr>
          <a:xfrm>
            <a:off x="457200" y="0"/>
            <a:ext cx="8229600" cy="1196752"/>
          </a:xfrm>
        </p:spPr>
        <p:txBody>
          <a:bodyPr/>
          <a:lstStyle/>
          <a:p>
            <a:r>
              <a:rPr lang="fi-FI" dirty="0" smtClean="0"/>
              <a:t>Yksilöllinen velkavastuu</a:t>
            </a:r>
            <a:endParaRPr lang="fi-FI"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412776"/>
            <a:ext cx="8229600" cy="5445224"/>
          </a:xfrm>
        </p:spPr>
        <p:txBody>
          <a:bodyPr>
            <a:normAutofit fontScale="92500" lnSpcReduction="20000"/>
          </a:bodyPr>
          <a:lstStyle/>
          <a:p>
            <a:pPr fontAlgn="base"/>
            <a:r>
              <a:rPr lang="fi-FI" dirty="0" smtClean="0"/>
              <a:t>AL 33 §: Avioliitto ei rajoita puolison oikeutta tehdä sopimuksia, mikäli 2 luvussa ei toisin säädetä, eikä myöskään hänen oikeuttaan esiintyä kantajana ja vastaajana.</a:t>
            </a:r>
          </a:p>
          <a:p>
            <a:pPr fontAlgn="base">
              <a:buNone/>
            </a:pPr>
            <a:r>
              <a:rPr lang="fi-FI" dirty="0" smtClean="0"/>
              <a:t>	Puolisot saavat tehdä sopimuksia myöskin keskenään, kuitenkin ottaen huomioon, mitä 3 luvussa sanotaan</a:t>
            </a:r>
          </a:p>
          <a:p>
            <a:pPr fontAlgn="base"/>
            <a:r>
              <a:rPr lang="fi-FI" dirty="0" smtClean="0"/>
              <a:t>Avioehtosopimus AL 41-44 §, osituksen esisopimus</a:t>
            </a:r>
          </a:p>
          <a:p>
            <a:pPr fontAlgn="base"/>
            <a:r>
              <a:rPr lang="fi-FI" dirty="0" smtClean="0"/>
              <a:t>Puolisoiden väliset lahjat AL 45 §: Jos puoliso lahjoittaa toiselle puolisolle irtainta omaisuutta, lahjoituksesta on ilmoitettava maistraattiin siten kuin lahjanlupauslain 6 §:ssä säädetään</a:t>
            </a:r>
          </a:p>
          <a:p>
            <a:pPr lvl="1" fontAlgn="base"/>
            <a:r>
              <a:rPr lang="fi-FI" dirty="0" smtClean="0"/>
              <a:t>Suoja lahjanantajan velkojia kohtaan</a:t>
            </a:r>
          </a:p>
          <a:p>
            <a:pPr lvl="1" fontAlgn="base"/>
            <a:r>
              <a:rPr lang="fi-FI" dirty="0" smtClean="0"/>
              <a:t>Rekisteröinti: avioehtosopimuksessa tai maistraatille (lahjoitusasioiden rekisteri)</a:t>
            </a:r>
          </a:p>
          <a:p>
            <a:pPr fontAlgn="base">
              <a:buNone/>
            </a:pPr>
            <a:endParaRPr lang="fi-FI" dirty="0" smtClean="0"/>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33</a:t>
            </a:fld>
            <a:endParaRPr lang="fi-FI"/>
          </a:p>
        </p:txBody>
      </p:sp>
      <p:sp>
        <p:nvSpPr>
          <p:cNvPr id="2" name="Otsikko 1"/>
          <p:cNvSpPr>
            <a:spLocks noGrp="1"/>
          </p:cNvSpPr>
          <p:nvPr>
            <p:ph type="title"/>
          </p:nvPr>
        </p:nvSpPr>
        <p:spPr>
          <a:xfrm>
            <a:off x="251520" y="274638"/>
            <a:ext cx="8640960" cy="1143000"/>
          </a:xfrm>
        </p:spPr>
        <p:txBody>
          <a:bodyPr>
            <a:normAutofit fontScale="90000"/>
          </a:bodyPr>
          <a:lstStyle/>
          <a:p>
            <a:r>
              <a:rPr lang="fi-FI" dirty="0" smtClean="0"/>
              <a:t>Puolisoiden keskinäinen sopimusvapaus</a:t>
            </a:r>
            <a:endParaRPr lang="fi-FI"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34</a:t>
            </a:fld>
            <a:endParaRPr lang="fi-FI"/>
          </a:p>
        </p:txBody>
      </p:sp>
      <p:sp>
        <p:nvSpPr>
          <p:cNvPr id="2" name="Otsikko 1"/>
          <p:cNvSpPr>
            <a:spLocks noGrp="1"/>
          </p:cNvSpPr>
          <p:nvPr>
            <p:ph type="title"/>
          </p:nvPr>
        </p:nvSpPr>
        <p:spPr>
          <a:xfrm>
            <a:off x="457200" y="274638"/>
            <a:ext cx="8229600" cy="4882554"/>
          </a:xfrm>
        </p:spPr>
        <p:txBody>
          <a:bodyPr/>
          <a:lstStyle/>
          <a:p>
            <a:r>
              <a:rPr lang="fi-FI" dirty="0" smtClean="0"/>
              <a:t>”Puolisopoikkeukset”</a:t>
            </a:r>
            <a:endParaRPr lang="fi-FI"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589240"/>
          </a:xfrm>
        </p:spPr>
        <p:txBody>
          <a:bodyPr>
            <a:normAutofit lnSpcReduction="10000"/>
          </a:bodyPr>
          <a:lstStyle/>
          <a:p>
            <a:r>
              <a:rPr lang="fi-FI" dirty="0" smtClean="0"/>
              <a:t>Poikkeus velkojen erillisperiaatteeseen</a:t>
            </a:r>
          </a:p>
          <a:p>
            <a:r>
              <a:rPr lang="fi-FI" dirty="0" smtClean="0"/>
              <a:t>AL 52.2 §: Velasta, jonka jompikumpi puoliso on tehnyt perheen elatusta varten, vastaavat kuitenkin puolisot kumpikin omasta ja toisensa puolesta</a:t>
            </a:r>
          </a:p>
          <a:p>
            <a:pPr lvl="1"/>
            <a:r>
              <a:rPr lang="fi-FI" dirty="0" smtClean="0"/>
              <a:t>Solidaarinen vastuu</a:t>
            </a:r>
          </a:p>
          <a:p>
            <a:pPr lvl="1"/>
            <a:r>
              <a:rPr lang="fi-FI" dirty="0" smtClean="0"/>
              <a:t>Ei koske rahalainaa eikä velkaa jonka puoliso ottaa velkojan tieten puolisoiden asun erillään välirikon takia(3.mom)</a:t>
            </a:r>
          </a:p>
          <a:p>
            <a:pPr lvl="1"/>
            <a:r>
              <a:rPr lang="fi-FI" dirty="0" smtClean="0"/>
              <a:t>56 §: Jos puoliso käyttää väärin oikeuttaan tehdä velkaa, josta toinenkin puoliso tulee vastaamaan, on oikeudella valta julistaa hänet menettäneeksi mainitun oikeuden. Sellaisen päätöksen voi oikeus peruuttaa, milloin puolisot siitä sopivat tai muuttuneet olot antavat siihen aihetta.</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35</a:t>
            </a:fld>
            <a:endParaRPr lang="fi-FI"/>
          </a:p>
        </p:txBody>
      </p:sp>
      <p:sp>
        <p:nvSpPr>
          <p:cNvPr id="2" name="Otsikko 1"/>
          <p:cNvSpPr>
            <a:spLocks noGrp="1"/>
          </p:cNvSpPr>
          <p:nvPr>
            <p:ph type="title"/>
          </p:nvPr>
        </p:nvSpPr>
        <p:spPr>
          <a:xfrm>
            <a:off x="457200" y="274638"/>
            <a:ext cx="8229600" cy="778098"/>
          </a:xfrm>
        </p:spPr>
        <p:txBody>
          <a:bodyPr>
            <a:normAutofit fontScale="90000"/>
          </a:bodyPr>
          <a:lstStyle/>
          <a:p>
            <a:r>
              <a:rPr lang="fi-FI" dirty="0" smtClean="0"/>
              <a:t>Puolisoiden yhteisvastuu elatusvelasta</a:t>
            </a:r>
            <a:endParaRPr lang="fi-FI"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normAutofit fontScale="92500" lnSpcReduction="20000"/>
          </a:bodyPr>
          <a:lstStyle/>
          <a:p>
            <a:r>
              <a:rPr lang="fi-FI" dirty="0" smtClean="0"/>
              <a:t>Ruoka, vaatteet, asuminen, harrastustoiminta, terveydenhoito ja sairauskustannukset, opiskelu yms. </a:t>
            </a:r>
            <a:r>
              <a:rPr lang="fi-FI" i="1" dirty="0" smtClean="0"/>
              <a:t>Henkilökohtaisten tarpeiden tyydytys</a:t>
            </a:r>
          </a:p>
          <a:p>
            <a:r>
              <a:rPr lang="fi-FI" dirty="0" smtClean="0"/>
              <a:t>Vastuujako elatusveloissa</a:t>
            </a:r>
          </a:p>
          <a:p>
            <a:pPr lvl="1"/>
            <a:r>
              <a:rPr lang="fi-FI" dirty="0" smtClean="0"/>
              <a:t>Osituksessa velkoja katettaessa AL 88.2 §: Yhteisestä velasta, joka on tehty perheen elatusta varten, katsotaan puolisoiden vastaavan siinä suhteessa, kuin heidän olisi ollut annettava varoja elatukseen </a:t>
            </a:r>
          </a:p>
          <a:p>
            <a:pPr lvl="1"/>
            <a:r>
              <a:rPr lang="fi-FI" dirty="0" smtClean="0"/>
              <a:t>Avioliiton aikana solidaarista</a:t>
            </a:r>
          </a:p>
          <a:p>
            <a:r>
              <a:rPr lang="fi-FI" dirty="0" smtClean="0"/>
              <a:t>Toisen puolison tekemä velka vanhentuu kahden vuoden kuluessa erääntymisestä; 2 vuoden kuluessa tekemisestä jos vaadittaessa maksettava (54 §)</a:t>
            </a:r>
          </a:p>
          <a:p>
            <a:pPr lvl="1"/>
            <a:r>
              <a:rPr lang="fi-FI" dirty="0" smtClean="0"/>
              <a:t>Tämän jälkeen velkoja ei voi hakea puolison tekemää velkaa toiselta puolisolta</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36</a:t>
            </a:fld>
            <a:endParaRPr lang="fi-FI"/>
          </a:p>
        </p:txBody>
      </p:sp>
      <p:sp>
        <p:nvSpPr>
          <p:cNvPr id="2" name="Otsikko 1"/>
          <p:cNvSpPr>
            <a:spLocks noGrp="1"/>
          </p:cNvSpPr>
          <p:nvPr>
            <p:ph type="title"/>
          </p:nvPr>
        </p:nvSpPr>
        <p:spPr/>
        <p:txBody>
          <a:bodyPr/>
          <a:lstStyle/>
          <a:p>
            <a:r>
              <a:rPr lang="fi-FI" dirty="0" smtClean="0"/>
              <a:t>Elatusvelka</a:t>
            </a:r>
            <a:endParaRPr lang="fi-FI"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484784"/>
            <a:ext cx="8229600" cy="5373216"/>
          </a:xfrm>
        </p:spPr>
        <p:txBody>
          <a:bodyPr>
            <a:normAutofit fontScale="92500" lnSpcReduction="10000"/>
          </a:bodyPr>
          <a:lstStyle/>
          <a:p>
            <a:r>
              <a:rPr lang="fi-FI" dirty="0" smtClean="0"/>
              <a:t>AL 38 §: kiinteistö, puolisoiden yhteinen koti</a:t>
            </a:r>
          </a:p>
          <a:p>
            <a:pPr lvl="1"/>
            <a:r>
              <a:rPr lang="fi-FI" dirty="0" smtClean="0"/>
              <a:t>Vuokralle anto, toisen maalla oleva rakennus</a:t>
            </a:r>
          </a:p>
          <a:p>
            <a:r>
              <a:rPr lang="fi-FI" dirty="0" smtClean="0"/>
              <a:t>AL 39 §: huoneiston hallintaan oikeuttavat osakkeet, asuinirtaimisto, tarpeelliset työvälineet, henkilökohtaiset käyttöesineet</a:t>
            </a:r>
          </a:p>
          <a:p>
            <a:r>
              <a:rPr lang="fi-FI" dirty="0" smtClean="0"/>
              <a:t>Rajoittavat omistajan oikeutta</a:t>
            </a:r>
          </a:p>
          <a:p>
            <a:r>
              <a:rPr lang="fi-FI" dirty="0" smtClean="0"/>
              <a:t>Ilman suostumusta tehoton, puolison nostettava kanne 3kk kuluessa saatuaan tiedon oikeustoimesta</a:t>
            </a:r>
          </a:p>
          <a:p>
            <a:r>
              <a:rPr lang="fi-FI" dirty="0" smtClean="0"/>
              <a:t>Turvaa perheen etuja: yhteinen koti ja sen irtaimisto</a:t>
            </a:r>
          </a:p>
          <a:p>
            <a:r>
              <a:rPr lang="fi-FI" dirty="0" smtClean="0"/>
              <a:t>Voimassa avioeron lainvoimaistumiseen ja osituksen toimittamiseen asti (AL 86 §)</a:t>
            </a:r>
          </a:p>
          <a:p>
            <a:r>
              <a:rPr lang="fi-FI" dirty="0" smtClean="0"/>
              <a:t>Eivät turvaa omistajapuolison velkojilta</a:t>
            </a:r>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37</a:t>
            </a:fld>
            <a:endParaRPr lang="fi-FI"/>
          </a:p>
        </p:txBody>
      </p:sp>
      <p:sp>
        <p:nvSpPr>
          <p:cNvPr id="2" name="Otsikko 1"/>
          <p:cNvSpPr>
            <a:spLocks noGrp="1"/>
          </p:cNvSpPr>
          <p:nvPr>
            <p:ph type="title"/>
          </p:nvPr>
        </p:nvSpPr>
        <p:spPr/>
        <p:txBody>
          <a:bodyPr>
            <a:normAutofit fontScale="90000"/>
          </a:bodyPr>
          <a:lstStyle/>
          <a:p>
            <a:r>
              <a:rPr lang="fi-FI" dirty="0" smtClean="0"/>
              <a:t>Avioliittolain vallinnanrajoitukset</a:t>
            </a:r>
            <a:endParaRPr lang="fi-F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589240"/>
          </a:xfrm>
        </p:spPr>
        <p:txBody>
          <a:bodyPr>
            <a:normAutofit/>
          </a:bodyPr>
          <a:lstStyle/>
          <a:p>
            <a:r>
              <a:rPr lang="fi-FI" dirty="0" smtClean="0"/>
              <a:t>Oikeustoimet, jotka johtavat omistusoikeuden tai omaisuuden hallinnan siirtymisen perheen ulkopuolelle</a:t>
            </a:r>
          </a:p>
          <a:p>
            <a:pPr lvl="1"/>
            <a:r>
              <a:rPr lang="fi-FI" dirty="0" smtClean="0"/>
              <a:t>38 § omistusoikeuden luovutus &amp; käyttöoikeuden perustaminen</a:t>
            </a:r>
          </a:p>
          <a:p>
            <a:pPr lvl="1"/>
            <a:r>
              <a:rPr lang="fi-FI" dirty="0" smtClean="0"/>
              <a:t>39 § omistusoikeuden luovutus, muun oikeuden siirtäminen, omaisuuden hallinnan tai  käyttöoikeuden luovuttaminen</a:t>
            </a:r>
          </a:p>
          <a:p>
            <a:r>
              <a:rPr lang="fi-FI" dirty="0" err="1" smtClean="0"/>
              <a:t>Kuolemanvaraistoimet</a:t>
            </a:r>
            <a:r>
              <a:rPr lang="fi-FI" dirty="0" smtClean="0"/>
              <a:t> jäävät vallinnanrajoitusten ulkopuolelle: voi testamentata sivulliselle (</a:t>
            </a:r>
            <a:r>
              <a:rPr lang="fi-FI" dirty="0" err="1" smtClean="0"/>
              <a:t>Huom</a:t>
            </a:r>
            <a:r>
              <a:rPr lang="fi-FI" dirty="0" smtClean="0"/>
              <a:t>! PK 3:1a, rintaperillisten lakiosasuoja)</a:t>
            </a:r>
          </a:p>
          <a:p>
            <a:r>
              <a:rPr lang="fi-FI" dirty="0" smtClean="0"/>
              <a:t>Omistaja voi käyttää asuntoa velan vakuutena</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38</a:t>
            </a:fld>
            <a:endParaRPr lang="fi-FI"/>
          </a:p>
        </p:txBody>
      </p:sp>
      <p:sp>
        <p:nvSpPr>
          <p:cNvPr id="2" name="Otsikko 1"/>
          <p:cNvSpPr>
            <a:spLocks noGrp="1"/>
          </p:cNvSpPr>
          <p:nvPr>
            <p:ph type="title"/>
          </p:nvPr>
        </p:nvSpPr>
        <p:spPr>
          <a:xfrm>
            <a:off x="457200" y="0"/>
            <a:ext cx="8229600" cy="1268760"/>
          </a:xfrm>
        </p:spPr>
        <p:txBody>
          <a:bodyPr>
            <a:normAutofit fontScale="90000"/>
          </a:bodyPr>
          <a:lstStyle/>
          <a:p>
            <a:r>
              <a:rPr lang="fi-FI" dirty="0" smtClean="0"/>
              <a:t>Vallinnanrajoitusten alaiset määräämistoimet</a:t>
            </a:r>
            <a:endParaRPr lang="fi-FI"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lstStyle/>
          <a:p>
            <a:r>
              <a:rPr lang="fi-FI" dirty="0" smtClean="0"/>
              <a:t>Lainvoimainen avioero/puolison kuolema + osituksen toimitus</a:t>
            </a:r>
          </a:p>
          <a:p>
            <a:r>
              <a:rPr lang="fi-FI" dirty="0" smtClean="0"/>
              <a:t>Yhtä kauan kuin avioliitto, puolison kuoltua tai avioeron tultua lainvoimaiseksi ja ositus toimitettu</a:t>
            </a:r>
          </a:p>
          <a:p>
            <a:r>
              <a:rPr lang="fi-FI" dirty="0" smtClean="0"/>
              <a:t>Jos avioliitto jatkuu mutta ositus toimitettu, vallinnanrajoitukset edelleen voimassa</a:t>
            </a:r>
          </a:p>
          <a:p>
            <a:r>
              <a:rPr lang="fi-FI" dirty="0" smtClean="0"/>
              <a:t>Lesken suoja PK 3:1a, PK 12 luku</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39</a:t>
            </a:fld>
            <a:endParaRPr lang="fi-FI"/>
          </a:p>
        </p:txBody>
      </p:sp>
      <p:sp>
        <p:nvSpPr>
          <p:cNvPr id="2" name="Otsikko 1"/>
          <p:cNvSpPr>
            <a:spLocks noGrp="1"/>
          </p:cNvSpPr>
          <p:nvPr>
            <p:ph type="title"/>
          </p:nvPr>
        </p:nvSpPr>
        <p:spPr/>
        <p:txBody>
          <a:bodyPr/>
          <a:lstStyle/>
          <a:p>
            <a:r>
              <a:rPr lang="fi-FI" dirty="0" smtClean="0"/>
              <a:t>Vallinnanrajoitusten kesto</a:t>
            </a:r>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AL 1 osa</a:t>
            </a:r>
          </a:p>
          <a:p>
            <a:pPr lvl="1"/>
            <a:r>
              <a:rPr lang="fi-FI" dirty="0" smtClean="0"/>
              <a:t>1:1 §: </a:t>
            </a:r>
            <a:r>
              <a:rPr lang="fi-FI" dirty="0"/>
              <a:t>Kaksi henkilöä, jotka ovat sopineet menevänsä avioliittoon keskenään, ovat </a:t>
            </a:r>
            <a:r>
              <a:rPr lang="fi-FI" dirty="0" smtClean="0"/>
              <a:t>kihlautuneet. Avioliitto solmitaan vihkimisellä</a:t>
            </a:r>
          </a:p>
          <a:p>
            <a:pPr lvl="1"/>
            <a:r>
              <a:rPr lang="fi-FI" dirty="0" smtClean="0"/>
              <a:t>Vihkiminen: 4 luku (14-19 §)</a:t>
            </a:r>
          </a:p>
          <a:p>
            <a:pPr lvl="1"/>
            <a:r>
              <a:rPr lang="fi-FI" dirty="0" smtClean="0"/>
              <a:t>1:1 a §: </a:t>
            </a:r>
            <a:r>
              <a:rPr lang="fi-FI" dirty="0"/>
              <a:t>Suomessa rekisteröidyn parisuhteen osapuolet voivat muuttaa parisuhteensa avioliitoksi tekemällä sitä koskevan yhteisen ilmoituksen </a:t>
            </a:r>
            <a:r>
              <a:rPr lang="fi-FI" dirty="0" smtClean="0"/>
              <a:t>maistraatille</a:t>
            </a:r>
          </a:p>
          <a:p>
            <a:pPr lvl="1"/>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4</a:t>
            </a:fld>
            <a:endParaRPr lang="fi-FI"/>
          </a:p>
        </p:txBody>
      </p:sp>
      <p:sp>
        <p:nvSpPr>
          <p:cNvPr id="2" name="Otsikko 1"/>
          <p:cNvSpPr>
            <a:spLocks noGrp="1"/>
          </p:cNvSpPr>
          <p:nvPr>
            <p:ph type="title"/>
          </p:nvPr>
        </p:nvSpPr>
        <p:spPr/>
        <p:txBody>
          <a:bodyPr/>
          <a:lstStyle/>
          <a:p>
            <a:r>
              <a:rPr lang="fi-FI" dirty="0" smtClean="0"/>
              <a:t>Avioliiton solmiminen</a:t>
            </a:r>
            <a:endParaRPr lang="fi-FI"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5257800"/>
          </a:xfrm>
        </p:spPr>
        <p:txBody>
          <a:bodyPr>
            <a:normAutofit lnSpcReduction="10000"/>
          </a:bodyPr>
          <a:lstStyle/>
          <a:p>
            <a:r>
              <a:rPr lang="fi-FI" dirty="0" smtClean="0"/>
              <a:t>Puoliso voi antaa luvan oikeustoimelle</a:t>
            </a:r>
          </a:p>
          <a:p>
            <a:pPr lvl="1"/>
            <a:r>
              <a:rPr lang="fi-FI" dirty="0" smtClean="0"/>
              <a:t>Perilliset/yleistestamentin saajat AL 86.2 §</a:t>
            </a:r>
          </a:p>
          <a:p>
            <a:pPr lvl="1"/>
            <a:r>
              <a:rPr lang="fi-FI" dirty="0" smtClean="0"/>
              <a:t>Kiinteä omaisuus/vuokramaalla oleva rakennus </a:t>
            </a:r>
            <a:r>
              <a:rPr lang="fi-FI" dirty="0" smtClean="0">
                <a:sym typeface="Wingdings" pitchFamily="2" charset="2"/>
              </a:rPr>
              <a:t> muotovaatimus (AL 66 §)</a:t>
            </a:r>
          </a:p>
          <a:p>
            <a:pPr lvl="1"/>
            <a:r>
              <a:rPr lang="fi-FI" dirty="0" smtClean="0">
                <a:sym typeface="Wingdings" pitchFamily="2" charset="2"/>
              </a:rPr>
              <a:t>Käytävä ilmi, mitä omaisuutta ja minkä tyyppistä oikeustoimea koskee</a:t>
            </a:r>
          </a:p>
          <a:p>
            <a:pPr lvl="1"/>
            <a:r>
              <a:rPr lang="fi-FI" dirty="0" smtClean="0">
                <a:sym typeface="Wingdings" pitchFamily="2" charset="2"/>
              </a:rPr>
              <a:t>Voi antaa myös jälkikäteen, peruutus ennen oikeustoimea</a:t>
            </a:r>
            <a:endParaRPr lang="fi-FI" dirty="0" smtClean="0"/>
          </a:p>
          <a:p>
            <a:r>
              <a:rPr lang="fi-FI" dirty="0" smtClean="0"/>
              <a:t>39 §: ei tarpeen jos hankkiminen aiheuttaisi kohtuutonta haittaa tai viivytystä</a:t>
            </a:r>
          </a:p>
          <a:p>
            <a:pPr lvl="1"/>
            <a:r>
              <a:rPr lang="fi-FI" dirty="0" smtClean="0"/>
              <a:t>38 § ja asunto: vaaditaan aina!</a:t>
            </a:r>
          </a:p>
          <a:p>
            <a:r>
              <a:rPr lang="fi-FI" dirty="0" smtClean="0"/>
              <a:t>40 § tuomioistuimen lupa</a:t>
            </a:r>
          </a:p>
          <a:p>
            <a:pPr lvl="1"/>
            <a:r>
              <a:rPr lang="fi-FI" dirty="0" smtClean="0"/>
              <a:t>Puoliso kieltäytynyt tai ei saada hankituksi</a:t>
            </a:r>
          </a:p>
          <a:p>
            <a:pPr lvl="1"/>
            <a:r>
              <a:rPr lang="fi-FI" dirty="0" smtClean="0"/>
              <a:t>Perheen etu</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40</a:t>
            </a:fld>
            <a:endParaRPr lang="fi-FI"/>
          </a:p>
        </p:txBody>
      </p:sp>
      <p:sp>
        <p:nvSpPr>
          <p:cNvPr id="2" name="Otsikko 1"/>
          <p:cNvSpPr>
            <a:spLocks noGrp="1"/>
          </p:cNvSpPr>
          <p:nvPr>
            <p:ph type="title"/>
          </p:nvPr>
        </p:nvSpPr>
        <p:spPr>
          <a:xfrm>
            <a:off x="0" y="274638"/>
            <a:ext cx="9144000" cy="1143000"/>
          </a:xfrm>
        </p:spPr>
        <p:txBody>
          <a:bodyPr>
            <a:normAutofit fontScale="90000"/>
          </a:bodyPr>
          <a:lstStyle/>
          <a:p>
            <a:r>
              <a:rPr lang="fi-FI" dirty="0" smtClean="0"/>
              <a:t>Vallintasuostumus ja tuomioistuimen lupa</a:t>
            </a:r>
            <a:endParaRPr lang="fi-FI"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196752"/>
            <a:ext cx="8229600" cy="5661248"/>
          </a:xfrm>
        </p:spPr>
        <p:txBody>
          <a:bodyPr>
            <a:normAutofit fontScale="92500" lnSpcReduction="10000"/>
          </a:bodyPr>
          <a:lstStyle/>
          <a:p>
            <a:r>
              <a:rPr lang="fi-FI" dirty="0" smtClean="0"/>
              <a:t>Ei pätemätön, rasittaa tehottomaksi käymisen uhka</a:t>
            </a:r>
          </a:p>
          <a:p>
            <a:r>
              <a:rPr lang="fi-FI" dirty="0" smtClean="0"/>
              <a:t>Puoliso voi kanteen nostamalla saada aikaan tehottomuuden</a:t>
            </a:r>
          </a:p>
          <a:p>
            <a:pPr lvl="1"/>
            <a:r>
              <a:rPr lang="fi-FI" dirty="0" smtClean="0"/>
              <a:t>3kk saatuaan tiedon oikeustoimesta</a:t>
            </a:r>
          </a:p>
          <a:p>
            <a:r>
              <a:rPr lang="fi-FI" dirty="0" smtClean="0"/>
              <a:t>Tehottomuuden uhan poistaa</a:t>
            </a:r>
          </a:p>
          <a:p>
            <a:pPr lvl="1"/>
            <a:r>
              <a:rPr lang="fi-FI" dirty="0" smtClean="0"/>
              <a:t>Vallintasuostumus</a:t>
            </a:r>
          </a:p>
          <a:p>
            <a:pPr lvl="1"/>
            <a:r>
              <a:rPr lang="fi-FI" dirty="0" smtClean="0"/>
              <a:t>Tuomioistuimen lupa</a:t>
            </a:r>
          </a:p>
          <a:p>
            <a:pPr lvl="1"/>
            <a:r>
              <a:rPr lang="fi-FI" dirty="0" smtClean="0"/>
              <a:t>Vilpittömän mielen suoja</a:t>
            </a:r>
          </a:p>
          <a:p>
            <a:pPr lvl="1"/>
            <a:r>
              <a:rPr lang="fi-FI" dirty="0" smtClean="0"/>
              <a:t>Osituksen toimittaminen (KKO 1992:56)</a:t>
            </a:r>
          </a:p>
          <a:p>
            <a:r>
              <a:rPr lang="fi-FI" dirty="0" smtClean="0"/>
              <a:t>Oikeustoimikumppanin vilpitön mieli</a:t>
            </a:r>
          </a:p>
          <a:p>
            <a:pPr lvl="1"/>
            <a:r>
              <a:rPr lang="fi-FI" dirty="0" smtClean="0"/>
              <a:t>39 §: hallinnan siirto + hallinnansiirron hetkellä ollut vilpitön mieli</a:t>
            </a:r>
          </a:p>
          <a:p>
            <a:pPr lvl="1"/>
            <a:r>
              <a:rPr lang="fi-FI" dirty="0" smtClean="0"/>
              <a:t>38 §: lainhuuto + saannon tapahtuessa vilpitön mieli</a:t>
            </a:r>
          </a:p>
          <a:p>
            <a:pPr lvl="1"/>
            <a:r>
              <a:rPr lang="fi-FI" dirty="0" err="1" smtClean="0"/>
              <a:t>OikTL</a:t>
            </a:r>
            <a:r>
              <a:rPr lang="fi-FI" dirty="0" smtClean="0"/>
              <a:t> 3-luku: vallintasuostumuksen/valtuutuksen pätevyys</a:t>
            </a:r>
          </a:p>
          <a:p>
            <a:pPr lvl="1"/>
            <a:endParaRPr lang="fi-FI" dirty="0" smtClean="0"/>
          </a:p>
          <a:p>
            <a:pPr>
              <a:buNone/>
            </a:pPr>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41</a:t>
            </a:fld>
            <a:endParaRPr lang="fi-FI"/>
          </a:p>
        </p:txBody>
      </p:sp>
      <p:sp>
        <p:nvSpPr>
          <p:cNvPr id="2" name="Otsikko 1"/>
          <p:cNvSpPr>
            <a:spLocks noGrp="1"/>
          </p:cNvSpPr>
          <p:nvPr>
            <p:ph type="title"/>
          </p:nvPr>
        </p:nvSpPr>
        <p:spPr>
          <a:xfrm>
            <a:off x="0" y="188640"/>
            <a:ext cx="9144000" cy="1008112"/>
          </a:xfrm>
        </p:spPr>
        <p:txBody>
          <a:bodyPr>
            <a:normAutofit fontScale="90000"/>
          </a:bodyPr>
          <a:lstStyle/>
          <a:p>
            <a:r>
              <a:rPr lang="fi-FI" sz="3200" dirty="0" smtClean="0"/>
              <a:t>Vallinnanrajoitusten loukkauksen oikeusvaikutukset</a:t>
            </a:r>
            <a:endParaRPr lang="fi-FI" sz="3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589240"/>
          </a:xfrm>
        </p:spPr>
        <p:txBody>
          <a:bodyPr>
            <a:normAutofit fontScale="85000" lnSpcReduction="10000"/>
          </a:bodyPr>
          <a:lstStyle/>
          <a:p>
            <a:r>
              <a:rPr lang="fi-FI" dirty="0" smtClean="0"/>
              <a:t>AL 35.1 §: </a:t>
            </a:r>
            <a:r>
              <a:rPr lang="fi-FI" b="1" dirty="0" smtClean="0"/>
              <a:t>Kumpaisellakin puolisolla on avio-oikeus toisen omaisuuteen</a:t>
            </a:r>
            <a:r>
              <a:rPr lang="fi-FI" dirty="0" smtClean="0"/>
              <a:t>. Sen nojalla saavat omaisuuden osituksessa eloonjäänyt puoliso ja kuolleen puolison perilliset taikka kumpikin puoliso puolet puolisoiden omaisuuden säästöstä</a:t>
            </a:r>
          </a:p>
          <a:p>
            <a:r>
              <a:rPr lang="fi-FI" dirty="0" smtClean="0"/>
              <a:t>2.mom: </a:t>
            </a:r>
            <a:r>
              <a:rPr lang="fi-FI" b="1" dirty="0" smtClean="0"/>
              <a:t>Avio-oikeutta ei kuitenkaan ole</a:t>
            </a:r>
            <a:r>
              <a:rPr lang="fi-FI" dirty="0" smtClean="0"/>
              <a:t> omaisuuteen, josta </a:t>
            </a:r>
            <a:r>
              <a:rPr lang="fi-FI" u="sng" dirty="0" smtClean="0"/>
              <a:t>avioehtosopimuksin taikka lahjakirjassa, testamentissa tai henkilövakuutuksen edunsaajamääräyksessä on niin määrätty</a:t>
            </a:r>
            <a:r>
              <a:rPr lang="fi-FI" dirty="0" smtClean="0"/>
              <a:t>, eikä myöskään siihen, mikä on tullut sellaisen omaisuuden sijaan. Jos sitä paitsi on määrätty, että avio-oikeutta ei ole myöskään tällaisen omaisuuden </a:t>
            </a:r>
            <a:r>
              <a:rPr lang="fi-FI" u="sng" dirty="0" smtClean="0"/>
              <a:t>tuottoon</a:t>
            </a:r>
            <a:r>
              <a:rPr lang="fi-FI" dirty="0" smtClean="0"/>
              <a:t>, noudatettakoon tätä määräystä</a:t>
            </a:r>
          </a:p>
          <a:p>
            <a:r>
              <a:rPr lang="fi-FI" dirty="0" smtClean="0"/>
              <a:t>37 § Hoitovelvollisuus: Puoliso hoitakoon omaisuutta, johon toisella puolisolla on avio-oikeus, niin, ettei se aiheettomasti vähene tämän vahingoksi.</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42</a:t>
            </a:fld>
            <a:endParaRPr lang="fi-FI"/>
          </a:p>
        </p:txBody>
      </p:sp>
      <p:sp>
        <p:nvSpPr>
          <p:cNvPr id="2" name="Otsikko 1"/>
          <p:cNvSpPr>
            <a:spLocks noGrp="1"/>
          </p:cNvSpPr>
          <p:nvPr>
            <p:ph type="title"/>
          </p:nvPr>
        </p:nvSpPr>
        <p:spPr/>
        <p:txBody>
          <a:bodyPr/>
          <a:lstStyle/>
          <a:p>
            <a:r>
              <a:rPr lang="fi-FI" dirty="0" smtClean="0"/>
              <a:t>Avio-oikeus</a:t>
            </a:r>
            <a:endParaRPr lang="fi-FI"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5517232"/>
          </a:xfrm>
        </p:spPr>
        <p:txBody>
          <a:bodyPr>
            <a:normAutofit fontScale="92500" lnSpcReduction="10000"/>
          </a:bodyPr>
          <a:lstStyle/>
          <a:p>
            <a:r>
              <a:rPr lang="fi-FI" dirty="0" smtClean="0"/>
              <a:t>Lähtökohtaisesti kaikki omaisuus </a:t>
            </a:r>
            <a:r>
              <a:rPr lang="fi-FI" dirty="0" err="1" smtClean="0"/>
              <a:t>AO-omaisuutta</a:t>
            </a:r>
            <a:r>
              <a:rPr lang="fi-FI" dirty="0" smtClean="0"/>
              <a:t> (=avio-oikeuden alaista) </a:t>
            </a:r>
            <a:r>
              <a:rPr lang="fi-FI" dirty="0" smtClean="0">
                <a:sym typeface="Wingdings" pitchFamily="2" charset="2"/>
              </a:rPr>
              <a:t> otetaan huomioon osituksessa laskettaessa avio-oikeuden alaisen omaisuuden säästöä</a:t>
            </a:r>
          </a:p>
          <a:p>
            <a:r>
              <a:rPr lang="fi-FI" dirty="0" smtClean="0">
                <a:sym typeface="Wingdings" pitchFamily="2" charset="2"/>
              </a:rPr>
              <a:t>VO (vapaaomaisuus) ei lähtökohtaisesti oteta huomioon avio-osia määritettäessä</a:t>
            </a:r>
          </a:p>
          <a:p>
            <a:pPr lvl="1"/>
            <a:r>
              <a:rPr lang="fi-FI" dirty="0" smtClean="0">
                <a:sym typeface="Wingdings" pitchFamily="2" charset="2"/>
              </a:rPr>
              <a:t>Testamentti, lahjakirja, henkivakuutuksen edunsaajamääräys ja näiden surrogaatti + tuotto jos erikseen määrätty</a:t>
            </a:r>
          </a:p>
          <a:p>
            <a:pPr lvl="1"/>
            <a:r>
              <a:rPr lang="fi-FI" dirty="0" smtClean="0">
                <a:sym typeface="Wingdings" pitchFamily="2" charset="2"/>
              </a:rPr>
              <a:t>Omaisuuden erityispiirteet (35.3 §)</a:t>
            </a:r>
          </a:p>
          <a:p>
            <a:pPr lvl="1"/>
            <a:r>
              <a:rPr lang="fi-FI" dirty="0" smtClean="0">
                <a:sym typeface="Wingdings" pitchFamily="2" charset="2"/>
              </a:rPr>
              <a:t>Toimitettu ositus (AL 107a §)</a:t>
            </a:r>
          </a:p>
          <a:p>
            <a:pPr lvl="1"/>
            <a:r>
              <a:rPr lang="fi-FI" dirty="0" smtClean="0">
                <a:sym typeface="Wingdings" pitchFamily="2" charset="2"/>
              </a:rPr>
              <a:t>Ilmoitus puolison konkurssista (AL 35.4 §)</a:t>
            </a:r>
          </a:p>
          <a:p>
            <a:pPr lvl="1"/>
            <a:r>
              <a:rPr lang="fi-FI" dirty="0" smtClean="0">
                <a:sym typeface="Wingdings" pitchFamily="2" charset="2"/>
              </a:rPr>
              <a:t>Saanto osituksen syntyperusteen jälkeen (AL 90 §, 99.1 §)</a:t>
            </a:r>
          </a:p>
          <a:p>
            <a:pPr lvl="1"/>
            <a:r>
              <a:rPr lang="fi-FI" dirty="0" smtClean="0">
                <a:sym typeface="Wingdings" pitchFamily="2" charset="2"/>
              </a:rPr>
              <a:t>Avioehtosopimus</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43</a:t>
            </a:fld>
            <a:endParaRPr lang="fi-FI"/>
          </a:p>
        </p:txBody>
      </p:sp>
      <p:sp>
        <p:nvSpPr>
          <p:cNvPr id="2" name="Otsikko 1"/>
          <p:cNvSpPr>
            <a:spLocks noGrp="1"/>
          </p:cNvSpPr>
          <p:nvPr>
            <p:ph type="title"/>
          </p:nvPr>
        </p:nvSpPr>
        <p:spPr/>
        <p:txBody>
          <a:bodyPr/>
          <a:lstStyle/>
          <a:p>
            <a:r>
              <a:rPr lang="fi-FI" dirty="0" smtClean="0"/>
              <a:t>Omaisuuden AO/VO luonne</a:t>
            </a:r>
            <a:endParaRPr lang="fi-FI"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616624"/>
          </a:xfrm>
        </p:spPr>
        <p:txBody>
          <a:bodyPr>
            <a:normAutofit lnSpcReduction="10000"/>
          </a:bodyPr>
          <a:lstStyle/>
          <a:p>
            <a:r>
              <a:rPr lang="fi-FI" dirty="0" smtClean="0"/>
              <a:t>Avio-oikeuden nojalla puolisot tai leski tai kuolleen puolison perilliset saavat puolet puolisoiden avio-oikeuden alaisen omaisuuden säästöstä</a:t>
            </a:r>
          </a:p>
          <a:p>
            <a:r>
              <a:rPr lang="fi-FI" dirty="0" smtClean="0"/>
              <a:t>Enemmän </a:t>
            </a:r>
            <a:r>
              <a:rPr lang="fi-FI" dirty="0" err="1" smtClean="0"/>
              <a:t>AO-omaisuutta</a:t>
            </a:r>
            <a:r>
              <a:rPr lang="fi-FI" dirty="0" smtClean="0"/>
              <a:t> omistava joutuu maksamaan osituksessa </a:t>
            </a:r>
            <a:r>
              <a:rPr lang="fi-FI" dirty="0" err="1" smtClean="0"/>
              <a:t>tasinkoa</a:t>
            </a:r>
            <a:r>
              <a:rPr lang="fi-FI" dirty="0" smtClean="0"/>
              <a:t> vähemmän omistavalle</a:t>
            </a:r>
          </a:p>
          <a:p>
            <a:pPr lvl="1"/>
            <a:r>
              <a:rPr lang="fi-FI" dirty="0" smtClean="0"/>
              <a:t>Lesken </a:t>
            </a:r>
            <a:r>
              <a:rPr lang="fi-FI" dirty="0" err="1" smtClean="0"/>
              <a:t>tasinkoprivilegi</a:t>
            </a:r>
            <a:r>
              <a:rPr lang="fi-FI" dirty="0" smtClean="0"/>
              <a:t>, </a:t>
            </a:r>
            <a:r>
              <a:rPr lang="fi-FI" dirty="0" err="1" smtClean="0"/>
              <a:t>konkurssitasinkoprivilegi</a:t>
            </a:r>
            <a:r>
              <a:rPr lang="fi-FI" dirty="0" smtClean="0"/>
              <a:t> AL 103.2 §</a:t>
            </a:r>
          </a:p>
          <a:p>
            <a:r>
              <a:rPr lang="fi-FI" dirty="0" smtClean="0"/>
              <a:t>Osituksessa puretaan aviopuolisoiden aviovarallisuussuhteet</a:t>
            </a:r>
          </a:p>
          <a:p>
            <a:pPr lvl="1"/>
            <a:r>
              <a:rPr lang="fi-FI" dirty="0" smtClean="0"/>
              <a:t>Jäämistöositus tai avioero-ositus</a:t>
            </a:r>
          </a:p>
          <a:p>
            <a:pPr lvl="2"/>
            <a:r>
              <a:rPr lang="fi-FI" dirty="0" smtClean="0"/>
              <a:t>Sopimusositus tai toimitusositus</a:t>
            </a:r>
          </a:p>
          <a:p>
            <a:r>
              <a:rPr lang="fi-FI" dirty="0" smtClean="0"/>
              <a:t>Vaikuttaa jäämistön suuruuteen</a:t>
            </a:r>
          </a:p>
          <a:p>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44</a:t>
            </a:fld>
            <a:endParaRPr lang="fi-FI"/>
          </a:p>
        </p:txBody>
      </p:sp>
      <p:sp>
        <p:nvSpPr>
          <p:cNvPr id="2" name="Otsikko 1"/>
          <p:cNvSpPr>
            <a:spLocks noGrp="1"/>
          </p:cNvSpPr>
          <p:nvPr>
            <p:ph type="title"/>
          </p:nvPr>
        </p:nvSpPr>
        <p:spPr>
          <a:xfrm>
            <a:off x="457200" y="274638"/>
            <a:ext cx="8229600" cy="346050"/>
          </a:xfrm>
        </p:spPr>
        <p:txBody>
          <a:bodyPr>
            <a:normAutofit fontScale="90000"/>
          </a:bodyPr>
          <a:lstStyle/>
          <a:p>
            <a:endParaRPr lang="fi-FI"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435280" cy="5257800"/>
          </a:xfrm>
        </p:spPr>
        <p:txBody>
          <a:bodyPr>
            <a:normAutofit/>
          </a:bodyPr>
          <a:lstStyle/>
          <a:p>
            <a:r>
              <a:rPr lang="fi-FI" dirty="0" smtClean="0"/>
              <a:t>Sopimus tietyn omaisuuden </a:t>
            </a:r>
            <a:r>
              <a:rPr lang="fi-FI" dirty="0" err="1" smtClean="0"/>
              <a:t>AO/VO-luonteesta</a:t>
            </a:r>
            <a:endParaRPr lang="fi-FI" dirty="0" smtClean="0"/>
          </a:p>
          <a:p>
            <a:r>
              <a:rPr lang="fi-FI" dirty="0" smtClean="0"/>
              <a:t>Avioehdolla määrätään tietty omaisuus avio-oikeudesta vapaaksi –tai palautetaan </a:t>
            </a:r>
            <a:r>
              <a:rPr lang="fi-FI" dirty="0" err="1" smtClean="0"/>
              <a:t>AO:ksi</a:t>
            </a:r>
            <a:r>
              <a:rPr lang="fi-FI" dirty="0" smtClean="0"/>
              <a:t> sellainen omaisuus, joka aikaisemmin tehdyn avioehdon nojalla on VO</a:t>
            </a:r>
          </a:p>
          <a:p>
            <a:pPr marL="742950" lvl="2" indent="-342900"/>
            <a:r>
              <a:rPr lang="fi-FI" dirty="0" err="1" smtClean="0"/>
              <a:t>Lahjananajan/testamentintekijän</a:t>
            </a:r>
            <a:r>
              <a:rPr lang="fi-FI" dirty="0" smtClean="0"/>
              <a:t> </a:t>
            </a:r>
            <a:r>
              <a:rPr lang="fi-FI" dirty="0" err="1" smtClean="0"/>
              <a:t>VO-määräystä</a:t>
            </a:r>
            <a:r>
              <a:rPr lang="fi-FI" dirty="0" smtClean="0"/>
              <a:t> ei voi kumota avioehdolla. Voi kuitenkin olla puolisoiden välillä sitova</a:t>
            </a:r>
          </a:p>
          <a:p>
            <a:r>
              <a:rPr lang="fi-FI" dirty="0" smtClean="0"/>
              <a:t>Muoto-, rekisteröinti- ja sisältömääräykset (AL 41-44 §)</a:t>
            </a:r>
          </a:p>
          <a:p>
            <a:pPr>
              <a:buNone/>
            </a:pPr>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45</a:t>
            </a:fld>
            <a:endParaRPr lang="fi-FI"/>
          </a:p>
        </p:txBody>
      </p:sp>
      <p:sp>
        <p:nvSpPr>
          <p:cNvPr id="2" name="Otsikko 1"/>
          <p:cNvSpPr>
            <a:spLocks noGrp="1"/>
          </p:cNvSpPr>
          <p:nvPr>
            <p:ph type="title"/>
          </p:nvPr>
        </p:nvSpPr>
        <p:spPr/>
        <p:txBody>
          <a:bodyPr/>
          <a:lstStyle/>
          <a:p>
            <a:r>
              <a:rPr lang="fi-FI" dirty="0" smtClean="0"/>
              <a:t>Avioehtosopimus</a:t>
            </a:r>
            <a:endParaRPr lang="fi-FI"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normAutofit lnSpcReduction="10000"/>
          </a:bodyPr>
          <a:lstStyle/>
          <a:p>
            <a:r>
              <a:rPr lang="fi-FI" dirty="0" smtClean="0"/>
              <a:t>Ankara tyyppipakko</a:t>
            </a:r>
          </a:p>
          <a:p>
            <a:r>
              <a:rPr lang="fi-FI" dirty="0" smtClean="0"/>
              <a:t>AL 42 §: Kirjallisesti</a:t>
            </a:r>
          </a:p>
          <a:p>
            <a:r>
              <a:rPr lang="fi-FI" dirty="0" smtClean="0"/>
              <a:t>AL 66.1 §: Lahjakirjan, kirjallisen suostumuksen, </a:t>
            </a:r>
            <a:r>
              <a:rPr lang="fi-FI" b="1" dirty="0" smtClean="0"/>
              <a:t>avioehtosopimuksen</a:t>
            </a:r>
            <a:r>
              <a:rPr lang="fi-FI" dirty="0" smtClean="0"/>
              <a:t> ja luettelon, joista säädetään 35 §:n 2 momentissa sekä 38, 42 ja 60 §:</a:t>
            </a:r>
            <a:r>
              <a:rPr lang="fi-FI" dirty="0" err="1" smtClean="0"/>
              <a:t>ssä</a:t>
            </a:r>
            <a:r>
              <a:rPr lang="fi-FI" dirty="0" smtClean="0"/>
              <a:t>, on, jotta ne olisivat päteviä, oltava </a:t>
            </a:r>
            <a:r>
              <a:rPr lang="fi-FI" u="sng" dirty="0" smtClean="0"/>
              <a:t>päivättyjä</a:t>
            </a:r>
            <a:r>
              <a:rPr lang="fi-FI" dirty="0" smtClean="0"/>
              <a:t>, </a:t>
            </a:r>
            <a:r>
              <a:rPr lang="fi-FI" u="sng" dirty="0" smtClean="0"/>
              <a:t>asianmukaisesti allekirjoitettuja</a:t>
            </a:r>
            <a:r>
              <a:rPr lang="fi-FI" dirty="0" smtClean="0"/>
              <a:t> ja </a:t>
            </a:r>
            <a:r>
              <a:rPr lang="fi-FI" u="sng" dirty="0" smtClean="0"/>
              <a:t>kahden esteettömän henkilön oikeaksi todistamia</a:t>
            </a:r>
            <a:endParaRPr lang="fi-FI" dirty="0" smtClean="0"/>
          </a:p>
          <a:p>
            <a:r>
              <a:rPr lang="fi-FI" dirty="0" smtClean="0"/>
              <a:t>AL 43 §: rekisteröitävä maistraattiin voimaan tulemisen ehto</a:t>
            </a:r>
          </a:p>
          <a:p>
            <a:pPr lvl="1"/>
            <a:r>
              <a:rPr lang="fi-FI" dirty="0" smtClean="0"/>
              <a:t>Sitoo puolisoita keskinäisissä suhteissa ja kolmansia</a:t>
            </a:r>
          </a:p>
          <a:p>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46</a:t>
            </a:fld>
            <a:endParaRPr lang="fi-FI"/>
          </a:p>
        </p:txBody>
      </p:sp>
      <p:sp>
        <p:nvSpPr>
          <p:cNvPr id="2" name="Otsikko 1"/>
          <p:cNvSpPr>
            <a:spLocks noGrp="1"/>
          </p:cNvSpPr>
          <p:nvPr>
            <p:ph type="title"/>
          </p:nvPr>
        </p:nvSpPr>
        <p:spPr/>
        <p:txBody>
          <a:bodyPr>
            <a:normAutofit/>
          </a:bodyPr>
          <a:lstStyle/>
          <a:p>
            <a:r>
              <a:rPr lang="fi-FI" dirty="0" smtClean="0"/>
              <a:t>Avioehtosopimuksen muoto</a:t>
            </a:r>
            <a:endParaRPr lang="fi-FI"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79512" y="1600200"/>
            <a:ext cx="8784976" cy="4781128"/>
          </a:xfrm>
        </p:spPr>
        <p:txBody>
          <a:bodyPr>
            <a:normAutofit/>
          </a:bodyPr>
          <a:lstStyle/>
          <a:p>
            <a:r>
              <a:rPr lang="fi-FI" dirty="0" smtClean="0"/>
              <a:t>Avio-oikeuden täydellisesti poissulkeva avioehto</a:t>
            </a:r>
          </a:p>
          <a:p>
            <a:pPr lvl="1"/>
            <a:r>
              <a:rPr lang="fi-FI" dirty="0" smtClean="0"/>
              <a:t>Totaalinen ja molemminpuolinen</a:t>
            </a:r>
          </a:p>
          <a:p>
            <a:r>
              <a:rPr lang="fi-FI" dirty="0" smtClean="0"/>
              <a:t>Osittainen avioehto</a:t>
            </a:r>
          </a:p>
          <a:p>
            <a:pPr lvl="1"/>
            <a:r>
              <a:rPr lang="fi-FI" dirty="0" smtClean="0"/>
              <a:t>Osa omaisuudesta </a:t>
            </a:r>
            <a:r>
              <a:rPr lang="fi-FI" dirty="0" err="1" smtClean="0"/>
              <a:t>VO-omaisuudeksi</a:t>
            </a:r>
            <a:endParaRPr lang="fi-FI" dirty="0" smtClean="0"/>
          </a:p>
          <a:p>
            <a:r>
              <a:rPr lang="fi-FI" dirty="0" smtClean="0"/>
              <a:t>Yksipuolinen avioehto</a:t>
            </a:r>
          </a:p>
          <a:p>
            <a:r>
              <a:rPr lang="fi-FI" dirty="0" smtClean="0"/>
              <a:t>Avio-oikeuden palauttava avioehto</a:t>
            </a:r>
          </a:p>
          <a:p>
            <a:pPr lvl="1"/>
            <a:r>
              <a:rPr lang="fi-FI" dirty="0" smtClean="0"/>
              <a:t>Omaisuuden </a:t>
            </a:r>
            <a:r>
              <a:rPr lang="fi-FI" dirty="0" err="1" smtClean="0"/>
              <a:t>VO-luonne</a:t>
            </a:r>
            <a:r>
              <a:rPr lang="fi-FI" dirty="0" smtClean="0"/>
              <a:t> perustuu aiemmin tehtyyn avioehtosopimukseen, avioliiton aikana toimitettu ositus, AL 35.4 §</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47</a:t>
            </a:fld>
            <a:endParaRPr lang="fi-FI"/>
          </a:p>
        </p:txBody>
      </p:sp>
      <p:sp>
        <p:nvSpPr>
          <p:cNvPr id="2" name="Otsikko 1"/>
          <p:cNvSpPr>
            <a:spLocks noGrp="1"/>
          </p:cNvSpPr>
          <p:nvPr>
            <p:ph type="title"/>
          </p:nvPr>
        </p:nvSpPr>
        <p:spPr/>
        <p:txBody>
          <a:bodyPr/>
          <a:lstStyle/>
          <a:p>
            <a:r>
              <a:rPr lang="fi-FI" dirty="0" smtClean="0"/>
              <a:t>Sallitut avioehdot AL 41 §</a:t>
            </a:r>
            <a:endParaRPr lang="fi-FI"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25144"/>
          </a:xfrm>
        </p:spPr>
        <p:txBody>
          <a:bodyPr>
            <a:normAutofit/>
          </a:bodyPr>
          <a:lstStyle/>
          <a:p>
            <a:r>
              <a:rPr lang="fi-FI" dirty="0" smtClean="0"/>
              <a:t>Ei säädöksiä AL </a:t>
            </a:r>
            <a:r>
              <a:rPr lang="fi-FI" dirty="0" smtClean="0">
                <a:sym typeface="Wingdings" pitchFamily="2" charset="2"/>
              </a:rPr>
              <a:t> sopimusoikeus</a:t>
            </a:r>
            <a:endParaRPr lang="fi-FI" dirty="0" smtClean="0"/>
          </a:p>
          <a:p>
            <a:r>
              <a:rPr lang="fi-FI" dirty="0" smtClean="0"/>
              <a:t>Sopimus avioeron nojalla toimitettavan osituksen lopputuloksesta</a:t>
            </a:r>
          </a:p>
          <a:p>
            <a:r>
              <a:rPr lang="fi-FI" dirty="0" smtClean="0"/>
              <a:t>Muotovapaa, ei rekisteröintiä</a:t>
            </a:r>
          </a:p>
          <a:p>
            <a:r>
              <a:rPr lang="fi-FI" dirty="0" smtClean="0"/>
              <a:t>Sisältövapaus</a:t>
            </a:r>
          </a:p>
          <a:p>
            <a:r>
              <a:rPr lang="fi-FI" dirty="0" smtClean="0"/>
              <a:t>Sitoo inter </a:t>
            </a:r>
            <a:r>
              <a:rPr lang="fi-FI" dirty="0" err="1" smtClean="0"/>
              <a:t>partes</a:t>
            </a:r>
            <a:r>
              <a:rPr lang="fi-FI" dirty="0" smtClean="0"/>
              <a:t> </a:t>
            </a:r>
            <a:r>
              <a:rPr lang="fi-FI" dirty="0" smtClean="0">
                <a:sym typeface="Wingdings" pitchFamily="2" charset="2"/>
              </a:rPr>
              <a:t> ei sido velkojia, perillisiä</a:t>
            </a:r>
          </a:p>
          <a:p>
            <a:pPr lvl="1"/>
            <a:r>
              <a:rPr lang="fi-FI" dirty="0" smtClean="0"/>
              <a:t>Jos esisopimuksen nojalla suoritettu </a:t>
            </a:r>
            <a:r>
              <a:rPr lang="fi-FI" dirty="0" err="1" smtClean="0"/>
              <a:t>tasinko</a:t>
            </a:r>
            <a:r>
              <a:rPr lang="fi-FI" dirty="0" smtClean="0"/>
              <a:t> ylittää lainmukaisen määrän, ositus saatetaan peräyttää </a:t>
            </a:r>
            <a:r>
              <a:rPr lang="fi-FI" dirty="0" err="1" smtClean="0"/>
              <a:t>TakSL</a:t>
            </a:r>
            <a:r>
              <a:rPr lang="fi-FI" dirty="0" smtClean="0"/>
              <a:t> 9 §:n nojalla </a:t>
            </a:r>
          </a:p>
          <a:p>
            <a:pPr lvl="1"/>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48</a:t>
            </a:fld>
            <a:endParaRPr lang="fi-FI"/>
          </a:p>
        </p:txBody>
      </p:sp>
      <p:sp>
        <p:nvSpPr>
          <p:cNvPr id="2" name="Otsikko 1"/>
          <p:cNvSpPr>
            <a:spLocks noGrp="1"/>
          </p:cNvSpPr>
          <p:nvPr>
            <p:ph type="title"/>
          </p:nvPr>
        </p:nvSpPr>
        <p:spPr/>
        <p:txBody>
          <a:bodyPr/>
          <a:lstStyle/>
          <a:p>
            <a:r>
              <a:rPr lang="fi-FI" dirty="0" smtClean="0"/>
              <a:t>Osituksen esisopimus</a:t>
            </a:r>
            <a:endParaRPr lang="fi-FI"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5517232"/>
          </a:xfrm>
        </p:spPr>
        <p:txBody>
          <a:bodyPr>
            <a:normAutofit/>
          </a:bodyPr>
          <a:lstStyle/>
          <a:p>
            <a:r>
              <a:rPr lang="fi-FI" dirty="0" smtClean="0"/>
              <a:t>Menettely, jossa erotellaan aviopuolisoiden omaisuus ja toteutetaan puolisoiden avio-oikeus</a:t>
            </a:r>
          </a:p>
          <a:p>
            <a:r>
              <a:rPr lang="fi-FI" dirty="0" smtClean="0"/>
              <a:t>Vahvistetaan se, kuinka paljon kummankin puolison tai perillisten tulee saada avio-oikeuden alaista omaisuutta, yksilöidään tämä omaisuus ja huolehditaan tarvittavista varallisuudensiirroista</a:t>
            </a:r>
          </a:p>
          <a:p>
            <a:pPr>
              <a:buNone/>
            </a:pPr>
            <a:r>
              <a:rPr lang="fi-FI" dirty="0" smtClean="0"/>
              <a:t>	</a:t>
            </a:r>
            <a:r>
              <a:rPr lang="fi-FI" dirty="0" smtClean="0">
                <a:sym typeface="Wingdings" pitchFamily="2" charset="2"/>
              </a:rPr>
              <a:t> avio-oikeuteen liittyvien kysymysten lopullinen ratkaiseminen</a:t>
            </a:r>
          </a:p>
          <a:p>
            <a:r>
              <a:rPr lang="fi-FI" dirty="0" smtClean="0"/>
              <a:t>AL IV osa; 85 § - 107a §</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49</a:t>
            </a:fld>
            <a:endParaRPr lang="fi-FI"/>
          </a:p>
        </p:txBody>
      </p:sp>
      <p:sp>
        <p:nvSpPr>
          <p:cNvPr id="2" name="Otsikko 1"/>
          <p:cNvSpPr>
            <a:spLocks noGrp="1"/>
          </p:cNvSpPr>
          <p:nvPr>
            <p:ph type="title"/>
          </p:nvPr>
        </p:nvSpPr>
        <p:spPr>
          <a:xfrm>
            <a:off x="457200" y="274638"/>
            <a:ext cx="8229600" cy="922114"/>
          </a:xfrm>
        </p:spPr>
        <p:txBody>
          <a:bodyPr/>
          <a:lstStyle/>
          <a:p>
            <a:r>
              <a:rPr lang="fi-FI" dirty="0" smtClean="0"/>
              <a:t>Ositus</a:t>
            </a:r>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472608"/>
          </a:xfrm>
        </p:spPr>
        <p:txBody>
          <a:bodyPr>
            <a:normAutofit lnSpcReduction="10000"/>
          </a:bodyPr>
          <a:lstStyle/>
          <a:p>
            <a:r>
              <a:rPr lang="fi-FI" dirty="0" smtClean="0"/>
              <a:t>Maistraatti/kirkko (evankelisluterilainen, ortodoksinen) tutkii - menettely: avioliittoasetus</a:t>
            </a:r>
          </a:p>
          <a:p>
            <a:r>
              <a:rPr lang="fi-FI" dirty="0" smtClean="0"/>
              <a:t>Ehdottomat esteet:</a:t>
            </a:r>
          </a:p>
          <a:p>
            <a:pPr lvl="1"/>
            <a:r>
              <a:rPr lang="fi-FI" dirty="0" smtClean="0"/>
              <a:t>Voimassa oleva avioliitto/rekisteröity parisuhde</a:t>
            </a:r>
          </a:p>
          <a:p>
            <a:pPr lvl="1"/>
            <a:r>
              <a:rPr lang="fi-FI" dirty="0" smtClean="0"/>
              <a:t>Suoraan etenevä tai </a:t>
            </a:r>
            <a:r>
              <a:rPr lang="fi-FI" dirty="0" err="1" smtClean="0"/>
              <a:t>takeneva</a:t>
            </a:r>
            <a:r>
              <a:rPr lang="fi-FI" dirty="0" smtClean="0"/>
              <a:t> sukulaisuus (isä, äiti, mummo, pappa tai lapsi, lapsenlapsi (myös adoptio)</a:t>
            </a:r>
          </a:p>
          <a:p>
            <a:pPr lvl="1"/>
            <a:r>
              <a:rPr lang="fi-FI" dirty="0" smtClean="0"/>
              <a:t>Sisaruus tai puolisisaruus</a:t>
            </a:r>
          </a:p>
          <a:p>
            <a:pPr lvl="1">
              <a:buNone/>
            </a:pPr>
            <a:r>
              <a:rPr lang="fi-FI" dirty="0" smtClean="0">
                <a:sym typeface="Wingdings" pitchFamily="2" charset="2"/>
              </a:rPr>
              <a:t> Mitättömäksi julistaminen</a:t>
            </a:r>
            <a:endParaRPr lang="fi-FI" dirty="0" smtClean="0"/>
          </a:p>
          <a:p>
            <a:r>
              <a:rPr lang="fi-FI" dirty="0" smtClean="0"/>
              <a:t>Luvanvaraiset esteet:</a:t>
            </a:r>
          </a:p>
          <a:p>
            <a:pPr lvl="1"/>
            <a:r>
              <a:rPr lang="fi-FI" dirty="0" smtClean="0"/>
              <a:t>Alaikäisyys</a:t>
            </a:r>
          </a:p>
          <a:p>
            <a:pPr lvl="1"/>
            <a:r>
              <a:rPr lang="fi-FI" dirty="0" smtClean="0"/>
              <a:t>Sisaruksen jälkeläinen</a:t>
            </a:r>
          </a:p>
          <a:p>
            <a:pPr lvl="1">
              <a:buFont typeface="Wingdings"/>
              <a:buChar char="à"/>
            </a:pPr>
            <a:r>
              <a:rPr lang="fi-FI" dirty="0" smtClean="0">
                <a:sym typeface="Wingdings" pitchFamily="2" charset="2"/>
              </a:rPr>
              <a:t>Oikeusministeriön luvalla</a:t>
            </a:r>
          </a:p>
          <a:p>
            <a:pPr lvl="1">
              <a:buNone/>
            </a:pPr>
            <a:endParaRPr lang="fi-FI" dirty="0" smtClean="0">
              <a:sym typeface="Wingdings" pitchFamily="2" charset="2"/>
            </a:endParaRPr>
          </a:p>
          <a:p>
            <a:pPr lvl="2">
              <a:buFont typeface="Wingdings"/>
              <a:buChar char="à"/>
            </a:pPr>
            <a:endParaRPr lang="fi-FI" dirty="0" smtClean="0">
              <a:sym typeface="Wingdings" pitchFamily="2" charset="2"/>
            </a:endParaRPr>
          </a:p>
          <a:p>
            <a:pPr lvl="1">
              <a:buFont typeface="Wingdings"/>
              <a:buChar char="à"/>
            </a:pPr>
            <a:endParaRPr lang="fi-FI" dirty="0" smtClean="0">
              <a:sym typeface="Wingdings" pitchFamily="2" charset="2"/>
            </a:endParaRPr>
          </a:p>
          <a:p>
            <a:pPr lvl="1">
              <a:buNone/>
            </a:pPr>
            <a:endParaRPr lang="fi-FI" dirty="0" smtClean="0">
              <a:sym typeface="Wingdings" pitchFamily="2" charset="2"/>
            </a:endParaRPr>
          </a:p>
        </p:txBody>
      </p:sp>
      <p:sp>
        <p:nvSpPr>
          <p:cNvPr id="4" name="Dian numeron paikkamerkki 3"/>
          <p:cNvSpPr>
            <a:spLocks noGrp="1"/>
          </p:cNvSpPr>
          <p:nvPr>
            <p:ph type="sldNum" sz="quarter" idx="12"/>
          </p:nvPr>
        </p:nvSpPr>
        <p:spPr/>
        <p:txBody>
          <a:bodyPr/>
          <a:lstStyle/>
          <a:p>
            <a:fld id="{F90BE805-A6F0-4AF7-91A8-04F2C8001DC8}" type="slidenum">
              <a:rPr lang="fi-FI" smtClean="0"/>
              <a:pPr/>
              <a:t>5</a:t>
            </a:fld>
            <a:endParaRPr lang="fi-FI"/>
          </a:p>
        </p:txBody>
      </p:sp>
      <p:sp>
        <p:nvSpPr>
          <p:cNvPr id="2" name="Otsikko 1"/>
          <p:cNvSpPr>
            <a:spLocks noGrp="1"/>
          </p:cNvSpPr>
          <p:nvPr>
            <p:ph type="title"/>
          </p:nvPr>
        </p:nvSpPr>
        <p:spPr>
          <a:xfrm>
            <a:off x="457200" y="274638"/>
            <a:ext cx="4402832" cy="706090"/>
          </a:xfrm>
        </p:spPr>
        <p:txBody>
          <a:bodyPr>
            <a:normAutofit fontScale="90000"/>
          </a:bodyPr>
          <a:lstStyle/>
          <a:p>
            <a:r>
              <a:rPr lang="fi-FI" dirty="0" smtClean="0"/>
              <a:t>Avioliiton esteet</a:t>
            </a:r>
            <a:endParaRPr lang="fi-FI"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5257800"/>
          </a:xfrm>
        </p:spPr>
        <p:txBody>
          <a:bodyPr>
            <a:normAutofit lnSpcReduction="10000"/>
          </a:bodyPr>
          <a:lstStyle/>
          <a:p>
            <a:pPr marL="514350" indent="-514350">
              <a:buNone/>
            </a:pPr>
            <a:r>
              <a:rPr lang="fi-FI" dirty="0" smtClean="0"/>
              <a:t>Osituksen toimittaminen edellyttää ositusperustetta</a:t>
            </a:r>
          </a:p>
          <a:p>
            <a:pPr marL="514350" indent="-514350">
              <a:buAutoNum type="arabicPeriod"/>
            </a:pPr>
            <a:r>
              <a:rPr lang="fi-FI" dirty="0" smtClean="0"/>
              <a:t>Puolison kuolema (jäämistöositus)</a:t>
            </a:r>
          </a:p>
          <a:p>
            <a:pPr marL="514350" indent="-514350">
              <a:buAutoNum type="arabicPeriod"/>
            </a:pPr>
            <a:r>
              <a:rPr lang="fi-FI" dirty="0" smtClean="0"/>
              <a:t>Avioeron vireille tulo (avioero-ositus)</a:t>
            </a:r>
          </a:p>
          <a:p>
            <a:pPr marL="514350" indent="-514350">
              <a:buAutoNum type="arabicPeriod"/>
            </a:pPr>
            <a:r>
              <a:rPr lang="fi-FI" dirty="0" smtClean="0"/>
              <a:t>Asumusero (AL 136 §, harvinainen)</a:t>
            </a:r>
          </a:p>
          <a:p>
            <a:pPr marL="514350" indent="-514350">
              <a:buNone/>
            </a:pPr>
            <a:endParaRPr lang="fi-FI" dirty="0" smtClean="0"/>
          </a:p>
          <a:p>
            <a:pPr marL="514350" indent="-514350"/>
            <a:r>
              <a:rPr lang="fi-FI" dirty="0" smtClean="0"/>
              <a:t>Jos kumpaisellakaan puolisolla ei ole avio-oikeutta toistensa omaisuuteen, on omaisuuden osituksen sijasta toimitettava ainoastaan puolisoiden omaisuuden </a:t>
            </a:r>
            <a:r>
              <a:rPr lang="fi-FI" b="1" dirty="0" smtClean="0"/>
              <a:t>erottelu</a:t>
            </a:r>
          </a:p>
          <a:p>
            <a:pPr marL="514350" indent="-514350"/>
            <a:r>
              <a:rPr lang="fi-FI" dirty="0" smtClean="0"/>
              <a:t>Jos puolisoilla on yhteistä omaisuutta, on omaisuus vaadittaessa jaettava omaisuuden osituksessa taikka erottelussa</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50</a:t>
            </a:fld>
            <a:endParaRPr lang="fi-FI"/>
          </a:p>
        </p:txBody>
      </p:sp>
      <p:sp>
        <p:nvSpPr>
          <p:cNvPr id="2" name="Otsikko 1"/>
          <p:cNvSpPr>
            <a:spLocks noGrp="1"/>
          </p:cNvSpPr>
          <p:nvPr>
            <p:ph type="title"/>
          </p:nvPr>
        </p:nvSpPr>
        <p:spPr/>
        <p:txBody>
          <a:bodyPr/>
          <a:lstStyle/>
          <a:p>
            <a:r>
              <a:rPr lang="fi-FI" dirty="0" smtClean="0"/>
              <a:t>Ositusperusteet 85 §</a:t>
            </a:r>
            <a:endParaRPr lang="fi-FI"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268760"/>
            <a:ext cx="8229600" cy="5328592"/>
          </a:xfrm>
        </p:spPr>
        <p:txBody>
          <a:bodyPr>
            <a:normAutofit fontScale="92500" lnSpcReduction="20000"/>
          </a:bodyPr>
          <a:lstStyle/>
          <a:p>
            <a:r>
              <a:rPr lang="fi-FI" dirty="0" smtClean="0"/>
              <a:t>Yhteenlaskettujen </a:t>
            </a:r>
            <a:r>
              <a:rPr lang="fi-FI" dirty="0" err="1" smtClean="0"/>
              <a:t>AO-omaisuuden</a:t>
            </a:r>
            <a:r>
              <a:rPr lang="fi-FI" dirty="0" smtClean="0"/>
              <a:t> säästöjen laskennallista puolittamista</a:t>
            </a:r>
          </a:p>
          <a:p>
            <a:r>
              <a:rPr lang="fi-FI" dirty="0" smtClean="0"/>
              <a:t>Osituksen toimittaminen edellyttää ositusperustetta </a:t>
            </a:r>
          </a:p>
          <a:p>
            <a:r>
              <a:rPr lang="fi-FI" dirty="0" smtClean="0"/>
              <a:t>Puolittamisen kohteena avio-oikeuden alainen omaisuus</a:t>
            </a:r>
          </a:p>
          <a:p>
            <a:pPr lvl="1"/>
            <a:r>
              <a:rPr lang="fi-FI" dirty="0" smtClean="0"/>
              <a:t>Pääsääntö: kaiken omaisuuden puolittaminen</a:t>
            </a:r>
          </a:p>
          <a:p>
            <a:r>
              <a:rPr lang="fi-FI" dirty="0" smtClean="0"/>
              <a:t>Puolitettavaksi tulee normaalisti vain ennen ositusperusteen syntyhetkeä puolisolle tullut omaisuus (AL 90 §)</a:t>
            </a:r>
          </a:p>
          <a:p>
            <a:pPr lvl="1"/>
            <a:r>
              <a:rPr lang="fi-FI" dirty="0" smtClean="0"/>
              <a:t>Surrogaatti ja tuotto</a:t>
            </a:r>
          </a:p>
          <a:p>
            <a:r>
              <a:rPr lang="fi-FI" dirty="0" smtClean="0"/>
              <a:t>Arvonmäärityksessä ositushetken mukaiset arvot</a:t>
            </a:r>
          </a:p>
          <a:p>
            <a:r>
              <a:rPr lang="fi-FI" dirty="0" smtClean="0"/>
              <a:t>Ositusperusteen syntyhetken jälkeen menetetty omaisuus</a:t>
            </a:r>
          </a:p>
          <a:p>
            <a:pPr lvl="1"/>
            <a:r>
              <a:rPr lang="fi-FI" dirty="0" err="1" smtClean="0"/>
              <a:t>restituutioperiaate</a:t>
            </a:r>
            <a:endParaRPr lang="fi-FI" dirty="0" smtClean="0"/>
          </a:p>
          <a:p>
            <a:endParaRPr lang="fi-FI" dirty="0" smtClean="0"/>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51</a:t>
            </a:fld>
            <a:endParaRPr lang="fi-FI"/>
          </a:p>
        </p:txBody>
      </p:sp>
      <p:sp>
        <p:nvSpPr>
          <p:cNvPr id="2" name="Otsikko 1"/>
          <p:cNvSpPr>
            <a:spLocks noGrp="1"/>
          </p:cNvSpPr>
          <p:nvPr>
            <p:ph type="title"/>
          </p:nvPr>
        </p:nvSpPr>
        <p:spPr>
          <a:xfrm>
            <a:off x="457200" y="274638"/>
            <a:ext cx="8229600" cy="850106"/>
          </a:xfrm>
        </p:spPr>
        <p:txBody>
          <a:bodyPr/>
          <a:lstStyle/>
          <a:p>
            <a:r>
              <a:rPr lang="fi-FI" dirty="0" smtClean="0"/>
              <a:t>Osituksesta</a:t>
            </a:r>
            <a:endParaRPr lang="fi-FI"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79512" y="1600200"/>
            <a:ext cx="8640960" cy="4997152"/>
          </a:xfrm>
        </p:spPr>
        <p:txBody>
          <a:bodyPr>
            <a:normAutofit fontScale="92500" lnSpcReduction="10000"/>
          </a:bodyPr>
          <a:lstStyle/>
          <a:p>
            <a:r>
              <a:rPr lang="fi-FI" dirty="0" smtClean="0"/>
              <a:t>Kumpikin puoliso vastaa omista veloistaan, vähennys tehdään pääsääntöisesti velallispuolison </a:t>
            </a:r>
            <a:r>
              <a:rPr lang="fi-FI" dirty="0" err="1" smtClean="0"/>
              <a:t>AO-omaisuudesta</a:t>
            </a:r>
            <a:endParaRPr lang="fi-FI" dirty="0" smtClean="0"/>
          </a:p>
          <a:p>
            <a:r>
              <a:rPr lang="fi-FI" dirty="0" smtClean="0"/>
              <a:t>Osituslaskelmassa huomioidaan ainoastaan ennen ositusperusteen syntyhetkeä tehdyt velat (AL 99.1 §)</a:t>
            </a:r>
          </a:p>
          <a:p>
            <a:r>
              <a:rPr lang="fi-FI" dirty="0" smtClean="0"/>
              <a:t>Nollasääntö</a:t>
            </a:r>
          </a:p>
          <a:p>
            <a:r>
              <a:rPr lang="fi-FI" dirty="0" smtClean="0"/>
              <a:t>Omaisuuden bruttoarvo – ositusperusteen syntyhetkellä olleet velat = </a:t>
            </a:r>
            <a:r>
              <a:rPr lang="fi-FI" dirty="0" err="1" smtClean="0"/>
              <a:t>AO-omaisuuden</a:t>
            </a:r>
            <a:r>
              <a:rPr lang="fi-FI" dirty="0" smtClean="0"/>
              <a:t> </a:t>
            </a:r>
            <a:r>
              <a:rPr lang="fi-FI" u="sng" dirty="0" smtClean="0"/>
              <a:t>säästö</a:t>
            </a:r>
          </a:p>
          <a:p>
            <a:r>
              <a:rPr lang="fi-FI" dirty="0" smtClean="0"/>
              <a:t>Sopimattomalla tavalla aikaan saadut tai määrätyllä velallispuolison vapaaomaisuuteen liittyvät velat voidaan kattaa </a:t>
            </a:r>
            <a:r>
              <a:rPr lang="fi-FI" dirty="0" err="1" smtClean="0"/>
              <a:t>VO-omaisuudesta</a:t>
            </a:r>
            <a:r>
              <a:rPr lang="fi-FI" dirty="0" smtClean="0"/>
              <a:t> tai hyvittää laskennallisesti vastikesäännöstön avulla</a:t>
            </a:r>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52</a:t>
            </a:fld>
            <a:endParaRPr lang="fi-FI"/>
          </a:p>
        </p:txBody>
      </p:sp>
      <p:sp>
        <p:nvSpPr>
          <p:cNvPr id="2" name="Otsikko 1"/>
          <p:cNvSpPr>
            <a:spLocks noGrp="1"/>
          </p:cNvSpPr>
          <p:nvPr>
            <p:ph type="title"/>
          </p:nvPr>
        </p:nvSpPr>
        <p:spPr>
          <a:xfrm>
            <a:off x="457200" y="274638"/>
            <a:ext cx="8229600" cy="922114"/>
          </a:xfrm>
        </p:spPr>
        <p:txBody>
          <a:bodyPr/>
          <a:lstStyle/>
          <a:p>
            <a:r>
              <a:rPr lang="fi-FI" dirty="0" smtClean="0"/>
              <a:t>Velat</a:t>
            </a:r>
            <a:endParaRPr lang="fi-FI"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Laskennallinen vaihe</a:t>
            </a:r>
          </a:p>
          <a:p>
            <a:pPr lvl="1"/>
            <a:r>
              <a:rPr lang="fi-FI" dirty="0" smtClean="0"/>
              <a:t>Määritellään, kuinka paljon kumpikin ositustaho on oikeutettu saamaan omaisuutta</a:t>
            </a:r>
          </a:p>
          <a:p>
            <a:pPr lvl="1"/>
            <a:r>
              <a:rPr lang="fi-FI" dirty="0" smtClean="0"/>
              <a:t>Avio-osien suuruuksien selvittäminen (</a:t>
            </a:r>
            <a:r>
              <a:rPr lang="fi-FI" dirty="0" err="1" smtClean="0"/>
              <a:t>varat-velat</a:t>
            </a:r>
            <a:r>
              <a:rPr lang="fi-FI" dirty="0" smtClean="0"/>
              <a:t>)</a:t>
            </a:r>
          </a:p>
          <a:p>
            <a:pPr lvl="1"/>
            <a:r>
              <a:rPr lang="fi-FI" dirty="0" smtClean="0"/>
              <a:t>Tasaussuoritus = </a:t>
            </a:r>
            <a:r>
              <a:rPr lang="fi-FI" dirty="0" err="1" smtClean="0"/>
              <a:t>tasinko</a:t>
            </a:r>
            <a:endParaRPr lang="fi-FI" dirty="0" smtClean="0"/>
          </a:p>
          <a:p>
            <a:r>
              <a:rPr lang="fi-FI" dirty="0" smtClean="0"/>
              <a:t>Reaalinen vaihe</a:t>
            </a:r>
          </a:p>
          <a:p>
            <a:pPr lvl="1"/>
            <a:r>
              <a:rPr lang="fi-FI" dirty="0" smtClean="0"/>
              <a:t>Yksilöidään katteeksi tuleva omaisuus</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53</a:t>
            </a:fld>
            <a:endParaRPr lang="fi-FI"/>
          </a:p>
        </p:txBody>
      </p:sp>
      <p:sp>
        <p:nvSpPr>
          <p:cNvPr id="2" name="Otsikko 1"/>
          <p:cNvSpPr>
            <a:spLocks noGrp="1"/>
          </p:cNvSpPr>
          <p:nvPr>
            <p:ph type="title"/>
          </p:nvPr>
        </p:nvSpPr>
        <p:spPr/>
        <p:txBody>
          <a:bodyPr/>
          <a:lstStyle/>
          <a:p>
            <a:r>
              <a:rPr lang="fi-FI" dirty="0" smtClean="0"/>
              <a:t>Osituksen vaiheet</a:t>
            </a:r>
            <a:endParaRPr lang="fi-FI"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25144"/>
          </a:xfrm>
        </p:spPr>
        <p:txBody>
          <a:bodyPr>
            <a:normAutofit lnSpcReduction="10000"/>
          </a:bodyPr>
          <a:lstStyle/>
          <a:p>
            <a:r>
              <a:rPr lang="fi-FI" dirty="0" smtClean="0"/>
              <a:t>Osituslaskelmaan vaikuttavia seikkoja:</a:t>
            </a:r>
          </a:p>
          <a:p>
            <a:pPr lvl="1"/>
            <a:r>
              <a:rPr lang="fi-FI" dirty="0" smtClean="0"/>
              <a:t>Velkojen kattaminen</a:t>
            </a:r>
          </a:p>
          <a:p>
            <a:pPr lvl="2"/>
            <a:r>
              <a:rPr lang="fi-FI" dirty="0" smtClean="0"/>
              <a:t>Nettomäärä, säästö</a:t>
            </a:r>
          </a:p>
          <a:p>
            <a:pPr lvl="2"/>
            <a:r>
              <a:rPr lang="fi-FI" dirty="0" err="1" smtClean="0"/>
              <a:t>Huom</a:t>
            </a:r>
            <a:r>
              <a:rPr lang="fi-FI" dirty="0" smtClean="0"/>
              <a:t>! Velan syntytapa ja -aika</a:t>
            </a:r>
          </a:p>
          <a:p>
            <a:pPr lvl="1"/>
            <a:r>
              <a:rPr lang="fi-FI" dirty="0" smtClean="0"/>
              <a:t>Päältäpäin erottaminen AL 91 §</a:t>
            </a:r>
          </a:p>
          <a:p>
            <a:pPr lvl="2"/>
            <a:r>
              <a:rPr lang="fi-FI" dirty="0" smtClean="0"/>
              <a:t>Oikeus erottaa osituksessa kohtuullinen määrä vaatteita, yksinomaiseen käyttöön tarkoitettuja esineitä</a:t>
            </a:r>
          </a:p>
          <a:p>
            <a:pPr lvl="1"/>
            <a:r>
              <a:rPr lang="fi-FI" dirty="0" smtClean="0"/>
              <a:t>Vastikkeet AL 92-95 §</a:t>
            </a:r>
          </a:p>
          <a:p>
            <a:pPr lvl="2"/>
            <a:r>
              <a:rPr lang="fi-FI" u="sng" dirty="0" smtClean="0"/>
              <a:t>Laskennalliset korjaukset</a:t>
            </a:r>
            <a:r>
              <a:rPr lang="fi-FI" dirty="0" smtClean="0"/>
              <a:t>, hyvitetään puolison sopimatonta </a:t>
            </a:r>
            <a:r>
              <a:rPr lang="fi-FI" dirty="0" err="1" smtClean="0"/>
              <a:t>AO-omaisuuden</a:t>
            </a:r>
            <a:r>
              <a:rPr lang="fi-FI" dirty="0" smtClean="0"/>
              <a:t> vähentämistoimia laskennallisesti </a:t>
            </a:r>
            <a:r>
              <a:rPr lang="fi-FI" dirty="0" smtClean="0">
                <a:sym typeface="Wingdings" pitchFamily="2" charset="2"/>
              </a:rPr>
              <a:t> avio-osa muodostuu yhtä suureksi kuin ilman sanottua toimenpidettä</a:t>
            </a:r>
            <a:endParaRPr lang="fi-FI" dirty="0" smtClean="0"/>
          </a:p>
          <a:p>
            <a:pPr lvl="1"/>
            <a:r>
              <a:rPr lang="fi-FI" dirty="0" smtClean="0"/>
              <a:t>Osituksen sovittelu AL 103b §</a:t>
            </a:r>
          </a:p>
          <a:p>
            <a:pPr lvl="2"/>
            <a:r>
              <a:rPr lang="fi-FI" dirty="0" smtClean="0"/>
              <a:t>Kohtuuton lopputulos/perusteeton taloudellinen etu</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54</a:t>
            </a:fld>
            <a:endParaRPr lang="fi-FI"/>
          </a:p>
        </p:txBody>
      </p:sp>
      <p:sp>
        <p:nvSpPr>
          <p:cNvPr id="2" name="Otsikko 1"/>
          <p:cNvSpPr>
            <a:spLocks noGrp="1"/>
          </p:cNvSpPr>
          <p:nvPr>
            <p:ph type="title"/>
          </p:nvPr>
        </p:nvSpPr>
        <p:spPr/>
        <p:txBody>
          <a:bodyPr/>
          <a:lstStyle/>
          <a:p>
            <a:r>
              <a:rPr lang="fi-FI" dirty="0" smtClean="0"/>
              <a:t>Laskennallinen vaihe</a:t>
            </a:r>
            <a:endParaRPr lang="fi-FI"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5257800"/>
          </a:xfrm>
        </p:spPr>
        <p:txBody>
          <a:bodyPr>
            <a:normAutofit fontScale="92500" lnSpcReduction="20000"/>
          </a:bodyPr>
          <a:lstStyle/>
          <a:p>
            <a:r>
              <a:rPr lang="fi-FI" dirty="0" err="1" smtClean="0"/>
              <a:t>Tasinkona</a:t>
            </a:r>
            <a:r>
              <a:rPr lang="fi-FI" dirty="0" smtClean="0"/>
              <a:t> annettavan omaisuuden yksilöinti ja sen siirtäminen </a:t>
            </a:r>
            <a:r>
              <a:rPr lang="fi-FI" dirty="0" err="1" smtClean="0"/>
              <a:t>tasinkoon</a:t>
            </a:r>
            <a:r>
              <a:rPr lang="fi-FI" dirty="0" smtClean="0"/>
              <a:t> oikeutetulle</a:t>
            </a:r>
          </a:p>
          <a:p>
            <a:r>
              <a:rPr lang="fi-FI" dirty="0" smtClean="0"/>
              <a:t>AL 103.1 §: </a:t>
            </a:r>
            <a:r>
              <a:rPr lang="fi-FI" dirty="0" err="1" smtClean="0"/>
              <a:t>tasingonantaja</a:t>
            </a:r>
            <a:r>
              <a:rPr lang="fi-FI" dirty="0" smtClean="0"/>
              <a:t> saa päättää, mitä omaisuutta luovuttaa (sopimusositus)</a:t>
            </a:r>
          </a:p>
          <a:p>
            <a:pPr lvl="1"/>
            <a:r>
              <a:rPr lang="fi-FI" dirty="0" smtClean="0"/>
              <a:t>Jos ei päästä sopuun </a:t>
            </a:r>
            <a:r>
              <a:rPr lang="fi-FI" dirty="0" smtClean="0">
                <a:sym typeface="Wingdings" pitchFamily="2" charset="2"/>
              </a:rPr>
              <a:t> t</a:t>
            </a:r>
            <a:r>
              <a:rPr lang="fi-FI" dirty="0" smtClean="0"/>
              <a:t>oimitusositus: pesänjakaja päättää. Puolisoiden yhteisymmärrys kuitenkin sitoo pesänjakajaa</a:t>
            </a:r>
          </a:p>
          <a:p>
            <a:pPr lvl="2"/>
            <a:r>
              <a:rPr lang="fi-FI" dirty="0" smtClean="0"/>
              <a:t>Vain </a:t>
            </a:r>
            <a:r>
              <a:rPr lang="fi-FI" dirty="0" err="1" smtClean="0"/>
              <a:t>AO-omaisuutta</a:t>
            </a:r>
            <a:endParaRPr lang="fi-FI" dirty="0" smtClean="0"/>
          </a:p>
          <a:p>
            <a:pPr lvl="2"/>
            <a:r>
              <a:rPr lang="fi-FI" dirty="0" smtClean="0"/>
              <a:t>Luovutuskelpoista</a:t>
            </a:r>
          </a:p>
          <a:p>
            <a:pPr lvl="2"/>
            <a:r>
              <a:rPr lang="fi-FI" dirty="0" smtClean="0"/>
              <a:t>Ainoastaan </a:t>
            </a:r>
            <a:r>
              <a:rPr lang="fi-FI" dirty="0" err="1" smtClean="0"/>
              <a:t>AO-säästön</a:t>
            </a:r>
            <a:r>
              <a:rPr lang="fi-FI" dirty="0" smtClean="0"/>
              <a:t> erotus = edestakaiset omaisuudensiirrot edellyttävät osapuolten sopimista</a:t>
            </a:r>
          </a:p>
          <a:p>
            <a:pPr lvl="1"/>
            <a:r>
              <a:rPr lang="fi-FI" dirty="0" smtClean="0"/>
              <a:t>AINA voi maksaa rahana</a:t>
            </a:r>
          </a:p>
          <a:p>
            <a:r>
              <a:rPr lang="fi-FI" dirty="0" smtClean="0"/>
              <a:t>Voi sisältää muitakin varallisuusjärjestelyjä: AL 101 § ja 102 § hyvityserät</a:t>
            </a:r>
          </a:p>
          <a:p>
            <a:r>
              <a:rPr lang="fi-FI" dirty="0" smtClean="0"/>
              <a:t>Yhteisen omaisuuden jako AL 85.3 §</a:t>
            </a:r>
          </a:p>
          <a:p>
            <a:pPr lvl="1"/>
            <a:r>
              <a:rPr lang="fi-FI" dirty="0" err="1" smtClean="0"/>
              <a:t>Tasinkona</a:t>
            </a:r>
            <a:r>
              <a:rPr lang="fi-FI" dirty="0" smtClean="0"/>
              <a:t>, myymällä, pesänjakaja tarvitsee tuomioistuimen luvan (PK 23:8.3)</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55</a:t>
            </a:fld>
            <a:endParaRPr lang="fi-FI"/>
          </a:p>
        </p:txBody>
      </p:sp>
      <p:sp>
        <p:nvSpPr>
          <p:cNvPr id="2" name="Otsikko 1"/>
          <p:cNvSpPr>
            <a:spLocks noGrp="1"/>
          </p:cNvSpPr>
          <p:nvPr>
            <p:ph type="title"/>
          </p:nvPr>
        </p:nvSpPr>
        <p:spPr/>
        <p:txBody>
          <a:bodyPr>
            <a:normAutofit fontScale="90000"/>
          </a:bodyPr>
          <a:lstStyle/>
          <a:p>
            <a:r>
              <a:rPr lang="fi-FI" dirty="0" smtClean="0"/>
              <a:t>Reaalinen vaihe ja </a:t>
            </a:r>
            <a:r>
              <a:rPr lang="fi-FI" dirty="0" err="1" smtClean="0"/>
              <a:t>tasingon</a:t>
            </a:r>
            <a:r>
              <a:rPr lang="fi-FI" dirty="0" smtClean="0"/>
              <a:t> yksilöinti</a:t>
            </a:r>
            <a:endParaRPr lang="fi-FI"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844824"/>
            <a:ext cx="8229600" cy="4281339"/>
          </a:xfrm>
        </p:spPr>
        <p:txBody>
          <a:bodyPr/>
          <a:lstStyle/>
          <a:p>
            <a:r>
              <a:rPr lang="fi-FI" dirty="0" smtClean="0"/>
              <a:t>Lesken </a:t>
            </a:r>
            <a:r>
              <a:rPr lang="fi-FI" dirty="0" err="1" smtClean="0"/>
              <a:t>tasinkoprivilegi</a:t>
            </a:r>
            <a:r>
              <a:rPr lang="fi-FI" dirty="0" smtClean="0"/>
              <a:t> AL 103.2 §</a:t>
            </a:r>
          </a:p>
          <a:p>
            <a:pPr lvl="1"/>
            <a:r>
              <a:rPr lang="fi-FI" dirty="0" smtClean="0"/>
              <a:t>Lesken ei tarvitse antaa </a:t>
            </a:r>
            <a:r>
              <a:rPr lang="fi-FI" dirty="0" err="1" smtClean="0"/>
              <a:t>tasinkoa</a:t>
            </a:r>
            <a:r>
              <a:rPr lang="fi-FI" dirty="0" smtClean="0"/>
              <a:t> ensin kuolleen puolison perillisille, ei myöskään testamentinsaajille</a:t>
            </a:r>
          </a:p>
          <a:p>
            <a:r>
              <a:rPr lang="fi-FI" dirty="0" err="1" smtClean="0"/>
              <a:t>Konkurssitasinkoprivilegi</a:t>
            </a:r>
            <a:r>
              <a:rPr lang="fi-FI" dirty="0" smtClean="0"/>
              <a:t> AL 103.2 §</a:t>
            </a:r>
          </a:p>
          <a:p>
            <a:r>
              <a:rPr lang="fi-FI" dirty="0" err="1" smtClean="0"/>
              <a:t>Tasinko-oikeuden</a:t>
            </a:r>
            <a:r>
              <a:rPr lang="fi-FI" dirty="0" smtClean="0"/>
              <a:t> menettäminen AL 59 §</a:t>
            </a:r>
          </a:p>
          <a:p>
            <a:pPr lvl="1"/>
            <a:r>
              <a:rPr lang="fi-FI" dirty="0" smtClean="0"/>
              <a:t>Rikokseen syyllistyen aiheuttaa puolison kuoleman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56</a:t>
            </a:fld>
            <a:endParaRPr lang="fi-FI"/>
          </a:p>
        </p:txBody>
      </p:sp>
      <p:sp>
        <p:nvSpPr>
          <p:cNvPr id="2" name="Otsikko 1"/>
          <p:cNvSpPr>
            <a:spLocks noGrp="1"/>
          </p:cNvSpPr>
          <p:nvPr>
            <p:ph type="title"/>
          </p:nvPr>
        </p:nvSpPr>
        <p:spPr>
          <a:xfrm>
            <a:off x="457200" y="274638"/>
            <a:ext cx="8229600" cy="994122"/>
          </a:xfrm>
        </p:spPr>
        <p:txBody>
          <a:bodyPr>
            <a:normAutofit fontScale="90000"/>
          </a:bodyPr>
          <a:lstStyle/>
          <a:p>
            <a:r>
              <a:rPr lang="fi-FI" dirty="0" smtClean="0"/>
              <a:t>Poikkeuksia </a:t>
            </a:r>
            <a:r>
              <a:rPr lang="fi-FI" dirty="0" err="1" smtClean="0"/>
              <a:t>tasingon</a:t>
            </a:r>
            <a:r>
              <a:rPr lang="fi-FI" dirty="0" smtClean="0"/>
              <a:t> luovutusvelvollisuudesta</a:t>
            </a:r>
            <a:endParaRPr lang="fi-FI"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95536" y="1844824"/>
            <a:ext cx="8229600" cy="4680520"/>
          </a:xfrm>
        </p:spPr>
        <p:txBody>
          <a:bodyPr>
            <a:normAutofit fontScale="92500" lnSpcReduction="10000"/>
          </a:bodyPr>
          <a:lstStyle/>
          <a:p>
            <a:r>
              <a:rPr lang="fi-FI" dirty="0" smtClean="0"/>
              <a:t>Sopimusositus: osapuolten kesken</a:t>
            </a:r>
          </a:p>
          <a:p>
            <a:r>
              <a:rPr lang="fi-FI" dirty="0" smtClean="0"/>
              <a:t>Toimitusositus: AL 98 § Ositus on toimitettava siinä järjestyksessä, kuin perinnönjaosta on säädetty, noudattamalla sen ohessa, mitä tässä luvussa sanotaan</a:t>
            </a:r>
          </a:p>
          <a:p>
            <a:pPr lvl="1"/>
            <a:r>
              <a:rPr lang="fi-FI" dirty="0" smtClean="0"/>
              <a:t>PK 23 luku</a:t>
            </a:r>
          </a:p>
          <a:p>
            <a:pPr lvl="1"/>
            <a:r>
              <a:rPr lang="fi-FI" dirty="0" smtClean="0"/>
              <a:t>Pesänjakaja: tuomioistuin nimittää toisen osapuolen hakemuksesta</a:t>
            </a:r>
          </a:p>
          <a:p>
            <a:pPr lvl="1"/>
            <a:r>
              <a:rPr lang="fi-FI" dirty="0" smtClean="0"/>
              <a:t>Pyrittävä sovintoon</a:t>
            </a:r>
          </a:p>
          <a:p>
            <a:r>
              <a:rPr lang="fi-FI" dirty="0" smtClean="0"/>
              <a:t>Laaditaan osituskirja, allekirjoitettava</a:t>
            </a:r>
          </a:p>
          <a:p>
            <a:pPr lvl="1"/>
            <a:r>
              <a:rPr lang="fi-FI" dirty="0" smtClean="0"/>
              <a:t>Toimitusositus: pesänjakaja</a:t>
            </a:r>
          </a:p>
          <a:p>
            <a:pPr lvl="1"/>
            <a:r>
              <a:rPr lang="fi-FI" dirty="0" smtClean="0"/>
              <a:t>Sopimusositus: osapuolet + 2 esteetöntä todistajaa (PK 23:9 §)</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57</a:t>
            </a:fld>
            <a:endParaRPr lang="fi-FI"/>
          </a:p>
        </p:txBody>
      </p:sp>
      <p:sp>
        <p:nvSpPr>
          <p:cNvPr id="2" name="Otsikko 1"/>
          <p:cNvSpPr>
            <a:spLocks noGrp="1"/>
          </p:cNvSpPr>
          <p:nvPr>
            <p:ph type="title"/>
          </p:nvPr>
        </p:nvSpPr>
        <p:spPr/>
        <p:txBody>
          <a:bodyPr/>
          <a:lstStyle/>
          <a:p>
            <a:r>
              <a:rPr lang="fi-FI" dirty="0" smtClean="0"/>
              <a:t>Sopimus- ja toimitusositus</a:t>
            </a:r>
            <a:endParaRPr lang="fi-FI"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853136"/>
          </a:xfrm>
        </p:spPr>
        <p:txBody>
          <a:bodyPr>
            <a:normAutofit/>
          </a:bodyPr>
          <a:lstStyle/>
          <a:p>
            <a:r>
              <a:rPr lang="fi-FI" dirty="0" smtClean="0"/>
              <a:t>Pääperiaate: kaikki toimet osituksen ja omaisuuden erottelun loppuun saattamiseksi</a:t>
            </a:r>
          </a:p>
          <a:p>
            <a:r>
              <a:rPr lang="fi-FI" dirty="0" smtClean="0"/>
              <a:t>Keskittämisperiaate: pesänjakajan toimivaltaan kuuluvat kaikki ratkaisut, jotka eivät laissa määritelty tuomioistuimelle (esim. elatusavun suorittaminen, AL 51 §)</a:t>
            </a:r>
          </a:p>
          <a:p>
            <a:r>
              <a:rPr lang="fi-FI" dirty="0" smtClean="0"/>
              <a:t>Laaja ratkaisuvalta, ratkaisupakko</a:t>
            </a:r>
          </a:p>
          <a:p>
            <a:r>
              <a:rPr lang="fi-FI" dirty="0" smtClean="0"/>
              <a:t>Ositukseen osallisilla moiteoikeus </a:t>
            </a:r>
            <a:r>
              <a:rPr lang="fi-FI" dirty="0" smtClean="0">
                <a:sym typeface="Wingdings" pitchFamily="2" charset="2"/>
              </a:rPr>
              <a:t> tuomioistuimen ratkaistavaksi osituksen toimituksen jälkeen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58</a:t>
            </a:fld>
            <a:endParaRPr lang="fi-FI"/>
          </a:p>
        </p:txBody>
      </p:sp>
      <p:sp>
        <p:nvSpPr>
          <p:cNvPr id="2" name="Otsikko 1"/>
          <p:cNvSpPr>
            <a:spLocks noGrp="1"/>
          </p:cNvSpPr>
          <p:nvPr>
            <p:ph type="title"/>
          </p:nvPr>
        </p:nvSpPr>
        <p:spPr/>
        <p:txBody>
          <a:bodyPr/>
          <a:lstStyle/>
          <a:p>
            <a:r>
              <a:rPr lang="fi-FI" dirty="0" smtClean="0"/>
              <a:t>Pesänjakaja</a:t>
            </a:r>
            <a:endParaRPr lang="fi-FI"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25144"/>
          </a:xfrm>
        </p:spPr>
        <p:txBody>
          <a:bodyPr>
            <a:normAutofit/>
          </a:bodyPr>
          <a:lstStyle/>
          <a:p>
            <a:r>
              <a:rPr lang="fi-FI" dirty="0" smtClean="0"/>
              <a:t>AO/VO omaisuuden erottaminen toisistaan</a:t>
            </a:r>
          </a:p>
          <a:p>
            <a:r>
              <a:rPr lang="fi-FI" dirty="0" smtClean="0"/>
              <a:t>Omaisuuden arvostamiseen liittyvien ongelmien ratkaisu</a:t>
            </a:r>
          </a:p>
          <a:p>
            <a:r>
              <a:rPr lang="fi-FI" dirty="0" smtClean="0"/>
              <a:t>Velkojen toteaminen ja niiden kattaminen</a:t>
            </a:r>
          </a:p>
          <a:p>
            <a:r>
              <a:rPr lang="fi-FI" dirty="0" smtClean="0"/>
              <a:t>Vastikeoikeuksien edellytysten tutkiminen ja määrän vahvistaminen</a:t>
            </a:r>
          </a:p>
          <a:p>
            <a:r>
              <a:rPr lang="fi-FI" dirty="0" smtClean="0"/>
              <a:t>Ositukseen vaikuttavien asiakirjojen tulkinta</a:t>
            </a:r>
          </a:p>
          <a:p>
            <a:pPr lvl="1"/>
            <a:r>
              <a:rPr lang="fi-FI" dirty="0" smtClean="0"/>
              <a:t>Avioehtosopimus, testamentti, ositussopimus</a:t>
            </a:r>
          </a:p>
          <a:p>
            <a:r>
              <a:rPr lang="fi-FI" dirty="0" smtClean="0"/>
              <a:t>Ositussopimuksen kohtuullistaminen</a:t>
            </a:r>
          </a:p>
          <a:p>
            <a:r>
              <a:rPr lang="fi-FI" dirty="0" err="1" smtClean="0"/>
              <a:t>Tasingon</a:t>
            </a:r>
            <a:r>
              <a:rPr lang="fi-FI" dirty="0" smtClean="0"/>
              <a:t> määrittäminen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59</a:t>
            </a:fld>
            <a:endParaRPr lang="fi-FI"/>
          </a:p>
        </p:txBody>
      </p:sp>
      <p:sp>
        <p:nvSpPr>
          <p:cNvPr id="2" name="Otsikko 1"/>
          <p:cNvSpPr>
            <a:spLocks noGrp="1"/>
          </p:cNvSpPr>
          <p:nvPr>
            <p:ph type="title"/>
          </p:nvPr>
        </p:nvSpPr>
        <p:spPr/>
        <p:txBody>
          <a:bodyPr/>
          <a:lstStyle/>
          <a:p>
            <a:r>
              <a:rPr lang="fi-FI" dirty="0" smtClean="0"/>
              <a:t>Pesänjakajan tehtäviä</a:t>
            </a:r>
            <a:endParaRPr lang="fi-F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1. Pekka 34v ja Pirkko 32v ovat menossa naimisiin 1.10.2017. Mitä selvityksiä heidän on annettava avioliiton esteiden tutkimiseksi ja kenelle? Mitä on syytä ottaa huomioon?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6</a:t>
            </a:fld>
            <a:endParaRPr lang="fi-FI"/>
          </a:p>
        </p:txBody>
      </p:sp>
      <p:sp>
        <p:nvSpPr>
          <p:cNvPr id="2" name="Otsikko 1"/>
          <p:cNvSpPr>
            <a:spLocks noGrp="1"/>
          </p:cNvSpPr>
          <p:nvPr>
            <p:ph type="title"/>
          </p:nvPr>
        </p:nvSpPr>
        <p:spPr/>
        <p:txBody>
          <a:bodyPr>
            <a:normAutofit fontScale="90000"/>
          </a:bodyPr>
          <a:lstStyle/>
          <a:p>
            <a:r>
              <a:rPr lang="fi-FI" dirty="0" smtClean="0"/>
              <a:t>Tehtävä 1 – avioliiton esteiden tutkinta</a:t>
            </a:r>
            <a:endParaRPr lang="fi-FI"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normAutofit fontScale="92500" lnSpcReduction="20000"/>
          </a:bodyPr>
          <a:lstStyle/>
          <a:p>
            <a:r>
              <a:rPr lang="fi-FI" dirty="0" smtClean="0"/>
              <a:t>103b §: Ositusta voidaan sovitella, jos ositus muutoin </a:t>
            </a:r>
            <a:r>
              <a:rPr lang="fi-FI" u="sng" dirty="0" smtClean="0"/>
              <a:t>johtaisi kohtuuttomaan lopputulokseen </a:t>
            </a:r>
            <a:r>
              <a:rPr lang="fi-FI" dirty="0" smtClean="0"/>
              <a:t>taikka siihen, että </a:t>
            </a:r>
            <a:r>
              <a:rPr lang="fi-FI" u="sng" dirty="0" smtClean="0"/>
              <a:t>toinen puoliso saisi perusteettomasti taloudellista etua</a:t>
            </a:r>
            <a:r>
              <a:rPr lang="fi-FI" dirty="0" smtClean="0"/>
              <a:t>. Osituksen sovittelua harkittaessa on otettava erityisesti huomioon avioliiton kestoaika, puolisoiden toiminta yhteisen talouden hyväksi ja omaisuuden kartuttamiseksi ja säilyttämiseksi sekä muut näihin verrattavat puolisoiden taloutta koskevat seikat.</a:t>
            </a:r>
          </a:p>
          <a:p>
            <a:r>
              <a:rPr lang="fi-FI" dirty="0" smtClean="0"/>
              <a:t>Sovittelun edellytykset </a:t>
            </a:r>
            <a:r>
              <a:rPr lang="fi-FI" dirty="0" smtClean="0">
                <a:sym typeface="Wingdings" pitchFamily="2" charset="2"/>
              </a:rPr>
              <a:t> sovittelun keinot</a:t>
            </a:r>
          </a:p>
          <a:p>
            <a:r>
              <a:rPr lang="fi-FI" dirty="0" smtClean="0">
                <a:sym typeface="Wingdings" pitchFamily="2" charset="2"/>
              </a:rPr>
              <a:t>Edellyttää puolison tekemää vaatimusta, voi tehdä ennen ositusta tai sen jälkeen</a:t>
            </a:r>
          </a:p>
          <a:p>
            <a:r>
              <a:rPr lang="fi-FI" dirty="0" smtClean="0">
                <a:sym typeface="Wingdings" pitchFamily="2" charset="2"/>
              </a:rPr>
              <a:t>Osituksen </a:t>
            </a:r>
            <a:r>
              <a:rPr lang="fi-FI" smtClean="0">
                <a:sym typeface="Wingdings" pitchFamily="2" charset="2"/>
              </a:rPr>
              <a:t>moite suojakeino</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60</a:t>
            </a:fld>
            <a:endParaRPr lang="fi-FI"/>
          </a:p>
        </p:txBody>
      </p:sp>
      <p:sp>
        <p:nvSpPr>
          <p:cNvPr id="2" name="Otsikko 1"/>
          <p:cNvSpPr>
            <a:spLocks noGrp="1"/>
          </p:cNvSpPr>
          <p:nvPr>
            <p:ph type="title"/>
          </p:nvPr>
        </p:nvSpPr>
        <p:spPr/>
        <p:txBody>
          <a:bodyPr/>
          <a:lstStyle/>
          <a:p>
            <a:r>
              <a:rPr lang="fi-FI" dirty="0" smtClean="0"/>
              <a:t>Osituksen sovittelu</a:t>
            </a:r>
            <a:endParaRPr lang="fi-FI"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4997152"/>
          </a:xfrm>
        </p:spPr>
        <p:txBody>
          <a:bodyPr>
            <a:normAutofit/>
          </a:bodyPr>
          <a:lstStyle/>
          <a:p>
            <a:r>
              <a:rPr lang="fi-FI" dirty="0" smtClean="0"/>
              <a:t>Toimitetun osituksen kohtuuttomuus</a:t>
            </a:r>
          </a:p>
          <a:p>
            <a:pPr lvl="1"/>
            <a:r>
              <a:rPr lang="fi-FI" dirty="0" smtClean="0"/>
              <a:t>Heikomman suoja</a:t>
            </a:r>
          </a:p>
          <a:p>
            <a:r>
              <a:rPr lang="fi-FI" dirty="0" smtClean="0"/>
              <a:t>Perusteeton etu</a:t>
            </a:r>
          </a:p>
          <a:p>
            <a:pPr lvl="1"/>
            <a:r>
              <a:rPr lang="fi-FI" dirty="0" smtClean="0"/>
              <a:t>”avioliitolla rikastuminen”</a:t>
            </a:r>
          </a:p>
          <a:p>
            <a:r>
              <a:rPr lang="fi-FI" dirty="0" smtClean="0"/>
              <a:t>Harkintakriteerit</a:t>
            </a:r>
          </a:p>
          <a:p>
            <a:pPr lvl="1"/>
            <a:r>
              <a:rPr lang="fi-FI" dirty="0" smtClean="0"/>
              <a:t>Avioliiton kestoaika</a:t>
            </a:r>
          </a:p>
          <a:p>
            <a:pPr lvl="1"/>
            <a:r>
              <a:rPr lang="fi-FI" dirty="0" smtClean="0"/>
              <a:t>Puolisoiden toiminta yhteisen talouden hyväksi</a:t>
            </a:r>
          </a:p>
          <a:p>
            <a:pPr lvl="1"/>
            <a:r>
              <a:rPr lang="fi-FI" dirty="0" smtClean="0"/>
              <a:t>Puolisoiden toiminta omaisuuden kartuttamiseksi ja säilyttämiseksi</a:t>
            </a:r>
          </a:p>
          <a:p>
            <a:pPr lvl="1"/>
            <a:r>
              <a:rPr lang="fi-FI" dirty="0" smtClean="0"/>
              <a:t>Muut näihin verrattavat puolisoiden taloutta koskevat seikat</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61</a:t>
            </a:fld>
            <a:endParaRPr lang="fi-FI"/>
          </a:p>
        </p:txBody>
      </p:sp>
      <p:sp>
        <p:nvSpPr>
          <p:cNvPr id="2" name="Otsikko 1"/>
          <p:cNvSpPr>
            <a:spLocks noGrp="1"/>
          </p:cNvSpPr>
          <p:nvPr>
            <p:ph type="title"/>
          </p:nvPr>
        </p:nvSpPr>
        <p:spPr/>
        <p:txBody>
          <a:bodyPr/>
          <a:lstStyle/>
          <a:p>
            <a:r>
              <a:rPr lang="fi-FI" dirty="0" smtClean="0"/>
              <a:t>Sovittelun edellytykset</a:t>
            </a:r>
            <a:endParaRPr lang="fi-FI"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340768"/>
            <a:ext cx="8229600" cy="5517232"/>
          </a:xfrm>
        </p:spPr>
        <p:txBody>
          <a:bodyPr>
            <a:normAutofit fontScale="85000" lnSpcReduction="10000"/>
          </a:bodyPr>
          <a:lstStyle/>
          <a:p>
            <a:pPr fontAlgn="base">
              <a:buNone/>
            </a:pPr>
            <a:r>
              <a:rPr lang="fi-FI" dirty="0" smtClean="0"/>
              <a:t>AL 103b.2 § Ositusta soviteltaessa voidaan määrätä:</a:t>
            </a:r>
          </a:p>
          <a:p>
            <a:pPr fontAlgn="base">
              <a:buNone/>
            </a:pPr>
            <a:r>
              <a:rPr lang="fi-FI" dirty="0" smtClean="0"/>
              <a:t>1) että puoliso ei saa avio- oikeuden nojalla toisen puolison omaisuutta taikka että sanottua oikeutta rajoitetaan;</a:t>
            </a:r>
          </a:p>
          <a:p>
            <a:pPr fontAlgn="base">
              <a:buNone/>
            </a:pPr>
            <a:r>
              <a:rPr lang="fi-FI" dirty="0" smtClean="0"/>
              <a:t>2) että tietty omaisuus, jonka puoliso on ansainnut tai saanut puolisoiden asuessa erillään tai joka puolisolla on ollut avioliittoon mentäessä taikka jonka puoliso on saanut avioliiton aikana perintönä, lahjana tai testamentin nojalla, on omaisuuden osituksessa kokonaan tai osaksi oleva omaisuutta, johon toisella puolisolla ei ole avio-oikeutta;</a:t>
            </a:r>
          </a:p>
          <a:p>
            <a:pPr fontAlgn="base">
              <a:buNone/>
            </a:pPr>
            <a:r>
              <a:rPr lang="fi-FI" dirty="0" smtClean="0"/>
              <a:t>3) että omaisuus, johon toisella puolisolla ei avioehtosopimuksen nojalla ole avio- oikeutta, on omaisuuden osituksessa kokonaan tai osaksi oleva omaisuutta, johon toisella puolisolla on avio-oikeus.</a:t>
            </a:r>
          </a:p>
        </p:txBody>
      </p:sp>
      <p:sp>
        <p:nvSpPr>
          <p:cNvPr id="4" name="Dian numeron paikkamerkki 3"/>
          <p:cNvSpPr>
            <a:spLocks noGrp="1"/>
          </p:cNvSpPr>
          <p:nvPr>
            <p:ph type="sldNum" sz="quarter" idx="12"/>
          </p:nvPr>
        </p:nvSpPr>
        <p:spPr/>
        <p:txBody>
          <a:bodyPr/>
          <a:lstStyle/>
          <a:p>
            <a:fld id="{F90BE805-A6F0-4AF7-91A8-04F2C8001DC8}" type="slidenum">
              <a:rPr lang="fi-FI" smtClean="0"/>
              <a:pPr/>
              <a:t>62</a:t>
            </a:fld>
            <a:endParaRPr lang="fi-FI"/>
          </a:p>
        </p:txBody>
      </p:sp>
      <p:sp>
        <p:nvSpPr>
          <p:cNvPr id="2" name="Otsikko 1"/>
          <p:cNvSpPr>
            <a:spLocks noGrp="1"/>
          </p:cNvSpPr>
          <p:nvPr>
            <p:ph type="title"/>
          </p:nvPr>
        </p:nvSpPr>
        <p:spPr/>
        <p:txBody>
          <a:bodyPr/>
          <a:lstStyle/>
          <a:p>
            <a:r>
              <a:rPr lang="fi-FI" dirty="0" smtClean="0"/>
              <a:t>Sovittelukeinot</a:t>
            </a:r>
            <a:endParaRPr lang="fi-FI"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0" y="0"/>
            <a:ext cx="9144000" cy="6597352"/>
          </a:xfrm>
        </p:spPr>
        <p:txBody>
          <a:bodyPr>
            <a:normAutofit/>
          </a:bodyPr>
          <a:lstStyle/>
          <a:p>
            <a:endParaRPr lang="fi-FI" dirty="0" smtClean="0"/>
          </a:p>
          <a:p>
            <a:r>
              <a:rPr lang="fi-FI" dirty="0" smtClean="0"/>
              <a:t>1. </a:t>
            </a:r>
            <a:r>
              <a:rPr lang="fi-FI" dirty="0" err="1" smtClean="0"/>
              <a:t>Tasinko-oikeuden</a:t>
            </a:r>
            <a:r>
              <a:rPr lang="fi-FI" dirty="0" smtClean="0"/>
              <a:t> rajoittaminen</a:t>
            </a:r>
          </a:p>
          <a:p>
            <a:pPr lvl="1"/>
            <a:r>
              <a:rPr lang="fi-FI" dirty="0" err="1" smtClean="0"/>
              <a:t>Tasinkoon</a:t>
            </a:r>
            <a:r>
              <a:rPr lang="fi-FI" dirty="0" smtClean="0"/>
              <a:t> oikeutettu jää kokonaan tai osittain ilman hänelle kuuluvaa </a:t>
            </a:r>
            <a:r>
              <a:rPr lang="fi-FI" dirty="0" err="1" smtClean="0"/>
              <a:t>tasinkoa</a:t>
            </a:r>
            <a:endParaRPr lang="fi-FI" dirty="0" smtClean="0"/>
          </a:p>
          <a:p>
            <a:pPr lvl="1"/>
            <a:r>
              <a:rPr lang="fi-FI" dirty="0" smtClean="0"/>
              <a:t>Enemmän </a:t>
            </a:r>
            <a:r>
              <a:rPr lang="fi-FI" dirty="0" err="1" smtClean="0"/>
              <a:t>AO-omaisuutta</a:t>
            </a:r>
            <a:r>
              <a:rPr lang="fi-FI" dirty="0" smtClean="0"/>
              <a:t> omistavan suojana oleva sovittelukeino</a:t>
            </a:r>
          </a:p>
          <a:p>
            <a:r>
              <a:rPr lang="fi-FI" dirty="0" smtClean="0"/>
              <a:t>2. </a:t>
            </a:r>
            <a:r>
              <a:rPr lang="fi-FI" dirty="0" err="1" smtClean="0"/>
              <a:t>Sivuomisuuden</a:t>
            </a:r>
            <a:r>
              <a:rPr lang="fi-FI" dirty="0" smtClean="0"/>
              <a:t> määrääminen </a:t>
            </a:r>
            <a:r>
              <a:rPr lang="fi-FI" dirty="0" err="1" smtClean="0"/>
              <a:t>VO-omaisuudeksi</a:t>
            </a:r>
            <a:endParaRPr lang="fi-FI" dirty="0" smtClean="0"/>
          </a:p>
          <a:p>
            <a:pPr lvl="1"/>
            <a:r>
              <a:rPr lang="fi-FI" dirty="0" smtClean="0"/>
              <a:t>Omistanut jo avioliittoa solmittaessa</a:t>
            </a:r>
          </a:p>
          <a:p>
            <a:pPr lvl="1"/>
            <a:r>
              <a:rPr lang="fi-FI" dirty="0" smtClean="0"/>
              <a:t>Saanut avioliiton aikana perintönä, lahjana, testamentin nojalla</a:t>
            </a:r>
          </a:p>
          <a:p>
            <a:pPr lvl="1"/>
            <a:r>
              <a:rPr lang="fi-FI" dirty="0" smtClean="0"/>
              <a:t>Ansainnut omaisuuden puolisoiden asuessa erillään</a:t>
            </a:r>
          </a:p>
          <a:p>
            <a:r>
              <a:rPr lang="fi-FI" dirty="0" smtClean="0"/>
              <a:t>3. Avioehtosopimuksen sovittelu</a:t>
            </a:r>
          </a:p>
          <a:p>
            <a:pPr lvl="1"/>
            <a:r>
              <a:rPr lang="fi-FI" dirty="0" smtClean="0"/>
              <a:t>Tuomioistuin tai pesänjakaja puuttuu avioehtoon niin että se menettää kokonaan tai osittain merkityksensä</a:t>
            </a:r>
          </a:p>
          <a:p>
            <a:pPr lvl="1"/>
            <a:r>
              <a:rPr lang="fi-FI" dirty="0" smtClean="0"/>
              <a:t>Laajennetaan puolitettavan omaisuuden piiriä, VO</a:t>
            </a:r>
            <a:r>
              <a:rPr lang="fi-FI" dirty="0" smtClean="0">
                <a:sym typeface="Wingdings" pitchFamily="2" charset="2"/>
              </a:rPr>
              <a:t>AO</a:t>
            </a:r>
            <a:endParaRPr lang="fi-FI" dirty="0" smtClean="0"/>
          </a:p>
        </p:txBody>
      </p:sp>
      <p:sp>
        <p:nvSpPr>
          <p:cNvPr id="4" name="Dian numeron paikkamerkki 3"/>
          <p:cNvSpPr>
            <a:spLocks noGrp="1"/>
          </p:cNvSpPr>
          <p:nvPr>
            <p:ph type="sldNum" sz="quarter" idx="12"/>
          </p:nvPr>
        </p:nvSpPr>
        <p:spPr/>
        <p:txBody>
          <a:bodyPr/>
          <a:lstStyle/>
          <a:p>
            <a:fld id="{F90BE805-A6F0-4AF7-91A8-04F2C8001DC8}" type="slidenum">
              <a:rPr lang="fi-FI" smtClean="0"/>
              <a:pPr/>
              <a:t>63</a:t>
            </a:fld>
            <a:endParaRPr lang="fi-FI"/>
          </a:p>
        </p:txBody>
      </p:sp>
      <p:sp>
        <p:nvSpPr>
          <p:cNvPr id="2" name="Otsikko 1"/>
          <p:cNvSpPr>
            <a:spLocks noGrp="1"/>
          </p:cNvSpPr>
          <p:nvPr>
            <p:ph type="title"/>
          </p:nvPr>
        </p:nvSpPr>
        <p:spPr>
          <a:xfrm flipV="1">
            <a:off x="457200" y="0"/>
            <a:ext cx="8229600" cy="274638"/>
          </a:xfrm>
        </p:spPr>
        <p:txBody>
          <a:bodyPr>
            <a:normAutofit fontScale="90000"/>
          </a:bodyPr>
          <a:lstStyle/>
          <a:p>
            <a:endParaRPr lang="fi-FI"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57200" y="1481328"/>
            <a:ext cx="8229600" cy="5044016"/>
          </a:xfrm>
        </p:spPr>
        <p:txBody>
          <a:bodyPr>
            <a:normAutofit fontScale="92500" lnSpcReduction="10000"/>
          </a:bodyPr>
          <a:lstStyle/>
          <a:p>
            <a:r>
              <a:rPr lang="fi-FI" dirty="0" smtClean="0"/>
              <a:t>Pekka ja Pirkko ovat päättäneet avioeron myötä laittaa lusikat jakoon. He ovat saaneet välinsä selvitetyksi ja päättävät pyrkiä jakamaan omaisuutensa sulassa sovussa. Omaisuutta heillä on suhteellisen paljon: yhteinen 150 neliömetrin suuruinen asunto Oulussa (arvo 180 000€), Pekan äidiltään saama kello (550€), yhteisiä tauluja (3 500€), Pirkon Audi-henkilöauto (25 000€), Pekan Toyota-auto (10 000€), yhteinen kesämökki (70 000€) sekä muuta irtaimistoa (800€). Velkaa heillä on 30 000€ asuntolainasta.</a:t>
            </a:r>
          </a:p>
          <a:p>
            <a:endParaRPr lang="fi-FI" dirty="0" smtClean="0"/>
          </a:p>
          <a:p>
            <a:r>
              <a:rPr lang="fi-FI" dirty="0" smtClean="0"/>
              <a:t>Laadi osituslaskelma ja ehdotus sopimusjaosta</a:t>
            </a:r>
            <a:endParaRPr lang="fi-FI" dirty="0"/>
          </a:p>
        </p:txBody>
      </p:sp>
      <p:sp>
        <p:nvSpPr>
          <p:cNvPr id="3" name="Dian numeron paikkamerkki 2"/>
          <p:cNvSpPr>
            <a:spLocks noGrp="1"/>
          </p:cNvSpPr>
          <p:nvPr>
            <p:ph type="sldNum" sz="quarter" idx="12"/>
          </p:nvPr>
        </p:nvSpPr>
        <p:spPr/>
        <p:txBody>
          <a:bodyPr/>
          <a:lstStyle/>
          <a:p>
            <a:fld id="{F90BE805-A6F0-4AF7-91A8-04F2C8001DC8}" type="slidenum">
              <a:rPr lang="fi-FI" smtClean="0"/>
              <a:pPr/>
              <a:t>64</a:t>
            </a:fld>
            <a:endParaRPr lang="fi-FI"/>
          </a:p>
        </p:txBody>
      </p:sp>
      <p:sp>
        <p:nvSpPr>
          <p:cNvPr id="4" name="Otsikko 3"/>
          <p:cNvSpPr>
            <a:spLocks noGrp="1"/>
          </p:cNvSpPr>
          <p:nvPr>
            <p:ph type="title"/>
          </p:nvPr>
        </p:nvSpPr>
        <p:spPr/>
        <p:txBody>
          <a:bodyPr/>
          <a:lstStyle/>
          <a:p>
            <a:r>
              <a:rPr lang="fi-FI" dirty="0" smtClean="0"/>
              <a:t>Tehtävä 3 - ositus</a:t>
            </a:r>
            <a:endParaRPr lang="fi-FI"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Tapani Lohi - Aviovarallisuusoikeus 2016</a:t>
            </a:r>
          </a:p>
          <a:p>
            <a:r>
              <a:rPr lang="fi-FI" dirty="0" smtClean="0"/>
              <a:t>Tapani Lohi – Perhe- ja jäämistöoikeuden perusteita luentosarja S2017 Lapin yliopisto</a:t>
            </a:r>
          </a:p>
          <a:p>
            <a:r>
              <a:rPr lang="fi-FI" dirty="0" smtClean="0"/>
              <a:t>Urpo Kangas – Perhe- ja </a:t>
            </a:r>
            <a:r>
              <a:rPr lang="fi-FI" smtClean="0"/>
              <a:t>jäämistöoikeuden perusteet 2013</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65</a:t>
            </a:fld>
            <a:endParaRPr lang="fi-FI"/>
          </a:p>
        </p:txBody>
      </p:sp>
      <p:sp>
        <p:nvSpPr>
          <p:cNvPr id="2" name="Otsikko 1"/>
          <p:cNvSpPr>
            <a:spLocks noGrp="1"/>
          </p:cNvSpPr>
          <p:nvPr>
            <p:ph type="title"/>
          </p:nvPr>
        </p:nvSpPr>
        <p:spPr/>
        <p:txBody>
          <a:bodyPr/>
          <a:lstStyle/>
          <a:p>
            <a:r>
              <a:rPr lang="fi-FI" dirty="0" smtClean="0"/>
              <a:t>Lähteitä</a:t>
            </a:r>
            <a:endParaRPr lang="fi-FI"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600200"/>
            <a:ext cx="8229600" cy="5069160"/>
          </a:xfrm>
        </p:spPr>
        <p:txBody>
          <a:bodyPr>
            <a:normAutofit fontScale="92500" lnSpcReduction="10000"/>
          </a:bodyPr>
          <a:lstStyle/>
          <a:p>
            <a:r>
              <a:rPr lang="fi-FI" dirty="0" smtClean="0"/>
              <a:t>AL 1 osan 3-luku: avioliiton esteiden tutkinta</a:t>
            </a:r>
          </a:p>
          <a:p>
            <a:pPr lvl="1"/>
            <a:r>
              <a:rPr lang="fi-FI" dirty="0" smtClean="0"/>
              <a:t>10 §: maistraatti/evankelis-luterilainen/ortodoksinen kirkko, jos ainakin toinen kihlakumppaneista on jäsen</a:t>
            </a:r>
          </a:p>
          <a:p>
            <a:pPr lvl="1"/>
            <a:r>
              <a:rPr lang="fi-FI" dirty="0" smtClean="0"/>
              <a:t>11 §: yhdessä pyydettävä avioliiton esteiden tutkintaa</a:t>
            </a:r>
          </a:p>
          <a:p>
            <a:pPr lvl="1"/>
            <a:r>
              <a:rPr lang="fi-FI" dirty="0" smtClean="0"/>
              <a:t>12 §: kirjallisesti vakuutettava esteiden tutkijalle ettei ole 7-9 § tarkoitettua estettä. Myös ilmoitus aiemmista </a:t>
            </a:r>
            <a:r>
              <a:rPr lang="fi-FI" dirty="0" err="1" smtClean="0"/>
              <a:t>avioliitoista/rek.par.suhteista</a:t>
            </a:r>
            <a:endParaRPr lang="fi-FI" dirty="0" smtClean="0"/>
          </a:p>
          <a:p>
            <a:pPr lvl="1"/>
            <a:r>
              <a:rPr lang="fi-FI" dirty="0" smtClean="0"/>
              <a:t>13 §: todistuksen esteiden tutkijalta saa aikaisintaan 7 päivää avioliiton esteiden tutkimisen pyytämisestä (painavista syistä myös aiemmin)</a:t>
            </a:r>
          </a:p>
          <a:p>
            <a:pPr lvl="1"/>
            <a:r>
              <a:rPr lang="fi-FI" dirty="0" smtClean="0"/>
              <a:t>18 §: ”Jos </a:t>
            </a:r>
            <a:r>
              <a:rPr lang="fi-FI" dirty="0"/>
              <a:t>13 §:ssä tarkoitetun todistuksen antamisesta on kulunut enemmän kuin neljä kuukautta, sen perusteella ei saa toimittaa </a:t>
            </a:r>
            <a:r>
              <a:rPr lang="fi-FI" dirty="0" smtClean="0"/>
              <a:t>vihkimistä”</a:t>
            </a:r>
          </a:p>
          <a:p>
            <a:pPr lvl="1"/>
            <a:r>
              <a:rPr lang="fi-FI" dirty="0" smtClean="0"/>
              <a:t>http://www.maistraatti.fi/fi/Palvelut/vihkiminen_ja_parisuhteen_rekisterointi/Vihkiminen/</a:t>
            </a:r>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7</a:t>
            </a:fld>
            <a:endParaRPr lang="fi-FI"/>
          </a:p>
        </p:txBody>
      </p:sp>
      <p:sp>
        <p:nvSpPr>
          <p:cNvPr id="2" name="Otsikko 1"/>
          <p:cNvSpPr>
            <a:spLocks noGrp="1"/>
          </p:cNvSpPr>
          <p:nvPr>
            <p:ph type="title"/>
          </p:nvPr>
        </p:nvSpPr>
        <p:spPr/>
        <p:txBody>
          <a:bodyPr>
            <a:normAutofit fontScale="90000"/>
          </a:bodyPr>
          <a:lstStyle/>
          <a:p>
            <a:r>
              <a:rPr lang="fi-FI" dirty="0" smtClean="0"/>
              <a:t>Vastaus 1 – avioliiton esteiden tutkinta</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8</a:t>
            </a:fld>
            <a:endParaRPr lang="fi-FI"/>
          </a:p>
        </p:txBody>
      </p:sp>
      <p:sp>
        <p:nvSpPr>
          <p:cNvPr id="2" name="Otsikko 1"/>
          <p:cNvSpPr>
            <a:spLocks noGrp="1"/>
          </p:cNvSpPr>
          <p:nvPr>
            <p:ph type="title"/>
          </p:nvPr>
        </p:nvSpPr>
        <p:spPr>
          <a:xfrm>
            <a:off x="457200" y="274638"/>
            <a:ext cx="8229600" cy="5602634"/>
          </a:xfrm>
        </p:spPr>
        <p:txBody>
          <a:bodyPr/>
          <a:lstStyle/>
          <a:p>
            <a:r>
              <a:rPr lang="fi-FI" dirty="0" smtClean="0"/>
              <a:t>Yhteiselämän lopettaminen, avioero ja lähestymiskielto</a:t>
            </a:r>
            <a:endParaRPr lang="fi-FI"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196752"/>
            <a:ext cx="8229600" cy="5472608"/>
          </a:xfrm>
        </p:spPr>
        <p:txBody>
          <a:bodyPr>
            <a:normAutofit fontScale="92500" lnSpcReduction="20000"/>
          </a:bodyPr>
          <a:lstStyle/>
          <a:p>
            <a:pPr fontAlgn="base"/>
            <a:r>
              <a:rPr lang="fi-FI" dirty="0" smtClean="0"/>
              <a:t>AL 1 osa 6:24 §: Tuomioistuin voi puolisoiden yhteisestä tai toisen puolison hakemuksesta:</a:t>
            </a:r>
          </a:p>
          <a:p>
            <a:pPr fontAlgn="base">
              <a:buNone/>
            </a:pPr>
            <a:r>
              <a:rPr lang="fi-FI" dirty="0" smtClean="0"/>
              <a:t>	1) päättää, että se puolisoista, joka on enemmän asunnon tarpeessa, saa jäädä asumaan yhteiseen kotiin;</a:t>
            </a:r>
          </a:p>
          <a:p>
            <a:pPr fontAlgn="base">
              <a:buNone/>
            </a:pPr>
            <a:r>
              <a:rPr lang="fi-FI" dirty="0" smtClean="0"/>
              <a:t>	2) velvoittaa toisen puolison muuttamaan yhteisestä kodista; ja</a:t>
            </a:r>
          </a:p>
          <a:p>
            <a:pPr fontAlgn="base">
              <a:buNone/>
            </a:pPr>
            <a:r>
              <a:rPr lang="fi-FI" dirty="0" smtClean="0"/>
              <a:t>	3) oikeuttaa puolison käyttämään sellaista toiselle puolisolle kuuluvaa irtainta omaisuutta, joka kuuluu puolisoiden yhteisesti käytettäväksi tarkoitettuun asuntoirtaimistoon taikka on puolison työväline tai tarkoitettu puolison tai lasten henkilökohtaista käyttöä varten; sopimus, jonka omistaja tekee toisen puolison käytettäväksi näin annetusta omaisuudesta kolmannen henkilön kanssa, ei rajoita sanottua käyttöoikeutta</a:t>
            </a:r>
          </a:p>
          <a:p>
            <a:endParaRPr lang="fi-FI" dirty="0"/>
          </a:p>
        </p:txBody>
      </p:sp>
      <p:sp>
        <p:nvSpPr>
          <p:cNvPr id="4" name="Dian numeron paikkamerkki 3"/>
          <p:cNvSpPr>
            <a:spLocks noGrp="1"/>
          </p:cNvSpPr>
          <p:nvPr>
            <p:ph type="sldNum" sz="quarter" idx="12"/>
          </p:nvPr>
        </p:nvSpPr>
        <p:spPr/>
        <p:txBody>
          <a:bodyPr/>
          <a:lstStyle/>
          <a:p>
            <a:fld id="{F90BE805-A6F0-4AF7-91A8-04F2C8001DC8}" type="slidenum">
              <a:rPr lang="fi-FI" smtClean="0"/>
              <a:pPr/>
              <a:t>9</a:t>
            </a:fld>
            <a:endParaRPr lang="fi-FI"/>
          </a:p>
        </p:txBody>
      </p:sp>
      <p:sp>
        <p:nvSpPr>
          <p:cNvPr id="2" name="Otsikko 1"/>
          <p:cNvSpPr>
            <a:spLocks noGrp="1"/>
          </p:cNvSpPr>
          <p:nvPr>
            <p:ph type="title"/>
          </p:nvPr>
        </p:nvSpPr>
        <p:spPr>
          <a:xfrm>
            <a:off x="457200" y="274638"/>
            <a:ext cx="7355160" cy="850106"/>
          </a:xfrm>
        </p:spPr>
        <p:txBody>
          <a:bodyPr>
            <a:normAutofit/>
          </a:bodyPr>
          <a:lstStyle/>
          <a:p>
            <a:r>
              <a:rPr lang="fi-FI" dirty="0" smtClean="0"/>
              <a:t>Yhteiselämän lopettaminen</a:t>
            </a:r>
            <a:endParaRPr lang="fi-FI"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la">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1004</TotalTime>
  <Words>5250</Words>
  <Application>Microsoft Office PowerPoint</Application>
  <PresentationFormat>Näytössä katseltava diaesitys (4:3)</PresentationFormat>
  <Paragraphs>677</Paragraphs>
  <Slides>65</Slides>
  <Notes>45</Notes>
  <HiddenSlides>0</HiddenSlides>
  <MMClips>0</MMClips>
  <ScaleCrop>false</ScaleCrop>
  <HeadingPairs>
    <vt:vector size="4" baseType="variant">
      <vt:variant>
        <vt:lpstr>Teema</vt:lpstr>
      </vt:variant>
      <vt:variant>
        <vt:i4>1</vt:i4>
      </vt:variant>
      <vt:variant>
        <vt:lpstr>Dian otsikot</vt:lpstr>
      </vt:variant>
      <vt:variant>
        <vt:i4>65</vt:i4>
      </vt:variant>
    </vt:vector>
  </HeadingPairs>
  <TitlesOfParts>
    <vt:vector size="66" baseType="lpstr">
      <vt:lpstr>Aula</vt:lpstr>
      <vt:lpstr>Perhe ja jämä</vt:lpstr>
      <vt:lpstr>Perhe- ja jäämistöoikeus</vt:lpstr>
      <vt:lpstr>Avioliitto-oikeus</vt:lpstr>
      <vt:lpstr>Avioliiton solmiminen</vt:lpstr>
      <vt:lpstr>Avioliiton esteet</vt:lpstr>
      <vt:lpstr>Tehtävä 1 – avioliiton esteiden tutkinta</vt:lpstr>
      <vt:lpstr>Vastaus 1 – avioliiton esteiden tutkinta</vt:lpstr>
      <vt:lpstr>Yhteiselämän lopettaminen, avioero ja lähestymiskielto</vt:lpstr>
      <vt:lpstr>Yhteiselämän lopettaminen</vt:lpstr>
      <vt:lpstr>PowerPoint-esitys</vt:lpstr>
      <vt:lpstr>Avioero</vt:lpstr>
      <vt:lpstr>PowerPoint-esitys</vt:lpstr>
      <vt:lpstr>Lähestymiskielto</vt:lpstr>
      <vt:lpstr>Tehtävä 2</vt:lpstr>
      <vt:lpstr>Vastaus 2 – avioero ja lapsen huolto</vt:lpstr>
      <vt:lpstr>Elatusvelvollisuus - AL 2 osa 4 luku </vt:lpstr>
      <vt:lpstr>PowerPoint-esitys</vt:lpstr>
      <vt:lpstr>Elatusapu lainvoiman saaneen avioeron jälkeen</vt:lpstr>
      <vt:lpstr>Puolison sukunimi</vt:lpstr>
      <vt:lpstr>PowerPoint-esitys</vt:lpstr>
      <vt:lpstr>PowerPoint-esitys</vt:lpstr>
      <vt:lpstr> Aviovarallisuusjärjestelmä</vt:lpstr>
      <vt:lpstr>Avioliiton varallisuusoikeudellisia ongelmia</vt:lpstr>
      <vt:lpstr>Erillisomistus</vt:lpstr>
      <vt:lpstr>Avioliittolain varallisuusoikeudelliset perusratkaisut</vt:lpstr>
      <vt:lpstr>Erillisomistus – AL 34 §</vt:lpstr>
      <vt:lpstr>PowerPoint-esitys</vt:lpstr>
      <vt:lpstr>Puolisoiden salainen yhteisomistus</vt:lpstr>
      <vt:lpstr>Salainen yhteisomistus, irtain omaisuus</vt:lpstr>
      <vt:lpstr>Kiinteistön salainen omistus ja sivullissuhteet</vt:lpstr>
      <vt:lpstr>Erillisvallinta</vt:lpstr>
      <vt:lpstr>Yksilöllinen velkavastuu</vt:lpstr>
      <vt:lpstr>Puolisoiden keskinäinen sopimusvapaus</vt:lpstr>
      <vt:lpstr>”Puolisopoikkeukset”</vt:lpstr>
      <vt:lpstr>Puolisoiden yhteisvastuu elatusvelasta</vt:lpstr>
      <vt:lpstr>Elatusvelka</vt:lpstr>
      <vt:lpstr>Avioliittolain vallinnanrajoitukset</vt:lpstr>
      <vt:lpstr>Vallinnanrajoitusten alaiset määräämistoimet</vt:lpstr>
      <vt:lpstr>Vallinnanrajoitusten kesto</vt:lpstr>
      <vt:lpstr>Vallintasuostumus ja tuomioistuimen lupa</vt:lpstr>
      <vt:lpstr>Vallinnanrajoitusten loukkauksen oikeusvaikutukset</vt:lpstr>
      <vt:lpstr>Avio-oikeus</vt:lpstr>
      <vt:lpstr>Omaisuuden AO/VO luonne</vt:lpstr>
      <vt:lpstr>PowerPoint-esitys</vt:lpstr>
      <vt:lpstr>Avioehtosopimus</vt:lpstr>
      <vt:lpstr>Avioehtosopimuksen muoto</vt:lpstr>
      <vt:lpstr>Sallitut avioehdot AL 41 §</vt:lpstr>
      <vt:lpstr>Osituksen esisopimus</vt:lpstr>
      <vt:lpstr>Ositus</vt:lpstr>
      <vt:lpstr>Ositusperusteet 85 §</vt:lpstr>
      <vt:lpstr>Osituksesta</vt:lpstr>
      <vt:lpstr>Velat</vt:lpstr>
      <vt:lpstr>Osituksen vaiheet</vt:lpstr>
      <vt:lpstr>Laskennallinen vaihe</vt:lpstr>
      <vt:lpstr>Reaalinen vaihe ja tasingon yksilöinti</vt:lpstr>
      <vt:lpstr>Poikkeuksia tasingon luovutusvelvollisuudesta</vt:lpstr>
      <vt:lpstr>Sopimus- ja toimitusositus</vt:lpstr>
      <vt:lpstr>Pesänjakaja</vt:lpstr>
      <vt:lpstr>Pesänjakajan tehtäviä</vt:lpstr>
      <vt:lpstr>Osituksen sovittelu</vt:lpstr>
      <vt:lpstr>Sovittelun edellytykset</vt:lpstr>
      <vt:lpstr>Sovittelukeinot</vt:lpstr>
      <vt:lpstr>PowerPoint-esitys</vt:lpstr>
      <vt:lpstr>Tehtävä 3 - ositus</vt:lpstr>
      <vt:lpstr>Lähteitä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Perhe ja jämä</dc:title>
  <dc:creator>Jari</dc:creator>
  <cp:lastModifiedBy>Sanna Luoma</cp:lastModifiedBy>
  <cp:revision>173</cp:revision>
  <dcterms:created xsi:type="dcterms:W3CDTF">2017-03-19T14:15:59Z</dcterms:created>
  <dcterms:modified xsi:type="dcterms:W3CDTF">2017-04-13T11:27:43Z</dcterms:modified>
</cp:coreProperties>
</file>