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1"/>
  </p:notesMasterIdLst>
  <p:sldIdLst>
    <p:sldId id="256" r:id="rId2"/>
    <p:sldId id="257" r:id="rId3"/>
    <p:sldId id="258" r:id="rId4"/>
    <p:sldId id="285" r:id="rId5"/>
    <p:sldId id="293" r:id="rId6"/>
    <p:sldId id="294" r:id="rId7"/>
    <p:sldId id="291" r:id="rId8"/>
    <p:sldId id="303" r:id="rId9"/>
    <p:sldId id="304" r:id="rId10"/>
    <p:sldId id="305" r:id="rId11"/>
    <p:sldId id="287" r:id="rId12"/>
    <p:sldId id="298" r:id="rId13"/>
    <p:sldId id="299" r:id="rId14"/>
    <p:sldId id="312" r:id="rId15"/>
    <p:sldId id="300" r:id="rId16"/>
    <p:sldId id="301" r:id="rId17"/>
    <p:sldId id="313" r:id="rId18"/>
    <p:sldId id="302" r:id="rId19"/>
    <p:sldId id="286" r:id="rId20"/>
    <p:sldId id="292" r:id="rId21"/>
    <p:sldId id="306" r:id="rId22"/>
    <p:sldId id="314" r:id="rId23"/>
    <p:sldId id="315" r:id="rId24"/>
    <p:sldId id="316" r:id="rId25"/>
    <p:sldId id="317" r:id="rId26"/>
    <p:sldId id="329" r:id="rId27"/>
    <p:sldId id="330" r:id="rId28"/>
    <p:sldId id="331" r:id="rId29"/>
    <p:sldId id="332" r:id="rId30"/>
    <p:sldId id="333" r:id="rId31"/>
    <p:sldId id="318" r:id="rId32"/>
    <p:sldId id="319" r:id="rId33"/>
    <p:sldId id="320" r:id="rId34"/>
    <p:sldId id="321" r:id="rId35"/>
    <p:sldId id="322" r:id="rId36"/>
    <p:sldId id="323" r:id="rId37"/>
    <p:sldId id="324" r:id="rId38"/>
    <p:sldId id="325" r:id="rId39"/>
    <p:sldId id="326" r:id="rId40"/>
    <p:sldId id="338" r:id="rId41"/>
    <p:sldId id="327" r:id="rId42"/>
    <p:sldId id="271" r:id="rId43"/>
    <p:sldId id="272" r:id="rId44"/>
    <p:sldId id="276" r:id="rId45"/>
    <p:sldId id="277" r:id="rId46"/>
    <p:sldId id="307" r:id="rId47"/>
    <p:sldId id="273" r:id="rId48"/>
    <p:sldId id="274" r:id="rId49"/>
    <p:sldId id="275" r:id="rId50"/>
    <p:sldId id="278" r:id="rId51"/>
    <p:sldId id="279" r:id="rId52"/>
    <p:sldId id="308" r:id="rId53"/>
    <p:sldId id="309" r:id="rId54"/>
    <p:sldId id="281" r:id="rId55"/>
    <p:sldId id="310" r:id="rId56"/>
    <p:sldId id="311" r:id="rId57"/>
    <p:sldId id="282" r:id="rId58"/>
    <p:sldId id="283" r:id="rId59"/>
    <p:sldId id="336" r:id="rId60"/>
    <p:sldId id="341" r:id="rId61"/>
    <p:sldId id="342" r:id="rId62"/>
    <p:sldId id="343" r:id="rId63"/>
    <p:sldId id="344" r:id="rId64"/>
    <p:sldId id="345" r:id="rId65"/>
    <p:sldId id="346" r:id="rId66"/>
    <p:sldId id="347" r:id="rId67"/>
    <p:sldId id="348" r:id="rId68"/>
    <p:sldId id="335" r:id="rId69"/>
    <p:sldId id="337" r:id="rId70"/>
    <p:sldId id="334" r:id="rId71"/>
    <p:sldId id="349" r:id="rId72"/>
    <p:sldId id="350" r:id="rId73"/>
    <p:sldId id="351" r:id="rId74"/>
    <p:sldId id="352" r:id="rId75"/>
    <p:sldId id="353" r:id="rId76"/>
    <p:sldId id="354" r:id="rId77"/>
    <p:sldId id="355" r:id="rId78"/>
    <p:sldId id="356" r:id="rId79"/>
    <p:sldId id="328" r:id="rId8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96" d="100"/>
          <a:sy n="96" d="100"/>
        </p:scale>
        <p:origin x="-252" y="-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C05637-2F8C-464E-A7BA-FD1376EE0220}" type="datetimeFigureOut">
              <a:rPr lang="fi-FI" smtClean="0"/>
              <a:t>2.3.2018</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CD4828-F4E5-4DFA-ADCB-4E4CEE51279C}" type="slidenum">
              <a:rPr lang="fi-FI" smtClean="0"/>
              <a:t>‹#›</a:t>
            </a:fld>
            <a:endParaRPr lang="fi-FI"/>
          </a:p>
        </p:txBody>
      </p:sp>
    </p:spTree>
    <p:extLst>
      <p:ext uri="{BB962C8B-B14F-4D97-AF65-F5344CB8AC3E}">
        <p14:creationId xmlns:p14="http://schemas.microsoft.com/office/powerpoint/2010/main" val="966551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920830F3-BC85-450E-AF7A-7DFACFAFF2D5}" type="datetimeFigureOut">
              <a:rPr lang="fi-FI" smtClean="0"/>
              <a:t>2.3.2018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3309398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20830F3-BC85-450E-AF7A-7DFACFAFF2D5}" type="datetimeFigureOut">
              <a:rPr lang="fi-FI" smtClean="0"/>
              <a:t>2.3.2018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1991033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20830F3-BC85-450E-AF7A-7DFACFAFF2D5}" type="datetimeFigureOut">
              <a:rPr lang="fi-FI" smtClean="0"/>
              <a:t>2.3.2018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2998399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20830F3-BC85-450E-AF7A-7DFACFAFF2D5}" type="datetimeFigureOut">
              <a:rPr lang="fi-FI" smtClean="0"/>
              <a:t>2.3.2018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3918026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0830F3-BC85-450E-AF7A-7DFACFAFF2D5}" type="datetimeFigureOut">
              <a:rPr lang="fi-FI" smtClean="0"/>
              <a:t>2.3.2018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290808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920830F3-BC85-450E-AF7A-7DFACFAFF2D5}" type="datetimeFigureOut">
              <a:rPr lang="fi-FI" smtClean="0"/>
              <a:t>2.3.2018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1334069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920830F3-BC85-450E-AF7A-7DFACFAFF2D5}" type="datetimeFigureOut">
              <a:rPr lang="fi-FI" smtClean="0"/>
              <a:t>2.3.2018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977764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920830F3-BC85-450E-AF7A-7DFACFAFF2D5}" type="datetimeFigureOut">
              <a:rPr lang="fi-FI" smtClean="0"/>
              <a:t>2.3.2018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452188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0830F3-BC85-450E-AF7A-7DFACFAFF2D5}" type="datetimeFigureOut">
              <a:rPr lang="fi-FI" smtClean="0"/>
              <a:t>2.3.2018</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2861283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0830F3-BC85-450E-AF7A-7DFACFAFF2D5}" type="datetimeFigureOut">
              <a:rPr lang="fi-FI" smtClean="0"/>
              <a:t>2.3.2018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195578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0830F3-BC85-450E-AF7A-7DFACFAFF2D5}" type="datetimeFigureOut">
              <a:rPr lang="fi-FI" smtClean="0"/>
              <a:t>2.3.2018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5577DBA-FF7A-4582-AACD-0FE78F368264}" type="slidenum">
              <a:rPr lang="fi-FI" smtClean="0"/>
              <a:t>‹#›</a:t>
            </a:fld>
            <a:endParaRPr lang="fi-FI"/>
          </a:p>
        </p:txBody>
      </p:sp>
    </p:spTree>
    <p:extLst>
      <p:ext uri="{BB962C8B-B14F-4D97-AF65-F5344CB8AC3E}">
        <p14:creationId xmlns:p14="http://schemas.microsoft.com/office/powerpoint/2010/main" val="426012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0830F3-BC85-450E-AF7A-7DFACFAFF2D5}" type="datetimeFigureOut">
              <a:rPr lang="fi-FI" smtClean="0"/>
              <a:t>2.3.2018</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577DBA-FF7A-4582-AACD-0FE78F368264}" type="slidenum">
              <a:rPr lang="fi-FI" smtClean="0"/>
              <a:t>‹#›</a:t>
            </a:fld>
            <a:endParaRPr lang="fi-FI"/>
          </a:p>
        </p:txBody>
      </p:sp>
    </p:spTree>
    <p:extLst>
      <p:ext uri="{BB962C8B-B14F-4D97-AF65-F5344CB8AC3E}">
        <p14:creationId xmlns:p14="http://schemas.microsoft.com/office/powerpoint/2010/main" val="3396600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finlex.fi/fi/oikeus/kko/kko/2012/20120048?search%5btype%5d=pika&amp;search%5bpika%5d=LESKI#highlight2" TargetMode="External"/><Relationship Id="rId2" Type="http://schemas.openxmlformats.org/officeDocument/2006/relationships/hyperlink" Target="http://www.finlex.fi/fi/oikeus/kko/kko/2012/20120048?search%5btype%5d=pika&amp;search%5bpika%5d=LESKI#highlight0"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4699" y="-115910"/>
            <a:ext cx="10423301" cy="1429555"/>
          </a:xfrm>
        </p:spPr>
        <p:txBody>
          <a:bodyPr/>
          <a:lstStyle/>
          <a:p>
            <a:r>
              <a:rPr lang="fi-FI" dirty="0" smtClean="0"/>
              <a:t>Perintöoikeus</a:t>
            </a:r>
            <a:endParaRPr lang="fi-FI" dirty="0"/>
          </a:p>
        </p:txBody>
      </p:sp>
      <p:sp>
        <p:nvSpPr>
          <p:cNvPr id="3" name="Subtitle 2"/>
          <p:cNvSpPr>
            <a:spLocks noGrp="1"/>
          </p:cNvSpPr>
          <p:nvPr>
            <p:ph type="subTitle" idx="1"/>
          </p:nvPr>
        </p:nvSpPr>
        <p:spPr/>
        <p:txBody>
          <a:bodyPr/>
          <a:lstStyle/>
          <a:p>
            <a:r>
              <a:rPr lang="fi-FI" dirty="0" smtClean="0"/>
              <a:t>Johdantokurssi</a:t>
            </a:r>
            <a:endParaRPr lang="fi-FI"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06332" y="1687132"/>
            <a:ext cx="6379335" cy="4784501"/>
          </a:xfrm>
          <a:prstGeom prst="rect">
            <a:avLst/>
          </a:prstGeom>
        </p:spPr>
      </p:pic>
    </p:spTree>
    <p:extLst>
      <p:ext uri="{BB962C8B-B14F-4D97-AF65-F5344CB8AC3E}">
        <p14:creationId xmlns:p14="http://schemas.microsoft.com/office/powerpoint/2010/main" val="262696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178632" y="176706"/>
            <a:ext cx="11858470" cy="6448945"/>
          </a:xfrm>
        </p:spPr>
        <p:txBody>
          <a:bodyPr>
            <a:normAutofit lnSpcReduction="10000"/>
          </a:bodyPr>
          <a:lstStyle/>
          <a:p>
            <a:r>
              <a:rPr lang="fi-FI" dirty="0"/>
              <a:t>Perintökaaren 3 luvun 1 a §:n 2 momentin tavoitteena on hallituksen esityksen (1982 vp. nro 225) mukaan turvata leskelle saavutetun asumistason säilyminen puolison kuoleman jälkeen. Esityksen mukaan tavoite saavutetaan yksinkertaisimmin sallimalla lesken jäädä asumaan yhteiseen kotiin. Toisaalta arvioitaessa millainen muu asunto sopisi lesken kodiksi on pidettävä lähtökohtana, että asunnossa tulisi olla yhtä monta huonetta kuin yhteisessä kodissa oli, jollei eloon jääneen puolison voida olettaa tulevan hyvin toimeen pienemmässäkin asunnossa. Asunnon sopivuutta arvioitaessa olisi myös kiinnitettävä huomiota siihen, että asunto mukavuustasoltaan vastaa yhteistä kotia</a:t>
            </a:r>
            <a:r>
              <a:rPr lang="fi-FI" dirty="0" smtClean="0"/>
              <a:t>.</a:t>
            </a:r>
          </a:p>
          <a:p>
            <a:r>
              <a:rPr lang="fi-FI" dirty="0"/>
              <a:t>Aulikki </a:t>
            </a:r>
            <a:r>
              <a:rPr lang="fi-FI" dirty="0" err="1"/>
              <a:t>Lintosen</a:t>
            </a:r>
            <a:r>
              <a:rPr lang="fi-FI" dirty="0"/>
              <a:t> varallisuuteen kuuluu raastuvanoikeuden päätöksessä kerrottu kerrostaloasunto. Se on kuitenkin pinta-alaltaan olennaisesti pienempi kuin puolisoiden yhteisenä kotina käytetty asunto eikä se myöskään tiloiltaan ja varustetasoltaan vastaa tuota rivitalohuoneistoa. Huomioon ottaen puolisoiden asumistason Väinö Pentti Olavi </a:t>
            </a:r>
            <a:r>
              <a:rPr lang="fi-FI" dirty="0" err="1"/>
              <a:t>Lintosen</a:t>
            </a:r>
            <a:r>
              <a:rPr lang="fi-FI" dirty="0"/>
              <a:t> eläessä Aulikki </a:t>
            </a:r>
            <a:r>
              <a:rPr lang="fi-FI" dirty="0" err="1"/>
              <a:t>Lintosen</a:t>
            </a:r>
            <a:r>
              <a:rPr lang="fi-FI" dirty="0"/>
              <a:t> omistama asunto ei ole hänen kodikseen sopiva. Näin ollen Aulikki </a:t>
            </a:r>
            <a:r>
              <a:rPr lang="fi-FI" dirty="0" err="1"/>
              <a:t>Lintosen</a:t>
            </a:r>
            <a:r>
              <a:rPr lang="fi-FI" dirty="0"/>
              <a:t> tulee saada pitää jakamattomana hallinnassaan Koivikkotien varrella sijaitseva puolisoiden yhteisenä kotinaan käyttämä asunto.</a:t>
            </a:r>
          </a:p>
        </p:txBody>
      </p:sp>
    </p:spTree>
    <p:extLst>
      <p:ext uri="{BB962C8B-B14F-4D97-AF65-F5344CB8AC3E}">
        <p14:creationId xmlns:p14="http://schemas.microsoft.com/office/powerpoint/2010/main" val="721380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Korvaus lesken hallinnasta ?</a:t>
            </a:r>
            <a:endParaRPr lang="fi-FI" dirty="0"/>
          </a:p>
        </p:txBody>
      </p:sp>
      <p:sp>
        <p:nvSpPr>
          <p:cNvPr id="3" name="Content Placeholder 2"/>
          <p:cNvSpPr>
            <a:spLocks noGrp="1"/>
          </p:cNvSpPr>
          <p:nvPr>
            <p:ph idx="1"/>
          </p:nvPr>
        </p:nvSpPr>
        <p:spPr/>
        <p:txBody>
          <a:bodyPr/>
          <a:lstStyle/>
          <a:p>
            <a:r>
              <a:rPr lang="fi-FI" dirty="0"/>
              <a:t>KKO 2003:129: Kysymys </a:t>
            </a:r>
            <a:r>
              <a:rPr lang="fi-FI" dirty="0" smtClean="0"/>
              <a:t>lesken </a:t>
            </a:r>
            <a:r>
              <a:rPr lang="fi-FI" dirty="0"/>
              <a:t>velvollisuudesta suorittaa kuolinpesälle korvausta, kun </a:t>
            </a:r>
            <a:r>
              <a:rPr lang="fi-FI" dirty="0" smtClean="0"/>
              <a:t>leski perillisen </a:t>
            </a:r>
            <a:r>
              <a:rPr lang="fi-FI" dirty="0"/>
              <a:t>jakovaatimuksen jälkeen oli pitänyt hallinnassaan kuolleen puolison jäämistöön kuulunutta asuntoa, jota oli käytetty puolisoiden yhteisenä kotina, mutta pesänjakaja oli sittemmin hylännyt </a:t>
            </a:r>
            <a:r>
              <a:rPr lang="fi-FI" dirty="0" smtClean="0"/>
              <a:t>lesken </a:t>
            </a:r>
            <a:r>
              <a:rPr lang="fi-FI" dirty="0"/>
              <a:t>vaatimuksen saada pitää asunto jakamattomana hallinnassaan perintökaaren 3 luvun 1 a §:n 2 momentin nojalla. (</a:t>
            </a:r>
            <a:r>
              <a:rPr lang="fi-FI" dirty="0" err="1"/>
              <a:t>Ään</a:t>
            </a:r>
            <a:r>
              <a:rPr lang="fi-FI" dirty="0"/>
              <a:t>.)</a:t>
            </a:r>
          </a:p>
        </p:txBody>
      </p:sp>
    </p:spTree>
    <p:extLst>
      <p:ext uri="{BB962C8B-B14F-4D97-AF65-F5344CB8AC3E}">
        <p14:creationId xmlns:p14="http://schemas.microsoft.com/office/powerpoint/2010/main" val="734837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478436" y="581441"/>
            <a:ext cx="10875364" cy="5144801"/>
          </a:xfrm>
        </p:spPr>
        <p:txBody>
          <a:bodyPr>
            <a:normAutofit/>
          </a:bodyPr>
          <a:lstStyle/>
          <a:p>
            <a:r>
              <a:rPr lang="fi-FI" dirty="0"/>
              <a:t>Eila M on pitänyt 10.2.1993 kuolleen puolisonsa Erkki H:n jäämistöön kuulunutta, puolisoiden yhteisenä kotinaan käyttämää kiinteistöä hallinnassaan, kunnes se on Erkki H:n jälkeen toimitetun ositus- ja perinnönjakotoimituksen aikana 27.10.1999 myyty. Eila M on toimituksessa vaatinut perintökaaren 3 luvun 1 a §:n 2 momentin nojalla oikeutta saada pitää jakamattomana hallinnassaan sanottua kiinteistöä. Pesänjakaja on 2.2.2000 toimittamassaan jaossa katsonut, että Eila M:llä oli ollut oma sovelias asunto, joten hänellä ei ollut ollut mainitun lainkohdan nojalla oikeutta pitää kiinteistöä hallinnassaan. </a:t>
            </a:r>
            <a:r>
              <a:rPr lang="fi-FI" u="sng" dirty="0"/>
              <a:t>Korkeimmassa oikeudessa on kysymys siitä, onko Eila M velvollinen maksamaan korvausta </a:t>
            </a:r>
            <a:r>
              <a:rPr lang="fi-FI" u="sng" dirty="0" err="1"/>
              <a:t>asuinkiinteistön</a:t>
            </a:r>
            <a:r>
              <a:rPr lang="fi-FI" u="sng" dirty="0"/>
              <a:t> hallinnasta saamastaan hyödystä siitä lukien, kun Erkki H:n rintaperillinen oli 4.4.1997 esittänyt jakovaatimuksen</a:t>
            </a:r>
            <a:r>
              <a:rPr lang="fi-FI" u="sng" dirty="0" smtClean="0"/>
              <a:t>.</a:t>
            </a:r>
            <a:r>
              <a:rPr lang="fi-FI" dirty="0" smtClean="0"/>
              <a:t> </a:t>
            </a:r>
            <a:r>
              <a:rPr lang="fi-FI" dirty="0" smtClean="0">
                <a:sym typeface="Wingdings" panose="05000000000000000000" pitchFamily="2" charset="2"/>
              </a:rPr>
              <a:t></a:t>
            </a:r>
            <a:endParaRPr lang="fi-FI" dirty="0"/>
          </a:p>
        </p:txBody>
      </p:sp>
    </p:spTree>
    <p:extLst>
      <p:ext uri="{BB962C8B-B14F-4D97-AF65-F5344CB8AC3E}">
        <p14:creationId xmlns:p14="http://schemas.microsoft.com/office/powerpoint/2010/main" val="297048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238594" y="365125"/>
            <a:ext cx="11115206" cy="6335478"/>
          </a:xfrm>
        </p:spPr>
        <p:txBody>
          <a:bodyPr>
            <a:normAutofit/>
          </a:bodyPr>
          <a:lstStyle/>
          <a:p>
            <a:r>
              <a:rPr lang="fi-FI" dirty="0"/>
              <a:t>Yleisten varallisuusoikeudellisten periaatteiden mukaan lähtökohtana on, että omaisuuden tuotto, mukaan lukien kiinteistön hallinnasta saatava hyöty, kuuluu omistajalle. Kuolinpesän omistaman kiinteistön tuotto kuuluu lähtökohtaisesti kuolinpesälle. Eloonjääneen puolison oikeudesta hallinnassaan olevan omaisuuden tuottoon on kuitenkin säädetty erikseen. Perintökaaren 3 luvun 1 a §:n 3 momentin mukaan eloonjääneen puolison oikeuteen pitää saman pykälän 1 ja 2 momentin mukaan omaisuutta hallinnassaan on vastaavasti sovellettava, mitä perintökaaren 12 luvussa on säädetty testamenttiin perustuvasta käyttöoikeudesta. Sanotun 12 luvun 3 §:n 1 momentin mukaan sillä, joka on testamentilla saanut käyttöoikeuden omaisuuteen, on oikeus hallita sitä ja saada sen tuotto.</a:t>
            </a:r>
          </a:p>
          <a:p>
            <a:r>
              <a:rPr lang="fi-FI" dirty="0" smtClean="0">
                <a:sym typeface="Wingdings" panose="05000000000000000000" pitchFamily="2" charset="2"/>
              </a:rPr>
              <a:t></a:t>
            </a:r>
            <a:endParaRPr lang="fi-FI" dirty="0"/>
          </a:p>
        </p:txBody>
      </p:sp>
    </p:spTree>
    <p:extLst>
      <p:ext uri="{BB962C8B-B14F-4D97-AF65-F5344CB8AC3E}">
        <p14:creationId xmlns:p14="http://schemas.microsoft.com/office/powerpoint/2010/main" val="2098320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553792"/>
            <a:ext cx="10515600" cy="5623171"/>
          </a:xfrm>
        </p:spPr>
        <p:txBody>
          <a:bodyPr>
            <a:normAutofit/>
          </a:bodyPr>
          <a:lstStyle/>
          <a:p>
            <a:r>
              <a:rPr lang="fi-FI" dirty="0"/>
              <a:t>Kysymys testamentin saajan oikeudesta pitää hyöty, jonka hän on saanut ennen testamentin julistamista mitättömäksi, on ollut joissakin tilanteissa Korkeimman oikeuden ratkaistavana. Ratkaisut ovat kuitenkin tilannesidonnaisia, eikä niistä siten saada johtoa nyt käsillä olevaan kysymykseen. Yleinen periaate kiinteistön hallinnan osalta on, että vilpittömässä mielessä oleva haltija saa pitää esineen tuoton. Saannonmoitetilanteessa oikeutettuna tuottoon on oikeuskäytännössä pidetty esineen haltijaa, mikäli hän on ulkonaisesti laillisen saannon perusteella vilpittömässä mielessä pitänyt esinettä hallinnassaan. Oikeus kiinteistön tuottoon on jatkunut siihen saakka, kunnes saannonmoitekanne on ratkaistu lainvoimaisesti (ks. esim. KKO 1929 I 27, 1934 II 98, 1935 II 9 ja 1957 II 19). Tämä kanta on omaksuttu vuonna 1995 voimaantulleen maakaaren 3 luvun 3 §:</a:t>
            </a:r>
            <a:r>
              <a:rPr lang="fi-FI" dirty="0" err="1"/>
              <a:t>ssä</a:t>
            </a:r>
            <a:r>
              <a:rPr lang="fi-FI" dirty="0"/>
              <a:t>. </a:t>
            </a:r>
            <a:r>
              <a:rPr lang="fi-FI" dirty="0">
                <a:sym typeface="Wingdings" panose="05000000000000000000" pitchFamily="2" charset="2"/>
              </a:rPr>
              <a:t></a:t>
            </a:r>
            <a:endParaRPr lang="fi-FI" dirty="0"/>
          </a:p>
          <a:p>
            <a:endParaRPr lang="fi-FI" dirty="0"/>
          </a:p>
        </p:txBody>
      </p:sp>
    </p:spTree>
    <p:extLst>
      <p:ext uri="{BB962C8B-B14F-4D97-AF65-F5344CB8AC3E}">
        <p14:creationId xmlns:p14="http://schemas.microsoft.com/office/powerpoint/2010/main" val="1756495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283563" y="251658"/>
            <a:ext cx="11678587" cy="6373994"/>
          </a:xfrm>
        </p:spPr>
        <p:txBody>
          <a:bodyPr>
            <a:normAutofit lnSpcReduction="10000"/>
          </a:bodyPr>
          <a:lstStyle/>
          <a:p>
            <a:r>
              <a:rPr lang="fi-FI" dirty="0"/>
              <a:t>Perintökaaren 3 luvun 1 a §:n 1 momentin mukaan eloonjäänyt puoliso saa pitää kuolleen puolison jäämistön jakamattomana hallinnassaan, jollei rintaperillisen jakovaatimuksesta tai perittävän tekemästä testamentista muuta johdu. Säännöksestä ei nimenomaisesti ilmene, päättyykö lesken hallinta jakovaatimukseen. Kun perintökaaren 18 luvun 2 §:n 1 momentin mukaan osakkaat hallitsevat yhteisesti pesän omaisuutta, mikäli erityistä kuolinpesän hallintoa ei ole järjestetty, on perusteltua tulkita 1 a §:n 1 momentin säännöstä siten, että eloonjääneen puolison oikeus pitää kuolleen puolison jäämistö sen nojalla hallinnassaan päättyy välittömästi kun rintaperillinen esittää jakovaatimuksen.</a:t>
            </a:r>
          </a:p>
          <a:p>
            <a:r>
              <a:rPr lang="fi-FI" dirty="0"/>
              <a:t>Perintökaaren 3 luvun 1 a §:n 2 momentin mukaan rintaperillisen jakovaatimuksen estämättä eloonjäänyt puoliso saa kuitenkin pitää jakamattomana hallinnassaan puolisoiden yhteisenä kotina käytetyn tai muun jäämistöön kuuluvan eloonjääneen puolison kodiksi sopivan asunnon, jollei kodiksi sopivaa asuntoa sisälly eloonjääneen puolison varallisuuteen. Oikeus hallita tällaista asuntoa jatkuu siis jakovaatimuksesta riippumatta. Lesken oikeus asunnon hallintaan ratkaistaan yleensä vasta osituksessa ja perinnönjaossa</a:t>
            </a:r>
            <a:r>
              <a:rPr lang="fi-FI" dirty="0" smtClean="0"/>
              <a:t>.</a:t>
            </a:r>
            <a:r>
              <a:rPr lang="fi-FI" dirty="0" smtClean="0">
                <a:sym typeface="Wingdings" panose="05000000000000000000" pitchFamily="2" charset="2"/>
              </a:rPr>
              <a:t></a:t>
            </a:r>
            <a:endParaRPr lang="fi-FI" dirty="0"/>
          </a:p>
          <a:p>
            <a:endParaRPr lang="fi-FI" dirty="0"/>
          </a:p>
        </p:txBody>
      </p:sp>
    </p:spTree>
    <p:extLst>
      <p:ext uri="{BB962C8B-B14F-4D97-AF65-F5344CB8AC3E}">
        <p14:creationId xmlns:p14="http://schemas.microsoft.com/office/powerpoint/2010/main" val="790127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343524" y="191696"/>
            <a:ext cx="11693577" cy="6254073"/>
          </a:xfrm>
        </p:spPr>
        <p:txBody>
          <a:bodyPr>
            <a:normAutofit/>
          </a:bodyPr>
          <a:lstStyle/>
          <a:p>
            <a:r>
              <a:rPr lang="fi-FI" dirty="0"/>
              <a:t>Perintökaaren 3 luvun 1 a §:n 2 momentin säännöksen tarkoituksena on turvata lesken asuminen. Lain esitöistä ilmenee lähtökohtana olevan, että lesken asuminen turvataan mukavuustasoltaan yhteistä kotia vastaavana. Yksinkertaisimmin tämä tapahtuisi sallimalla lesken jäädä asumaan yhteiseen kotiin (HE 225/1982 vp s. 10 - 11). Oikeuskäytännössä on katsottu, ettei leski ole velvollinen muuttamaan asumistasoltaan vaatimattomampaan asuntoon (KKO 1992:94).</a:t>
            </a:r>
          </a:p>
          <a:p>
            <a:r>
              <a:rPr lang="fi-FI" dirty="0" smtClean="0">
                <a:sym typeface="Wingdings" panose="05000000000000000000" pitchFamily="2" charset="2"/>
              </a:rPr>
              <a:t></a:t>
            </a:r>
            <a:endParaRPr lang="fi-FI" dirty="0"/>
          </a:p>
        </p:txBody>
      </p:sp>
    </p:spTree>
    <p:extLst>
      <p:ext uri="{BB962C8B-B14F-4D97-AF65-F5344CB8AC3E}">
        <p14:creationId xmlns:p14="http://schemas.microsoft.com/office/powerpoint/2010/main" val="2800373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normAutofit fontScale="92500" lnSpcReduction="20000"/>
          </a:bodyPr>
          <a:lstStyle/>
          <a:p>
            <a:r>
              <a:rPr lang="fi-FI" dirty="0"/>
              <a:t>Lesken oikeus hallita puolisoiden yhteisenä kotina ollutta asuntoa perustuu lesken suojaksi säädettyyn lainkohtaan eikä se ole, toisin kuin perintökaaren 3 luvun 1 a §:n 1 momentissa tarkoitettu lesken oikeus kuolleen puolison jäämistön jakamattomaan hallintaan muutoin, riippuvainen vainajan rintaperillisten tahdosta. </a:t>
            </a:r>
            <a:r>
              <a:rPr lang="fi-FI" u="sng" dirty="0"/>
              <a:t>Ottaen huomioon suojasäännöksen tarkoitus ja sitä koskevasta oikeuskäytännöstä sekä vilpittömän mielen suojasta saannonmoitetilanteessa edellä lausuttu Korkein oikeus katsoo, että lesken oikeus hallita asuntoa vastikkeetta jatkuu, kunnes kysymys hallintaoikeudesta ratkaistaan, ellei edeltä käsin ole selvää, ettei hallintaoikeusvaatimusta hyväksytä.</a:t>
            </a:r>
          </a:p>
          <a:p>
            <a:r>
              <a:rPr lang="fi-FI" dirty="0"/>
              <a:t>Kysymys siitä, onko Eila M:llä ollut oikeus pitää puolisonsa jäämistöön kuulunutta asuntoa hallinnassaan, ei ole ollut ennalta selvä. Eila M ei ole voinut olosuhteet huomioon ottaen tietää, millaiseen ratkaisuun pesänjakaja tai tuomioistuin myöhemmin päätyy. Vaikka pesänjakaja on katsonut, ettei Eila M:llä ollut ollut oikeutta asunnon hallintaan, ei Eila M ole velvollinen suorittamaan kuolinpesälle vaadittua korvausta asunnon hallinnasta perillisen 4.4.1997 esittämän jakovaatimuksen ja ositus- ja perinnönjakotoimituksen kestäessä 27.10.1999 tapahtuneen asunnon myynnin väliseltä ajalta.</a:t>
            </a:r>
            <a:r>
              <a:rPr lang="fi-FI" dirty="0">
                <a:sym typeface="Wingdings" panose="05000000000000000000" pitchFamily="2" charset="2"/>
              </a:rPr>
              <a:t></a:t>
            </a:r>
            <a:endParaRPr lang="fi-FI" dirty="0"/>
          </a:p>
          <a:p>
            <a:endParaRPr lang="fi-FI" dirty="0"/>
          </a:p>
        </p:txBody>
      </p:sp>
    </p:spTree>
    <p:extLst>
      <p:ext uri="{BB962C8B-B14F-4D97-AF65-F5344CB8AC3E}">
        <p14:creationId xmlns:p14="http://schemas.microsoft.com/office/powerpoint/2010/main" val="2460621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528034"/>
            <a:ext cx="10515600" cy="5648929"/>
          </a:xfrm>
        </p:spPr>
        <p:txBody>
          <a:bodyPr>
            <a:normAutofit/>
          </a:bodyPr>
          <a:lstStyle/>
          <a:p>
            <a:r>
              <a:rPr lang="fi-FI" dirty="0"/>
              <a:t>Koskelon eriävästä: leski ei voi lähteä siitä, ettei hänelle koidu edes minkäänlaista korvausvelvollisuuden riskiä, vaikka oikeutta asunnon hallintaan ei sittemmin katsottaisi olevan.</a:t>
            </a:r>
          </a:p>
          <a:p>
            <a:r>
              <a:rPr lang="fi-FI" dirty="0"/>
              <a:t>Hovioikeus on katsonut, että Eila M:llä ei ole ollut oikeutta perintökaaren 3 luvun 1 a §:n 2 momentin mukaiseen suojaan. Eila M ei ole valituksensa perusteeksi vedonnut siihen, että hovioikeuden tuomio olisi tältä osalta virheellinen. Näin ollen Korkeimmassa oikeudessa on Eila M:n valituksen perusteella harkittava vain sitä, mihin saakka Eila M:llä on ollut oikeus pitää kiinteistöä hallinnassaan ilman korvausvelvollisuutta.</a:t>
            </a:r>
          </a:p>
          <a:p>
            <a:r>
              <a:rPr lang="fi-FI" dirty="0"/>
              <a:t>Edellä esitetyillä perusteilla katson, että Eila M on velvollinen suorittamaan kuolinpesälle korvausta kiinteistön hallinnasta saamastaan hyödystä jakovaatimuksen esittämisestä lukien.</a:t>
            </a:r>
          </a:p>
          <a:p>
            <a:endParaRPr lang="fi-FI" dirty="0"/>
          </a:p>
        </p:txBody>
      </p:sp>
    </p:spTree>
    <p:extLst>
      <p:ext uri="{BB962C8B-B14F-4D97-AF65-F5344CB8AC3E}">
        <p14:creationId xmlns:p14="http://schemas.microsoft.com/office/powerpoint/2010/main" val="3391026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Lesken perintöoikeus</a:t>
            </a:r>
            <a:endParaRPr lang="fi-FI" dirty="0"/>
          </a:p>
        </p:txBody>
      </p:sp>
      <p:sp>
        <p:nvSpPr>
          <p:cNvPr id="3" name="Content Placeholder 2"/>
          <p:cNvSpPr>
            <a:spLocks noGrp="1"/>
          </p:cNvSpPr>
          <p:nvPr>
            <p:ph idx="1"/>
          </p:nvPr>
        </p:nvSpPr>
        <p:spPr/>
        <p:txBody>
          <a:bodyPr>
            <a:normAutofit/>
          </a:bodyPr>
          <a:lstStyle/>
          <a:p>
            <a:r>
              <a:rPr lang="fi-FI" dirty="0" smtClean="0"/>
              <a:t>Missä tilanteissa ?</a:t>
            </a:r>
          </a:p>
          <a:p>
            <a:r>
              <a:rPr lang="fi-FI" dirty="0" smtClean="0"/>
              <a:t>Avio-oikeuden vaikutus ?</a:t>
            </a:r>
          </a:p>
          <a:p>
            <a:r>
              <a:rPr lang="fi-FI" dirty="0" smtClean="0"/>
              <a:t>Toissijaisten perillisten oikeus ?</a:t>
            </a:r>
          </a:p>
          <a:p>
            <a:r>
              <a:rPr lang="fi-FI" dirty="0" smtClean="0">
                <a:sym typeface="Wingdings" panose="05000000000000000000" pitchFamily="2" charset="2"/>
              </a:rPr>
              <a:t>Rajoitettu omistusoikeus</a:t>
            </a:r>
          </a:p>
          <a:p>
            <a:r>
              <a:rPr lang="fi-FI" dirty="0" smtClean="0">
                <a:sym typeface="Wingdings" panose="05000000000000000000" pitchFamily="2" charset="2"/>
              </a:rPr>
              <a:t>Pesänjako lesken eläessä, kuka voi vaatia ?</a:t>
            </a:r>
            <a:endParaRPr lang="fi-FI" dirty="0"/>
          </a:p>
        </p:txBody>
      </p:sp>
    </p:spTree>
    <p:extLst>
      <p:ext uri="{BB962C8B-B14F-4D97-AF65-F5344CB8AC3E}">
        <p14:creationId xmlns:p14="http://schemas.microsoft.com/office/powerpoint/2010/main" val="2402368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Lakimääräinen perintöoikeus</a:t>
            </a:r>
            <a:endParaRPr lang="fi-FI" dirty="0"/>
          </a:p>
        </p:txBody>
      </p:sp>
      <p:sp>
        <p:nvSpPr>
          <p:cNvPr id="3" name="Content Placeholder 2"/>
          <p:cNvSpPr>
            <a:spLocks noGrp="1"/>
          </p:cNvSpPr>
          <p:nvPr>
            <p:ph idx="1"/>
          </p:nvPr>
        </p:nvSpPr>
        <p:spPr/>
        <p:txBody>
          <a:bodyPr/>
          <a:lstStyle/>
          <a:p>
            <a:r>
              <a:rPr lang="fi-FI" smtClean="0"/>
              <a:t>Parenteelit=sukulaisten perimys</a:t>
            </a:r>
            <a:endParaRPr lang="fi-FI" dirty="0" smtClean="0"/>
          </a:p>
          <a:p>
            <a:r>
              <a:rPr lang="fi-FI" dirty="0" smtClean="0"/>
              <a:t>Rintaperillisten etusija, ja rajaton </a:t>
            </a:r>
            <a:r>
              <a:rPr lang="fi-FI" dirty="0" err="1" smtClean="0"/>
              <a:t>sijaantulo</a:t>
            </a:r>
            <a:endParaRPr lang="fi-FI" dirty="0" smtClean="0"/>
          </a:p>
          <a:p>
            <a:r>
              <a:rPr lang="fi-FI" dirty="0" smtClean="0"/>
              <a:t>Erota aina tilanteet, joissa perittävältä jäi leski / ei jäänyt leskeä</a:t>
            </a:r>
          </a:p>
          <a:p>
            <a:r>
              <a:rPr lang="fi-FI" dirty="0" smtClean="0"/>
              <a:t>Toinen parenteeli: vanhemmat, </a:t>
            </a:r>
            <a:r>
              <a:rPr lang="fi-FI" dirty="0" err="1" smtClean="0"/>
              <a:t>sijaantulo</a:t>
            </a:r>
            <a:endParaRPr lang="fi-FI" dirty="0" smtClean="0"/>
          </a:p>
          <a:p>
            <a:r>
              <a:rPr lang="fi-FI" dirty="0" smtClean="0"/>
              <a:t>Kolmas parenteeli: perittävän isovanhemmat, rajoitettu </a:t>
            </a:r>
            <a:r>
              <a:rPr lang="fi-FI" dirty="0" err="1" smtClean="0"/>
              <a:t>sijaantulo</a:t>
            </a:r>
            <a:r>
              <a:rPr lang="fi-FI" dirty="0" smtClean="0"/>
              <a:t> </a:t>
            </a:r>
            <a:r>
              <a:rPr lang="fi-FI" dirty="0" smtClean="0">
                <a:sym typeface="Wingdings" panose="05000000000000000000" pitchFamily="2" charset="2"/>
              </a:rPr>
              <a:t></a:t>
            </a:r>
            <a:endParaRPr lang="fi-FI" dirty="0" smtClean="0"/>
          </a:p>
          <a:p>
            <a:pPr marL="0" indent="0">
              <a:buNone/>
            </a:pPr>
            <a:r>
              <a:rPr lang="fi-FI" dirty="0" smtClean="0"/>
              <a:t> serkut eivät peri</a:t>
            </a:r>
            <a:endParaRPr lang="fi-FI" dirty="0"/>
          </a:p>
        </p:txBody>
      </p:sp>
    </p:spTree>
    <p:extLst>
      <p:ext uri="{BB962C8B-B14F-4D97-AF65-F5344CB8AC3E}">
        <p14:creationId xmlns:p14="http://schemas.microsoft.com/office/powerpoint/2010/main" val="24096652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Pesänjako lesken eläessä</a:t>
            </a:r>
            <a:endParaRPr lang="fi-FI" dirty="0"/>
          </a:p>
        </p:txBody>
      </p:sp>
      <p:sp>
        <p:nvSpPr>
          <p:cNvPr id="3" name="Content Placeholder 2"/>
          <p:cNvSpPr>
            <a:spLocks noGrp="1"/>
          </p:cNvSpPr>
          <p:nvPr>
            <p:ph idx="1"/>
          </p:nvPr>
        </p:nvSpPr>
        <p:spPr/>
        <p:txBody>
          <a:bodyPr/>
          <a:lstStyle/>
          <a:p>
            <a:r>
              <a:rPr lang="fi-FI" dirty="0" smtClean="0"/>
              <a:t>Lesken eläessä toimitetussa pesänjaossa tasinkoetuoikeuteen vetoaminen </a:t>
            </a:r>
            <a:r>
              <a:rPr lang="fi-FI" dirty="0" smtClean="0">
                <a:sym typeface="Wingdings" panose="05000000000000000000" pitchFamily="2" charset="2"/>
              </a:rPr>
              <a:t> </a:t>
            </a:r>
            <a:r>
              <a:rPr lang="fi-FI" dirty="0" smtClean="0"/>
              <a:t>KKO 1997:107 ja KKO 1999:104: ”Perintökaaren </a:t>
            </a:r>
            <a:r>
              <a:rPr lang="fi-FI" dirty="0"/>
              <a:t>3 luvun 5 a §:ssä tarkoitetun jaon yhteydessä ei voitu laillisesti toimittaa ositusta. Eloonjäänyt puoliso ei siten voinut jaon yhteydessä vedota avioliittolain 103 §:n 2 momentissa säädettyyn oikeuteen olla luovuttamatta omaisuuttaan ensiksi kuolleen puolison perillisille. (</a:t>
            </a:r>
            <a:r>
              <a:rPr lang="fi-FI" dirty="0" err="1"/>
              <a:t>Ään</a:t>
            </a:r>
            <a:r>
              <a:rPr lang="fi-FI" dirty="0" smtClean="0"/>
              <a:t>.)” </a:t>
            </a:r>
            <a:endParaRPr lang="fi-FI" dirty="0"/>
          </a:p>
        </p:txBody>
      </p:sp>
    </p:spTree>
    <p:extLst>
      <p:ext uri="{BB962C8B-B14F-4D97-AF65-F5344CB8AC3E}">
        <p14:creationId xmlns:p14="http://schemas.microsoft.com/office/powerpoint/2010/main" val="2335507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Esimerkkitapaus</a:t>
            </a:r>
            <a:endParaRPr lang="fi-FI" dirty="0"/>
          </a:p>
        </p:txBody>
      </p:sp>
      <p:sp>
        <p:nvSpPr>
          <p:cNvPr id="3" name="Content Placeholder 2"/>
          <p:cNvSpPr>
            <a:spLocks noGrp="1"/>
          </p:cNvSpPr>
          <p:nvPr>
            <p:ph idx="1"/>
          </p:nvPr>
        </p:nvSpPr>
        <p:spPr>
          <a:xfrm>
            <a:off x="433466" y="1465861"/>
            <a:ext cx="11123950" cy="5009890"/>
          </a:xfrm>
        </p:spPr>
        <p:txBody>
          <a:bodyPr>
            <a:normAutofit fontScale="92500" lnSpcReduction="10000"/>
          </a:bodyPr>
          <a:lstStyle/>
          <a:p>
            <a:r>
              <a:rPr lang="fi-FI" dirty="0" smtClean="0"/>
              <a:t>Elli ja Eelis ovat tehneet keskinäisen testamentin, jonka mukaisesti eloonjäänyt puoliso saa pitää vallinnassaan kaiken puolisoiden omaisuuden. Jos Eelis kuolee ensin, tulee Ellin kuoleman jälkeen jakaa Eeliksen osuus hänen kolmelle lapsenlapselleen. Eeliksellä ja Ellillä yhteinen lapsi Eppu, jolla siis kolme lasta.</a:t>
            </a:r>
          </a:p>
          <a:p>
            <a:r>
              <a:rPr lang="fi-FI" dirty="0" smtClean="0"/>
              <a:t>Eelis on kuollut 2002. Hänen omaisuutensa arvo tuolloin oli 80.000 euroa. Ei avio-oikeudesta vapaata omaisuutta kummallakaan. Ellin varallisuus Eeliksen kuollessa oli 120.000 euroa. Kun Elli kuolee 2015, on hänen jäämistönsä arvo 250.000 euroa.</a:t>
            </a:r>
          </a:p>
          <a:p>
            <a:r>
              <a:rPr lang="fi-FI" dirty="0" smtClean="0"/>
              <a:t>Eppu vaatii Eeliksen jälkeen lakiosaansa ja toteaa, että Eeliksen toissijaisten perillisten osuus arvostetaan vuoden 2002 arvoon.</a:t>
            </a:r>
          </a:p>
          <a:p>
            <a:r>
              <a:rPr lang="fi-FI" dirty="0" smtClean="0"/>
              <a:t>Mitä vastaat ? Miten jäämistö jaetaan ? Ota kantaa myös sellaiseen tilanteeseen, jossa </a:t>
            </a:r>
            <a:r>
              <a:rPr lang="fi-FI" dirty="0" err="1" smtClean="0"/>
              <a:t>Eelli</a:t>
            </a:r>
            <a:r>
              <a:rPr lang="fi-FI" dirty="0" smtClean="0"/>
              <a:t> ja Eelis olisivat tehneet </a:t>
            </a:r>
            <a:r>
              <a:rPr lang="fi-FI" dirty="0" err="1" smtClean="0"/>
              <a:t>kaikenkattavan</a:t>
            </a:r>
            <a:r>
              <a:rPr lang="fi-FI" dirty="0" smtClean="0"/>
              <a:t> ja molemminpuolisen avioehdon.</a:t>
            </a:r>
          </a:p>
          <a:p>
            <a:endParaRPr lang="fi-FI" dirty="0"/>
          </a:p>
        </p:txBody>
      </p:sp>
    </p:spTree>
    <p:extLst>
      <p:ext uri="{BB962C8B-B14F-4D97-AF65-F5344CB8AC3E}">
        <p14:creationId xmlns:p14="http://schemas.microsoft.com/office/powerpoint/2010/main" val="7950740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2012:90</a:t>
            </a:r>
            <a:endParaRPr lang="fi-FI" dirty="0"/>
          </a:p>
        </p:txBody>
      </p:sp>
      <p:sp>
        <p:nvSpPr>
          <p:cNvPr id="3" name="Content Placeholder 2"/>
          <p:cNvSpPr>
            <a:spLocks noGrp="1"/>
          </p:cNvSpPr>
          <p:nvPr>
            <p:ph idx="1"/>
          </p:nvPr>
        </p:nvSpPr>
        <p:spPr/>
        <p:txBody>
          <a:bodyPr>
            <a:normAutofit lnSpcReduction="10000"/>
          </a:bodyPr>
          <a:lstStyle/>
          <a:p>
            <a:pPr fontAlgn="base"/>
            <a:r>
              <a:rPr lang="fi-FI" dirty="0"/>
              <a:t>Puolisot A ja B olivat tehneet keskinäisen omistusoikeustestamentin. A:n kuoltua hänen jäämistönsä pääasiallisena omaisuutena oli puolet asunto-osakkeista, joista loput omisti B. Asunto-osakkeet oikeuttivat puolisoiden yhteisenä kotina käytetyn asunnon hallintaan. B ilmoitti vetoavansa testamenttiin, joka sai lainvoiman, ja lisäksi perintökaaren 3 luvun 1 a §:n 2 momentin mukaiseen oikeuteen pitää asunto jakamattomana hallinnassaan.</a:t>
            </a:r>
          </a:p>
          <a:p>
            <a:pPr fontAlgn="base"/>
            <a:r>
              <a:rPr lang="fi-FI" dirty="0"/>
              <a:t>Omistusoikeustestamenttiin vetoaminen ei estänyt antamasta B:lle perintökaaren 3 luvun 1 a §:n 2 momentin nojalla hallintaoikeutta yhteisenä kotina käytettyyn asuntoon. B:n oikeus asuntoon oli toteutettava perinnönjaossa ennen rintaperillisen oikeutta lakiosaan.</a:t>
            </a:r>
          </a:p>
          <a:p>
            <a:endParaRPr lang="fi-FI" dirty="0"/>
          </a:p>
        </p:txBody>
      </p:sp>
    </p:spTree>
    <p:extLst>
      <p:ext uri="{BB962C8B-B14F-4D97-AF65-F5344CB8AC3E}">
        <p14:creationId xmlns:p14="http://schemas.microsoft.com/office/powerpoint/2010/main" val="8729064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sp>
        <p:nvSpPr>
          <p:cNvPr id="3" name="Content Placeholder 2"/>
          <p:cNvSpPr>
            <a:spLocks noGrp="1"/>
          </p:cNvSpPr>
          <p:nvPr>
            <p:ph idx="1"/>
          </p:nvPr>
        </p:nvSpPr>
        <p:spPr>
          <a:xfrm>
            <a:off x="104104" y="241523"/>
            <a:ext cx="11139151" cy="6056245"/>
          </a:xfrm>
        </p:spPr>
        <p:txBody>
          <a:bodyPr>
            <a:normAutofit fontScale="92500" lnSpcReduction="20000"/>
          </a:bodyPr>
          <a:lstStyle/>
          <a:p>
            <a:pPr fontAlgn="base"/>
            <a:r>
              <a:rPr lang="fi-FI" dirty="0"/>
              <a:t>7. </a:t>
            </a:r>
            <a:r>
              <a:rPr lang="fi-FI" u="sng" dirty="0"/>
              <a:t>Perintökaaren 3 luvun 1 a §:ssä ei ole säännelty kysymystä siitä, voiko eloonjäänyt puoliso saada hyväkseen sekä lainkohdassa tarkoitetun vähimmäissuojan että hänen hyväkseen tehdyn omistusoikeustestamentin oikeudet.</a:t>
            </a:r>
            <a:r>
              <a:rPr lang="fi-FI" dirty="0"/>
              <a:t> Asiaa ei ole käsitelty myöskään lainkohdan esitöissä.</a:t>
            </a:r>
          </a:p>
          <a:p>
            <a:pPr fontAlgn="base"/>
            <a:r>
              <a:rPr lang="fi-FI" dirty="0"/>
              <a:t>8. Korkein oikeus toteaa, että perintökaaren 3 luvun 1 a §:n 2 momentin tarkoituksena on nimenomaan turvata leskelle hänen saavuttamansa asumistason säilyttäminen puolison kuoleman jälkeen (HE 225/1982 vp s. 10). Säännöksen sanamuodosta ilmenee, että lainkohdan mukainen lesken hallintaoikeus syrjäyttää sekä rintaperillisen että testamentin saajan oikeuden. Hallintaoikeuden saamiselle ei ole säädetty mitään muita edellytyksiä kuin, että </a:t>
            </a:r>
            <a:r>
              <a:rPr lang="fi-FI" dirty="0" smtClean="0"/>
              <a:t>leski</a:t>
            </a:r>
            <a:r>
              <a:rPr lang="fi-FI" dirty="0"/>
              <a:t> vaatii sanottua oikeutta, eikä sitä estä mikään muu seikka kuin, että lesken omaan varallisuuteen kuuluu kodiksi sopiva asunto. Lainkohdan mukaan hallintaoikeuden saamisen edellytyksenä ei siis ole esimerkiksi etujen punninta tai tarveharkinta lesken ja rintaperillisten välillä, eikä sitä estä esimerkiksi lesken oman varallisuuden suuri arvo eikä myöskään leskelle annettavat aviovarallisuusoikeuteen tai muut perintöoikeuteen perustuvat oikeudet. Tällaisesta sääntelytavasta voidaan päätellä, että lesken asema on tarkoitettu hyvin vahvaksi muihin jäämistötahoihin nähden ja se pitäisi olla helppo toteuttaa</a:t>
            </a:r>
            <a:r>
              <a:rPr lang="fi-FI" dirty="0" smtClean="0"/>
              <a:t>. </a:t>
            </a:r>
            <a:r>
              <a:rPr lang="fi-FI" dirty="0" smtClean="0">
                <a:sym typeface="Wingdings" panose="05000000000000000000" pitchFamily="2" charset="2"/>
              </a:rPr>
              <a:t></a:t>
            </a:r>
            <a:endParaRPr lang="fi-FI" dirty="0"/>
          </a:p>
          <a:p>
            <a:endParaRPr lang="fi-FI" dirty="0"/>
          </a:p>
        </p:txBody>
      </p:sp>
    </p:spTree>
    <p:extLst>
      <p:ext uri="{BB962C8B-B14F-4D97-AF65-F5344CB8AC3E}">
        <p14:creationId xmlns:p14="http://schemas.microsoft.com/office/powerpoint/2010/main" val="2450547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168498" y="202886"/>
            <a:ext cx="11577034" cy="5721395"/>
          </a:xfrm>
        </p:spPr>
        <p:txBody>
          <a:bodyPr>
            <a:normAutofit fontScale="92500"/>
          </a:bodyPr>
          <a:lstStyle/>
          <a:p>
            <a:pPr fontAlgn="base"/>
            <a:r>
              <a:rPr lang="fi-FI" dirty="0"/>
              <a:t>9. Jos kuolleen puolison jäämistön pääasiallisena varallisuutena on puolisoiden yhteinen asunto tai osa siitä, ja jos lesken lakisääteinen hallintaoikeus asuntoon syrjäytyisi hänen vedottuaan hyväkseen tehtyyn omistusoikeustestamenttiin, testamenttiin perustuva oikeus ei takaisi leskelle samanlaista hallintaoikeuden turvaa kuin lain mukainen oikeus. Jos </a:t>
            </a:r>
            <a:r>
              <a:rPr lang="fi-FI" dirty="0" smtClean="0"/>
              <a:t>leski</a:t>
            </a:r>
            <a:r>
              <a:rPr lang="fi-FI" dirty="0"/>
              <a:t> saisi vain testamentin mukaisen oikeuden eikä hänellä esimerkiksi vähävaraisuutensa vuoksi olisi mahdollisuutta suorittaa rintaperillisten lakiosia rahana, tuloksena olisi yhteisomistussuhde, joka voitaisiin joutua purkamaan. Tällainen lopputulos olisi ristiriidassa perintökaaren 3 luvun 1 a §:n tarkoituksen kanssa.</a:t>
            </a:r>
          </a:p>
          <a:p>
            <a:pPr fontAlgn="base"/>
            <a:r>
              <a:rPr lang="fi-FI" dirty="0"/>
              <a:t>10. Jos taas </a:t>
            </a:r>
            <a:r>
              <a:rPr lang="fi-FI" dirty="0" smtClean="0"/>
              <a:t>leski</a:t>
            </a:r>
            <a:r>
              <a:rPr lang="fi-FI" dirty="0"/>
              <a:t> joutuisi tyytymään pelkkään asumisoikeuteen eikä hänellä olisi oikeutta saattaa testamenttiin perustuvaa oikeutta voimaan, se voisi puolestaan johtaa epätyydyttävään testamenttausvapauden rajoittamiseen. Jos </a:t>
            </a:r>
            <a:r>
              <a:rPr lang="fi-FI" dirty="0" smtClean="0"/>
              <a:t>leski</a:t>
            </a:r>
            <a:r>
              <a:rPr lang="fi-FI" dirty="0"/>
              <a:t> joutuisi esimerkiksi olosuhteidensa muuttumisen takia luopumaan hallintaoikeudestaan, hänellä ei olisi sitä turvaa, jota puolisot olivat keskinäisellä testamentilla kenties juuri tätä tilannetta silmällä pitäen tarkoittaneet</a:t>
            </a:r>
            <a:r>
              <a:rPr lang="fi-FI" dirty="0" smtClean="0"/>
              <a:t>. </a:t>
            </a:r>
            <a:r>
              <a:rPr lang="fi-FI" dirty="0" smtClean="0">
                <a:sym typeface="Wingdings" panose="05000000000000000000" pitchFamily="2" charset="2"/>
              </a:rPr>
              <a:t></a:t>
            </a:r>
            <a:endParaRPr lang="fi-FI" dirty="0"/>
          </a:p>
          <a:p>
            <a:endParaRPr lang="fi-FI" dirty="0"/>
          </a:p>
        </p:txBody>
      </p:sp>
    </p:spTree>
    <p:extLst>
      <p:ext uri="{BB962C8B-B14F-4D97-AF65-F5344CB8AC3E}">
        <p14:creationId xmlns:p14="http://schemas.microsoft.com/office/powerpoint/2010/main" val="4803172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476518" y="231820"/>
            <a:ext cx="11256136" cy="6387921"/>
          </a:xfrm>
        </p:spPr>
        <p:txBody>
          <a:bodyPr>
            <a:normAutofit fontScale="85000" lnSpcReduction="20000"/>
          </a:bodyPr>
          <a:lstStyle/>
          <a:p>
            <a:pPr fontAlgn="base"/>
            <a:r>
              <a:rPr lang="fi-FI" dirty="0"/>
              <a:t>11. </a:t>
            </a:r>
            <a:r>
              <a:rPr lang="fi-FI" u="sng" dirty="0"/>
              <a:t>Näin ollen ei ole ilmennyt perusteita sille, etteikö leskelle voitaisi perinnönjaossa antaa sekä perintökaaren 3 luvun 1 a §:n 2 momentissa tarkoitettu yhteistä kotia koskeva lakimääräinen hallintaoikeus että hänelle testamentissa määrätty samaa asuntoa koskeva omistusoikeus. Kun lisäksi rintaperillisen lakiosavaatimus väistyy lesken lakimääräisen hallintaoikeuden tieltä, rintaperillisten lakiosavaatimus on toteutettava perinnönjaossa lesken hallintaoikeutta kaventamatta, kuten tässä tapauksessa on tehtykin.</a:t>
            </a:r>
          </a:p>
          <a:p>
            <a:pPr fontAlgn="base"/>
            <a:r>
              <a:rPr lang="fi-FI" dirty="0"/>
              <a:t>12. Edellä mainituilla perusteilla Korkein oikeus katsoo, että Fanny V:n lakiosa toteutetaan perinnönjaossa vasta Pirkko-Liisa J:n perintökaaren 3 luvun 1 a §:n 2 momenttiin perustuvan oikeuden jälkeen. Omistusoikeus asuntoon ja muuhun jäämistöön kuuluvaan omaisuuteen toteutetaan jaossa testamentin saajana olevan lesken ja rintaperillisten välisessä suhteessa perintökaaren 7 luvun 5 §:n ja 23 luvun 8 §:n mukaisesti, jollei testamentista muuta johdu. Kun testamentissa vain oikeutetaan testamentin saaja suorittamaan lakiosat rahana, Pirkko-Liisa J:llä ei ole velvollisuutta suorittaa lakiosia rahana. Kun Arvo J:n jäämistössä ei ole velkojen kattamisen jälkeen puolisoiden yhteisenä kotina käytetyn asunnon lisäksi muuta omaisuutta lakiosien maksamiseen ja kun Pirkko-Liisa J ei ole velvollinen suorittamaan lakiosia rahana pesän ulkopuolisilla varoilla, perinnönjaossa Fanny V:lle on pesänjakajan määräämin tavoin määrättävä omistusoikeus jäämistöön kuuluviin asunto-osakkeisiin hänen suhteellista lakiosaa vastaavaan osuuteensa osakkeista ja määrättävä omistusosuutta rasittamaan Pirkko-Liisa J:n perintökaaren 3 luvun 1 a §:n 2 momentin mukainen oikeus pitää kyseinen asunto jakamattomana hallinnassaan.</a:t>
            </a:r>
          </a:p>
          <a:p>
            <a:endParaRPr lang="fi-FI" dirty="0"/>
          </a:p>
        </p:txBody>
      </p:sp>
    </p:spTree>
    <p:extLst>
      <p:ext uri="{BB962C8B-B14F-4D97-AF65-F5344CB8AC3E}">
        <p14:creationId xmlns:p14="http://schemas.microsoft.com/office/powerpoint/2010/main" val="1288685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600" y="0"/>
            <a:ext cx="10972800" cy="1150854"/>
          </a:xfrm>
        </p:spPr>
        <p:txBody>
          <a:bodyPr/>
          <a:lstStyle/>
          <a:p>
            <a:r>
              <a:rPr lang="fi-FI" dirty="0" smtClean="0"/>
              <a:t>KKO 2016:60</a:t>
            </a:r>
            <a:endParaRPr lang="fi-FI" dirty="0"/>
          </a:p>
        </p:txBody>
      </p:sp>
      <p:sp>
        <p:nvSpPr>
          <p:cNvPr id="3" name="Sisällön paikkamerkki 2"/>
          <p:cNvSpPr>
            <a:spLocks noGrp="1"/>
          </p:cNvSpPr>
          <p:nvPr>
            <p:ph idx="1"/>
          </p:nvPr>
        </p:nvSpPr>
        <p:spPr>
          <a:xfrm>
            <a:off x="609600" y="1150854"/>
            <a:ext cx="11350864" cy="5555848"/>
          </a:xfrm>
        </p:spPr>
        <p:txBody>
          <a:bodyPr>
            <a:normAutofit/>
          </a:bodyPr>
          <a:lstStyle/>
          <a:p>
            <a:r>
              <a:rPr lang="fi-FI" dirty="0"/>
              <a:t>A ja B olivat solmineet avioliiton vuonna 2005. A haki yksin avioeroa 16.11.2010. B kuoli rintaperillisittä 9.7.2011 </a:t>
            </a:r>
            <a:r>
              <a:rPr lang="fi-FI" dirty="0" smtClean="0"/>
              <a:t>harkinta</a:t>
            </a:r>
            <a:r>
              <a:rPr lang="fi-FI" dirty="0"/>
              <a:t>-ajan ollessa avoinna. </a:t>
            </a:r>
            <a:r>
              <a:rPr lang="fi-FI" dirty="0">
                <a:solidFill>
                  <a:schemeClr val="accent2"/>
                </a:solidFill>
              </a:rPr>
              <a:t>B:n perilliset vaativat vahvistettavaksi, ettei A:lla ollut B:n kuollessa vireillä olleen avioerohakemuksen johdosta perintökaaren 3 luvun mukaista oikeutta B:n jäämistöön. Samalla perusteella perilliset vaativat, että puolisoiden välinen keskinäinen testamentti julistetaan tehottomaksi.</a:t>
            </a:r>
            <a:r>
              <a:rPr lang="fi-FI" dirty="0"/>
              <a:t> A:n mukaan puolisoiden sosiaalinen yhteenkuuluvuus ei ollut missään vaiheessa katkennut. </a:t>
            </a:r>
            <a:endParaRPr lang="fi-FI" dirty="0" smtClean="0"/>
          </a:p>
          <a:p>
            <a:r>
              <a:rPr lang="fi-FI" dirty="0" smtClean="0"/>
              <a:t>Kysymys </a:t>
            </a:r>
            <a:r>
              <a:rPr lang="fi-FI" dirty="0"/>
              <a:t>perintökaaren 3 luvun 7 §:n 1 momentissa tarkoitettujen erityisten asianhaarojen olemassa olosta ja siitä, oliko B:n A:n hyväksi tekemä testamentti vallinneissa olosuhteissa perintökaaren 11 luvun 8 §:ssä säädetyn johdosta tehoton.</a:t>
            </a:r>
          </a:p>
        </p:txBody>
      </p:sp>
    </p:spTree>
    <p:extLst>
      <p:ext uri="{BB962C8B-B14F-4D97-AF65-F5344CB8AC3E}">
        <p14:creationId xmlns:p14="http://schemas.microsoft.com/office/powerpoint/2010/main" val="40790410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609600" y="274639"/>
            <a:ext cx="10972800" cy="5851525"/>
          </a:xfrm>
        </p:spPr>
        <p:txBody>
          <a:bodyPr>
            <a:normAutofit/>
          </a:bodyPr>
          <a:lstStyle/>
          <a:p>
            <a:r>
              <a:rPr lang="fi-FI" dirty="0" smtClean="0"/>
              <a:t>Vaikka </a:t>
            </a:r>
            <a:r>
              <a:rPr lang="fi-FI" dirty="0"/>
              <a:t>puolison katsottaisiin menettäneen perintökaaren 3 luvun 7 §:n 1 momentin nojalla </a:t>
            </a:r>
            <a:r>
              <a:rPr lang="fi-FI" dirty="0" smtClean="0"/>
              <a:t>oikeutensa </a:t>
            </a:r>
            <a:r>
              <a:rPr lang="fi-FI" dirty="0"/>
              <a:t>jäämistöön, hänen hyväkseen tehdyn testamentin voidaan silti katsoa olevan tehokas, mikäli olosuhteista voidaan päätellä, että testamentin tekijän tahto on ollut pitää testamentti </a:t>
            </a:r>
            <a:r>
              <a:rPr lang="fi-FI" dirty="0" smtClean="0"/>
              <a:t>voimassa.</a:t>
            </a:r>
          </a:p>
          <a:p>
            <a:r>
              <a:rPr lang="fi-FI" dirty="0" smtClean="0"/>
              <a:t>Tapauskohtaisesti </a:t>
            </a:r>
            <a:r>
              <a:rPr lang="fi-FI" dirty="0"/>
              <a:t>perittävän testamenttaustahdolla voi olla merkitystä myös arvioitaessa puolisoiden sosiaalista ja henkistä yhteenkuuluvuutta ja siten puolison oikeutta </a:t>
            </a:r>
            <a:r>
              <a:rPr lang="fi-FI" dirty="0" smtClean="0"/>
              <a:t>jäämistöön... </a:t>
            </a:r>
            <a:endParaRPr lang="fi-FI" dirty="0"/>
          </a:p>
        </p:txBody>
      </p:sp>
    </p:spTree>
    <p:extLst>
      <p:ext uri="{BB962C8B-B14F-4D97-AF65-F5344CB8AC3E}">
        <p14:creationId xmlns:p14="http://schemas.microsoft.com/office/powerpoint/2010/main" val="35915264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600" y="274639"/>
            <a:ext cx="10972800" cy="45719"/>
          </a:xfrm>
        </p:spPr>
        <p:txBody>
          <a:bodyPr>
            <a:normAutofit fontScale="90000"/>
          </a:bodyPr>
          <a:lstStyle/>
          <a:p>
            <a:endParaRPr lang="fi-FI"/>
          </a:p>
        </p:txBody>
      </p:sp>
      <p:sp>
        <p:nvSpPr>
          <p:cNvPr id="3" name="Sisällön paikkamerkki 2"/>
          <p:cNvSpPr>
            <a:spLocks noGrp="1"/>
          </p:cNvSpPr>
          <p:nvPr>
            <p:ph idx="1"/>
          </p:nvPr>
        </p:nvSpPr>
        <p:spPr>
          <a:xfrm>
            <a:off x="609600" y="274638"/>
            <a:ext cx="11196779" cy="6583362"/>
          </a:xfrm>
        </p:spPr>
        <p:txBody>
          <a:bodyPr>
            <a:normAutofit/>
          </a:bodyPr>
          <a:lstStyle/>
          <a:p>
            <a:r>
              <a:rPr lang="fi-FI" dirty="0" smtClean="0"/>
              <a:t>Avioerosääntely muuttunut, joka on otettava tulkinnassa huomioon</a:t>
            </a:r>
          </a:p>
          <a:p>
            <a:r>
              <a:rPr lang="fi-FI" dirty="0"/>
              <a:t>H</a:t>
            </a:r>
            <a:r>
              <a:rPr lang="fi-FI" dirty="0" smtClean="0"/>
              <a:t>arkinta-</a:t>
            </a:r>
            <a:r>
              <a:rPr lang="fi-FI" dirty="0"/>
              <a:t>aikaa voidaan tietoisesti käyttää suhteen jatkamismahdollisuuksien pohtimiseen ja selvittelyyn. Tilanne voi siten aikaisempaa useammin olla sellainen, jossa </a:t>
            </a:r>
            <a:r>
              <a:rPr lang="fi-FI" dirty="0" smtClean="0"/>
              <a:t>ei </a:t>
            </a:r>
            <a:r>
              <a:rPr lang="fi-FI" dirty="0"/>
              <a:t>ole perusteltua katsoa puolison perintöoikeuden estyvän (</a:t>
            </a:r>
            <a:r>
              <a:rPr lang="fi-FI" dirty="0" err="1"/>
              <a:t>LaVM</a:t>
            </a:r>
            <a:r>
              <a:rPr lang="fi-FI" dirty="0"/>
              <a:t> 12/1982 </a:t>
            </a:r>
            <a:r>
              <a:rPr lang="fi-FI" dirty="0" err="1"/>
              <a:t>vp</a:t>
            </a:r>
            <a:r>
              <a:rPr lang="fi-FI" dirty="0"/>
              <a:t> s. 2 – 3). </a:t>
            </a:r>
            <a:endParaRPr lang="fi-FI" dirty="0" smtClean="0"/>
          </a:p>
        </p:txBody>
      </p:sp>
    </p:spTree>
    <p:extLst>
      <p:ext uri="{BB962C8B-B14F-4D97-AF65-F5344CB8AC3E}">
        <p14:creationId xmlns:p14="http://schemas.microsoft.com/office/powerpoint/2010/main" val="41653851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600" y="-694480"/>
            <a:ext cx="10972800" cy="1765966"/>
          </a:xfrm>
        </p:spPr>
        <p:txBody>
          <a:bodyPr/>
          <a:lstStyle/>
          <a:p>
            <a:r>
              <a:rPr lang="fi-FI" dirty="0" smtClean="0"/>
              <a:t>KKO PK 3 luvun osalta:</a:t>
            </a:r>
            <a:endParaRPr lang="fi-FI" dirty="0"/>
          </a:p>
        </p:txBody>
      </p:sp>
      <p:sp>
        <p:nvSpPr>
          <p:cNvPr id="3" name="Sisällön paikkamerkki 2"/>
          <p:cNvSpPr>
            <a:spLocks noGrp="1"/>
          </p:cNvSpPr>
          <p:nvPr>
            <p:ph idx="1"/>
          </p:nvPr>
        </p:nvSpPr>
        <p:spPr>
          <a:xfrm>
            <a:off x="0" y="734166"/>
            <a:ext cx="12192000" cy="6401626"/>
          </a:xfrm>
        </p:spPr>
        <p:txBody>
          <a:bodyPr>
            <a:noAutofit/>
          </a:bodyPr>
          <a:lstStyle/>
          <a:p>
            <a:r>
              <a:rPr lang="fi-FI" sz="2800" dirty="0" smtClean="0"/>
              <a:t>puolisoiden </a:t>
            </a:r>
            <a:r>
              <a:rPr lang="fi-FI" sz="2800" u="sng" dirty="0" smtClean="0"/>
              <a:t>ei voida näytön perusteella </a:t>
            </a:r>
            <a:r>
              <a:rPr lang="fi-FI" sz="2800" u="sng" dirty="0"/>
              <a:t>katsoa sopineen nimenomaisesti avioerohakemuksen peruuttamisesta tai jättämisestä </a:t>
            </a:r>
            <a:r>
              <a:rPr lang="fi-FI" sz="2800" u="sng" dirty="0" smtClean="0"/>
              <a:t>raukeamaan</a:t>
            </a:r>
            <a:r>
              <a:rPr lang="fi-FI" sz="2800" dirty="0"/>
              <a:t> </a:t>
            </a:r>
            <a:r>
              <a:rPr lang="fi-FI" sz="2800" dirty="0" smtClean="0">
                <a:sym typeface="Wingdings"/>
              </a:rPr>
              <a:t> </a:t>
            </a:r>
            <a:r>
              <a:rPr lang="fi-FI" sz="2800" dirty="0" smtClean="0"/>
              <a:t>näyttö </a:t>
            </a:r>
            <a:r>
              <a:rPr lang="fi-FI" sz="2800" dirty="0"/>
              <a:t>sitä vastoin tukee A:n kertomusta puolisoiden välien ja yhteyden säilymisestä läheisenä </a:t>
            </a:r>
            <a:endParaRPr lang="fi-FI" sz="2800" dirty="0" smtClean="0"/>
          </a:p>
          <a:p>
            <a:r>
              <a:rPr lang="fi-FI" sz="2800" dirty="0" smtClean="0"/>
              <a:t>31</a:t>
            </a:r>
            <a:r>
              <a:rPr lang="fi-FI" sz="2800" dirty="0"/>
              <a:t>. </a:t>
            </a:r>
            <a:r>
              <a:rPr lang="fi-FI" sz="2800" u="sng" dirty="0" smtClean="0"/>
              <a:t>Esitetyn </a:t>
            </a:r>
            <a:r>
              <a:rPr lang="fi-FI" sz="2800" u="sng" dirty="0"/>
              <a:t>selvityksen perusteella kumpikaan puolisoista ei ole harkinta-ajan kuluessa myöskään tehnyt vakaata päätöstä avioliiton päättämisestä, vaan avioliiton jatkuminen on ollut edelleen avoinna aina B:n kuolemaan saakka. Näitä johtopäätöksiä tukee myös jäljempänä selostettu selvitys B:n testamenttaustahdosta</a:t>
            </a:r>
            <a:r>
              <a:rPr lang="fi-FI" sz="2800" u="sng" dirty="0" smtClean="0"/>
              <a:t>. </a:t>
            </a:r>
            <a:r>
              <a:rPr lang="fi-FI" sz="2800" u="sng" dirty="0" smtClean="0">
                <a:sym typeface="Wingdings"/>
              </a:rPr>
              <a:t> asiassa esillä PK 3:7:n mukaiset erityiset asianhaarat</a:t>
            </a:r>
            <a:r>
              <a:rPr lang="fi-FI" sz="2800" u="sng" dirty="0" smtClean="0"/>
              <a:t> </a:t>
            </a:r>
            <a:endParaRPr lang="fi-FI" sz="2800" u="sng" dirty="0"/>
          </a:p>
        </p:txBody>
      </p:sp>
    </p:spTree>
    <p:extLst>
      <p:ext uri="{BB962C8B-B14F-4D97-AF65-F5344CB8AC3E}">
        <p14:creationId xmlns:p14="http://schemas.microsoft.com/office/powerpoint/2010/main" val="1036903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Lesken perintöoikeus</a:t>
            </a:r>
            <a:endParaRPr lang="fi-FI" dirty="0"/>
          </a:p>
        </p:txBody>
      </p:sp>
      <p:sp>
        <p:nvSpPr>
          <p:cNvPr id="3" name="Content Placeholder 2"/>
          <p:cNvSpPr>
            <a:spLocks noGrp="1"/>
          </p:cNvSpPr>
          <p:nvPr>
            <p:ph idx="1"/>
          </p:nvPr>
        </p:nvSpPr>
        <p:spPr/>
        <p:txBody>
          <a:bodyPr/>
          <a:lstStyle/>
          <a:p>
            <a:r>
              <a:rPr lang="fi-FI" dirty="0" smtClean="0"/>
              <a:t>Jos ei jäänyt rintaperillistä, leski perii</a:t>
            </a:r>
          </a:p>
          <a:p>
            <a:r>
              <a:rPr lang="fi-FI" dirty="0" smtClean="0"/>
              <a:t>PK 3 luku</a:t>
            </a:r>
          </a:p>
          <a:p>
            <a:r>
              <a:rPr lang="fi-FI" dirty="0" smtClean="0"/>
              <a:t>Jos jää rintaperillinen, muista lesken suojajärjestelmä</a:t>
            </a:r>
          </a:p>
          <a:p>
            <a:r>
              <a:rPr lang="fi-FI" dirty="0" smtClean="0"/>
              <a:t>Ja ennen kuin jäämistö määrittyy, tulee tehdä ositus / erottelu </a:t>
            </a:r>
            <a:endParaRPr lang="fi-FI" dirty="0"/>
          </a:p>
        </p:txBody>
      </p:sp>
    </p:spTree>
    <p:extLst>
      <p:ext uri="{BB962C8B-B14F-4D97-AF65-F5344CB8AC3E}">
        <p14:creationId xmlns:p14="http://schemas.microsoft.com/office/powerpoint/2010/main" val="6885431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Testamentin osalta:</a:t>
            </a:r>
            <a:endParaRPr lang="fi-FI" dirty="0"/>
          </a:p>
        </p:txBody>
      </p:sp>
      <p:sp>
        <p:nvSpPr>
          <p:cNvPr id="3" name="Sisällön paikkamerkki 2"/>
          <p:cNvSpPr>
            <a:spLocks noGrp="1"/>
          </p:cNvSpPr>
          <p:nvPr>
            <p:ph idx="1"/>
          </p:nvPr>
        </p:nvSpPr>
        <p:spPr>
          <a:xfrm>
            <a:off x="0" y="1250066"/>
            <a:ext cx="11582400" cy="4876097"/>
          </a:xfrm>
        </p:spPr>
        <p:txBody>
          <a:bodyPr>
            <a:normAutofit/>
          </a:bodyPr>
          <a:lstStyle/>
          <a:p>
            <a:r>
              <a:rPr lang="fi-FI" dirty="0"/>
              <a:t>A ja B ovat 6.6.2008 tehneet keskinäisen testamentin toistensa hyväksi</a:t>
            </a:r>
            <a:r>
              <a:rPr lang="fi-FI" dirty="0" smtClean="0"/>
              <a:t>.</a:t>
            </a:r>
          </a:p>
          <a:p>
            <a:r>
              <a:rPr lang="fi-FI" dirty="0" smtClean="0"/>
              <a:t>B koulutukseltaan lakimies </a:t>
            </a:r>
            <a:r>
              <a:rPr lang="fi-FI" dirty="0" smtClean="0">
                <a:sym typeface="Wingdings"/>
              </a:rPr>
              <a:t> hänen on täytynyt tuntea testamenttioikeuden perusteet</a:t>
            </a:r>
            <a:endParaRPr lang="fi-FI" dirty="0" smtClean="0"/>
          </a:p>
          <a:p>
            <a:r>
              <a:rPr lang="fi-FI" dirty="0" smtClean="0"/>
              <a:t>Näyttö tuki sitä, että B ei ole halunnut tehdä testamenttiin muutoksia</a:t>
            </a:r>
          </a:p>
          <a:p>
            <a:r>
              <a:rPr lang="fi-FI" dirty="0" smtClean="0"/>
              <a:t>Testamentti oli tehokas</a:t>
            </a:r>
          </a:p>
          <a:p>
            <a:endParaRPr lang="fi-FI" dirty="0" smtClean="0"/>
          </a:p>
          <a:p>
            <a:endParaRPr lang="fi-FI" dirty="0"/>
          </a:p>
        </p:txBody>
      </p:sp>
    </p:spTree>
    <p:extLst>
      <p:ext uri="{BB962C8B-B14F-4D97-AF65-F5344CB8AC3E}">
        <p14:creationId xmlns:p14="http://schemas.microsoft.com/office/powerpoint/2010/main" val="10472335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2012:48</a:t>
            </a:r>
            <a:endParaRPr lang="fi-FI" dirty="0"/>
          </a:p>
        </p:txBody>
      </p:sp>
      <p:sp>
        <p:nvSpPr>
          <p:cNvPr id="3" name="Content Placeholder 2"/>
          <p:cNvSpPr>
            <a:spLocks noGrp="1"/>
          </p:cNvSpPr>
          <p:nvPr>
            <p:ph idx="1"/>
          </p:nvPr>
        </p:nvSpPr>
        <p:spPr/>
        <p:txBody>
          <a:bodyPr/>
          <a:lstStyle/>
          <a:p>
            <a:r>
              <a:rPr lang="fi-FI" dirty="0"/>
              <a:t>Kysymys lesken asumisoikeuden turvaamiseksi tehdyn sopimuksen kohtuullistamisesta</a:t>
            </a:r>
            <a:r>
              <a:rPr lang="fi-FI" dirty="0" smtClean="0"/>
              <a:t>.</a:t>
            </a:r>
          </a:p>
          <a:p>
            <a:r>
              <a:rPr lang="fi-FI" dirty="0" err="1" smtClean="0"/>
              <a:t>OikTL</a:t>
            </a:r>
            <a:r>
              <a:rPr lang="fi-FI" dirty="0" smtClean="0"/>
              <a:t> 36 §</a:t>
            </a:r>
            <a:endParaRPr lang="fi-FI" dirty="0"/>
          </a:p>
        </p:txBody>
      </p:sp>
    </p:spTree>
    <p:extLst>
      <p:ext uri="{BB962C8B-B14F-4D97-AF65-F5344CB8AC3E}">
        <p14:creationId xmlns:p14="http://schemas.microsoft.com/office/powerpoint/2010/main" val="30690220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normAutofit lnSpcReduction="10000"/>
          </a:bodyPr>
          <a:lstStyle/>
          <a:p>
            <a:pPr fontAlgn="base"/>
            <a:r>
              <a:rPr lang="fi-FI" dirty="0"/>
              <a:t>C kertoi B:tä vastaan ajamassaan kanteessa, että hänen äitinsä, myöhemmältä nimeltään A, oli 1970-luvun alkupuolella tutustunut B:hen. C:n äiti oli vuonna 1980 ostanut huoneiston Iso Roobertinkadulta omaksi asunnokseen mutta lastensa C:n ja D:n nimiin. Äiti oli avioitunut B:n kanssa vuonna 1994.</a:t>
            </a:r>
          </a:p>
          <a:p>
            <a:pPr fontAlgn="base"/>
            <a:r>
              <a:rPr lang="fi-FI" dirty="0"/>
              <a:t>Vuonna 1998 A oli vakavasti sairas, ja 17.8.1998 oli tehty sopimus, joka kuului: ”Me allekirjoittaneet A ja B olemme sopineet siitä, että jos B on meistä kahdesta viimeksi </a:t>
            </a:r>
            <a:r>
              <a:rPr lang="fi-FI" dirty="0" err="1"/>
              <a:t>elossaoleva</a:t>
            </a:r>
            <a:r>
              <a:rPr lang="fi-FI" dirty="0"/>
              <a:t> puoliso: olkoon hänellä oikeus asua yhteisessä kodissamme Iso-Roobertink. 43 </a:t>
            </a:r>
            <a:r>
              <a:rPr lang="fi-FI" dirty="0" err="1"/>
              <a:t>niinkauan</a:t>
            </a:r>
            <a:r>
              <a:rPr lang="fi-FI" dirty="0"/>
              <a:t>, kun hän pystyy pitämään huolta itsestään, ja hallitsemaan kodinhoidon kannalta tärkeät tehtävät ja velvoitteet, jotka liittyvät asunnon asemaan osaketalon osana. Olkoon hänellä oikeus tässä kodissa asumisensa aikana, siihen turvaan, joka meillä </a:t>
            </a:r>
            <a:r>
              <a:rPr lang="fi-FI" dirty="0" err="1"/>
              <a:t>tähänkinasti</a:t>
            </a:r>
            <a:r>
              <a:rPr lang="fi-FI" dirty="0"/>
              <a:t> on yhteishyötynä ollut.” Sopimuksen olivat allekirjoittaneet ensin A ja B sekä D. C oli allekirjoittanut sopimuksen A:n 10.11.1998 tapahtuneen kuoleman jälkeen.</a:t>
            </a:r>
          </a:p>
          <a:p>
            <a:endParaRPr lang="fi-FI" dirty="0"/>
          </a:p>
        </p:txBody>
      </p:sp>
    </p:spTree>
    <p:extLst>
      <p:ext uri="{BB962C8B-B14F-4D97-AF65-F5344CB8AC3E}">
        <p14:creationId xmlns:p14="http://schemas.microsoft.com/office/powerpoint/2010/main" val="30658576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0" y="365125"/>
            <a:ext cx="11785756" cy="6114728"/>
          </a:xfrm>
        </p:spPr>
        <p:txBody>
          <a:bodyPr>
            <a:normAutofit fontScale="92500" lnSpcReduction="10000"/>
          </a:bodyPr>
          <a:lstStyle/>
          <a:p>
            <a:pPr fontAlgn="base"/>
            <a:r>
              <a:rPr lang="fi-FI" sz="3500" dirty="0"/>
              <a:t>C vaati kanteessaan sopimusta kohtuullistettavaksi siten, että B:n hallintaoikeus katsotaan päättyneeksi ja hänet velvoitetaan muuttamaan huoneistosta. C oli vuonna 2006 ostanut sisarensa osuuden huoneistosta lainarahalla auttaakseen vakavasti sairastunutta sisartaan taloudellisesti, ja nyt hän oli itse ajautumassa taloudelliseen ahdinkoon. Lisäksi hän oli itse muuttamassa Helsinkiin ja tarvitsi asunnon omaan käyttöönsä. Sopimuksen voimassaolon jatkuminen oli nykyisissä olosuhteissa kohtuutonta.</a:t>
            </a:r>
          </a:p>
          <a:p>
            <a:pPr marL="0" indent="0" fontAlgn="base">
              <a:buNone/>
            </a:pPr>
            <a:endParaRPr lang="fi-FI" sz="3500" dirty="0"/>
          </a:p>
          <a:p>
            <a:pPr fontAlgn="base"/>
            <a:r>
              <a:rPr lang="fi-FI" sz="3500" dirty="0"/>
              <a:t>B kiisti kanteen ja vaati sen hylkäämistä. Hän oli syntynyt vuonna 1922 ja sairasti Alzheimerin tautia. B oli vuonna 2003 luopunut huoneistoon kuuluvasta huoneesta, jossa oli oma sisäänkäynti ja WC, jotta A:n lapset voisivat käyttää sitä Helsingissä käydessään. Sopimuksen enempään kohtuullistamiseen ei ollut perustetta.</a:t>
            </a:r>
          </a:p>
          <a:p>
            <a:endParaRPr lang="fi-FI" dirty="0"/>
          </a:p>
        </p:txBody>
      </p:sp>
    </p:spTree>
    <p:extLst>
      <p:ext uri="{BB962C8B-B14F-4D97-AF65-F5344CB8AC3E}">
        <p14:creationId xmlns:p14="http://schemas.microsoft.com/office/powerpoint/2010/main" val="26801133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0" y="186738"/>
            <a:ext cx="12009890" cy="6498527"/>
          </a:xfrm>
        </p:spPr>
        <p:txBody>
          <a:bodyPr>
            <a:normAutofit lnSpcReduction="10000"/>
          </a:bodyPr>
          <a:lstStyle/>
          <a:p>
            <a:pPr fontAlgn="base"/>
            <a:r>
              <a:rPr lang="fi-FI" u="sng" dirty="0"/>
              <a:t>Hovioikeus</a:t>
            </a:r>
            <a:r>
              <a:rPr lang="fi-FI" dirty="0"/>
              <a:t> totesi olevan riidatonta, että A oli 17.8.1998 tehdyllä sopimuksella halunnut turvata B:n oikeuden hallita huoneistoa hänen kuolemansa jälkeen. C ja D olivat hyväksyneet sopimuksen huoneiston hankinnan rahoittaneen äitinsä pyynnöstä tämän tahtoa kunnioittaakseen. He eivät olleet tuolloin itse asuneet Helsingissä.</a:t>
            </a:r>
          </a:p>
          <a:p>
            <a:pPr fontAlgn="base"/>
            <a:r>
              <a:rPr lang="fi-FI" dirty="0"/>
              <a:t>Hovioikeus katsoi olosuhteiden myöhemmin muuttuneen, kun D oli sairastunut ja C oli ostanut hänen osuutensa huoneistosta. C oli ottanut kauppaa varten lainaa, josta oli aiheutunut yhä paheneva taloudellinen ahdinko. Vaikka oli riidatonta, etteivät asunnon osuuden kauppa ja lainanotto olleet johtuneet B:stä, C:n taloudellisen tilanteen heikkeneminen puhui sopimuksen sovittelun puolesta. Sopimuksessa oli C:n ja D:n kannalta kysymys vastikkeettomasta, lahjan luonteisesta järjestelystä. Hovioikeus katsoi, ettei C ollut sopimukseen sitoutuessaan sen tekemiseen liittyneet olosuhteet huomioon ottaen voinut riittävästi ennakoida sen oikeudellista vaikutusta. Olosuhteiden muutoksen seurauksena B:n hallintaoikeuden jatkaminen oli C:n kannalta kohtuutonta. Näillä perusteilla hovioikeus kumosi käräjäoikeuden tuomion osittain ja sovitteli sopimusta siten, että hovioikeus vahvisti B:n hallintaoikeuden päättyneen ja velvoitti hänet häädön uhalla muuttamaan asunnosta 31.12.2011 mennessä.</a:t>
            </a:r>
          </a:p>
          <a:p>
            <a:endParaRPr lang="fi-FI" dirty="0"/>
          </a:p>
        </p:txBody>
      </p:sp>
    </p:spTree>
    <p:extLst>
      <p:ext uri="{BB962C8B-B14F-4D97-AF65-F5344CB8AC3E}">
        <p14:creationId xmlns:p14="http://schemas.microsoft.com/office/powerpoint/2010/main" val="37348028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sp>
        <p:nvSpPr>
          <p:cNvPr id="3" name="Content Placeholder 2"/>
          <p:cNvSpPr>
            <a:spLocks noGrp="1"/>
          </p:cNvSpPr>
          <p:nvPr>
            <p:ph idx="1"/>
          </p:nvPr>
        </p:nvSpPr>
        <p:spPr>
          <a:xfrm>
            <a:off x="-1" y="149390"/>
            <a:ext cx="11916501" cy="6535875"/>
          </a:xfrm>
        </p:spPr>
        <p:txBody>
          <a:bodyPr>
            <a:normAutofit/>
          </a:bodyPr>
          <a:lstStyle/>
          <a:p>
            <a:pPr fontAlgn="base"/>
            <a:r>
              <a:rPr lang="fi-FI" dirty="0" smtClean="0"/>
              <a:t>KKO </a:t>
            </a:r>
            <a:r>
              <a:rPr lang="fi-FI" dirty="0" smtClean="0">
                <a:sym typeface="Wingdings" panose="05000000000000000000" pitchFamily="2" charset="2"/>
              </a:rPr>
              <a:t> </a:t>
            </a:r>
            <a:r>
              <a:rPr lang="fi-FI" dirty="0" smtClean="0"/>
              <a:t>4</a:t>
            </a:r>
            <a:r>
              <a:rPr lang="fi-FI" dirty="0"/>
              <a:t>. Varallisuusoikeudellisista oikeustoimista annetun lain (oikeustoimilain) 36 §:n 1 momentin mukaan oikeustoimen ehtoa voidaan joko sovitella tai jättää se huomioon ottamatta, jos ehto on kohtuuton tai sen soveltaminen johtaisi kohtuuttomuuteen. Kohtuuttomuutta arvosteltaessa on otettava huomioon oikeustoimen koko sisältö, osapuolten asema, oikeustointa tehtäessä ja sen jälkeen vallinneet olosuhteet sekä muut seikat.</a:t>
            </a:r>
          </a:p>
          <a:p>
            <a:pPr fontAlgn="base"/>
            <a:r>
              <a:rPr lang="fi-FI" dirty="0"/>
              <a:t>5. Pykälän säätämiseen johtaneissa esitöissä (HE 247/1981 vp s. 12) on todettu, että lähtökohtana oikeustoimen kohtuullisuuden arvioimiselle on oikeustoimen sitovuus. Sopijapuoli on yleensä velvollinen täyttämään sitoumuksensa sovitun mukaisesti. Pääsääntöisesti kohtuullistamissäännökseen ei voitaisi vedota, jos sopijapuolten oikeuksien ja velvollisuuksien tasapainon järkkymiseen johtaneet seikat ja niiden seuraukset voitiin sopimusta tehtäessä ennakoida.</a:t>
            </a:r>
          </a:p>
          <a:p>
            <a:endParaRPr lang="fi-FI" dirty="0"/>
          </a:p>
        </p:txBody>
      </p:sp>
    </p:spTree>
    <p:extLst>
      <p:ext uri="{BB962C8B-B14F-4D97-AF65-F5344CB8AC3E}">
        <p14:creationId xmlns:p14="http://schemas.microsoft.com/office/powerpoint/2010/main" val="6343266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149423" y="224086"/>
            <a:ext cx="11879145" cy="6461179"/>
          </a:xfrm>
        </p:spPr>
        <p:txBody>
          <a:bodyPr>
            <a:normAutofit fontScale="92500"/>
          </a:bodyPr>
          <a:lstStyle/>
          <a:p>
            <a:pPr fontAlgn="base"/>
            <a:r>
              <a:rPr lang="fi-FI" dirty="0"/>
              <a:t>7. Oikeustoimen kohtuullistamista koskeva kanne koskee vuonna 1998 tehtyä sopimusta, jossa asunnon omistajat sitoutuivat siihen, että heidän äitinsä aviomies saa leskeksi jäätyään jatkaa asumistaan asunnossa entisin ehdoin. Sopimus on ollut lahjanluontoinen, koska B on maksanut nyt jo noin 14 vuotta kestäneestä asumisoikeudestaan vain asunnosta menevän yhtiövastikkeen. Sopimus on estänyt omistajia itse hyödyntämästä asuntoa tai siihen sidottuja varoja. Korkein oikeus toteaa kuitenkin, ettei vuonna 1998 tehdyn sopimuksen kohtuullisuutta voida tarkastella irrallaan siitä sopimuksesta, jolla C sisarineen on aikanaan saanut asunnon omistukseensa, eikä siitä tavasta, jolla asuntoa on siitä pitäen käytetty.</a:t>
            </a:r>
          </a:p>
          <a:p>
            <a:pPr fontAlgn="base"/>
            <a:r>
              <a:rPr lang="fi-FI" dirty="0"/>
              <a:t>8. C on sisarensa kanssa saanut asunnon lahjana äidiltään ja järjestelyyn on kuulunut suullinen sopimus siitä, että äidillä on elinikäinen hallintaoikeus asuntoon. Asuntoa onkin jatkuvasti käytetty äidin ja myöhemmin myös hänen aviomiehensä kotina. </a:t>
            </a:r>
            <a:r>
              <a:rPr lang="fi-FI" u="sng" dirty="0"/>
              <a:t>Vuonna 1998 tehdyn sopimuksen tarkoituksena on ollut turvata eloonjääneelle puolisolle mahdollisuus jatkaa asumista puolisoiden yhteisenä kotina käyttämässä asunnossa tilanteessa, jossa hänellä ei ole ollut muuta asuntoa.</a:t>
            </a:r>
          </a:p>
          <a:p>
            <a:r>
              <a:rPr lang="fi-FI" dirty="0" smtClean="0">
                <a:sym typeface="Wingdings" panose="05000000000000000000" pitchFamily="2" charset="2"/>
              </a:rPr>
              <a:t></a:t>
            </a:r>
            <a:endParaRPr lang="fi-FI" dirty="0"/>
          </a:p>
        </p:txBody>
      </p:sp>
    </p:spTree>
    <p:extLst>
      <p:ext uri="{BB962C8B-B14F-4D97-AF65-F5344CB8AC3E}">
        <p14:creationId xmlns:p14="http://schemas.microsoft.com/office/powerpoint/2010/main" val="27767393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186779" y="242761"/>
            <a:ext cx="11636332" cy="6237092"/>
          </a:xfrm>
        </p:spPr>
        <p:txBody>
          <a:bodyPr>
            <a:normAutofit/>
          </a:bodyPr>
          <a:lstStyle/>
          <a:p>
            <a:r>
              <a:rPr lang="fi-FI" dirty="0"/>
              <a:t>9. Perintökaaren 3 luvussa säädetään puolison perintöoikeudesta ja oikeudesta hallita jäämistöä. Perintökaaren 3 luvun 1 a §:n 2 momentin mukaan eloonjäänyt puoliso saa pitää jakamattomana hallinnassaan puolisoiden yhteisenä kotina käytetyn tai muun jäämistöön kuuluvan hänen kodikseen sopivan asunnon silloinkin, kun rintaperillinen on esittänyt jakovaatimuksen tai kun asunnosta on määrätty toisin testamentilla. Lesken asumisen mainittu suoja on pakottavaa lainsäädäntöä. Korkein oikeus toteaa, että toteutetuilla sopimuksilla on saatu aikaan samankaltainen lesken asumisen suoja, jota sanottu perintökaaren säännös merkitsee. </a:t>
            </a:r>
            <a:r>
              <a:rPr lang="fi-FI" u="sng" dirty="0"/>
              <a:t>Korkein oikeus on ratkaisussaan 2009:91 lisäksi perustuslain 10 §:ään ja Euroopan ihmisoikeussopimuksen 8 artiklaan viitaten katsonut, että kodissa asumiseen voidaan puuttua vain lailla säädetyin perustein silloin, kun se on välttämätöntä esimerkiksi toisen omistus- tai muun oikeuden suojelemiseksi</a:t>
            </a:r>
            <a:r>
              <a:rPr lang="fi-FI" u="sng" dirty="0" smtClean="0"/>
              <a:t>. </a:t>
            </a:r>
            <a:r>
              <a:rPr lang="fi-FI" dirty="0" smtClean="0">
                <a:sym typeface="Wingdings" panose="05000000000000000000" pitchFamily="2" charset="2"/>
              </a:rPr>
              <a:t></a:t>
            </a:r>
            <a:endParaRPr lang="fi-FI" dirty="0"/>
          </a:p>
        </p:txBody>
      </p:sp>
    </p:spTree>
    <p:extLst>
      <p:ext uri="{BB962C8B-B14F-4D97-AF65-F5344CB8AC3E}">
        <p14:creationId xmlns:p14="http://schemas.microsoft.com/office/powerpoint/2010/main" val="37732601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296213" y="365124"/>
            <a:ext cx="11333409" cy="6241737"/>
          </a:xfrm>
        </p:spPr>
        <p:txBody>
          <a:bodyPr>
            <a:normAutofit fontScale="77500" lnSpcReduction="20000"/>
          </a:bodyPr>
          <a:lstStyle/>
          <a:p>
            <a:pPr fontAlgn="base"/>
            <a:r>
              <a:rPr lang="fi-FI" dirty="0"/>
              <a:t>10. Hovioikeuden tuomioon on kirjattu C:n ja D:n kertoneen hovioikeudessa, että he olivat suostuneet B:n asumisoikeuden jatkumiseen asunnon hankinnan rahoittaneen äitinsä pyynnöstä. Tätä seikkaa ei ole Korkeimmassa oikeudessa kiistetty.</a:t>
            </a:r>
          </a:p>
          <a:p>
            <a:pPr fontAlgn="base"/>
            <a:r>
              <a:rPr lang="fi-FI" dirty="0"/>
              <a:t>11. Kirjallinen sopimus B:n oikeudesta jäädä huoneistoon asumaan on laadittu A:n sairastuttua vakavasti ja vain muutamia kuukausia ennen hänen kuolemaansa. C on kertonut, että sopimus oli tuotu hänen allekirjoitettavakseen äidin perunkirjoitustilaisuudessa. Hän oli kertomansa mukaan ollut surun murtama eikä hän ollut tuolloin kyennyt neuvottelemaan asiasta tai hankkimaan oikeudellisia neuvoja sopimuksen merkitystä harkitakseen.</a:t>
            </a:r>
          </a:p>
          <a:p>
            <a:pPr fontAlgn="base"/>
            <a:r>
              <a:rPr lang="fi-FI" dirty="0"/>
              <a:t>12. Korkein oikeus toteaa, että C on esittänyt kirjallisena todisteena B:n lapsille lähettämänsä 13.4.2009 päivätyn kirjeen, jossa hän on ilmoittanut muun muassa seuraavaa: ”Aikoinaan silloin ennen kuin B ja äitini eivät vielä olleet naimisissa, B halusi varmistua siitä, että kun hän muuttaa IsoRoobertinkadun asuntoon hän ei joudu lähtemään siitä ulos mikäli äidille tapahtuisi jotain vakavaa. Minä ja siskoni hyväksyimme sen asian ja koimme, että ei siinä ole mitään ongelmaa meidän puoleltamme. Hyväksyimme siis suullisesti asian.”</a:t>
            </a:r>
          </a:p>
          <a:p>
            <a:pPr fontAlgn="base"/>
            <a:r>
              <a:rPr lang="fi-FI" dirty="0"/>
              <a:t>13. Korkein oikeus toteaa kirjeen osoittavan, että vuonna 1998 allekirjoitetussa sopimuksessa on ollut kysymys jo vuosia aikaisemmin tehdyn suullisen sopimuksen saattamisesta kirjalliseen muotoon. Tämän vuoksi ei ole syytä päätyä arvioon, että sopimus olisi tehty olosuhteissa, joissa C:llä ja hänen sisarellaan ei äidin sairauden ja kuoleman johdosta ole inhimillisesti katsoen ollut tosiasiallista mahdollisuutta olla allekirjoittamatta sopimusta tai ryhtyä toimenpiteisiin sen sisällöstä neuvottelemiseksi tai sen tarkistamiseksi</a:t>
            </a:r>
            <a:r>
              <a:rPr lang="fi-FI" dirty="0" smtClean="0"/>
              <a:t>.</a:t>
            </a:r>
          </a:p>
          <a:p>
            <a:pPr fontAlgn="base"/>
            <a:r>
              <a:rPr lang="fi-FI" dirty="0" smtClean="0">
                <a:sym typeface="Wingdings" panose="05000000000000000000" pitchFamily="2" charset="2"/>
              </a:rPr>
              <a:t></a:t>
            </a:r>
            <a:endParaRPr lang="fi-FI" dirty="0"/>
          </a:p>
          <a:p>
            <a:endParaRPr lang="fi-FI" dirty="0"/>
          </a:p>
        </p:txBody>
      </p:sp>
    </p:spTree>
    <p:extLst>
      <p:ext uri="{BB962C8B-B14F-4D97-AF65-F5344CB8AC3E}">
        <p14:creationId xmlns:p14="http://schemas.microsoft.com/office/powerpoint/2010/main" val="37944524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206062"/>
            <a:ext cx="10515600" cy="5970901"/>
          </a:xfrm>
        </p:spPr>
        <p:txBody>
          <a:bodyPr>
            <a:normAutofit/>
          </a:bodyPr>
          <a:lstStyle/>
          <a:p>
            <a:pPr fontAlgn="base"/>
            <a:r>
              <a:rPr lang="fi-FI" dirty="0"/>
              <a:t>14. C on vedonnut kohtuuttomuuden perusteena siihen, että B on käyttänyt asuntoa pidemmän ajan kuin mitä sopimuksessa oli tarkoitettu. Muutoksenhakuasteissa kysymys ei kuitenkaan enää ole sopimuksen sisällön tulkintaa koskevasta asiasta. Toisen sopijapuolen saaman vastikkeettoman hallinta-ajan pituus ja edun suuruus voivat kuitenkin sinänsä olla sopimuksen osapuolten oikeuksien ja velvollisuuksien tasapainoon vaikuttavia seikkoja.</a:t>
            </a:r>
          </a:p>
          <a:p>
            <a:pPr fontAlgn="base"/>
            <a:r>
              <a:rPr lang="fi-FI" dirty="0"/>
              <a:t>15. Sopimuksessa on ollut kysymys perheen sisäisestä järjestelystä, jolla on haluttu turvata leskeksi jäävän B:n asuminen kodissaan. Sopimus on ollut B:n kannalta edullinen, mikä on ollut sopimuksen tarkoituskin. B:n jatkaessa asumistaan huoneistossa sopimus on toteutunut tarkoitetulla tavalla. Sopijapuolten velvollisuudet eivät ole muuttuneet ajan </a:t>
            </a:r>
            <a:r>
              <a:rPr lang="fi-FI" dirty="0" err="1"/>
              <a:t>kuluessa</a:t>
            </a:r>
            <a:r>
              <a:rPr lang="fi-FI" dirty="0" err="1" smtClean="0"/>
              <a:t>.</a:t>
            </a:r>
            <a:r>
              <a:rPr lang="fi-FI" dirty="0" err="1" smtClean="0">
                <a:sym typeface="Wingdings"/>
              </a:rPr>
              <a:t></a:t>
            </a:r>
            <a:endParaRPr lang="fi-FI" dirty="0"/>
          </a:p>
        </p:txBody>
      </p:sp>
    </p:spTree>
    <p:extLst>
      <p:ext uri="{BB962C8B-B14F-4D97-AF65-F5344CB8AC3E}">
        <p14:creationId xmlns:p14="http://schemas.microsoft.com/office/powerpoint/2010/main" val="2651096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Lesken asema</a:t>
            </a:r>
            <a:endParaRPr lang="fi-FI" dirty="0"/>
          </a:p>
        </p:txBody>
      </p:sp>
      <p:sp>
        <p:nvSpPr>
          <p:cNvPr id="3" name="Content Placeholder 2"/>
          <p:cNvSpPr>
            <a:spLocks noGrp="1"/>
          </p:cNvSpPr>
          <p:nvPr>
            <p:ph idx="1"/>
          </p:nvPr>
        </p:nvSpPr>
        <p:spPr/>
        <p:txBody>
          <a:bodyPr/>
          <a:lstStyle/>
          <a:p>
            <a:r>
              <a:rPr lang="fi-FI" dirty="0" smtClean="0"/>
              <a:t>Jos perittävältä jäi rintaperillinen, saa leski hallita jäämistöä jakamattomana (PK 3:1a)</a:t>
            </a:r>
          </a:p>
          <a:p>
            <a:r>
              <a:rPr lang="fi-FI" dirty="0" smtClean="0"/>
              <a:t>Avio-oikeuden vaikutus ?</a:t>
            </a:r>
          </a:p>
          <a:p>
            <a:r>
              <a:rPr lang="fi-FI" dirty="0" smtClean="0"/>
              <a:t>Jakovaateen vaikutus ? </a:t>
            </a:r>
          </a:p>
          <a:p>
            <a:endParaRPr lang="fi-FI" dirty="0"/>
          </a:p>
        </p:txBody>
      </p:sp>
    </p:spTree>
    <p:extLst>
      <p:ext uri="{BB962C8B-B14F-4D97-AF65-F5344CB8AC3E}">
        <p14:creationId xmlns:p14="http://schemas.microsoft.com/office/powerpoint/2010/main" val="9735071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280169" y="466848"/>
            <a:ext cx="11073631" cy="5710115"/>
          </a:xfrm>
        </p:spPr>
        <p:txBody>
          <a:bodyPr/>
          <a:lstStyle/>
          <a:p>
            <a:pPr fontAlgn="base"/>
            <a:r>
              <a:rPr lang="fi-FI" dirty="0"/>
              <a:t>16. Korkein oikeus toteaa, että vastikkeettomat, alihintaiset tai muulla tavalla yhtä osapuolta suosivat sopimukset ovat perheenjäsenten tai muutoin läheisten kesken melko tavanomaisia. Elinikäistä hallintaoikeutta koskevia tai niihin verrattavia sopimuksia tehdään eri syistä ja niihin väistämättä liittyy epävarmuutta koskien hallintaoikeuden pituutta. Tällaisen sopimuksen pitkääkään kestoa ei voida pitää ennakoimattomana vaan sen tarkoitusta vastaavana osana. Kuten kohdassa 10 on todettu, tässä tapauksessa sopimuksella on saatu aikaan laissa tavoiteltu lopputulos eli se, että </a:t>
            </a:r>
            <a:r>
              <a:rPr lang="fi-FI" u="sng" dirty="0">
                <a:hlinkClick r:id="rId2"/>
              </a:rPr>
              <a:t>«</a:t>
            </a:r>
            <a:r>
              <a:rPr lang="fi-FI" dirty="0"/>
              <a:t>leski</a:t>
            </a:r>
            <a:r>
              <a:rPr lang="fi-FI" u="sng" dirty="0">
                <a:hlinkClick r:id="rId3"/>
              </a:rPr>
              <a:t>»</a:t>
            </a:r>
            <a:r>
              <a:rPr lang="fi-FI" dirty="0"/>
              <a:t> on saanut pitää puolisonsa asuntoa hallinnassaan ja kotinaan tarpeellisten kustannusten korvausta vastaan. Osapuolten keskinäinen asema tai se seikka, ettei B ole muuttanut asunnosta C:n mahdollisesti olettamassa ajassa, eivät ole sopimuksen sovittelun puolesta puhuvia seikkoja.</a:t>
            </a:r>
          </a:p>
          <a:p>
            <a:r>
              <a:rPr lang="fi-FI" dirty="0">
                <a:sym typeface="Wingdings" panose="05000000000000000000" pitchFamily="2" charset="2"/>
              </a:rPr>
              <a:t></a:t>
            </a:r>
            <a:endParaRPr lang="fi-FI" dirty="0"/>
          </a:p>
        </p:txBody>
      </p:sp>
    </p:spTree>
    <p:extLst>
      <p:ext uri="{BB962C8B-B14F-4D97-AF65-F5344CB8AC3E}">
        <p14:creationId xmlns:p14="http://schemas.microsoft.com/office/powerpoint/2010/main" val="31414208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199" y="141668"/>
            <a:ext cx="10855817" cy="6555346"/>
          </a:xfrm>
        </p:spPr>
        <p:txBody>
          <a:bodyPr>
            <a:normAutofit fontScale="92500" lnSpcReduction="20000"/>
          </a:bodyPr>
          <a:lstStyle/>
          <a:p>
            <a:pPr fontAlgn="base"/>
            <a:r>
              <a:rPr lang="fi-FI" dirty="0"/>
              <a:t>17. C n vedonnut heikentyneeseen taloudelliseen tilanteeseensa ja pitänyt sopimuksen voimassaolon jatkumista kohtuuttomana. Korkein oikeus toteaa, että C:n taloudelliset vaikeudet ovat hänen oman kertomuksensa mukaan seurausta enimmäkseen siitä, että hän on ostanut sisarensa osuuden kyseessä olevasta asunnosta ja ottanut kauppaa varten huomattavan määrän lainaa. C on vedonnut asiassa myös siihen, että hän on muuttanut perheineen Helsinkiin ja tarvitsee asunnon omaan ja perheensä käyttöön. B on puolestaan vedonnut ikäänsä ja muistisairauteensa, joiden vuoksi muuttaminen toiseen asuntoon olisi hänelle erityisen vaikeaa.</a:t>
            </a:r>
          </a:p>
          <a:p>
            <a:pPr fontAlgn="base"/>
            <a:r>
              <a:rPr lang="fi-FI" dirty="0"/>
              <a:t>18. C:n taloudellisissa olosuhteissa ja asumistilanteessa sopimuksen tekemisen jälkeen tapahtuneita muutoksia voidaan lähtökohtaisesti pitää sopimuksen kohtuullistamisen puolesta puhuvina seikkoina. Ne ovat kuitenkin seurausta hänen omista vapaaehtoisista toimistaan, joihin hän on ryhtynyt tietäen B:n hallintaoikeudesta. Sopimuksen kohtuullisuutta arvioitaessa vertailukohtana voidaan tältäkin osin käyttää perintökaareen perustuvaa lesken asumisen suojaa, jota ei voida poistaa tai sovitella asunnon omistavien perillisten taloudellisten tarpeiden perusteella. Kodin suojalla on puolestaan korostunut merkitys, kun kysymys on ikääntyneestä ja terveydentilaltaan heikentyneestä ihmisestä.</a:t>
            </a:r>
          </a:p>
          <a:p>
            <a:pPr fontAlgn="base"/>
            <a:r>
              <a:rPr lang="fi-FI" dirty="0" smtClean="0"/>
              <a:t>19</a:t>
            </a:r>
            <a:r>
              <a:rPr lang="fi-FI" dirty="0"/>
              <a:t>. Edellä mainittuja asiassa esitettyjä seikkoja kokonaisuutena harkittuaan Korkein oikeus katsoo, ettei sopimuksen kohtuullistamiseen ole oikeustoimilain 36 §:n mukaisia perusteita.</a:t>
            </a:r>
          </a:p>
          <a:p>
            <a:endParaRPr lang="fi-FI" dirty="0"/>
          </a:p>
        </p:txBody>
      </p:sp>
    </p:spTree>
    <p:extLst>
      <p:ext uri="{BB962C8B-B14F-4D97-AF65-F5344CB8AC3E}">
        <p14:creationId xmlns:p14="http://schemas.microsoft.com/office/powerpoint/2010/main" val="9839097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Ennakkoperintö</a:t>
            </a:r>
            <a:endParaRPr lang="fi-FI" dirty="0"/>
          </a:p>
        </p:txBody>
      </p:sp>
      <p:sp>
        <p:nvSpPr>
          <p:cNvPr id="3" name="Content Placeholder 2"/>
          <p:cNvSpPr>
            <a:spLocks noGrp="1"/>
          </p:cNvSpPr>
          <p:nvPr>
            <p:ph idx="1"/>
          </p:nvPr>
        </p:nvSpPr>
        <p:spPr/>
        <p:txBody>
          <a:bodyPr>
            <a:normAutofit/>
          </a:bodyPr>
          <a:lstStyle/>
          <a:p>
            <a:r>
              <a:rPr lang="fi-FI" dirty="0" smtClean="0"/>
              <a:t>On lahja, lahjan tunnusmerkistö </a:t>
            </a:r>
          </a:p>
          <a:p>
            <a:r>
              <a:rPr lang="fi-FI" dirty="0" smtClean="0"/>
              <a:t>Saantoon sovelletaan varallisuusoikeudellisia säännöksiä, mutta se, mikä merkitys lahjoituksella on jäämistön jaon näkökulmasta, ratkeaa perintöoikeudellisten säännösten kautta (PK)</a:t>
            </a:r>
          </a:p>
          <a:p>
            <a:r>
              <a:rPr lang="fi-FI" dirty="0" smtClean="0"/>
              <a:t>Laskennallinen lisäys, ei palautusvastuuta</a:t>
            </a:r>
          </a:p>
          <a:p>
            <a:r>
              <a:rPr lang="fi-FI" dirty="0" smtClean="0"/>
              <a:t>Perinnön ennakkoa </a:t>
            </a:r>
          </a:p>
          <a:p>
            <a:r>
              <a:rPr lang="fi-FI" dirty="0" smtClean="0"/>
              <a:t>Sekatyyppiset luovutukset: lahjanluonteisuus, alihintainen kauppa tms.</a:t>
            </a:r>
            <a:endParaRPr lang="fi-FI" dirty="0"/>
          </a:p>
        </p:txBody>
      </p:sp>
    </p:spTree>
    <p:extLst>
      <p:ext uri="{BB962C8B-B14F-4D97-AF65-F5344CB8AC3E}">
        <p14:creationId xmlns:p14="http://schemas.microsoft.com/office/powerpoint/2010/main" val="5321249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pPr eaLnBrk="1" hangingPunct="1"/>
            <a:r>
              <a:rPr lang="fi-FI" smtClean="0"/>
              <a:t>Ennakkoperintö</a:t>
            </a:r>
          </a:p>
        </p:txBody>
      </p:sp>
      <p:sp>
        <p:nvSpPr>
          <p:cNvPr id="199683" name="Rectangle 3"/>
          <p:cNvSpPr>
            <a:spLocks noGrp="1" noChangeArrowheads="1"/>
          </p:cNvSpPr>
          <p:nvPr>
            <p:ph idx="1"/>
          </p:nvPr>
        </p:nvSpPr>
        <p:spPr/>
        <p:txBody>
          <a:bodyPr/>
          <a:lstStyle/>
          <a:p>
            <a:pPr eaLnBrk="1" hangingPunct="1">
              <a:lnSpc>
                <a:spcPct val="90000"/>
              </a:lnSpc>
            </a:pPr>
            <a:r>
              <a:rPr lang="en-US" b="1" dirty="0" err="1" smtClean="0"/>
              <a:t>Ennakkoperintöjärjestelmä</a:t>
            </a:r>
            <a:r>
              <a:rPr lang="en-US" b="1" dirty="0" smtClean="0"/>
              <a:t> </a:t>
            </a:r>
            <a:r>
              <a:rPr lang="en-US" b="1" dirty="0" err="1" smtClean="0"/>
              <a:t>rakentuu</a:t>
            </a:r>
            <a:r>
              <a:rPr lang="en-US" b="1" dirty="0" smtClean="0"/>
              <a:t> </a:t>
            </a:r>
            <a:r>
              <a:rPr lang="en-US" b="1" dirty="0" err="1" smtClean="0"/>
              <a:t>olettamille</a:t>
            </a:r>
            <a:r>
              <a:rPr lang="en-US" b="1" dirty="0" smtClean="0"/>
              <a:t>, </a:t>
            </a:r>
            <a:r>
              <a:rPr lang="en-US" b="1" dirty="0" err="1" smtClean="0"/>
              <a:t>jotka</a:t>
            </a:r>
            <a:r>
              <a:rPr lang="en-US" b="1" dirty="0" smtClean="0"/>
              <a:t> </a:t>
            </a:r>
            <a:r>
              <a:rPr lang="en-US" b="1" dirty="0" err="1" smtClean="0"/>
              <a:t>perittävä</a:t>
            </a:r>
            <a:r>
              <a:rPr lang="en-US" b="1" dirty="0" smtClean="0"/>
              <a:t> </a:t>
            </a:r>
            <a:r>
              <a:rPr lang="en-US" b="1" dirty="0" err="1" smtClean="0"/>
              <a:t>voi</a:t>
            </a:r>
            <a:r>
              <a:rPr lang="en-US" b="1" dirty="0" smtClean="0"/>
              <a:t> </a:t>
            </a:r>
            <a:r>
              <a:rPr lang="en-US" b="1" dirty="0" err="1" smtClean="0"/>
              <a:t>kumota</a:t>
            </a:r>
            <a:r>
              <a:rPr lang="en-US" b="1" dirty="0" smtClean="0"/>
              <a:t> (</a:t>
            </a:r>
            <a:r>
              <a:rPr lang="en-US" b="1" dirty="0" err="1" smtClean="0"/>
              <a:t>järjestelmän</a:t>
            </a:r>
            <a:r>
              <a:rPr lang="en-US" b="1" dirty="0" smtClean="0"/>
              <a:t> </a:t>
            </a:r>
            <a:r>
              <a:rPr lang="en-US" b="1" dirty="0" err="1" smtClean="0"/>
              <a:t>tahdonvaltaisuus</a:t>
            </a:r>
            <a:r>
              <a:rPr lang="en-US" b="1" dirty="0" smtClean="0"/>
              <a:t>) </a:t>
            </a:r>
          </a:p>
          <a:p>
            <a:pPr eaLnBrk="1" hangingPunct="1">
              <a:lnSpc>
                <a:spcPct val="90000"/>
              </a:lnSpc>
            </a:pPr>
            <a:r>
              <a:rPr lang="en-US" b="1" dirty="0" err="1" smtClean="0"/>
              <a:t>Perittävä</a:t>
            </a:r>
            <a:r>
              <a:rPr lang="en-US" b="1" dirty="0" smtClean="0"/>
              <a:t> </a:t>
            </a:r>
            <a:r>
              <a:rPr lang="en-US" b="1" dirty="0" err="1" smtClean="0"/>
              <a:t>voi</a:t>
            </a:r>
            <a:r>
              <a:rPr lang="en-US" b="1" dirty="0" smtClean="0"/>
              <a:t> </a:t>
            </a:r>
            <a:r>
              <a:rPr lang="en-US" b="1" dirty="0" err="1" smtClean="0"/>
              <a:t>muuttaa</a:t>
            </a:r>
            <a:r>
              <a:rPr lang="en-US" b="1" dirty="0" smtClean="0"/>
              <a:t> </a:t>
            </a:r>
            <a:r>
              <a:rPr lang="en-US" b="1" dirty="0" err="1" smtClean="0"/>
              <a:t>mielensä</a:t>
            </a:r>
            <a:r>
              <a:rPr lang="en-US" b="1" dirty="0" smtClean="0"/>
              <a:t> </a:t>
            </a:r>
          </a:p>
          <a:p>
            <a:pPr eaLnBrk="1" hangingPunct="1">
              <a:lnSpc>
                <a:spcPct val="90000"/>
              </a:lnSpc>
            </a:pPr>
            <a:r>
              <a:rPr lang="en-US" b="1" dirty="0" err="1" smtClean="0"/>
              <a:t>Laskennallinen</a:t>
            </a:r>
            <a:r>
              <a:rPr lang="en-US" b="1" dirty="0" smtClean="0"/>
              <a:t> </a:t>
            </a:r>
            <a:r>
              <a:rPr lang="en-US" b="1" dirty="0" err="1" smtClean="0"/>
              <a:t>arvo</a:t>
            </a:r>
            <a:r>
              <a:rPr lang="en-US" b="1" dirty="0" smtClean="0"/>
              <a:t> PK 6:5</a:t>
            </a:r>
          </a:p>
          <a:p>
            <a:pPr eaLnBrk="1" hangingPunct="1">
              <a:lnSpc>
                <a:spcPct val="90000"/>
              </a:lnSpc>
            </a:pPr>
            <a:endParaRPr lang="en-US" b="1" dirty="0" smtClean="0"/>
          </a:p>
          <a:p>
            <a:pPr eaLnBrk="1" hangingPunct="1">
              <a:lnSpc>
                <a:spcPct val="90000"/>
              </a:lnSpc>
            </a:pPr>
            <a:endParaRPr lang="en-US" b="1" dirty="0" smtClean="0"/>
          </a:p>
          <a:p>
            <a:pPr eaLnBrk="1" hangingPunct="1">
              <a:lnSpc>
                <a:spcPct val="90000"/>
              </a:lnSpc>
            </a:pPr>
            <a:endParaRPr lang="en-US" b="1" dirty="0" smtClean="0"/>
          </a:p>
        </p:txBody>
      </p:sp>
    </p:spTree>
    <p:extLst>
      <p:ext uri="{BB962C8B-B14F-4D97-AF65-F5344CB8AC3E}">
        <p14:creationId xmlns:p14="http://schemas.microsoft.com/office/powerpoint/2010/main" val="5013334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2010:57</a:t>
            </a:r>
            <a:endParaRPr lang="fi-FI" dirty="0"/>
          </a:p>
        </p:txBody>
      </p:sp>
      <p:sp>
        <p:nvSpPr>
          <p:cNvPr id="3" name="Content Placeholder 2"/>
          <p:cNvSpPr>
            <a:spLocks noGrp="1"/>
          </p:cNvSpPr>
          <p:nvPr>
            <p:ph idx="1"/>
          </p:nvPr>
        </p:nvSpPr>
        <p:spPr/>
        <p:txBody>
          <a:bodyPr/>
          <a:lstStyle/>
          <a:p>
            <a:r>
              <a:rPr lang="fi-FI" dirty="0" smtClean="0"/>
              <a:t>B vaati, että A:n vuonna 1985 saama ennakkoperintö oli arvostettava perinnönjaon suorittamisajankohdan eli vuoden 2005 arvon mukaan. Korkein oikeus katsoi, ettei perintökaaren 6 luvun 5 §:n mukaisesta pääsäännöstä ollut syytä poiketa, koska perittävä ei ollut selvästi ilmaissut tahtoansa eikä muutoinkaan ollut aihetta pääsäännöstä poikkeamiseen. Ennakkoperinnölle oli perinnönjaossa pantava se arvo, mikä sillä lahjoitusta vastaanotettaessa oli.</a:t>
            </a:r>
            <a:endParaRPr lang="fi-FI" dirty="0"/>
          </a:p>
        </p:txBody>
      </p:sp>
    </p:spTree>
    <p:extLst>
      <p:ext uri="{BB962C8B-B14F-4D97-AF65-F5344CB8AC3E}">
        <p14:creationId xmlns:p14="http://schemas.microsoft.com/office/powerpoint/2010/main" val="35448983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1996:30</a:t>
            </a:r>
            <a:endParaRPr lang="fi-FI" dirty="0"/>
          </a:p>
        </p:txBody>
      </p:sp>
      <p:sp>
        <p:nvSpPr>
          <p:cNvPr id="3" name="Content Placeholder 2"/>
          <p:cNvSpPr>
            <a:spLocks noGrp="1"/>
          </p:cNvSpPr>
          <p:nvPr>
            <p:ph idx="1"/>
          </p:nvPr>
        </p:nvSpPr>
        <p:spPr/>
        <p:txBody>
          <a:bodyPr/>
          <a:lstStyle/>
          <a:p>
            <a:r>
              <a:rPr lang="fi-FI" dirty="0" smtClean="0"/>
              <a:t>Perittävä oli lahjakirjassa määrännyt, että perillisen saamaa kiinteistön lahjaa ei ollut vähennettävä saajan perintöosuudesta perittävän jälkeen. Myöhemmin tekemässään testamentissa perittävä oli todennut perillisen saaneen mainitulla lahjalla lakiosansa.</a:t>
            </a:r>
          </a:p>
          <a:p>
            <a:r>
              <a:rPr lang="fi-FI" dirty="0" smtClean="0"/>
              <a:t>Lahjakirjan määräys oli kuoleman varalta annettu määräys, jonka perittävä voi testamentinmääräyksellään muuttaa.</a:t>
            </a:r>
          </a:p>
          <a:p>
            <a:endParaRPr lang="fi-FI" dirty="0"/>
          </a:p>
        </p:txBody>
      </p:sp>
    </p:spTree>
    <p:extLst>
      <p:ext uri="{BB962C8B-B14F-4D97-AF65-F5344CB8AC3E}">
        <p14:creationId xmlns:p14="http://schemas.microsoft.com/office/powerpoint/2010/main" val="15974496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Ennakkoperinnön vaikutus jaossa</a:t>
            </a:r>
            <a:endParaRPr lang="fi-FI" dirty="0"/>
          </a:p>
        </p:txBody>
      </p:sp>
      <p:sp>
        <p:nvSpPr>
          <p:cNvPr id="3" name="Content Placeholder 2"/>
          <p:cNvSpPr>
            <a:spLocks noGrp="1"/>
          </p:cNvSpPr>
          <p:nvPr>
            <p:ph idx="1"/>
          </p:nvPr>
        </p:nvSpPr>
        <p:spPr/>
        <p:txBody>
          <a:bodyPr/>
          <a:lstStyle/>
          <a:p>
            <a:r>
              <a:rPr lang="fi-FI" dirty="0" smtClean="0"/>
              <a:t>Ennakkoa saaneen perillisen osuus vähennetään perinnönjaossa hänen jako-osuudestaan</a:t>
            </a:r>
          </a:p>
          <a:p>
            <a:r>
              <a:rPr lang="fi-FI" dirty="0" smtClean="0"/>
              <a:t>Ennakko lisätään jäämistöpääomaan jako-osuuksien laskemista varten</a:t>
            </a:r>
          </a:p>
          <a:p>
            <a:r>
              <a:rPr lang="fi-FI" dirty="0" smtClean="0"/>
              <a:t>Jos kaikkea sitä, minkä perillinen on saanut ennakkona, ei voida vähentää hänen perintöosastaan, perillinen ei ole velvollinen palauttamaan erotusta</a:t>
            </a:r>
            <a:endParaRPr lang="fi-FI" dirty="0"/>
          </a:p>
        </p:txBody>
      </p:sp>
    </p:spTree>
    <p:extLst>
      <p:ext uri="{BB962C8B-B14F-4D97-AF65-F5344CB8AC3E}">
        <p14:creationId xmlns:p14="http://schemas.microsoft.com/office/powerpoint/2010/main" val="35182095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Lakiosajärjestelmä</a:t>
            </a:r>
            <a:endParaRPr lang="fi-FI" dirty="0"/>
          </a:p>
        </p:txBody>
      </p:sp>
      <p:sp>
        <p:nvSpPr>
          <p:cNvPr id="3" name="Content Placeholder 2"/>
          <p:cNvSpPr>
            <a:spLocks noGrp="1"/>
          </p:cNvSpPr>
          <p:nvPr>
            <p:ph idx="1"/>
          </p:nvPr>
        </p:nvSpPr>
        <p:spPr/>
        <p:txBody>
          <a:bodyPr>
            <a:normAutofit fontScale="92500"/>
          </a:bodyPr>
          <a:lstStyle/>
          <a:p>
            <a:r>
              <a:rPr lang="fi-FI" dirty="0" smtClean="0"/>
              <a:t>PK 7 luku</a:t>
            </a:r>
          </a:p>
          <a:p>
            <a:r>
              <a:rPr lang="fi-FI" dirty="0" smtClean="0"/>
              <a:t>Mikä on lakiosa ?</a:t>
            </a:r>
          </a:p>
          <a:p>
            <a:r>
              <a:rPr lang="fi-FI" dirty="0" smtClean="0"/>
              <a:t>Mistä potista lasketaan ? </a:t>
            </a:r>
            <a:r>
              <a:rPr lang="fi-FI" dirty="0" smtClean="0">
                <a:sym typeface="Wingdings" panose="05000000000000000000" pitchFamily="2" charset="2"/>
              </a:rPr>
              <a:t> </a:t>
            </a:r>
            <a:r>
              <a:rPr lang="fi-FI" dirty="0" smtClean="0"/>
              <a:t>Pesän varoihin on lisättävä perittävän antama </a:t>
            </a:r>
            <a:r>
              <a:rPr lang="fi-FI" i="1" dirty="0" smtClean="0"/>
              <a:t>ennakkoperintö</a:t>
            </a:r>
            <a:r>
              <a:rPr lang="fi-FI" dirty="0" smtClean="0"/>
              <a:t> sekä, jollei erityisiä vastasyitä ole, hänen sellaisissa olosuhteissa tai sellaisin ehdoin eläessään antamansa </a:t>
            </a:r>
            <a:r>
              <a:rPr lang="fi-FI" i="1" dirty="0" smtClean="0"/>
              <a:t>lahja, että se on tarkoituksensa puolesta rinnastettavissa testamenttiin,</a:t>
            </a:r>
            <a:r>
              <a:rPr lang="fi-FI" dirty="0" smtClean="0"/>
              <a:t> niin myös hänen jälkeläiselleen tai ottolapselleen taikka tämän jälkeläiselle tahi näiden puolisoille antamansa sellainen </a:t>
            </a:r>
            <a:r>
              <a:rPr lang="fi-FI" i="1" dirty="0" smtClean="0"/>
              <a:t>lahja, jolla on ilmeisesti tarkoitettu suosia</a:t>
            </a:r>
            <a:r>
              <a:rPr lang="fi-FI" dirty="0" smtClean="0"/>
              <a:t> sen saajaa lakiosaan oikeutetun perillisen vahingoksi. Omaisuuden arvo on määrättävä sen ajankohdan mukaan, mikä sillä vastaanotettaessa oli, jollei asianhaaroista muuta johdu. </a:t>
            </a:r>
            <a:r>
              <a:rPr lang="fi-FI" dirty="0" smtClean="0">
                <a:sym typeface="Wingdings" panose="05000000000000000000" pitchFamily="2" charset="2"/>
              </a:rPr>
              <a:t></a:t>
            </a:r>
            <a:endParaRPr lang="fi-FI" dirty="0" smtClean="0"/>
          </a:p>
          <a:p>
            <a:endParaRPr lang="fi-FI" dirty="0"/>
          </a:p>
        </p:txBody>
      </p:sp>
    </p:spTree>
    <p:extLst>
      <p:ext uri="{BB962C8B-B14F-4D97-AF65-F5344CB8AC3E}">
        <p14:creationId xmlns:p14="http://schemas.microsoft.com/office/powerpoint/2010/main" val="16601057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466948" y="205413"/>
            <a:ext cx="10886852" cy="5971550"/>
          </a:xfrm>
        </p:spPr>
        <p:txBody>
          <a:bodyPr/>
          <a:lstStyle/>
          <a:p>
            <a:r>
              <a:rPr lang="fi-FI" sz="3200" dirty="0" smtClean="0"/>
              <a:t>Jos perittävä on kuolemansa varalta ottamassaan henkivakuutuksessa määrännyt kolmannen henkilön edunsaajaksi tai siirtänyt henkivakuutuksensa kolmannelle henkilölle, on perittävän suorittamat vakuutusmaksut, jos ne eivät ole olleet kohtuullisessa suhteessa hänen oloihinsa ja varoihinsa, perintöosaa määrättäessä luettava pesän varojen lisäykseksi, kuitenkin enintään vakuutusmäärään saakka. Mikäli perittävä on saanut vastiketta edunsaajan määräämisestä tai vakuutuksen siirtämisestä, vastike on vähennettävä vakuutusmaksuista.</a:t>
            </a:r>
          </a:p>
          <a:p>
            <a:endParaRPr lang="fi-FI" dirty="0"/>
          </a:p>
        </p:txBody>
      </p:sp>
    </p:spTree>
    <p:extLst>
      <p:ext uri="{BB962C8B-B14F-4D97-AF65-F5344CB8AC3E}">
        <p14:creationId xmlns:p14="http://schemas.microsoft.com/office/powerpoint/2010/main" val="38269283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a:xfrm>
            <a:off x="343525" y="5385"/>
            <a:ext cx="10515600" cy="1325563"/>
          </a:xfrm>
        </p:spPr>
        <p:txBody>
          <a:bodyPr/>
          <a:lstStyle/>
          <a:p>
            <a:pPr eaLnBrk="1" hangingPunct="1"/>
            <a:r>
              <a:rPr lang="fi-FI" dirty="0" smtClean="0"/>
              <a:t>Lakiosajärjestelmän perusteet</a:t>
            </a:r>
          </a:p>
        </p:txBody>
      </p:sp>
      <p:sp>
        <p:nvSpPr>
          <p:cNvPr id="212995" name="Rectangle 3"/>
          <p:cNvSpPr>
            <a:spLocks noGrp="1" noChangeArrowheads="1"/>
          </p:cNvSpPr>
          <p:nvPr>
            <p:ph idx="1"/>
          </p:nvPr>
        </p:nvSpPr>
        <p:spPr>
          <a:xfrm>
            <a:off x="343525" y="971184"/>
            <a:ext cx="10860373" cy="5249733"/>
          </a:xfrm>
        </p:spPr>
        <p:txBody>
          <a:bodyPr/>
          <a:lstStyle/>
          <a:p>
            <a:pPr eaLnBrk="1" hangingPunct="1"/>
            <a:r>
              <a:rPr lang="fi-FI" dirty="0" smtClean="0"/>
              <a:t>Testamentti </a:t>
            </a:r>
            <a:r>
              <a:rPr lang="fi-FI" dirty="0"/>
              <a:t>on perillistä kohtaan tehoton siltä osin kuin se estää häntä saamasta lakiosaansa jäämistöstä tai rajoittaa hänen oikeuttaan määrätä lakiosana tulevasta omaisuudesta.</a:t>
            </a:r>
          </a:p>
          <a:p>
            <a:r>
              <a:rPr lang="fi-FI" dirty="0" smtClean="0"/>
              <a:t>Rahasuoritus/esinekohtaiset oikeudet – perittävän tahdonautonomia</a:t>
            </a:r>
          </a:p>
          <a:p>
            <a:pPr eaLnBrk="1" hangingPunct="1"/>
            <a:endParaRPr lang="fi-FI" sz="2400" dirty="0"/>
          </a:p>
        </p:txBody>
      </p:sp>
    </p:spTree>
    <p:extLst>
      <p:ext uri="{BB962C8B-B14F-4D97-AF65-F5344CB8AC3E}">
        <p14:creationId xmlns:p14="http://schemas.microsoft.com/office/powerpoint/2010/main" val="612864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a:t>
            </a:r>
            <a:endParaRPr lang="fi-FI" dirty="0"/>
          </a:p>
        </p:txBody>
      </p:sp>
      <p:sp>
        <p:nvSpPr>
          <p:cNvPr id="3" name="Content Placeholder 2"/>
          <p:cNvSpPr>
            <a:spLocks noGrp="1"/>
          </p:cNvSpPr>
          <p:nvPr>
            <p:ph idx="1"/>
          </p:nvPr>
        </p:nvSpPr>
        <p:spPr/>
        <p:txBody>
          <a:bodyPr/>
          <a:lstStyle/>
          <a:p>
            <a:r>
              <a:rPr lang="fi-FI" dirty="0" smtClean="0"/>
              <a:t>Aulis on 80-vuotias. Hän rakastuu 25-vuotiaaseen yksinhuoltajaan Sirpaan ja avioituu tämän kanssa. Viisaana miehenä hän tekee avio-oikeuden poissulkevan avioehdon. Auliksella on lapsia, 38-vuotias Eero ja 45-vuotias Pellervo. Aulis on päättänyt, että avioliitossa eletään komeasti ja ostaa ison talon meren rannalta, johon menee suurin osa hänen säästöistään. Neliöitä on 300, </a:t>
            </a:r>
            <a:r>
              <a:rPr lang="fi-FI" dirty="0" err="1" smtClean="0"/>
              <a:t>suht</a:t>
            </a:r>
            <a:r>
              <a:rPr lang="fi-FI" dirty="0" smtClean="0"/>
              <a:t> monta siis. Aulis kuolee. Talon arvo on 2 miljoonaa ja tilillä on rahaa 200 tuhatta. Testamenttia ei ole. Miten jäämistöomaisuus jakautuu ja mitä oikeuksia leskellä ja lapsella on omaisuuden suhteen ? </a:t>
            </a:r>
            <a:r>
              <a:rPr lang="fi-FI" dirty="0" smtClean="0">
                <a:sym typeface="Wingdings" panose="05000000000000000000" pitchFamily="2" charset="2"/>
              </a:rPr>
              <a:t> </a:t>
            </a:r>
            <a:endParaRPr lang="fi-FI" dirty="0"/>
          </a:p>
        </p:txBody>
      </p:sp>
    </p:spTree>
    <p:extLst>
      <p:ext uri="{BB962C8B-B14F-4D97-AF65-F5344CB8AC3E}">
        <p14:creationId xmlns:p14="http://schemas.microsoft.com/office/powerpoint/2010/main" val="18041530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a:t>
            </a:r>
            <a:endParaRPr lang="fi-FI" dirty="0"/>
          </a:p>
        </p:txBody>
      </p:sp>
      <p:sp>
        <p:nvSpPr>
          <p:cNvPr id="3" name="Content Placeholder 2"/>
          <p:cNvSpPr>
            <a:spLocks noGrp="1"/>
          </p:cNvSpPr>
          <p:nvPr>
            <p:ph idx="1"/>
          </p:nvPr>
        </p:nvSpPr>
        <p:spPr/>
        <p:txBody>
          <a:bodyPr/>
          <a:lstStyle/>
          <a:p>
            <a:r>
              <a:rPr lang="fi-FI" dirty="0" smtClean="0"/>
              <a:t>Perittävältä jäi kaksi lasta. Hänen jäämistönsä koostuu asuinhuoneistosta, jonka arvo on 250 t euroa ja kesämökistä, jonka arvo on 150 t euroa. Huoneiston perittävä on testamentannut ystävälleen B:lle ja kesämökin sedälleen C:lle. Rintaperillisille ei jää testamentin perusteella jaettavaa. Mitä tapahtuu, jos lapset vaativat kumpainenkin lakiosansa ?</a:t>
            </a:r>
          </a:p>
          <a:p>
            <a:r>
              <a:rPr lang="fi-FI" dirty="0" smtClean="0">
                <a:sym typeface="Wingdings" panose="05000000000000000000" pitchFamily="2" charset="2"/>
              </a:rPr>
              <a:t> vastaavat legaattien arvomäärien suhteessa</a:t>
            </a:r>
            <a:endParaRPr lang="fi-FI" dirty="0"/>
          </a:p>
        </p:txBody>
      </p:sp>
    </p:spTree>
    <p:extLst>
      <p:ext uri="{BB962C8B-B14F-4D97-AF65-F5344CB8AC3E}">
        <p14:creationId xmlns:p14="http://schemas.microsoft.com/office/powerpoint/2010/main" val="19521198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Esimerkki jatkuu..</a:t>
            </a:r>
            <a:endParaRPr lang="fi-FI" dirty="0"/>
          </a:p>
        </p:txBody>
      </p:sp>
      <p:sp>
        <p:nvSpPr>
          <p:cNvPr id="3" name="Content Placeholder 2"/>
          <p:cNvSpPr>
            <a:spLocks noGrp="1"/>
          </p:cNvSpPr>
          <p:nvPr>
            <p:ph idx="1"/>
          </p:nvPr>
        </p:nvSpPr>
        <p:spPr/>
        <p:txBody>
          <a:bodyPr/>
          <a:lstStyle/>
          <a:p>
            <a:r>
              <a:rPr lang="fi-FI" dirty="0" smtClean="0"/>
              <a:t>Jos C ei vetoa testamenttiin, vapautuu 150 tuhatta lakiosien maksamiseen. Loukkaako testamentti edelleen rintaperillisten oikeuksia lakiosaan ?</a:t>
            </a:r>
          </a:p>
          <a:p>
            <a:endParaRPr lang="fi-FI" dirty="0"/>
          </a:p>
        </p:txBody>
      </p:sp>
    </p:spTree>
    <p:extLst>
      <p:ext uri="{BB962C8B-B14F-4D97-AF65-F5344CB8AC3E}">
        <p14:creationId xmlns:p14="http://schemas.microsoft.com/office/powerpoint/2010/main" val="31497560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Lakiosat ovat yksilölliset</a:t>
            </a:r>
            <a:endParaRPr lang="fi-FI" dirty="0"/>
          </a:p>
        </p:txBody>
      </p:sp>
      <p:sp>
        <p:nvSpPr>
          <p:cNvPr id="3" name="Content Placeholder 2"/>
          <p:cNvSpPr>
            <a:spLocks noGrp="1"/>
          </p:cNvSpPr>
          <p:nvPr>
            <p:ph idx="1"/>
          </p:nvPr>
        </p:nvSpPr>
        <p:spPr/>
        <p:txBody>
          <a:bodyPr/>
          <a:lstStyle/>
          <a:p>
            <a:r>
              <a:rPr lang="fi-FI" dirty="0" smtClean="0"/>
              <a:t>Jokaisen lakiosaperillisen itsenäisyys suhteessa toisiin</a:t>
            </a:r>
          </a:p>
          <a:p>
            <a:r>
              <a:rPr lang="fi-FI" dirty="0" smtClean="0"/>
              <a:t>Jokaisella itsenäinen valta lisäysten vaatimiseen</a:t>
            </a:r>
          </a:p>
          <a:p>
            <a:r>
              <a:rPr lang="fi-FI" dirty="0" smtClean="0"/>
              <a:t>Lakiosan saaminen edellyttää, että perillinen tekee testamentin saajalle lakiosailmoituksen. </a:t>
            </a:r>
            <a:r>
              <a:rPr lang="fi-FI" dirty="0" smtClean="0">
                <a:sym typeface="Wingdings" panose="05000000000000000000" pitchFamily="2" charset="2"/>
              </a:rPr>
              <a:t> Jos perittävä, joka ei ole tehnyt testamenttia, on antanut esimerkiksi suosiolahjoja ja ennakkoperintöjä, lakiosaa voi vaatia perinnönjaossa.</a:t>
            </a:r>
          </a:p>
          <a:p>
            <a:r>
              <a:rPr lang="fi-FI" dirty="0" smtClean="0">
                <a:sym typeface="Wingdings" panose="05000000000000000000" pitchFamily="2" charset="2"/>
              </a:rPr>
              <a:t>Lakiosailmoituksella ei määrämuotoa, mutta määräaika 6 kk</a:t>
            </a:r>
            <a:endParaRPr lang="fi-FI" dirty="0"/>
          </a:p>
        </p:txBody>
      </p:sp>
    </p:spTree>
    <p:extLst>
      <p:ext uri="{BB962C8B-B14F-4D97-AF65-F5344CB8AC3E}">
        <p14:creationId xmlns:p14="http://schemas.microsoft.com/office/powerpoint/2010/main" val="16245343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Lakiosan täydennys</a:t>
            </a:r>
            <a:endParaRPr lang="fi-FI" dirty="0"/>
          </a:p>
        </p:txBody>
      </p:sp>
      <p:sp>
        <p:nvSpPr>
          <p:cNvPr id="3" name="Content Placeholder 2"/>
          <p:cNvSpPr>
            <a:spLocks noGrp="1"/>
          </p:cNvSpPr>
          <p:nvPr>
            <p:ph idx="1"/>
          </p:nvPr>
        </p:nvSpPr>
        <p:spPr/>
        <p:txBody>
          <a:bodyPr/>
          <a:lstStyle/>
          <a:p>
            <a:r>
              <a:rPr lang="fi-FI" dirty="0" smtClean="0"/>
              <a:t>Mikä on täydennyskanne</a:t>
            </a:r>
          </a:p>
          <a:p>
            <a:r>
              <a:rPr lang="fi-FI" dirty="0" smtClean="0"/>
              <a:t>Täydennyskanne: voi vaatia täydennystä siltä, jonka hyväksi perittävä antanut esimerkiksi suosiolahjan (PK 7:10).</a:t>
            </a:r>
          </a:p>
          <a:p>
            <a:r>
              <a:rPr lang="fi-FI" dirty="0" smtClean="0"/>
              <a:t>Kanne on nostettava määräajassa</a:t>
            </a:r>
            <a:endParaRPr lang="fi-FI" dirty="0"/>
          </a:p>
        </p:txBody>
      </p:sp>
    </p:spTree>
    <p:extLst>
      <p:ext uri="{BB962C8B-B14F-4D97-AF65-F5344CB8AC3E}">
        <p14:creationId xmlns:p14="http://schemas.microsoft.com/office/powerpoint/2010/main" val="21528595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2012:96:</a:t>
            </a:r>
            <a:endParaRPr lang="fi-FI" dirty="0"/>
          </a:p>
        </p:txBody>
      </p:sp>
      <p:sp>
        <p:nvSpPr>
          <p:cNvPr id="3" name="Content Placeholder 2"/>
          <p:cNvSpPr>
            <a:spLocks noGrp="1"/>
          </p:cNvSpPr>
          <p:nvPr>
            <p:ph idx="1"/>
          </p:nvPr>
        </p:nvSpPr>
        <p:spPr>
          <a:xfrm>
            <a:off x="541986" y="1529411"/>
            <a:ext cx="10611118" cy="4922904"/>
          </a:xfrm>
        </p:spPr>
        <p:txBody>
          <a:bodyPr>
            <a:normAutofit fontScale="92500" lnSpcReduction="10000"/>
          </a:bodyPr>
          <a:lstStyle/>
          <a:p>
            <a:r>
              <a:rPr lang="fi-FI" dirty="0" smtClean="0"/>
              <a:t>A oli omistanut 80 prosenttia osakeyhtiön osakkeista ja hänen vaimonsa B 20 prosenttia. Vuonna 1985 A lahjoitti omistamansa osakkeet vuosina 1970 ja 1973 syntyneille hänen ja B:n yhteisille lapsille C:lle ja D:lle. Lahjakirjan mukaan osakkeiden omistusoikeus ja niihin liittyvät varallisuusoikeudet siirtyivät C:lle ja D:lle heti, mutta A pidätti itsellään kuolemaansa saakka ja sen jälkeen B:llä osakkeisiin perustuvan äänioikeuden ja hallinnoimisoikeudet. A jatkoi työskentelyä yhtiössä ja oli sen toimitusjohtaja kuolemaansa saakka vuonna 2008. A:n velat olivat hänen kuollessaan suuremmat kuin hänen varansa. A:n aikaisemmista avioliitoista olevat lapset vaativat C:ltä ja D:ltä lakiosiensa täydennystä. Korkeimman oikeuden ratkaisusta ilmenevillä perusteilla katsottiin, että A oli perintökaaren 7 luvun 3 §:n 3 momentissa tarkoitetulla tavalla ilmeisesti tarkoittanut suosia C:tä ja D:tä muiden lakiosaan oikeutettujen perillisten vahingoksi. Kysymys myös siitä, miten lahjojen arvo määräytyi perillisten lakiosia laskettaessa.</a:t>
            </a:r>
            <a:endParaRPr lang="fi-FI" dirty="0"/>
          </a:p>
        </p:txBody>
      </p:sp>
    </p:spTree>
    <p:extLst>
      <p:ext uri="{BB962C8B-B14F-4D97-AF65-F5344CB8AC3E}">
        <p14:creationId xmlns:p14="http://schemas.microsoft.com/office/powerpoint/2010/main" val="41045511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179293" y="158190"/>
            <a:ext cx="11869271" cy="6578786"/>
          </a:xfrm>
        </p:spPr>
        <p:txBody>
          <a:bodyPr>
            <a:normAutofit fontScale="92500" lnSpcReduction="10000"/>
          </a:bodyPr>
          <a:lstStyle/>
          <a:p>
            <a:r>
              <a:rPr lang="fi-FI" dirty="0"/>
              <a:t>Heikki L, joka on kuollut 12.2.2008, oli omistanut vuonna 1976 perustetun T Oy:n osakekannasta 80 prosenttia. Hänen kolmas puolisonsa Eira L omisti osakkeista loput 20 prosenttia.</a:t>
            </a:r>
          </a:p>
          <a:p>
            <a:r>
              <a:rPr lang="fi-FI" dirty="0"/>
              <a:t>Heikki L oli 15.1.1985 lahjoittanut omistamansa 80 osaketta hänen ja Eira L:n yhteisille pojille Pasi (s. 1970) ja Kimmo (s. 1973) L:lle, Pasi L:lle 41 osaketta ja Kimmo L:lle 39 osaketta.</a:t>
            </a:r>
          </a:p>
          <a:p>
            <a:r>
              <a:rPr lang="fi-FI" dirty="0"/>
              <a:t>Lahjakirjojen mukaan osakkeiden omistusoikeus ja kaikki osakkeiden varallisuuspitoiset oikeudet siirtyivät välittömästi lahjansaajille. Lahjanantaja pidätti itsellään kuolemaansa saakka osakkeilla olevan äänioikeuden ja kaikki osakkeiden hallinnoimisoikeudet. Tässä tarkoitetut rajoitukset pidätettiin myös lahjoittajan puolison Eira L:n hyväksi, mikäli lahjoittaja kuoli ennen häntä. Lahjakirjojen ehtojen mukaan lahjansaaja pidättyi merkityttämästä itseänsä osakkaaksi yhtiön osake- ja osakasluetteloon lahjanantajan tai hänen aviopuolisonsa elinaikana. Lahjakirjan mukaan lahjaa ei ollut pidettävä ennakkoperintönä eikä lahjaa ollut otettava huomioon lahjansaajan perintöosuutta laskettaessa.</a:t>
            </a:r>
          </a:p>
          <a:p>
            <a:r>
              <a:rPr lang="fi-FI" dirty="0"/>
              <a:t>Heikki L:n jälkeen oli toimitettu perunkirjoitus 28.8.2009. Heikki L:n aikaisemmista avioliitoista olevat pojat Jarmo ja Risto L sekä Aki K olivat perunkirjoitustilaisuudessa vaatineet lakiosaansa. Perukirjan mukaan Heikki L:n kuolinpesän velat ylittivät pesän varat 11 876,30 eurolla</a:t>
            </a:r>
          </a:p>
          <a:p>
            <a:endParaRPr lang="fi-FI" dirty="0"/>
          </a:p>
        </p:txBody>
      </p:sp>
    </p:spTree>
    <p:extLst>
      <p:ext uri="{BB962C8B-B14F-4D97-AF65-F5344CB8AC3E}">
        <p14:creationId xmlns:p14="http://schemas.microsoft.com/office/powerpoint/2010/main" val="20345845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179294" y="211978"/>
            <a:ext cx="10515600" cy="4351338"/>
          </a:xfrm>
        </p:spPr>
        <p:txBody>
          <a:bodyPr/>
          <a:lstStyle/>
          <a:p>
            <a:r>
              <a:rPr lang="fi-FI" dirty="0" smtClean="0"/>
              <a:t>Kysymykset: oliko kyseessä kuolemanvaraislahja ?</a:t>
            </a:r>
          </a:p>
          <a:p>
            <a:r>
              <a:rPr lang="fi-FI" dirty="0" err="1" smtClean="0"/>
              <a:t>Testamnttiin</a:t>
            </a:r>
            <a:r>
              <a:rPr lang="fi-FI" dirty="0" smtClean="0"/>
              <a:t> </a:t>
            </a:r>
            <a:r>
              <a:rPr lang="fi-FI" dirty="0" err="1" smtClean="0"/>
              <a:t>rijjastuva</a:t>
            </a:r>
            <a:r>
              <a:rPr lang="fi-FI" dirty="0" smtClean="0"/>
              <a:t> tai suosiolahja ?</a:t>
            </a:r>
          </a:p>
          <a:p>
            <a:r>
              <a:rPr lang="fi-FI" dirty="0" smtClean="0"/>
              <a:t>Ja jos on, niin mistä arvosta tulee ottaa lukuun perinnönjaossa ?</a:t>
            </a:r>
            <a:endParaRPr lang="fi-FI" dirty="0"/>
          </a:p>
        </p:txBody>
      </p:sp>
    </p:spTree>
    <p:extLst>
      <p:ext uri="{BB962C8B-B14F-4D97-AF65-F5344CB8AC3E}">
        <p14:creationId xmlns:p14="http://schemas.microsoft.com/office/powerpoint/2010/main" val="25575674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Testamenttioikeus</a:t>
            </a:r>
            <a:endParaRPr lang="fi-FI" dirty="0"/>
          </a:p>
        </p:txBody>
      </p:sp>
      <p:sp>
        <p:nvSpPr>
          <p:cNvPr id="3" name="Content Placeholder 2"/>
          <p:cNvSpPr>
            <a:spLocks noGrp="1"/>
          </p:cNvSpPr>
          <p:nvPr>
            <p:ph idx="1"/>
          </p:nvPr>
        </p:nvSpPr>
        <p:spPr/>
        <p:txBody>
          <a:bodyPr/>
          <a:lstStyle/>
          <a:p>
            <a:r>
              <a:rPr lang="fi-FI" dirty="0" smtClean="0"/>
              <a:t>Tavallisin luonnehdinta kuuluu: kuolemanvarainen, vastikkeeton ja yksipuolinen oikeustoimi, jolla perittävä määrää siitä, kenelle omaisuus on hänen kuolemansa jälkeen menevä</a:t>
            </a:r>
          </a:p>
          <a:p>
            <a:r>
              <a:rPr lang="fi-FI" dirty="0" smtClean="0"/>
              <a:t>Delegointikielto: tulee tehdä henkilökohtaisesti, eikä toista voi valtuuttaa sen tekemiseen. </a:t>
            </a:r>
          </a:p>
          <a:p>
            <a:endParaRPr lang="fi-FI" dirty="0" smtClean="0"/>
          </a:p>
        </p:txBody>
      </p:sp>
    </p:spTree>
    <p:extLst>
      <p:ext uri="{BB962C8B-B14F-4D97-AF65-F5344CB8AC3E}">
        <p14:creationId xmlns:p14="http://schemas.microsoft.com/office/powerpoint/2010/main" val="29120189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181378" y="202886"/>
            <a:ext cx="12010622" cy="6655113"/>
          </a:xfrm>
        </p:spPr>
        <p:txBody>
          <a:bodyPr>
            <a:normAutofit fontScale="92500" lnSpcReduction="10000"/>
          </a:bodyPr>
          <a:lstStyle/>
          <a:p>
            <a:r>
              <a:rPr lang="fi-FI" sz="3500" b="1" dirty="0" smtClean="0"/>
              <a:t>Yleisjälkisäädös / erityisjälkisäädös</a:t>
            </a:r>
          </a:p>
          <a:p>
            <a:r>
              <a:rPr lang="fi-FI" dirty="0"/>
              <a:t>Y</a:t>
            </a:r>
            <a:r>
              <a:rPr lang="fi-FI" smtClean="0"/>
              <a:t>leistestamentissa </a:t>
            </a:r>
            <a:r>
              <a:rPr lang="fi-FI" dirty="0"/>
              <a:t>on kyse tilanteesta, jossa saajan oikeus määritetään suhteellisesti. Legaatissa saajalle tuleva oikeus on yksilöity. Saanto ja sen reaalinen sisältö (arvomäärä, esine </a:t>
            </a:r>
            <a:r>
              <a:rPr lang="fi-FI" dirty="0" err="1"/>
              <a:t>tms</a:t>
            </a:r>
            <a:r>
              <a:rPr lang="fi-FI" dirty="0"/>
              <a:t>) käy siten suoraan ilmi </a:t>
            </a:r>
            <a:r>
              <a:rPr lang="fi-FI" dirty="0" smtClean="0"/>
              <a:t>testamentista</a:t>
            </a:r>
          </a:p>
          <a:p>
            <a:r>
              <a:rPr lang="fi-FI" dirty="0" smtClean="0"/>
              <a:t>Esimerkki: </a:t>
            </a:r>
          </a:p>
          <a:p>
            <a:r>
              <a:rPr lang="fi-FI" b="1" dirty="0" smtClean="0"/>
              <a:t>Kysymys</a:t>
            </a:r>
            <a:r>
              <a:rPr lang="fi-FI" b="1" dirty="0"/>
              <a:t>, onko määräys “on saava omaisuutta 20.000 euron edestä”  luonteeltaan  legaatti vai yleisjälkisäädös</a:t>
            </a:r>
            <a:r>
              <a:rPr lang="fi-FI" dirty="0"/>
              <a:t>.</a:t>
            </a:r>
          </a:p>
          <a:p>
            <a:r>
              <a:rPr lang="sk-SK" dirty="0"/>
              <a:t> </a:t>
            </a:r>
          </a:p>
          <a:p>
            <a:r>
              <a:rPr lang="sk-SK" dirty="0"/>
              <a:t>Eräs henkikirjoittaja katsoo, että kysymys on “velvoiteoikeudellisesta legaatista, joka kohdistuu tiettyyn arvomäärään, 20.000 euroa. Saaja ei siten kuolinpesän osakas”.</a:t>
            </a:r>
          </a:p>
          <a:p>
            <a:r>
              <a:rPr lang="sk-SK" dirty="0"/>
              <a:t> </a:t>
            </a:r>
          </a:p>
          <a:p>
            <a:r>
              <a:rPr lang="sk-SK" dirty="0"/>
              <a:t>Itse olen ajatellut asiaa lähtökohtaisesti niin, että vaikka omaisuuden arvo rajattu (20.000 €), niin, koska erityisestä esineestä tai rahamäärästä tms.  ei ole määrätty, se, mitä omaisuutta lopulta saa, ratkeaisi vasta  itse jaossa, joka edellyttää  osapuolten sopimista  (ollee myös niin, että jos ei sovita, ja jakaja määrätty, viime kädessä jakaja arvostaa omaisuuden + päättää, mitä saa).</a:t>
            </a:r>
            <a:endParaRPr lang="fi-FI" dirty="0" smtClean="0"/>
          </a:p>
          <a:p>
            <a:endParaRPr lang="fi-FI" dirty="0" smtClean="0"/>
          </a:p>
        </p:txBody>
      </p:sp>
    </p:spTree>
    <p:extLst>
      <p:ext uri="{BB962C8B-B14F-4D97-AF65-F5344CB8AC3E}">
        <p14:creationId xmlns:p14="http://schemas.microsoft.com/office/powerpoint/2010/main" val="18756179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331317" y="294473"/>
            <a:ext cx="11022483" cy="5882490"/>
          </a:xfrm>
        </p:spPr>
        <p:txBody>
          <a:bodyPr/>
          <a:lstStyle/>
          <a:p>
            <a:r>
              <a:rPr lang="fi-FI" dirty="0"/>
              <a:t>Omistusoikeus, hallintaoikeus, vallintaoikeus, käyttöoikeus</a:t>
            </a:r>
          </a:p>
          <a:p>
            <a:r>
              <a:rPr lang="fi-FI" dirty="0"/>
              <a:t>Lisäksi lykkäävät ja purkavat ehdot</a:t>
            </a:r>
          </a:p>
          <a:p>
            <a:r>
              <a:rPr lang="fi-FI" dirty="0"/>
              <a:t>Kielletyt ehdot: perheenmuodostukseen puuttuminen, kehottaminen toimintaan, joka rikollista jne. Myös jos ehto on kohtuuton / mahdoton.</a:t>
            </a:r>
          </a:p>
          <a:p>
            <a:r>
              <a:rPr lang="fi-FI" dirty="0"/>
              <a:t>Jos esimerkiksi kieltomääräys (ei saa luovuttaa tms.), on sen rikkomisen seuraamus yksilöitävä</a:t>
            </a:r>
          </a:p>
          <a:p>
            <a:r>
              <a:rPr lang="fi-FI" dirty="0"/>
              <a:t>Toivomukset yleisiä: esimerkiksi ettei lakiosaa vaadita ennen jälkeen elävän puolison kuolemista</a:t>
            </a:r>
          </a:p>
          <a:p>
            <a:endParaRPr lang="fi-FI" dirty="0"/>
          </a:p>
        </p:txBody>
      </p:sp>
    </p:spTree>
    <p:extLst>
      <p:ext uri="{BB962C8B-B14F-4D97-AF65-F5344CB8AC3E}">
        <p14:creationId xmlns:p14="http://schemas.microsoft.com/office/powerpoint/2010/main" val="124399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504303" y="821653"/>
            <a:ext cx="11356164" cy="5714222"/>
          </a:xfrm>
        </p:spPr>
        <p:txBody>
          <a:bodyPr/>
          <a:lstStyle/>
          <a:p>
            <a:r>
              <a:rPr lang="fi-FI" dirty="0" smtClean="0"/>
              <a:t>Sama esimerkki, mutta Aulis on tehnyt testamentin, jolla hän määrää talon lapsilleen omistusoikeuksin. Lisäksi avio-oikeuden poissulkeva testamentti.</a:t>
            </a:r>
          </a:p>
          <a:p>
            <a:r>
              <a:rPr lang="fi-FI" dirty="0" smtClean="0"/>
              <a:t>Sama esimerkki, mutta Aulis on velkaa enemmän kuin hänellä on varallisuutta. Sirpalla ei ole omaa asuntoa. Ei avioehtoa.</a:t>
            </a:r>
          </a:p>
          <a:p>
            <a:r>
              <a:rPr lang="fi-FI" dirty="0" smtClean="0"/>
              <a:t>Sama esimerkki, mutta Aulis ja Sirpa ovat avoliitossa.</a:t>
            </a:r>
            <a:endParaRPr lang="fi-FI" dirty="0"/>
          </a:p>
        </p:txBody>
      </p:sp>
    </p:spTree>
    <p:extLst>
      <p:ext uri="{BB962C8B-B14F-4D97-AF65-F5344CB8AC3E}">
        <p14:creationId xmlns:p14="http://schemas.microsoft.com/office/powerpoint/2010/main" val="12227504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Testamentin muoto</a:t>
            </a:r>
            <a:endParaRPr lang="fi-FI" dirty="0"/>
          </a:p>
        </p:txBody>
      </p:sp>
      <p:sp>
        <p:nvSpPr>
          <p:cNvPr id="3" name="Sisällön paikkamerkki 2"/>
          <p:cNvSpPr>
            <a:spLocks noGrp="1"/>
          </p:cNvSpPr>
          <p:nvPr>
            <p:ph idx="1"/>
          </p:nvPr>
        </p:nvSpPr>
        <p:spPr/>
        <p:txBody>
          <a:bodyPr/>
          <a:lstStyle/>
          <a:p>
            <a:r>
              <a:rPr lang="fi-FI" dirty="0"/>
              <a:t>Vaatimus testamentin todistajien ja testamentin tekijän samanaikaisesta läsnäolosta on tarkoitettu ehdottomaksi muotomääräykseksi. Jos tämä vaatimus ei ole täyttynyt, testamentti on, niin kuin kohdassa 23 mainitut ratkaisut KKO 1985 II 103 ja KKO 1996:102 osoittavat, katsottu pätemättömäksi.</a:t>
            </a:r>
          </a:p>
        </p:txBody>
      </p:sp>
    </p:spTree>
    <p:extLst>
      <p:ext uri="{BB962C8B-B14F-4D97-AF65-F5344CB8AC3E}">
        <p14:creationId xmlns:p14="http://schemas.microsoft.com/office/powerpoint/2010/main" val="312906875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2016:40</a:t>
            </a:r>
            <a:endParaRPr lang="fi-FI" dirty="0"/>
          </a:p>
        </p:txBody>
      </p:sp>
      <p:sp>
        <p:nvSpPr>
          <p:cNvPr id="3" name="Sisällön paikkamerkki 2"/>
          <p:cNvSpPr>
            <a:spLocks noGrp="1"/>
          </p:cNvSpPr>
          <p:nvPr>
            <p:ph idx="1"/>
          </p:nvPr>
        </p:nvSpPr>
        <p:spPr/>
        <p:txBody>
          <a:bodyPr>
            <a:normAutofit lnSpcReduction="10000"/>
          </a:bodyPr>
          <a:lstStyle/>
          <a:p>
            <a:r>
              <a:rPr lang="fi-FI" dirty="0"/>
              <a:t>Testamentin todistuslauselman mukaan testamentin todistaminen oli tapahtunut perintökaaren 10 luvun 1 §:ssä säädetyllä tavalla. Testamentin tekijän perillinen (sittemmin hänen kuolinpesänsä) vaati testamentin julistamista pätemättömäksi muotovirheen perusteella, koska testamentin todistajat eivät olleet olleet yhtaikaa paikalla testamenttia allekirjoitettaessa ja koska he eivät olleet tienneet todistavansa testamenttia. Kysymys siitä, oliko testamenttia tehtäessä noudatettu sen todistamista koskevia muotovaatimuksia ja siitä, oliko testamentin moittija esittänyt sellaisia testamentin todistuslauselman luotettavuutta vähentäviä seikkoja, että näyttövelvollisuus testamentin muotomääräysten noudattamisesta oli siirtynyt testamentin saajille. (Ään.)</a:t>
            </a:r>
          </a:p>
        </p:txBody>
      </p:sp>
    </p:spTree>
    <p:extLst>
      <p:ext uri="{BB962C8B-B14F-4D97-AF65-F5344CB8AC3E}">
        <p14:creationId xmlns:p14="http://schemas.microsoft.com/office/powerpoint/2010/main" val="35010775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609600" y="274639"/>
            <a:ext cx="10972800" cy="5851525"/>
          </a:xfrm>
        </p:spPr>
        <p:txBody>
          <a:bodyPr>
            <a:normAutofit/>
          </a:bodyPr>
          <a:lstStyle/>
          <a:p>
            <a:r>
              <a:rPr lang="fi-FI" dirty="0"/>
              <a:t>SL oli 23.1.1996 allekirjoittanut testamentin, jolla hän oli testamentannut omaisuutensa pojalleen </a:t>
            </a:r>
            <a:r>
              <a:rPr lang="fi-FI" dirty="0" err="1"/>
              <a:t>AL:lle</a:t>
            </a:r>
            <a:r>
              <a:rPr lang="fi-FI" dirty="0"/>
              <a:t> lukuun ottamatta testamentissa yksilöityjä asunto-osakkeita, jotka hän oli testamentannut miniälleen </a:t>
            </a:r>
            <a:r>
              <a:rPr lang="fi-FI" dirty="0" err="1"/>
              <a:t>HL:lle</a:t>
            </a:r>
            <a:r>
              <a:rPr lang="fi-FI" dirty="0"/>
              <a:t>. </a:t>
            </a:r>
            <a:endParaRPr lang="fi-FI" dirty="0" smtClean="0"/>
          </a:p>
          <a:p>
            <a:r>
              <a:rPr lang="fi-FI" dirty="0" smtClean="0"/>
              <a:t>Tyttärensä </a:t>
            </a:r>
            <a:r>
              <a:rPr lang="fi-FI" dirty="0"/>
              <a:t>CL:n osalta SL:n testamentista ilmenevä käsitys oli, että tämä oli jo saanut lakiosansa ennakkoperintöjen muodossa. SL oli kuitenkin määrännyt testamentissa, ettei CL:lle enää tulisi perintönä omaisuutta, koska hän oli syvästi loukannut SL:ää. Joka tapauksessa mahdollinen lakiosa voitaisiin maksaa hänelle rahana</a:t>
            </a:r>
          </a:p>
        </p:txBody>
      </p:sp>
    </p:spTree>
    <p:extLst>
      <p:ext uri="{BB962C8B-B14F-4D97-AF65-F5344CB8AC3E}">
        <p14:creationId xmlns:p14="http://schemas.microsoft.com/office/powerpoint/2010/main" val="69547685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a:t>LV:n ja </a:t>
            </a:r>
            <a:r>
              <a:rPr lang="fi-FI" dirty="0" err="1"/>
              <a:t>JH:n</a:t>
            </a:r>
            <a:r>
              <a:rPr lang="fi-FI" dirty="0"/>
              <a:t> allekirjoittama </a:t>
            </a:r>
            <a:r>
              <a:rPr lang="fi-FI" dirty="0" smtClean="0"/>
              <a:t>todistuslauselma</a:t>
            </a:r>
          </a:p>
          <a:p>
            <a:r>
              <a:rPr lang="fi-FI" dirty="0"/>
              <a:t>CL on vaatinut kanteessaan käräjäoikeutta vahvistamaan, että SL:n 23.1.1996 tekemä testamentti oli pätemätön muotovirheen vuoksi, koska testamentin todistajat ja testamentin tekijä eivät olleet olleet yhtä aikaa saapuvilla testamenttia allekirjoitettaessa, vaikka testamenttiin oli näin merkitty.</a:t>
            </a:r>
          </a:p>
        </p:txBody>
      </p:sp>
    </p:spTree>
    <p:extLst>
      <p:ext uri="{BB962C8B-B14F-4D97-AF65-F5344CB8AC3E}">
        <p14:creationId xmlns:p14="http://schemas.microsoft.com/office/powerpoint/2010/main" val="160951380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smtClean="0"/>
              <a:t>”25</a:t>
            </a:r>
            <a:r>
              <a:rPr lang="fi-FI" dirty="0"/>
              <a:t>. Testamentin muotovaatimusten noudattamista arvioitaessa vahva olettama on, että todistuslauselmaan merkityt seikat pitävät paikkansa. Muotovirheeseen vetoavan on esitettävä todistuslauselman luotettavuutta vähentävä näyttö. Mikäli tällaisella näytöllä pystytään horjuttamaan todistuslauselman luotettavuutta varteenotettavalla tavalla, näyttövelvollisuus muotomääräysten noudattamisesta siirtyy testamentin saajalle</a:t>
            </a:r>
            <a:r>
              <a:rPr lang="fi-FI" dirty="0" smtClean="0"/>
              <a:t>.”</a:t>
            </a:r>
            <a:endParaRPr lang="fi-FI" dirty="0"/>
          </a:p>
        </p:txBody>
      </p:sp>
    </p:spTree>
    <p:extLst>
      <p:ext uri="{BB962C8B-B14F-4D97-AF65-F5344CB8AC3E}">
        <p14:creationId xmlns:p14="http://schemas.microsoft.com/office/powerpoint/2010/main" val="9699704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609600" y="274639"/>
            <a:ext cx="10972800" cy="5851525"/>
          </a:xfrm>
        </p:spPr>
        <p:txBody>
          <a:bodyPr/>
          <a:lstStyle/>
          <a:p>
            <a:r>
              <a:rPr lang="fi-FI" dirty="0" smtClean="0">
                <a:solidFill>
                  <a:srgbClr val="343434"/>
                </a:solidFill>
                <a:latin typeface="--unknown-7--"/>
              </a:rPr>
              <a:t>Kun todistuslauselma osoittaa testamentin todistamisen tapahtuneen laissa edellytetyllä tavalla, on perusteltua edellyttää muutakin näyttöä todistuslauselman virheellisyydestä etenkin, jos testamentin todistamisesta on kulunut huomattavan pitkä aika.</a:t>
            </a:r>
          </a:p>
          <a:p>
            <a:r>
              <a:rPr lang="fi-FI" dirty="0" smtClean="0">
                <a:solidFill>
                  <a:srgbClr val="343434"/>
                </a:solidFill>
                <a:latin typeface="--unknown-7--"/>
              </a:rPr>
              <a:t>Aika – todistajien omat käsitykset olosuhteista – todistajien terveydentila – todistajien suhde testamentin tekijään</a:t>
            </a:r>
            <a:endParaRPr lang="fi-FI" dirty="0"/>
          </a:p>
        </p:txBody>
      </p:sp>
    </p:spTree>
    <p:extLst>
      <p:ext uri="{BB962C8B-B14F-4D97-AF65-F5344CB8AC3E}">
        <p14:creationId xmlns:p14="http://schemas.microsoft.com/office/powerpoint/2010/main" val="193942370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609599" y="274638"/>
            <a:ext cx="11192097" cy="6154272"/>
          </a:xfrm>
        </p:spPr>
        <p:txBody>
          <a:bodyPr>
            <a:normAutofit lnSpcReduction="10000"/>
          </a:bodyPr>
          <a:lstStyle/>
          <a:p>
            <a:r>
              <a:rPr lang="fi-FI" dirty="0"/>
              <a:t>39. SL:n testamentti on siihen merkityn todistuslauselman mukaan tehty perintökaaren 10 luvun 1 §:ssä säädetyssä muodossa. Todistuslauselman luotettavuutta vastaan puhuu se, että todistajat eivät ainakaan aluksi asiaa heiltä tiedusteltaessa ole muistaneet olleensa todistamassa SL:n testamenttia siitä huolimatta, että kysymys oli ollut heille poikkeuksellisesta tapahtumasta heidän pitkäaikaisen työnantajansa kotona. Korkein oikeus katsoo toisin kuin hovioikeus, että tämä ei kuitenkaan yksin riitä sellaiseksi näytöksi, jonka voitaisiin katsoa horjuttavan testamenttiin kirjatun todistuslauselman luotettavuutta siinä määrin, että todistustaakka muotovaatimusten noudattamisesta olisi perintökaaren 10 luvun 2 §:n 2 momentissa tarkoitetulla tavalla kääntynyt testamentin saajalle.</a:t>
            </a:r>
          </a:p>
          <a:p>
            <a:r>
              <a:rPr lang="fi-FI" dirty="0"/>
              <a:t>40. Testamenttiin merkittyä todistuslauselmaa on edellä sanotuilla perusteilla pidettävä luotettavana. LV ja JH ovat todistuslauselman allekirjoittaessaan myös tienneet, että kysymyksessä oli SL:n testamentti. Testamenttia ei siten rasita perintökaaren 13 luvun 1 §:n 2 kohdassa tarkoitettu muotovirhe.</a:t>
            </a:r>
          </a:p>
        </p:txBody>
      </p:sp>
    </p:spTree>
    <p:extLst>
      <p:ext uri="{BB962C8B-B14F-4D97-AF65-F5344CB8AC3E}">
        <p14:creationId xmlns:p14="http://schemas.microsoft.com/office/powerpoint/2010/main" val="298580012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609600" y="274639"/>
            <a:ext cx="10972800" cy="5851525"/>
          </a:xfrm>
        </p:spPr>
        <p:txBody>
          <a:bodyPr>
            <a:normAutofit/>
          </a:bodyPr>
          <a:lstStyle/>
          <a:p>
            <a:r>
              <a:rPr lang="fi-FI" dirty="0"/>
              <a:t>CL:n kuolinpesä on vaatinut siltä varalta, että testamenttia ei julisteta pätemättömäksi, että testamentti kuitenkin julistetaan tehottomaksi siltä osin kuin se loukkaa CL:n oikeutta lakiosaan</a:t>
            </a:r>
            <a:r>
              <a:rPr lang="fi-FI" dirty="0" smtClean="0"/>
              <a:t>.</a:t>
            </a:r>
          </a:p>
          <a:p>
            <a:r>
              <a:rPr lang="fi-FI" dirty="0"/>
              <a:t>Korkein oikeus katsoo, ettei kuolinpesä ole osoittanut perusteltua oikeudellista tarvetta testamentin tehottomaksi julistamista koskevan vaatimuksen ratkaisemiseen tämän asian yhteydessä. Sen vuoksi vaatimusta ei voida tutkia.</a:t>
            </a:r>
          </a:p>
        </p:txBody>
      </p:sp>
    </p:spTree>
    <p:extLst>
      <p:ext uri="{BB962C8B-B14F-4D97-AF65-F5344CB8AC3E}">
        <p14:creationId xmlns:p14="http://schemas.microsoft.com/office/powerpoint/2010/main" val="426378629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600" y="0"/>
            <a:ext cx="10972800" cy="1417638"/>
          </a:xfrm>
        </p:spPr>
        <p:txBody>
          <a:bodyPr/>
          <a:lstStyle/>
          <a:p>
            <a:r>
              <a:rPr lang="fi-FI" dirty="0" smtClean="0"/>
              <a:t>KKO 2016:32</a:t>
            </a:r>
            <a:endParaRPr lang="fi-FI" dirty="0"/>
          </a:p>
        </p:txBody>
      </p:sp>
      <p:sp>
        <p:nvSpPr>
          <p:cNvPr id="3" name="Sisällön paikkamerkki 2"/>
          <p:cNvSpPr>
            <a:spLocks noGrp="1"/>
          </p:cNvSpPr>
          <p:nvPr>
            <p:ph idx="1"/>
          </p:nvPr>
        </p:nvSpPr>
        <p:spPr>
          <a:xfrm>
            <a:off x="80376" y="1150854"/>
            <a:ext cx="12111624" cy="5536006"/>
          </a:xfrm>
        </p:spPr>
        <p:txBody>
          <a:bodyPr>
            <a:normAutofit/>
          </a:bodyPr>
          <a:lstStyle/>
          <a:p>
            <a:r>
              <a:rPr lang="fi-FI" dirty="0"/>
              <a:t>Puolisot K ja M olivat avioituneet vuonna 2003 ja asuneet erillään vuodesta 2006 lähtien. Heidät oli </a:t>
            </a:r>
            <a:r>
              <a:rPr lang="fi-FI" dirty="0" smtClean="0"/>
              <a:t>12/2007 </a:t>
            </a:r>
            <a:r>
              <a:rPr lang="fi-FI" dirty="0"/>
              <a:t>tuomittu avioeroon. M oli </a:t>
            </a:r>
            <a:r>
              <a:rPr lang="fi-FI" dirty="0" smtClean="0"/>
              <a:t>1/2007 </a:t>
            </a:r>
            <a:r>
              <a:rPr lang="fi-FI" dirty="0"/>
              <a:t>tehnyt testamentin useana kappaleena K:n hyväksi. M oli pitänyt itsellään yhden kappaleen ja antanut kaksi muuta K:lle. M oli vielä </a:t>
            </a:r>
            <a:r>
              <a:rPr lang="fi-FI" dirty="0" smtClean="0"/>
              <a:t>12/2007 </a:t>
            </a:r>
            <a:r>
              <a:rPr lang="fi-FI" dirty="0"/>
              <a:t>pidetyssä osituskokouksessa ilmaissut testamentin vastaavan edelleen hänen tahtoaan. M oli kuollut </a:t>
            </a:r>
            <a:r>
              <a:rPr lang="fi-FI" dirty="0" smtClean="0"/>
              <a:t>6/2012</a:t>
            </a:r>
            <a:r>
              <a:rPr lang="fi-FI" dirty="0"/>
              <a:t>.</a:t>
            </a:r>
          </a:p>
          <a:p>
            <a:r>
              <a:rPr lang="fi-FI" dirty="0"/>
              <a:t>M:n perillinen J vaati, että testamentti julistetaan tehottomaksi, koska M:n hallussa ollutta testamenttia ei ollut löytynyt M:n jäämistöstä ja M:n voitiin siten olettaa hävittäneen testamentin. K vastusti vaatimusta, koska hänellä oli M:n kuollessa edelleen hallussaan mainitut kaksi kappaletta testamenttia.</a:t>
            </a:r>
          </a:p>
          <a:p>
            <a:r>
              <a:rPr lang="fi-FI" dirty="0"/>
              <a:t>Kysymys sitä koskevan näytön arvioinnista, oliko M peruuttanut testamentin hävittämällä sen.</a:t>
            </a:r>
          </a:p>
          <a:p>
            <a:pPr marL="0" indent="0">
              <a:buNone/>
            </a:pPr>
            <a:endParaRPr lang="fi-FI" dirty="0"/>
          </a:p>
        </p:txBody>
      </p:sp>
    </p:spTree>
    <p:extLst>
      <p:ext uri="{BB962C8B-B14F-4D97-AF65-F5344CB8AC3E}">
        <p14:creationId xmlns:p14="http://schemas.microsoft.com/office/powerpoint/2010/main" val="51857195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2017:49</a:t>
            </a:r>
            <a:endParaRPr lang="fi-FI" dirty="0"/>
          </a:p>
        </p:txBody>
      </p:sp>
      <p:sp>
        <p:nvSpPr>
          <p:cNvPr id="3" name="Sisällön paikkamerkki 2"/>
          <p:cNvSpPr>
            <a:spLocks noGrp="1"/>
          </p:cNvSpPr>
          <p:nvPr>
            <p:ph idx="1"/>
          </p:nvPr>
        </p:nvSpPr>
        <p:spPr/>
        <p:txBody>
          <a:bodyPr>
            <a:normAutofit fontScale="77500" lnSpcReduction="20000"/>
          </a:bodyPr>
          <a:lstStyle/>
          <a:p>
            <a:r>
              <a:rPr lang="fi-FI" dirty="0"/>
              <a:t>Puolisot A ja B olivat tehneet keskinäisen testamentin, jonka mukaan toisen heistä kuoltua kaikki omaisuus jää täydellä omistusoikeudella eloonjääneelle puolisolle. Testamentissa ei ollut toissijaismääräystä. A:n kuoltua testamentti annettiin tiedoksi hänen rintaperillisilleen ja hänen omaisuutensa siirtyi testamentin nojalla B:lle. B:n kuoltua 16 vuotta myöhemmin hänen sisarensa C otti jäämistön hallintaansa. A:n rintaperilliset vaativat C:tä vastaan ajamassaan kanteessa vahvistettavaksi, että A:n ja B:n tarkoituksena oli ollut, että molempien puolisoiden kuoltua puolisoiden omaisuus jaetaan kummankin puolison perintökaaren mukaisten perillisten kesken.</a:t>
            </a:r>
          </a:p>
          <a:p>
            <a:r>
              <a:rPr lang="fi-FI" dirty="0"/>
              <a:t>Korkein oikeus katsoi, että A:n rintaperilliset eivät olleet menettäneet kanneoikeuttaan, vaikka testamentin tulkintaa koskevaa kannetta ei ollut nostettu vielä A:n kuoleman jälkeen. Tulkintakanne katsottiin ajoissa nostetuksi, kun se oli pantu vireille kohtuullisessa ajassa siitä, kun rintaperilliset olivat havainneet, että C oli B:n kuoltua ottanut B:n koko jäämistön hallintaansa.</a:t>
            </a:r>
          </a:p>
          <a:p>
            <a:r>
              <a:rPr lang="fi-FI" dirty="0"/>
              <a:t>Kysymys myös testamentin tulkinnasta.</a:t>
            </a:r>
          </a:p>
          <a:p>
            <a:r>
              <a:rPr lang="hr-HR" dirty="0"/>
              <a:t>PK 11 luku 1 §</a:t>
            </a:r>
            <a:endParaRPr lang="fi-FI" dirty="0"/>
          </a:p>
        </p:txBody>
      </p:sp>
    </p:spTree>
    <p:extLst>
      <p:ext uri="{BB962C8B-B14F-4D97-AF65-F5344CB8AC3E}">
        <p14:creationId xmlns:p14="http://schemas.microsoft.com/office/powerpoint/2010/main" val="62508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Vähimmäissuojan esteenä se, että leskellä vastaava asunto omassa varallisuudessa</a:t>
            </a:r>
            <a:endParaRPr lang="fi-FI" dirty="0"/>
          </a:p>
        </p:txBody>
      </p:sp>
      <p:sp>
        <p:nvSpPr>
          <p:cNvPr id="3" name="Content Placeholder 2"/>
          <p:cNvSpPr>
            <a:spLocks noGrp="1"/>
          </p:cNvSpPr>
          <p:nvPr>
            <p:ph idx="1"/>
          </p:nvPr>
        </p:nvSpPr>
        <p:spPr/>
        <p:txBody>
          <a:bodyPr/>
          <a:lstStyle/>
          <a:p>
            <a:r>
              <a:rPr lang="fi-FI" dirty="0" smtClean="0"/>
              <a:t>..silti oikeus aina tavanmukaiseen asuntoirtaimistoon</a:t>
            </a:r>
          </a:p>
          <a:p>
            <a:r>
              <a:rPr lang="fi-FI" dirty="0" smtClean="0"/>
              <a:t>Millainen asunto tulee suojan esteeksi ? </a:t>
            </a:r>
            <a:r>
              <a:rPr lang="fi-FI" dirty="0" smtClean="0">
                <a:sym typeface="Wingdings" panose="05000000000000000000" pitchFamily="2" charset="2"/>
              </a:rPr>
              <a:t> laadun jatkuvuus KKO 1992:94  </a:t>
            </a:r>
            <a:endParaRPr lang="fi-FI" dirty="0"/>
          </a:p>
        </p:txBody>
      </p:sp>
    </p:spTree>
    <p:extLst>
      <p:ext uri="{BB962C8B-B14F-4D97-AF65-F5344CB8AC3E}">
        <p14:creationId xmlns:p14="http://schemas.microsoft.com/office/powerpoint/2010/main" val="3007072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Omistajattoman tilan testamentti</a:t>
            </a:r>
            <a:endParaRPr lang="fi-FI" dirty="0"/>
          </a:p>
        </p:txBody>
      </p:sp>
      <p:sp>
        <p:nvSpPr>
          <p:cNvPr id="3" name="Sisällön paikkamerkki 2"/>
          <p:cNvSpPr>
            <a:spLocks noGrp="1"/>
          </p:cNvSpPr>
          <p:nvPr>
            <p:ph idx="1"/>
          </p:nvPr>
        </p:nvSpPr>
        <p:spPr/>
        <p:txBody>
          <a:bodyPr/>
          <a:lstStyle/>
          <a:p>
            <a:r>
              <a:rPr lang="fi-FI" dirty="0" smtClean="0"/>
              <a:t>KKO 2015:46: osakasasema ennen omistusoikeuden saamista</a:t>
            </a:r>
          </a:p>
          <a:p>
            <a:r>
              <a:rPr lang="fi-FI" dirty="0" smtClean="0"/>
              <a:t>KKO 2016:30: edunvalvojan määrääminen ennen omistusoikeuden saamista – tulevan omistajan intressissä ? </a:t>
            </a:r>
            <a:r>
              <a:rPr lang="fi-FI" dirty="0" smtClean="0">
                <a:sym typeface="Wingdings"/>
              </a:rPr>
              <a:t></a:t>
            </a:r>
            <a:endParaRPr lang="fi-FI" dirty="0"/>
          </a:p>
        </p:txBody>
      </p:sp>
    </p:spTree>
    <p:extLst>
      <p:ext uri="{BB962C8B-B14F-4D97-AF65-F5344CB8AC3E}">
        <p14:creationId xmlns:p14="http://schemas.microsoft.com/office/powerpoint/2010/main" val="250063086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2015:46</a:t>
            </a:r>
            <a:endParaRPr lang="fi-FI" dirty="0"/>
          </a:p>
        </p:txBody>
      </p:sp>
      <p:sp>
        <p:nvSpPr>
          <p:cNvPr id="3" name="Sisällön paikkamerkki 2"/>
          <p:cNvSpPr>
            <a:spLocks noGrp="1"/>
          </p:cNvSpPr>
          <p:nvPr>
            <p:ph idx="1"/>
          </p:nvPr>
        </p:nvSpPr>
        <p:spPr/>
        <p:txBody>
          <a:bodyPr>
            <a:normAutofit/>
          </a:bodyPr>
          <a:lstStyle/>
          <a:p>
            <a:r>
              <a:rPr lang="fi-FI" dirty="0"/>
              <a:t>Aviopuolisot Eeva P ja Eino P olivat määränneet keskinäisessä testamentissaan, että toisen heistä kuoltua leski sai käyttöoikeuden ensin kuolleen omaisuuteen ja että heidän omaisuutensa oli molempien kuoltua jaettava lain mukaan. Eeva P oli kuollut rintaperillisittä. Korkein oikeus katsoi, että Eeva P:n sukulaisia ei voitu testamentin perusteella pitää Eeva P:n kuolinpesän osakkaina. Heidän hakemustaan pesänselvittäjän ja pesänjakajan määräämiseksi Eeva P:n kuolinpesään ei sen vuoksi voitu hyväksyä.</a:t>
            </a:r>
          </a:p>
        </p:txBody>
      </p:sp>
    </p:spTree>
    <p:extLst>
      <p:ext uri="{BB962C8B-B14F-4D97-AF65-F5344CB8AC3E}">
        <p14:creationId xmlns:p14="http://schemas.microsoft.com/office/powerpoint/2010/main" val="1527527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609599" y="274639"/>
            <a:ext cx="11218559" cy="6372537"/>
          </a:xfrm>
        </p:spPr>
        <p:txBody>
          <a:bodyPr>
            <a:normAutofit/>
          </a:bodyPr>
          <a:lstStyle/>
          <a:p>
            <a:r>
              <a:rPr lang="fi-FI" dirty="0" smtClean="0"/>
              <a:t>14. Testamentin selvän sanamuodon mukaan puolisoiden lakimääräiset perilliset ovat siten oikeutettuja perimään puolisoiden omaisuuden vasta molempien puolisoiden kuoltua. Merkityksetöntä tämän arvioinnin kannalta on se, ettei testamentissa ole määrätty ensiksi kuolleen puolison omaisuuden omistajasta lesken elinaikana. Tällainen määräys ei ole välttämätön eikä määräyksen puuttuminen merkitse sitä, että vastoin testamentissa nimenomaisesti määrättyä Eeva P:n perilliset perisivät Eeva P:n ennen kuin molemmat puolisot ovat kuolleet, eikä edes sitä, että heidän perintöoikeutensa ajankohta olisi tulkinnanvarainen. Myös pesänselvitykseen liittyvä määräys lesken velvollisuudesta huolehtia kuolinpesän velvoitteista viittaa osaltaan siihen, että testamentin tekijät eivät ole pitäneet toimitusmiehen määräämistä tarpeellisena vielä lesken eläessä.</a:t>
            </a:r>
            <a:endParaRPr lang="fi-FI" dirty="0"/>
          </a:p>
        </p:txBody>
      </p:sp>
    </p:spTree>
    <p:extLst>
      <p:ext uri="{BB962C8B-B14F-4D97-AF65-F5344CB8AC3E}">
        <p14:creationId xmlns:p14="http://schemas.microsoft.com/office/powerpoint/2010/main" val="73045381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Omistajattoman tilan testamentti ja edunvalvonta</a:t>
            </a:r>
            <a:endParaRPr lang="fi-FI" dirty="0"/>
          </a:p>
        </p:txBody>
      </p:sp>
      <p:sp>
        <p:nvSpPr>
          <p:cNvPr id="3" name="Sisällön paikkamerkki 2"/>
          <p:cNvSpPr>
            <a:spLocks noGrp="1"/>
          </p:cNvSpPr>
          <p:nvPr>
            <p:ph idx="1"/>
          </p:nvPr>
        </p:nvSpPr>
        <p:spPr/>
        <p:txBody>
          <a:bodyPr/>
          <a:lstStyle/>
          <a:p>
            <a:r>
              <a:rPr lang="fi-FI" dirty="0"/>
              <a:t>Holhoustoimilain 10 §:n 3 kohdan mukaan tuomioistuimen on määrättävä edunvalvoja, jos tulevasta tapahtumasta riippuu, kenelle omaisuus menee, tai joku saa omaisuuden omistusoikeuksin haltuunsa vasta myöhemmin ja edustaja on tarpeen valvomaan tulevan omistajan oikeutta tai hoitamaan omaisuutta hänen lukuunsa</a:t>
            </a:r>
            <a:r>
              <a:rPr lang="fi-FI" dirty="0" smtClean="0"/>
              <a:t>.</a:t>
            </a:r>
          </a:p>
          <a:p>
            <a:endParaRPr lang="fi-FI" dirty="0"/>
          </a:p>
        </p:txBody>
      </p:sp>
    </p:spTree>
    <p:extLst>
      <p:ext uri="{BB962C8B-B14F-4D97-AF65-F5344CB8AC3E}">
        <p14:creationId xmlns:p14="http://schemas.microsoft.com/office/powerpoint/2010/main" val="381090766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KKO 2016:30</a:t>
            </a:r>
            <a:endParaRPr lang="fi-FI" dirty="0"/>
          </a:p>
        </p:txBody>
      </p:sp>
      <p:sp>
        <p:nvSpPr>
          <p:cNvPr id="3" name="Sisällön paikkamerkki 2"/>
          <p:cNvSpPr>
            <a:spLocks noGrp="1"/>
          </p:cNvSpPr>
          <p:nvPr>
            <p:ph idx="1"/>
          </p:nvPr>
        </p:nvSpPr>
        <p:spPr/>
        <p:txBody>
          <a:bodyPr>
            <a:normAutofit/>
          </a:bodyPr>
          <a:lstStyle/>
          <a:p>
            <a:r>
              <a:rPr lang="fi-FI" dirty="0"/>
              <a:t>Aviopuolisot olivat määränneet keskinäisessä </a:t>
            </a:r>
            <a:r>
              <a:rPr lang="fi-FI" u="sng" dirty="0"/>
              <a:t>hallintaoikeustestamentissaan, että heidän perillisensä saivat omistusoikeuden hallintaoikeuden alaiseen omaisuuteen vasta kummankin puolison kuoltua. </a:t>
            </a:r>
            <a:r>
              <a:rPr lang="fi-FI" dirty="0"/>
              <a:t>Kysymys </a:t>
            </a:r>
            <a:r>
              <a:rPr lang="fi-FI" u="sng" dirty="0"/>
              <a:t>rintaperillisittä</a:t>
            </a:r>
            <a:r>
              <a:rPr lang="fi-FI" dirty="0"/>
              <a:t> ensiksi kuolleen puolison sukulaisten oikeudesta hakea edunvalvojan määräämistä valvomaan omaisuuden tulevien omistajien oikeutta sekä hakemuksen hyväksymisen edellytyksistä.</a:t>
            </a:r>
          </a:p>
        </p:txBody>
      </p:sp>
    </p:spTree>
    <p:extLst>
      <p:ext uri="{BB962C8B-B14F-4D97-AF65-F5344CB8AC3E}">
        <p14:creationId xmlns:p14="http://schemas.microsoft.com/office/powerpoint/2010/main" val="253437264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smtClean="0"/>
              <a:t>hakemus </a:t>
            </a:r>
            <a:r>
              <a:rPr lang="fi-FI" dirty="0"/>
              <a:t>ei perustukaan heidän </a:t>
            </a:r>
            <a:r>
              <a:rPr lang="fi-FI" dirty="0" smtClean="0"/>
              <a:t>osakasasemaan </a:t>
            </a:r>
            <a:r>
              <a:rPr lang="fi-FI" dirty="0"/>
              <a:t>vaan hakemuksen lähtökohta on se, että </a:t>
            </a:r>
            <a:r>
              <a:rPr lang="fi-FI" dirty="0" err="1" smtClean="0"/>
              <a:t>testaattori</a:t>
            </a:r>
            <a:r>
              <a:rPr lang="fi-FI" dirty="0" smtClean="0"/>
              <a:t> </a:t>
            </a:r>
            <a:r>
              <a:rPr lang="fi-FI" dirty="0"/>
              <a:t>oli rajoittanut testamentillaan </a:t>
            </a:r>
            <a:r>
              <a:rPr lang="fi-FI" dirty="0" smtClean="0"/>
              <a:t>lesken </a:t>
            </a:r>
            <a:r>
              <a:rPr lang="fi-FI" dirty="0"/>
              <a:t>perintöoikeutta niin, että tämä oli leskenä </a:t>
            </a:r>
            <a:r>
              <a:rPr lang="fi-FI" dirty="0" smtClean="0"/>
              <a:t>saanut </a:t>
            </a:r>
            <a:r>
              <a:rPr lang="fi-FI" dirty="0"/>
              <a:t>jäämistöön vain hallintaoikeuden muttei perintökaaren 3 luvun mukaista perintöoikeutta. </a:t>
            </a:r>
            <a:r>
              <a:rPr lang="fi-FI" dirty="0" smtClean="0"/>
              <a:t>Perittävän </a:t>
            </a:r>
            <a:r>
              <a:rPr lang="fi-FI" dirty="0"/>
              <a:t>omaisuus oli tämän vuoksi </a:t>
            </a:r>
            <a:r>
              <a:rPr lang="fi-FI" dirty="0" smtClean="0"/>
              <a:t>lesken elinajan </a:t>
            </a:r>
            <a:r>
              <a:rPr lang="fi-FI" dirty="0"/>
              <a:t>vailla omistajaa. </a:t>
            </a:r>
          </a:p>
        </p:txBody>
      </p:sp>
    </p:spTree>
    <p:extLst>
      <p:ext uri="{BB962C8B-B14F-4D97-AF65-F5344CB8AC3E}">
        <p14:creationId xmlns:p14="http://schemas.microsoft.com/office/powerpoint/2010/main" val="46388443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86219" y="307295"/>
            <a:ext cx="12005780" cy="6300196"/>
          </a:xfrm>
        </p:spPr>
        <p:txBody>
          <a:bodyPr>
            <a:normAutofit/>
          </a:bodyPr>
          <a:lstStyle/>
          <a:p>
            <a:r>
              <a:rPr lang="fi-FI" dirty="0"/>
              <a:t>holhoustoimilain 10 §:n 3 kohdan mukaan määrättävälle edunvalvojalle on laissa tarkoitettu tarve muun muassa silloin, kun omaisuutta koskevaa omistajan päätös- ja määräämisvaltaa olisi käytettävä, mutta ei ole ketään, joka sitä voisi käyttää. Tilannetta voi kuvailla siten, että kysymyksessä on omistajan päätös- ja määräämisvaltaa koskevan tyhjiön täyttäminen tarpeen niin vaatiessa. </a:t>
            </a:r>
            <a:endParaRPr lang="fi-FI" dirty="0" smtClean="0"/>
          </a:p>
          <a:p>
            <a:r>
              <a:rPr lang="fi-FI" dirty="0" smtClean="0"/>
              <a:t>Tällaista </a:t>
            </a:r>
            <a:r>
              <a:rPr lang="fi-FI" dirty="0"/>
              <a:t>tarvetta ei luonnollisestikaan ole silloin, jos esimerkiksi edellinen omistaja on lahjakirjassa tai testamentissa antanut päätös- ja määräämisvallan käyttämistä koskevia riittäviä määräyksiä taikka jos asia voidaan hoitaa muuten osapuolten hyväksymällä menettelyllä.</a:t>
            </a:r>
          </a:p>
        </p:txBody>
      </p:sp>
    </p:spTree>
    <p:extLst>
      <p:ext uri="{BB962C8B-B14F-4D97-AF65-F5344CB8AC3E}">
        <p14:creationId xmlns:p14="http://schemas.microsoft.com/office/powerpoint/2010/main" val="6809827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239143" y="274638"/>
            <a:ext cx="11589016" cy="5876480"/>
          </a:xfrm>
        </p:spPr>
        <p:txBody>
          <a:bodyPr>
            <a:normAutofit/>
          </a:bodyPr>
          <a:lstStyle/>
          <a:p>
            <a:r>
              <a:rPr lang="fi-FI" dirty="0"/>
              <a:t>holhoustoimilain 10 §:n 3 kohtaan perustuvan edunvalvonnan tarpeeseen voi vaikuttaa muun muassa omaisuuden laatu ja määrä sekä aikaisemman omistajan mahdolliset määräämistoimet. Tässä tapauksessa Sulo H on testamentissaan määrännyt, että Iida H:lla on oikeus päättää muun muassa asuinhuoneiston vuokraamisesta sekä sijoitusvarallisuuteen liittyvistä osakeanneista. Varsinkin asunto-osakeyhtiön toiminnassa voidaan joutua kuitenkin tilanteisiin, joissa vaaditaan muunlaistakin omistajan päätöksentekoa tai osakkeenomistajien kuulemista ja siten myös Sulo H:n jäämistöön kuuluvien asunto-osakkeiden omistajan puhevallan käyttämistä. Tällaiset tilanteet voivat olla tulevien omistajien edun kannalta hyvin tärkeitä</a:t>
            </a:r>
            <a:r>
              <a:rPr lang="fi-FI" dirty="0" smtClean="0"/>
              <a:t>. </a:t>
            </a:r>
          </a:p>
          <a:p>
            <a:r>
              <a:rPr lang="fi-FI" dirty="0" smtClean="0">
                <a:sym typeface="Wingdings"/>
              </a:rPr>
              <a:t></a:t>
            </a:r>
            <a:endParaRPr lang="fi-FI" dirty="0" smtClean="0"/>
          </a:p>
          <a:p>
            <a:endParaRPr lang="fi-FI" dirty="0"/>
          </a:p>
        </p:txBody>
      </p:sp>
    </p:spTree>
    <p:extLst>
      <p:ext uri="{BB962C8B-B14F-4D97-AF65-F5344CB8AC3E}">
        <p14:creationId xmlns:p14="http://schemas.microsoft.com/office/powerpoint/2010/main" val="397987490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a:t>Edunvalvojan määräämiselle on siten lainkohdassa tarkoitetut </a:t>
            </a:r>
            <a:r>
              <a:rPr lang="fi-FI" dirty="0" smtClean="0"/>
              <a:t>edellytykset</a:t>
            </a:r>
            <a:r>
              <a:rPr lang="is-IS" dirty="0" smtClean="0"/>
              <a:t>…</a:t>
            </a:r>
            <a:r>
              <a:rPr lang="fi-FI" dirty="0"/>
              <a:t>E</a:t>
            </a:r>
            <a:r>
              <a:rPr lang="fi-FI" dirty="0" smtClean="0"/>
              <a:t>dunvalvojan </a:t>
            </a:r>
            <a:r>
              <a:rPr lang="fi-FI" dirty="0"/>
              <a:t>tehtävä tarkoittaa omaisuuden hoitamista ja omaisuutta koskevaa päätöksentekoa, sikäli kuin tulevien omistajien edut ja oikeudet sitä vaativat. Edunvalvojan on kuitenkin tehtävää hoitaessaan otettava huomioon Iida H:n testamenttiin perustuva hallintaoikeus ja muutkin testamentin määräykset.</a:t>
            </a:r>
          </a:p>
        </p:txBody>
      </p:sp>
    </p:spTree>
    <p:extLst>
      <p:ext uri="{BB962C8B-B14F-4D97-AF65-F5344CB8AC3E}">
        <p14:creationId xmlns:p14="http://schemas.microsoft.com/office/powerpoint/2010/main" val="73808160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Dynaaminen testamentti</a:t>
            </a:r>
            <a:endParaRPr lang="fi-FI" dirty="0"/>
          </a:p>
        </p:txBody>
      </p:sp>
      <p:sp>
        <p:nvSpPr>
          <p:cNvPr id="3" name="Sisällön paikkamerkki 2"/>
          <p:cNvSpPr>
            <a:spLocks noGrp="1"/>
          </p:cNvSpPr>
          <p:nvPr>
            <p:ph idx="1"/>
          </p:nvPr>
        </p:nvSpPr>
        <p:spPr/>
        <p:txBody>
          <a:bodyPr/>
          <a:lstStyle/>
          <a:p>
            <a:r>
              <a:rPr lang="fi-FI" dirty="0"/>
              <a:t>M</a:t>
            </a:r>
            <a:r>
              <a:rPr lang="fi-FI" dirty="0" smtClean="0"/>
              <a:t>ahdollisuudet</a:t>
            </a:r>
          </a:p>
          <a:p>
            <a:r>
              <a:rPr lang="fi-FI" dirty="0" smtClean="0"/>
              <a:t>Sisältö</a:t>
            </a:r>
          </a:p>
          <a:p>
            <a:r>
              <a:rPr lang="fi-FI" dirty="0" smtClean="0"/>
              <a:t>riskit</a:t>
            </a:r>
            <a:endParaRPr lang="fi-FI" dirty="0"/>
          </a:p>
        </p:txBody>
      </p:sp>
    </p:spTree>
    <p:extLst>
      <p:ext uri="{BB962C8B-B14F-4D97-AF65-F5344CB8AC3E}">
        <p14:creationId xmlns:p14="http://schemas.microsoft.com/office/powerpoint/2010/main" val="3313018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KKO 1992:94</a:t>
            </a:r>
            <a:endParaRPr lang="fi-FI" dirty="0"/>
          </a:p>
        </p:txBody>
      </p:sp>
      <p:sp>
        <p:nvSpPr>
          <p:cNvPr id="3" name="Content Placeholder 2"/>
          <p:cNvSpPr>
            <a:spLocks noGrp="1"/>
          </p:cNvSpPr>
          <p:nvPr>
            <p:ph idx="1"/>
          </p:nvPr>
        </p:nvSpPr>
        <p:spPr/>
        <p:txBody>
          <a:bodyPr>
            <a:normAutofit lnSpcReduction="10000"/>
          </a:bodyPr>
          <a:lstStyle/>
          <a:p>
            <a:r>
              <a:rPr lang="fi-FI" dirty="0"/>
              <a:t>Pesänjakaja oli lesken ja kuolleen puolison kuolinpesän osakkaiden pyynnöstä antamallaan erillisellä päätöksellä katsonut, ettei leskellä ollut oikeutta pitää jakamattomana hallinnassaan puolisoiden yhteisenä kotina käytettyä asuntoa. Leski saattoi perinnönjaon moitekanteen määräajasta riippumatta vaatia tuomioistuinta vahvistamaan, että hänellä oli sanottu oikeus. </a:t>
            </a:r>
            <a:r>
              <a:rPr lang="fi-FI" dirty="0" err="1"/>
              <a:t>Ään</a:t>
            </a:r>
            <a:r>
              <a:rPr lang="fi-FI" dirty="0"/>
              <a:t>.</a:t>
            </a:r>
          </a:p>
          <a:p>
            <a:r>
              <a:rPr lang="fi-FI" dirty="0"/>
              <a:t>Kun lesken varallisuuteen sisältynyt asunto oli </a:t>
            </a:r>
            <a:r>
              <a:rPr lang="fi-FI" dirty="0" err="1"/>
              <a:t>pintaalaltaan</a:t>
            </a:r>
            <a:r>
              <a:rPr lang="fi-FI" dirty="0"/>
              <a:t> olennaisesti pienempi kuin puolisoiden yhteisenä kotina käytetty asunto, jota se ei tiloiltaan ja varustetasoltaankaan vastannut, sen ei katsottu olleen lesken kodiksi sopiva. Leski sai pitää jakamattomana hallinnassaan puolisoiden yhteisenä kotina käytetyn asunnon. </a:t>
            </a:r>
            <a:r>
              <a:rPr lang="fi-FI" dirty="0" err="1"/>
              <a:t>Ään</a:t>
            </a:r>
            <a:r>
              <a:rPr lang="fi-FI" dirty="0" smtClean="0"/>
              <a:t>. </a:t>
            </a:r>
            <a:r>
              <a:rPr lang="fi-FI" dirty="0" smtClean="0">
                <a:sym typeface="Wingdings" panose="05000000000000000000" pitchFamily="2" charset="2"/>
              </a:rPr>
              <a:t></a:t>
            </a:r>
            <a:endParaRPr lang="fi-FI" dirty="0"/>
          </a:p>
          <a:p>
            <a:endParaRPr lang="fi-FI" dirty="0"/>
          </a:p>
        </p:txBody>
      </p:sp>
    </p:spTree>
    <p:extLst>
      <p:ext uri="{BB962C8B-B14F-4D97-AF65-F5344CB8AC3E}">
        <p14:creationId xmlns:p14="http://schemas.microsoft.com/office/powerpoint/2010/main" val="1987743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238594" y="365124"/>
            <a:ext cx="11483714" cy="6050665"/>
          </a:xfrm>
        </p:spPr>
        <p:txBody>
          <a:bodyPr>
            <a:normAutofit lnSpcReduction="10000"/>
          </a:bodyPr>
          <a:lstStyle/>
          <a:p>
            <a:r>
              <a:rPr lang="fi-FI" dirty="0"/>
              <a:t>60-vuotias Aulikki </a:t>
            </a:r>
            <a:r>
              <a:rPr lang="fi-FI" dirty="0" err="1"/>
              <a:t>Lintonen</a:t>
            </a:r>
            <a:r>
              <a:rPr lang="fi-FI" dirty="0"/>
              <a:t> oli asunut Koivikkotiellä sijaitsevassa asunnossa yli 22 vuotta eli siitä lähtien, kun hänet oli 5.6.1968 vihitty avioliittoon Väinö Pentti Olavi </a:t>
            </a:r>
            <a:r>
              <a:rPr lang="fi-FI" dirty="0" err="1"/>
              <a:t>Lintosen</a:t>
            </a:r>
            <a:r>
              <a:rPr lang="fi-FI" dirty="0"/>
              <a:t> kanssa. Huoneiston hallintaan oikeuttavat osakkeet oli omistanut Väinö Pentti Olavi </a:t>
            </a:r>
            <a:r>
              <a:rPr lang="fi-FI" dirty="0" err="1"/>
              <a:t>Lintonen</a:t>
            </a:r>
            <a:r>
              <a:rPr lang="fi-FI" dirty="0"/>
              <a:t>. Yhtiöjärjestyksen mukaan kolme huonetta ja keittiön käsittävän huoneiston pinta-ala oli 90 neliömetriä, mutta lisäksi sen alakerrassa oli takkahuoneen, asuinhuoneen, saunan, pesuhuoneen ja lämpimän varaston käsittävä noin 85 neliömetrin tila, jossa huonekorkeus oli 220 senttimetriä. Asunto oli puiston reunassa Maunulan kaupunginosassa sijaitseva rivitalohuoneisto, jonka varustetaso oli suhteellisen täydellinen.</a:t>
            </a:r>
          </a:p>
          <a:p>
            <a:r>
              <a:rPr lang="fi-FI" dirty="0"/>
              <a:t>Aulikki </a:t>
            </a:r>
            <a:r>
              <a:rPr lang="fi-FI" dirty="0" err="1"/>
              <a:t>Lintonen</a:t>
            </a:r>
            <a:r>
              <a:rPr lang="fi-FI" dirty="0"/>
              <a:t> itse omisti osakkeet, jotka oikeuttivat hallitsemaan Kalevankadulla Kampin kaupunginosassa kerrostalon toisessa kerroksessa sijaitsevaa kaksi huonetta, keittokomeron ja kylpyhuoneen käsittävää huoneistoa. Asunnon yhtiöjärjestyksen mukainen pinta-ala oli 50,5 neliömetriä. Sen varustetaso ei ollut niin täydellinen kuin Koivikkotien </a:t>
            </a:r>
            <a:r>
              <a:rPr lang="fi-FI" dirty="0" smtClean="0"/>
              <a:t>asunnon </a:t>
            </a:r>
            <a:r>
              <a:rPr lang="fi-FI" dirty="0" smtClean="0">
                <a:sym typeface="Wingdings" panose="05000000000000000000" pitchFamily="2" charset="2"/>
              </a:rPr>
              <a:t></a:t>
            </a:r>
            <a:endParaRPr lang="fi-FI" dirty="0"/>
          </a:p>
          <a:p>
            <a:endParaRPr lang="fi-FI" dirty="0"/>
          </a:p>
        </p:txBody>
      </p:sp>
    </p:spTree>
    <p:extLst>
      <p:ext uri="{BB962C8B-B14F-4D97-AF65-F5344CB8AC3E}">
        <p14:creationId xmlns:p14="http://schemas.microsoft.com/office/powerpoint/2010/main" val="2413273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54637</TotalTime>
  <Words>6500</Words>
  <Application>Microsoft Office PowerPoint</Application>
  <PresentationFormat>Mukautettu</PresentationFormat>
  <Paragraphs>224</Paragraphs>
  <Slides>79</Slides>
  <Notes>0</Notes>
  <HiddenSlides>0</HiddenSlides>
  <MMClips>0</MMClips>
  <ScaleCrop>false</ScaleCrop>
  <HeadingPairs>
    <vt:vector size="4" baseType="variant">
      <vt:variant>
        <vt:lpstr>Teema</vt:lpstr>
      </vt:variant>
      <vt:variant>
        <vt:i4>1</vt:i4>
      </vt:variant>
      <vt:variant>
        <vt:lpstr>Dian otsikot</vt:lpstr>
      </vt:variant>
      <vt:variant>
        <vt:i4>79</vt:i4>
      </vt:variant>
    </vt:vector>
  </HeadingPairs>
  <TitlesOfParts>
    <vt:vector size="80" baseType="lpstr">
      <vt:lpstr>Office Theme</vt:lpstr>
      <vt:lpstr>Perintöoikeus</vt:lpstr>
      <vt:lpstr>Lakimääräinen perintöoikeus</vt:lpstr>
      <vt:lpstr>Lesken perintöoikeus</vt:lpstr>
      <vt:lpstr>Lesken asema</vt:lpstr>
      <vt:lpstr>Esimerkki</vt:lpstr>
      <vt:lpstr>PowerPoint-esitys</vt:lpstr>
      <vt:lpstr>Vähimmäissuojan esteenä se, että leskellä vastaava asunto omassa varallisuudessa</vt:lpstr>
      <vt:lpstr>KKO 1992:94</vt:lpstr>
      <vt:lpstr>PowerPoint-esitys</vt:lpstr>
      <vt:lpstr>PowerPoint-esitys</vt:lpstr>
      <vt:lpstr>Korvaus lesken hallinnasta ?</vt:lpstr>
      <vt:lpstr>PowerPoint-esitys</vt:lpstr>
      <vt:lpstr>PowerPoint-esitys</vt:lpstr>
      <vt:lpstr>PowerPoint-esitys</vt:lpstr>
      <vt:lpstr>PowerPoint-esitys</vt:lpstr>
      <vt:lpstr>PowerPoint-esitys</vt:lpstr>
      <vt:lpstr>PowerPoint-esitys</vt:lpstr>
      <vt:lpstr>PowerPoint-esitys</vt:lpstr>
      <vt:lpstr>Lesken perintöoikeus</vt:lpstr>
      <vt:lpstr>Pesänjako lesken eläessä</vt:lpstr>
      <vt:lpstr>Esimerkkitapaus</vt:lpstr>
      <vt:lpstr>KKO 2012:90</vt:lpstr>
      <vt:lpstr>PowerPoint-esitys</vt:lpstr>
      <vt:lpstr>PowerPoint-esitys</vt:lpstr>
      <vt:lpstr>PowerPoint-esitys</vt:lpstr>
      <vt:lpstr>KKO 2016:60</vt:lpstr>
      <vt:lpstr>PowerPoint-esitys</vt:lpstr>
      <vt:lpstr>PowerPoint-esitys</vt:lpstr>
      <vt:lpstr>KKO PK 3 luvun osalta:</vt:lpstr>
      <vt:lpstr>Testamentin osalta:</vt:lpstr>
      <vt:lpstr>KKO 2012:48</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Ennakkoperintö</vt:lpstr>
      <vt:lpstr>Ennakkoperintö</vt:lpstr>
      <vt:lpstr>KKO 2010:57</vt:lpstr>
      <vt:lpstr>KKO 1996:30</vt:lpstr>
      <vt:lpstr>Ennakkoperinnön vaikutus jaossa</vt:lpstr>
      <vt:lpstr>Lakiosajärjestelmä</vt:lpstr>
      <vt:lpstr>PowerPoint-esitys</vt:lpstr>
      <vt:lpstr>Lakiosajärjestelmän perusteet</vt:lpstr>
      <vt:lpstr>Esimerkki</vt:lpstr>
      <vt:lpstr>Esimerkki jatkuu..</vt:lpstr>
      <vt:lpstr>Lakiosat ovat yksilölliset</vt:lpstr>
      <vt:lpstr>Lakiosan täydennys</vt:lpstr>
      <vt:lpstr>KKO 2012:96:</vt:lpstr>
      <vt:lpstr>PowerPoint-esitys</vt:lpstr>
      <vt:lpstr>PowerPoint-esitys</vt:lpstr>
      <vt:lpstr>Testamenttioikeus</vt:lpstr>
      <vt:lpstr>PowerPoint-esitys</vt:lpstr>
      <vt:lpstr>PowerPoint-esitys</vt:lpstr>
      <vt:lpstr>Testamentin muoto</vt:lpstr>
      <vt:lpstr>KKO 2016:40</vt:lpstr>
      <vt:lpstr>PowerPoint-esitys</vt:lpstr>
      <vt:lpstr>PowerPoint-esitys</vt:lpstr>
      <vt:lpstr>PowerPoint-esitys</vt:lpstr>
      <vt:lpstr>PowerPoint-esitys</vt:lpstr>
      <vt:lpstr>PowerPoint-esitys</vt:lpstr>
      <vt:lpstr>PowerPoint-esitys</vt:lpstr>
      <vt:lpstr>KKO 2016:32</vt:lpstr>
      <vt:lpstr>KKO 2017:49</vt:lpstr>
      <vt:lpstr>Omistajattoman tilan testamentti</vt:lpstr>
      <vt:lpstr>KKO 2015:46</vt:lpstr>
      <vt:lpstr>PowerPoint-esitys</vt:lpstr>
      <vt:lpstr>Omistajattoman tilan testamentti ja edunvalvonta</vt:lpstr>
      <vt:lpstr>KKO 2016:30</vt:lpstr>
      <vt:lpstr>PowerPoint-esitys</vt:lpstr>
      <vt:lpstr>PowerPoint-esitys</vt:lpstr>
      <vt:lpstr>PowerPoint-esitys</vt:lpstr>
      <vt:lpstr>PowerPoint-esitys</vt:lpstr>
      <vt:lpstr>Dynaaminen testamentti</vt:lpstr>
    </vt:vector>
  </TitlesOfParts>
  <Company>EDU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Perintö- ja testamenttioikeus</dc:title>
  <dc:creator>Mikkola Tuulikki</dc:creator>
  <cp:lastModifiedBy>Sanna Luoma</cp:lastModifiedBy>
  <cp:revision>66</cp:revision>
  <dcterms:created xsi:type="dcterms:W3CDTF">2015-04-30T04:27:47Z</dcterms:created>
  <dcterms:modified xsi:type="dcterms:W3CDTF">2018-03-02T08:56:14Z</dcterms:modified>
</cp:coreProperties>
</file>