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382" r:id="rId2"/>
    <p:sldId id="380" r:id="rId3"/>
    <p:sldId id="385" r:id="rId4"/>
    <p:sldId id="386" r:id="rId5"/>
    <p:sldId id="314" r:id="rId6"/>
    <p:sldId id="294" r:id="rId7"/>
    <p:sldId id="331" r:id="rId8"/>
    <p:sldId id="329" r:id="rId9"/>
    <p:sldId id="270" r:id="rId10"/>
    <p:sldId id="352" r:id="rId11"/>
    <p:sldId id="272" r:id="rId12"/>
    <p:sldId id="374" r:id="rId13"/>
    <p:sldId id="355" r:id="rId14"/>
    <p:sldId id="353" r:id="rId15"/>
    <p:sldId id="354" r:id="rId16"/>
    <p:sldId id="344" r:id="rId17"/>
    <p:sldId id="345" r:id="rId18"/>
    <p:sldId id="332" r:id="rId19"/>
    <p:sldId id="356" r:id="rId20"/>
    <p:sldId id="377" r:id="rId21"/>
    <p:sldId id="334" r:id="rId22"/>
    <p:sldId id="357" r:id="rId23"/>
    <p:sldId id="319" r:id="rId24"/>
    <p:sldId id="333" r:id="rId25"/>
    <p:sldId id="358" r:id="rId26"/>
    <p:sldId id="318" r:id="rId27"/>
    <p:sldId id="359" r:id="rId28"/>
    <p:sldId id="298" r:id="rId29"/>
    <p:sldId id="304" r:id="rId30"/>
    <p:sldId id="315" r:id="rId31"/>
    <p:sldId id="316" r:id="rId32"/>
    <p:sldId id="375" r:id="rId33"/>
    <p:sldId id="376" r:id="rId34"/>
    <p:sldId id="378" r:id="rId35"/>
    <p:sldId id="379" r:id="rId36"/>
    <p:sldId id="387" r:id="rId37"/>
    <p:sldId id="383" r:id="rId38"/>
    <p:sldId id="388" r:id="rId39"/>
    <p:sldId id="384" r:id="rId40"/>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320"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1168" cy="468010"/>
          </a:xfrm>
          <a:prstGeom prst="rect">
            <a:avLst/>
          </a:prstGeom>
        </p:spPr>
        <p:txBody>
          <a:bodyPr vert="horz" lIns="88962" tIns="44481" rIns="88962" bIns="44481" rtlCol="0"/>
          <a:lstStyle>
            <a:lvl1pPr algn="l">
              <a:defRPr sz="1200"/>
            </a:lvl1pPr>
          </a:lstStyle>
          <a:p>
            <a:endParaRPr lang="en-US"/>
          </a:p>
        </p:txBody>
      </p:sp>
      <p:sp>
        <p:nvSpPr>
          <p:cNvPr id="3" name="Date Placeholder 2"/>
          <p:cNvSpPr>
            <a:spLocks noGrp="1"/>
          </p:cNvSpPr>
          <p:nvPr>
            <p:ph type="dt" sz="quarter" idx="1"/>
          </p:nvPr>
        </p:nvSpPr>
        <p:spPr>
          <a:xfrm>
            <a:off x="4013895" y="1"/>
            <a:ext cx="3071168" cy="468010"/>
          </a:xfrm>
          <a:prstGeom prst="rect">
            <a:avLst/>
          </a:prstGeom>
        </p:spPr>
        <p:txBody>
          <a:bodyPr vert="horz" lIns="88962" tIns="44481" rIns="88962" bIns="44481" rtlCol="0"/>
          <a:lstStyle>
            <a:lvl1pPr algn="r">
              <a:defRPr sz="1200"/>
            </a:lvl1pPr>
          </a:lstStyle>
          <a:p>
            <a:fld id="{6086EC66-2B41-4ED3-A7F0-88DACA52C191}" type="datetimeFigureOut">
              <a:rPr lang="en-US" smtClean="0"/>
              <a:t>3/2/2018</a:t>
            </a:fld>
            <a:endParaRPr lang="en-US"/>
          </a:p>
        </p:txBody>
      </p:sp>
      <p:sp>
        <p:nvSpPr>
          <p:cNvPr id="4" name="Footer Placeholder 3"/>
          <p:cNvSpPr>
            <a:spLocks noGrp="1"/>
          </p:cNvSpPr>
          <p:nvPr>
            <p:ph type="ftr" sz="quarter" idx="2"/>
          </p:nvPr>
        </p:nvSpPr>
        <p:spPr>
          <a:xfrm>
            <a:off x="0" y="8903041"/>
            <a:ext cx="3071168" cy="468010"/>
          </a:xfrm>
          <a:prstGeom prst="rect">
            <a:avLst/>
          </a:prstGeom>
        </p:spPr>
        <p:txBody>
          <a:bodyPr vert="horz" lIns="88962" tIns="44481" rIns="88962" bIns="44481" rtlCol="0" anchor="b"/>
          <a:lstStyle>
            <a:lvl1pPr algn="l">
              <a:defRPr sz="1200"/>
            </a:lvl1pPr>
          </a:lstStyle>
          <a:p>
            <a:endParaRPr lang="en-US"/>
          </a:p>
        </p:txBody>
      </p:sp>
      <p:sp>
        <p:nvSpPr>
          <p:cNvPr id="5" name="Slide Number Placeholder 4"/>
          <p:cNvSpPr>
            <a:spLocks noGrp="1"/>
          </p:cNvSpPr>
          <p:nvPr>
            <p:ph type="sldNum" sz="quarter" idx="3"/>
          </p:nvPr>
        </p:nvSpPr>
        <p:spPr>
          <a:xfrm>
            <a:off x="4013895" y="8903041"/>
            <a:ext cx="3071168" cy="468010"/>
          </a:xfrm>
          <a:prstGeom prst="rect">
            <a:avLst/>
          </a:prstGeom>
        </p:spPr>
        <p:txBody>
          <a:bodyPr vert="horz" lIns="88962" tIns="44481" rIns="88962" bIns="44481" rtlCol="0" anchor="b"/>
          <a:lstStyle>
            <a:lvl1pPr algn="r">
              <a:defRPr sz="1200"/>
            </a:lvl1pPr>
          </a:lstStyle>
          <a:p>
            <a:fld id="{B68622CF-9732-4E01-992B-9858F9D6E61A}" type="slidenum">
              <a:rPr lang="en-US" smtClean="0"/>
              <a:t>‹#›</a:t>
            </a:fld>
            <a:endParaRPr lang="en-US"/>
          </a:p>
        </p:txBody>
      </p:sp>
    </p:spTree>
    <p:extLst>
      <p:ext uri="{BB962C8B-B14F-4D97-AF65-F5344CB8AC3E}">
        <p14:creationId xmlns:p14="http://schemas.microsoft.com/office/powerpoint/2010/main" val="34898877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1" tIns="47021" rIns="94041" bIns="47021" rtlCol="0"/>
          <a:lstStyle>
            <a:lvl1pPr algn="l">
              <a:defRPr sz="1300"/>
            </a:lvl1pPr>
          </a:lstStyle>
          <a:p>
            <a:endParaRPr lang="en-US"/>
          </a:p>
        </p:txBody>
      </p:sp>
      <p:sp>
        <p:nvSpPr>
          <p:cNvPr id="3" name="Date Placeholder 2"/>
          <p:cNvSpPr>
            <a:spLocks noGrp="1"/>
          </p:cNvSpPr>
          <p:nvPr>
            <p:ph type="dt" idx="1"/>
          </p:nvPr>
        </p:nvSpPr>
        <p:spPr>
          <a:xfrm>
            <a:off x="4014100" y="0"/>
            <a:ext cx="3070860" cy="468630"/>
          </a:xfrm>
          <a:prstGeom prst="rect">
            <a:avLst/>
          </a:prstGeom>
        </p:spPr>
        <p:txBody>
          <a:bodyPr vert="horz" lIns="94041" tIns="47021" rIns="94041" bIns="47021" rtlCol="0"/>
          <a:lstStyle>
            <a:lvl1pPr algn="r">
              <a:defRPr sz="1300"/>
            </a:lvl1pPr>
          </a:lstStyle>
          <a:p>
            <a:fld id="{495CF162-A701-46E7-8AC3-34C6A9A7878A}" type="datetimeFigureOut">
              <a:rPr lang="en-US" smtClean="0"/>
              <a:t>3/2/2018</a:t>
            </a:fld>
            <a:endParaRPr lang="en-US"/>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1" tIns="47021" rIns="94041" bIns="47021" rtlCol="0" anchor="ctr"/>
          <a:lstStyle/>
          <a:p>
            <a:endParaRPr lang="en-US"/>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1" tIns="47021" rIns="94041" bIns="4702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4"/>
            <a:ext cx="3070860" cy="468630"/>
          </a:xfrm>
          <a:prstGeom prst="rect">
            <a:avLst/>
          </a:prstGeom>
        </p:spPr>
        <p:txBody>
          <a:bodyPr vert="horz" lIns="94041" tIns="47021" rIns="94041" bIns="47021" rtlCol="0" anchor="b"/>
          <a:lstStyle>
            <a:lvl1pPr algn="l">
              <a:defRPr sz="1300"/>
            </a:lvl1pPr>
          </a:lstStyle>
          <a:p>
            <a:endParaRPr lang="en-US"/>
          </a:p>
        </p:txBody>
      </p:sp>
      <p:sp>
        <p:nvSpPr>
          <p:cNvPr id="7" name="Slide Number Placeholder 6"/>
          <p:cNvSpPr>
            <a:spLocks noGrp="1"/>
          </p:cNvSpPr>
          <p:nvPr>
            <p:ph type="sldNum" sz="quarter" idx="5"/>
          </p:nvPr>
        </p:nvSpPr>
        <p:spPr>
          <a:xfrm>
            <a:off x="4014100" y="8902344"/>
            <a:ext cx="3070860" cy="468630"/>
          </a:xfrm>
          <a:prstGeom prst="rect">
            <a:avLst/>
          </a:prstGeom>
        </p:spPr>
        <p:txBody>
          <a:bodyPr vert="horz" lIns="94041" tIns="47021" rIns="94041" bIns="47021" rtlCol="0" anchor="b"/>
          <a:lstStyle>
            <a:lvl1pPr algn="r">
              <a:defRPr sz="1300"/>
            </a:lvl1pPr>
          </a:lstStyle>
          <a:p>
            <a:fld id="{45978C53-7ACB-4EBE-9511-181D87D04BCB}" type="slidenum">
              <a:rPr lang="en-US" smtClean="0"/>
              <a:t>‹#›</a:t>
            </a:fld>
            <a:endParaRPr lang="en-US"/>
          </a:p>
        </p:txBody>
      </p:sp>
    </p:spTree>
    <p:extLst>
      <p:ext uri="{BB962C8B-B14F-4D97-AF65-F5344CB8AC3E}">
        <p14:creationId xmlns:p14="http://schemas.microsoft.com/office/powerpoint/2010/main" val="1933491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5325"/>
            <a:ext cx="4570413" cy="3427413"/>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844464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332B81-FE25-4AA8-9A34-FFC676EAF605}"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11F2E-97DF-41F7-96C6-8A26AEEF10E4}" type="slidenum">
              <a:rPr lang="en-US" smtClean="0"/>
              <a:t>‹#›</a:t>
            </a:fld>
            <a:endParaRPr lang="en-US"/>
          </a:p>
        </p:txBody>
      </p:sp>
    </p:spTree>
    <p:extLst>
      <p:ext uri="{BB962C8B-B14F-4D97-AF65-F5344CB8AC3E}">
        <p14:creationId xmlns:p14="http://schemas.microsoft.com/office/powerpoint/2010/main" val="1281118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332B81-FE25-4AA8-9A34-FFC676EAF605}"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11F2E-97DF-41F7-96C6-8A26AEEF10E4}" type="slidenum">
              <a:rPr lang="en-US" smtClean="0"/>
              <a:t>‹#›</a:t>
            </a:fld>
            <a:endParaRPr lang="en-US"/>
          </a:p>
        </p:txBody>
      </p:sp>
    </p:spTree>
    <p:extLst>
      <p:ext uri="{BB962C8B-B14F-4D97-AF65-F5344CB8AC3E}">
        <p14:creationId xmlns:p14="http://schemas.microsoft.com/office/powerpoint/2010/main" val="1442313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332B81-FE25-4AA8-9A34-FFC676EAF605}"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11F2E-97DF-41F7-96C6-8A26AEEF10E4}" type="slidenum">
              <a:rPr lang="en-US" smtClean="0"/>
              <a:t>‹#›</a:t>
            </a:fld>
            <a:endParaRPr lang="en-US"/>
          </a:p>
        </p:txBody>
      </p:sp>
    </p:spTree>
    <p:extLst>
      <p:ext uri="{BB962C8B-B14F-4D97-AF65-F5344CB8AC3E}">
        <p14:creationId xmlns:p14="http://schemas.microsoft.com/office/powerpoint/2010/main" val="4226909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332B81-FE25-4AA8-9A34-FFC676EAF605}"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11F2E-97DF-41F7-96C6-8A26AEEF10E4}" type="slidenum">
              <a:rPr lang="en-US" smtClean="0"/>
              <a:t>‹#›</a:t>
            </a:fld>
            <a:endParaRPr lang="en-US"/>
          </a:p>
        </p:txBody>
      </p:sp>
    </p:spTree>
    <p:extLst>
      <p:ext uri="{BB962C8B-B14F-4D97-AF65-F5344CB8AC3E}">
        <p14:creationId xmlns:p14="http://schemas.microsoft.com/office/powerpoint/2010/main" val="970643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332B81-FE25-4AA8-9A34-FFC676EAF605}"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11F2E-97DF-41F7-96C6-8A26AEEF10E4}" type="slidenum">
              <a:rPr lang="en-US" smtClean="0"/>
              <a:t>‹#›</a:t>
            </a:fld>
            <a:endParaRPr lang="en-US"/>
          </a:p>
        </p:txBody>
      </p:sp>
    </p:spTree>
    <p:extLst>
      <p:ext uri="{BB962C8B-B14F-4D97-AF65-F5344CB8AC3E}">
        <p14:creationId xmlns:p14="http://schemas.microsoft.com/office/powerpoint/2010/main" val="527444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332B81-FE25-4AA8-9A34-FFC676EAF605}"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711F2E-97DF-41F7-96C6-8A26AEEF10E4}" type="slidenum">
              <a:rPr lang="en-US" smtClean="0"/>
              <a:t>‹#›</a:t>
            </a:fld>
            <a:endParaRPr lang="en-US"/>
          </a:p>
        </p:txBody>
      </p:sp>
    </p:spTree>
    <p:extLst>
      <p:ext uri="{BB962C8B-B14F-4D97-AF65-F5344CB8AC3E}">
        <p14:creationId xmlns:p14="http://schemas.microsoft.com/office/powerpoint/2010/main" val="1288038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332B81-FE25-4AA8-9A34-FFC676EAF605}" type="datetimeFigureOut">
              <a:rPr lang="en-US" smtClean="0"/>
              <a:t>3/2/2018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711F2E-97DF-41F7-96C6-8A26AEEF10E4}" type="slidenum">
              <a:rPr lang="en-US" smtClean="0"/>
              <a:t>‹#›</a:t>
            </a:fld>
            <a:endParaRPr lang="en-US"/>
          </a:p>
        </p:txBody>
      </p:sp>
    </p:spTree>
    <p:extLst>
      <p:ext uri="{BB962C8B-B14F-4D97-AF65-F5344CB8AC3E}">
        <p14:creationId xmlns:p14="http://schemas.microsoft.com/office/powerpoint/2010/main" val="3262442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332B81-FE25-4AA8-9A34-FFC676EAF605}" type="datetimeFigureOut">
              <a:rPr lang="en-US" smtClean="0"/>
              <a:t>3/2/2018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711F2E-97DF-41F7-96C6-8A26AEEF10E4}" type="slidenum">
              <a:rPr lang="en-US" smtClean="0"/>
              <a:t>‹#›</a:t>
            </a:fld>
            <a:endParaRPr lang="en-US"/>
          </a:p>
        </p:txBody>
      </p:sp>
    </p:spTree>
    <p:extLst>
      <p:ext uri="{BB962C8B-B14F-4D97-AF65-F5344CB8AC3E}">
        <p14:creationId xmlns:p14="http://schemas.microsoft.com/office/powerpoint/2010/main" val="447474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332B81-FE25-4AA8-9A34-FFC676EAF605}" type="datetimeFigureOut">
              <a:rPr lang="en-US" smtClean="0"/>
              <a:t>3/2/2018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711F2E-97DF-41F7-96C6-8A26AEEF10E4}" type="slidenum">
              <a:rPr lang="en-US" smtClean="0"/>
              <a:t>‹#›</a:t>
            </a:fld>
            <a:endParaRPr lang="en-US"/>
          </a:p>
        </p:txBody>
      </p:sp>
    </p:spTree>
    <p:extLst>
      <p:ext uri="{BB962C8B-B14F-4D97-AF65-F5344CB8AC3E}">
        <p14:creationId xmlns:p14="http://schemas.microsoft.com/office/powerpoint/2010/main" val="4045707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332B81-FE25-4AA8-9A34-FFC676EAF605}"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711F2E-97DF-41F7-96C6-8A26AEEF10E4}" type="slidenum">
              <a:rPr lang="en-US" smtClean="0"/>
              <a:t>‹#›</a:t>
            </a:fld>
            <a:endParaRPr lang="en-US"/>
          </a:p>
        </p:txBody>
      </p:sp>
    </p:spTree>
    <p:extLst>
      <p:ext uri="{BB962C8B-B14F-4D97-AF65-F5344CB8AC3E}">
        <p14:creationId xmlns:p14="http://schemas.microsoft.com/office/powerpoint/2010/main" val="2592171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332B81-FE25-4AA8-9A34-FFC676EAF605}"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711F2E-97DF-41F7-96C6-8A26AEEF10E4}" type="slidenum">
              <a:rPr lang="en-US" smtClean="0"/>
              <a:t>‹#›</a:t>
            </a:fld>
            <a:endParaRPr lang="en-US"/>
          </a:p>
        </p:txBody>
      </p:sp>
    </p:spTree>
    <p:extLst>
      <p:ext uri="{BB962C8B-B14F-4D97-AF65-F5344CB8AC3E}">
        <p14:creationId xmlns:p14="http://schemas.microsoft.com/office/powerpoint/2010/main" val="599396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32B81-FE25-4AA8-9A34-FFC676EAF605}" type="datetimeFigureOut">
              <a:rPr lang="en-US" smtClean="0"/>
              <a:t>3/2/2018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711F2E-97DF-41F7-96C6-8A26AEEF10E4}" type="slidenum">
              <a:rPr lang="en-US" smtClean="0"/>
              <a:t>‹#›</a:t>
            </a:fld>
            <a:endParaRPr lang="en-US"/>
          </a:p>
        </p:txBody>
      </p:sp>
    </p:spTree>
    <p:extLst>
      <p:ext uri="{BB962C8B-B14F-4D97-AF65-F5344CB8AC3E}">
        <p14:creationId xmlns:p14="http://schemas.microsoft.com/office/powerpoint/2010/main" val="4105821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arert.eu/Information-sheets.html"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254000" y="274638"/>
            <a:ext cx="8672286" cy="6365648"/>
          </a:xfrm>
        </p:spPr>
        <p:txBody>
          <a:bodyPr>
            <a:normAutofit fontScale="77500" lnSpcReduction="20000"/>
          </a:bodyPr>
          <a:lstStyle/>
          <a:p>
            <a:r>
              <a:rPr lang="fi-FI" b="1" dirty="0"/>
              <a:t>Miten aviovarallisuusstatuutin muuttumista pitää käsitellä seuraavanlaisessa tilanteessa:</a:t>
            </a:r>
            <a:endParaRPr lang="fi-FI" dirty="0"/>
          </a:p>
          <a:p>
            <a:endParaRPr lang="fi-FI" dirty="0"/>
          </a:p>
          <a:p>
            <a:r>
              <a:rPr lang="fi-FI" dirty="0"/>
              <a:t>Puolisot, jotka molemmat ovat Venäjän kansalaisia ja ovat asuneet Suomessa viisi vuotta. Tiedon mukaan kaikki omaisuus on Suomessa. Puolisot ovat avioituneet Venäjällä. Avioliiton jälkeen he muuttivat Suomeen 6/2007 ja heillä on yhteinen Venäjällä syntynyt lapsi (lapsi on alaikäinen).</a:t>
            </a:r>
          </a:p>
          <a:p>
            <a:r>
              <a:rPr lang="sk-SK" dirty="0"/>
              <a:t> </a:t>
            </a:r>
          </a:p>
          <a:p>
            <a:r>
              <a:rPr lang="sk-SK" dirty="0"/>
              <a:t>He ovat asuneet yhdessä vuoteen 2013 saakka Suomessa, jonka jälkeen vaimo muutti lapsen kanssa 8/2013 Venäjälle.</a:t>
            </a:r>
          </a:p>
          <a:p>
            <a:endParaRPr lang="sk-SK" dirty="0"/>
          </a:p>
          <a:p>
            <a:r>
              <a:rPr lang="sk-SK" dirty="0"/>
              <a:t>Puolisot erosivat 13.10 2013 Venäjällä. Mies kuoli vuonna 2016. </a:t>
            </a:r>
          </a:p>
          <a:p>
            <a:endParaRPr lang="sk-SK" dirty="0"/>
          </a:p>
          <a:p>
            <a:r>
              <a:rPr lang="sk-SK" b="1" dirty="0"/>
              <a:t>Kysymys:</a:t>
            </a:r>
            <a:r>
              <a:rPr lang="sk-SK" dirty="0"/>
              <a:t> Onko vaimo miehen kuolinpesän osakas ja onko ositus toimitettava Suomen lain mukaan?</a:t>
            </a:r>
            <a:endParaRPr lang="fi-FI" dirty="0"/>
          </a:p>
        </p:txBody>
      </p:sp>
    </p:spTree>
    <p:extLst>
      <p:ext uri="{BB962C8B-B14F-4D97-AF65-F5344CB8AC3E}">
        <p14:creationId xmlns:p14="http://schemas.microsoft.com/office/powerpoint/2010/main" val="691782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Asetuksen asuinpaikkakäsite</a:t>
            </a:r>
            <a:endParaRPr lang="fi-FI" dirty="0"/>
          </a:p>
        </p:txBody>
      </p:sp>
      <p:sp>
        <p:nvSpPr>
          <p:cNvPr id="3" name="Content Placeholder 2"/>
          <p:cNvSpPr>
            <a:spLocks noGrp="1"/>
          </p:cNvSpPr>
          <p:nvPr>
            <p:ph idx="1"/>
          </p:nvPr>
        </p:nvSpPr>
        <p:spPr/>
        <p:txBody>
          <a:bodyPr>
            <a:normAutofit fontScale="92500" lnSpcReduction="20000"/>
          </a:bodyPr>
          <a:lstStyle/>
          <a:p>
            <a:r>
              <a:rPr lang="fi-FI" dirty="0" smtClean="0"/>
              <a:t>..johdanto-osassa luonnehdittu: ”yleisarviointi perittävän elinolosuhteista kuolemaa edeltävinä vuosina ja kuolinhetkellä, ottaen lukuun erityisesti perittävän oleskelun kesto ja säännöllisyys ao. valtiossa ja oleskelun olosuhteet ja syyt.”</a:t>
            </a:r>
          </a:p>
          <a:p>
            <a:r>
              <a:rPr lang="fi-FI" dirty="0" smtClean="0"/>
              <a:t>Tulkinnassa huomioitava asetuksen tavoitteet</a:t>
            </a:r>
          </a:p>
          <a:p>
            <a:r>
              <a:rPr lang="fi-FI" dirty="0" smtClean="0"/>
              <a:t>Asuinpaikka ei vaihdu, jos perittävällä on läheinen ja vakaa liittymä alkuperävaltioonsa</a:t>
            </a:r>
          </a:p>
          <a:p>
            <a:r>
              <a:rPr lang="fi-FI" dirty="0" smtClean="0"/>
              <a:t>Jos ei asetu minnekään, voivat kansalaisuus tai omaisuuden sijainti vaikuttaa</a:t>
            </a:r>
            <a:endParaRPr lang="fi-FI" dirty="0"/>
          </a:p>
        </p:txBody>
      </p:sp>
    </p:spTree>
    <p:extLst>
      <p:ext uri="{BB962C8B-B14F-4D97-AF65-F5344CB8AC3E}">
        <p14:creationId xmlns:p14="http://schemas.microsoft.com/office/powerpoint/2010/main" val="1706472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Lainvalinta</a:t>
            </a:r>
            <a:endParaRPr lang="en-US" dirty="0"/>
          </a:p>
        </p:txBody>
      </p:sp>
      <p:sp>
        <p:nvSpPr>
          <p:cNvPr id="3" name="Content Placeholder 2"/>
          <p:cNvSpPr>
            <a:spLocks noGrp="1"/>
          </p:cNvSpPr>
          <p:nvPr>
            <p:ph idx="1"/>
          </p:nvPr>
        </p:nvSpPr>
        <p:spPr>
          <a:xfrm>
            <a:off x="395536" y="1268760"/>
            <a:ext cx="8229600" cy="4525963"/>
          </a:xfrm>
        </p:spPr>
        <p:txBody>
          <a:bodyPr>
            <a:normAutofit fontScale="85000" lnSpcReduction="20000"/>
          </a:bodyPr>
          <a:lstStyle/>
          <a:p>
            <a:r>
              <a:rPr lang="fi-FI" dirty="0" smtClean="0"/>
              <a:t>Asuinpaikka, sovelletaan universaalisti</a:t>
            </a:r>
          </a:p>
          <a:p>
            <a:r>
              <a:rPr lang="fi-FI" dirty="0" smtClean="0"/>
              <a:t>Perintöstatuutti erotettava kuolemanvaraismääräyksiin sovellettavasta laista</a:t>
            </a:r>
          </a:p>
          <a:p>
            <a:r>
              <a:rPr lang="fi-FI" dirty="0" smtClean="0"/>
              <a:t>Poikkeus: läheisin liityntä</a:t>
            </a:r>
          </a:p>
          <a:p>
            <a:r>
              <a:rPr lang="fi-FI" dirty="0" smtClean="0"/>
              <a:t>Esimerkki: Aulikki muutti jo viisikymmentä vuotta sitten Saksaan, josta hän löysi puolison ja perusti perheen. Kun hän jäi leskeksi, hän ajatteli palaavansa juurilleen ja tuli takaisin Suomeen asumaan. Lapset jäivät Saksaan, samoin kuin vanha kotitalo. Siellä hän välillä majailisi, kun menisi tapaamaan ystäviään ja lapsiaan. Aulikki kuoli neljä vuotta paluumuuttonsa jälkeen. Mitä lakia perintöasetuksen valossa sovellettaisiin ?</a:t>
            </a:r>
            <a:endParaRPr lang="en-US" dirty="0"/>
          </a:p>
        </p:txBody>
      </p:sp>
    </p:spTree>
    <p:extLst>
      <p:ext uri="{BB962C8B-B14F-4D97-AF65-F5344CB8AC3E}">
        <p14:creationId xmlns:p14="http://schemas.microsoft.com/office/powerpoint/2010/main" val="25317202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Perintöstatuutti ?</a:t>
            </a:r>
            <a:endParaRPr lang="fi-FI" dirty="0"/>
          </a:p>
        </p:txBody>
      </p:sp>
      <p:sp>
        <p:nvSpPr>
          <p:cNvPr id="3" name="Content Placeholder 2"/>
          <p:cNvSpPr>
            <a:spLocks noGrp="1"/>
          </p:cNvSpPr>
          <p:nvPr>
            <p:ph idx="1"/>
          </p:nvPr>
        </p:nvSpPr>
        <p:spPr/>
        <p:txBody>
          <a:bodyPr/>
          <a:lstStyle/>
          <a:p>
            <a:r>
              <a:rPr lang="fi-FI" dirty="0" smtClean="0"/>
              <a:t>23.2 </a:t>
            </a:r>
            <a:r>
              <a:rPr lang="fi-FI" dirty="0" err="1" smtClean="0"/>
              <a:t>art</a:t>
            </a:r>
            <a:r>
              <a:rPr lang="fi-FI" dirty="0" smtClean="0"/>
              <a:t> luettelo, ei tyhjentävä</a:t>
            </a:r>
          </a:p>
          <a:p>
            <a:r>
              <a:rPr lang="fi-FI" dirty="0" smtClean="0"/>
              <a:t>Mm. perillisten osuudet, kelpoisuus perinnön saamiseen, perintöoikeuden menettäminen, perinnön vastaanottaminen tai siitä luopuminen, miten testamenttausvapautta rajoitettu (</a:t>
            </a:r>
            <a:r>
              <a:rPr lang="fi-FI" dirty="0" err="1" smtClean="0"/>
              <a:t>esim</a:t>
            </a:r>
            <a:r>
              <a:rPr lang="fi-FI" dirty="0" smtClean="0"/>
              <a:t> lakiosa), vaatimukset kuolinpesää kohtaan, ennakollisten lahjojen vaikutus perimykseen</a:t>
            </a:r>
            <a:endParaRPr lang="fi-FI" dirty="0"/>
          </a:p>
        </p:txBody>
      </p:sp>
    </p:spTree>
    <p:extLst>
      <p:ext uri="{BB962C8B-B14F-4D97-AF65-F5344CB8AC3E}">
        <p14:creationId xmlns:p14="http://schemas.microsoft.com/office/powerpoint/2010/main" val="2110559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Lakiviittaus</a:t>
            </a:r>
            <a:endParaRPr lang="fi-FI" dirty="0"/>
          </a:p>
        </p:txBody>
      </p:sp>
      <p:sp>
        <p:nvSpPr>
          <p:cNvPr id="3" name="Content Placeholder 2"/>
          <p:cNvSpPr>
            <a:spLocks noGrp="1"/>
          </p:cNvSpPr>
          <p:nvPr>
            <p:ph idx="1"/>
          </p:nvPr>
        </p:nvSpPr>
        <p:spPr/>
        <p:txBody>
          <a:bodyPr/>
          <a:lstStyle/>
          <a:p>
            <a:r>
              <a:rPr lang="fi-FI" dirty="0" smtClean="0"/>
              <a:t>Tahdonautonomia</a:t>
            </a:r>
          </a:p>
          <a:p>
            <a:r>
              <a:rPr lang="fi-FI" dirty="0" smtClean="0"/>
              <a:t>Oma, vakaa sijansa kansainvälisessä yksityisoikeudessa</a:t>
            </a:r>
          </a:p>
          <a:p>
            <a:r>
              <a:rPr lang="fi-FI" dirty="0" smtClean="0"/>
              <a:t>Asetuksen nojalla voi valita vain kansalaisuusvaltionsa lain</a:t>
            </a:r>
          </a:p>
          <a:p>
            <a:r>
              <a:rPr lang="fi-FI" dirty="0" err="1" smtClean="0"/>
              <a:t>Fraud</a:t>
            </a:r>
            <a:r>
              <a:rPr lang="fi-FI" dirty="0" smtClean="0"/>
              <a:t> a la loi ?</a:t>
            </a:r>
            <a:endParaRPr lang="fi-FI" dirty="0"/>
          </a:p>
        </p:txBody>
      </p:sp>
    </p:spTree>
    <p:extLst>
      <p:ext uri="{BB962C8B-B14F-4D97-AF65-F5344CB8AC3E}">
        <p14:creationId xmlns:p14="http://schemas.microsoft.com/office/powerpoint/2010/main" val="385730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Edelleen- tai takaisinviittaus=mihin sovellettava laki lukittuu ?</a:t>
            </a:r>
            <a:endParaRPr lang="fi-FI" dirty="0"/>
          </a:p>
        </p:txBody>
      </p:sp>
      <p:sp>
        <p:nvSpPr>
          <p:cNvPr id="3" name="Content Placeholder 2"/>
          <p:cNvSpPr>
            <a:spLocks noGrp="1"/>
          </p:cNvSpPr>
          <p:nvPr>
            <p:ph idx="1"/>
          </p:nvPr>
        </p:nvSpPr>
        <p:spPr/>
        <p:txBody>
          <a:bodyPr>
            <a:normAutofit lnSpcReduction="10000"/>
          </a:bodyPr>
          <a:lstStyle/>
          <a:p>
            <a:r>
              <a:rPr lang="fi-FI" dirty="0" smtClean="0"/>
              <a:t>Pääsääntö: </a:t>
            </a:r>
            <a:r>
              <a:rPr lang="fi-FI" dirty="0" err="1" smtClean="0"/>
              <a:t>renvoita</a:t>
            </a:r>
            <a:r>
              <a:rPr lang="fi-FI" dirty="0" smtClean="0"/>
              <a:t> ei sovelleta, jos on kysymys jäsenvaltion laista tai lakiviittauksen kautta valikoituneesta laista</a:t>
            </a:r>
          </a:p>
          <a:p>
            <a:r>
              <a:rPr lang="fi-FI" dirty="0" smtClean="0"/>
              <a:t>Jos asetuksen nojalla on sovellettava kolmannen valtion lakia, </a:t>
            </a:r>
            <a:r>
              <a:rPr lang="fi-FI" dirty="0" err="1" smtClean="0"/>
              <a:t>renvoi</a:t>
            </a:r>
            <a:r>
              <a:rPr lang="fi-FI" dirty="0" smtClean="0"/>
              <a:t> hyväksytään, jos kolmannen valtion laki viittaa jonkun jäsenvaltion lakiin tai sellaiseen muun kolmannen valtion lakiin, joka soveltaa omaa lakiaan (34 </a:t>
            </a:r>
            <a:r>
              <a:rPr lang="fi-FI" dirty="0" err="1" smtClean="0"/>
              <a:t>art</a:t>
            </a:r>
            <a:r>
              <a:rPr lang="fi-FI" dirty="0" smtClean="0"/>
              <a:t>) </a:t>
            </a:r>
            <a:r>
              <a:rPr lang="fi-FI" dirty="0" smtClean="0">
                <a:sym typeface="Wingdings" panose="05000000000000000000" pitchFamily="2" charset="2"/>
              </a:rPr>
              <a:t> esimerkki</a:t>
            </a:r>
            <a:endParaRPr lang="fi-FI" dirty="0"/>
          </a:p>
        </p:txBody>
      </p:sp>
    </p:spTree>
    <p:extLst>
      <p:ext uri="{BB962C8B-B14F-4D97-AF65-F5344CB8AC3E}">
        <p14:creationId xmlns:p14="http://schemas.microsoft.com/office/powerpoint/2010/main" val="3458210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dirty="0"/>
          </a:p>
        </p:txBody>
      </p:sp>
      <p:sp>
        <p:nvSpPr>
          <p:cNvPr id="3" name="Content Placeholder 2"/>
          <p:cNvSpPr>
            <a:spLocks noGrp="1"/>
          </p:cNvSpPr>
          <p:nvPr>
            <p:ph idx="1"/>
          </p:nvPr>
        </p:nvSpPr>
        <p:spPr/>
        <p:txBody>
          <a:bodyPr>
            <a:normAutofit lnSpcReduction="10000"/>
          </a:bodyPr>
          <a:lstStyle/>
          <a:p>
            <a:r>
              <a:rPr lang="fi-FI" dirty="0" smtClean="0"/>
              <a:t>Menettely paikantuu Suomeen. Perittävä oli Suomen kansalainen mutta hänen viimeinen asuinpaikkansa oli Ö-maassa, joka ei ole EU:n jäsenvaltio. Ö-maan lainvalintasäännösten mukaan on sovellettava perittävän kansalaisuuden mukaista lakia, ja sovellettavaksi tulee Suomen laki.</a:t>
            </a:r>
          </a:p>
          <a:p>
            <a:r>
              <a:rPr lang="fi-FI" dirty="0" smtClean="0"/>
              <a:t>Jos omaisuutta maassa Ö, ongelmaksi tulee rajat ylittävä täytäntöönpano</a:t>
            </a:r>
            <a:endParaRPr lang="fi-FI" dirty="0"/>
          </a:p>
        </p:txBody>
      </p:sp>
    </p:spTree>
    <p:extLst>
      <p:ext uri="{BB962C8B-B14F-4D97-AF65-F5344CB8AC3E}">
        <p14:creationId xmlns:p14="http://schemas.microsoft.com/office/powerpoint/2010/main" val="4083509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Hallintostatuutti=perintöstatuutti</a:t>
            </a:r>
            <a:endParaRPr lang="fi-FI" dirty="0"/>
          </a:p>
        </p:txBody>
      </p:sp>
      <p:sp>
        <p:nvSpPr>
          <p:cNvPr id="3" name="Content Placeholder 2"/>
          <p:cNvSpPr>
            <a:spLocks noGrp="1"/>
          </p:cNvSpPr>
          <p:nvPr>
            <p:ph idx="1"/>
          </p:nvPr>
        </p:nvSpPr>
        <p:spPr/>
        <p:txBody>
          <a:bodyPr/>
          <a:lstStyle/>
          <a:p>
            <a:r>
              <a:rPr lang="fi-FI" dirty="0" smtClean="0"/>
              <a:t>Syntyykö kuolinpesä vai siirtyykö perintö suoraan perillisille ?</a:t>
            </a:r>
          </a:p>
          <a:p>
            <a:r>
              <a:rPr lang="fi-FI" dirty="0" smtClean="0"/>
              <a:t>Velkavastuu </a:t>
            </a:r>
            <a:r>
              <a:rPr lang="fi-FI" dirty="0"/>
              <a:t>perimykseen sovellettavan lain mukaisesti</a:t>
            </a:r>
          </a:p>
          <a:p>
            <a:r>
              <a:rPr lang="fi-FI" dirty="0"/>
              <a:t>Jäämistönhoitajan toimivalta määräytyy perimykseen sovellettavan lain perusteella </a:t>
            </a:r>
            <a:endParaRPr lang="fi-FI" dirty="0" smtClean="0"/>
          </a:p>
          <a:p>
            <a:endParaRPr lang="en-US" dirty="0"/>
          </a:p>
          <a:p>
            <a:endParaRPr lang="fi-FI" dirty="0"/>
          </a:p>
        </p:txBody>
      </p:sp>
    </p:spTree>
    <p:extLst>
      <p:ext uri="{BB962C8B-B14F-4D97-AF65-F5344CB8AC3E}">
        <p14:creationId xmlns:p14="http://schemas.microsoft.com/office/powerpoint/2010/main" val="454120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Välittömästi sovellettavat säännökset</a:t>
            </a:r>
            <a:endParaRPr lang="fi-FI" dirty="0"/>
          </a:p>
        </p:txBody>
      </p:sp>
      <p:sp>
        <p:nvSpPr>
          <p:cNvPr id="3" name="Content Placeholder 2"/>
          <p:cNvSpPr>
            <a:spLocks noGrp="1"/>
          </p:cNvSpPr>
          <p:nvPr>
            <p:ph idx="1"/>
          </p:nvPr>
        </p:nvSpPr>
        <p:spPr/>
        <p:txBody>
          <a:bodyPr>
            <a:normAutofit/>
          </a:bodyPr>
          <a:lstStyle/>
          <a:p>
            <a:r>
              <a:rPr lang="fi-FI" dirty="0" smtClean="0"/>
              <a:t>- näiden soveltaminen edelleen mahdollista asetuksen 30 artiklan mukaisesti</a:t>
            </a:r>
          </a:p>
          <a:p>
            <a:r>
              <a:rPr lang="fi-FI" dirty="0" smtClean="0"/>
              <a:t>Omaisuuden sijaintivaltion perintölaissa olevat erityissäännökset, joiden taustalla tärkeitä elinkeino- tai sosiaalipoliittisia näkökohtia</a:t>
            </a:r>
          </a:p>
          <a:p>
            <a:r>
              <a:rPr lang="fi-FI" dirty="0" smtClean="0"/>
              <a:t>Suomessa lesken asumisoikeus (edellytyksin joista säädetään PK 26:12.1:ssä) ja lesken ja lapsen oikeus saada avustusta</a:t>
            </a:r>
          </a:p>
          <a:p>
            <a:endParaRPr lang="fi-FI" dirty="0" smtClean="0"/>
          </a:p>
          <a:p>
            <a:endParaRPr lang="fi-FI" dirty="0"/>
          </a:p>
        </p:txBody>
      </p:sp>
    </p:spTree>
    <p:extLst>
      <p:ext uri="{BB962C8B-B14F-4D97-AF65-F5344CB8AC3E}">
        <p14:creationId xmlns:p14="http://schemas.microsoft.com/office/powerpoint/2010/main" val="3578899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err="1" smtClean="0"/>
              <a:t>Ordre</a:t>
            </a:r>
            <a:r>
              <a:rPr lang="fi-FI" dirty="0" smtClean="0"/>
              <a:t> </a:t>
            </a:r>
            <a:r>
              <a:rPr lang="fi-FI" dirty="0" err="1" smtClean="0"/>
              <a:t>public</a:t>
            </a:r>
            <a:endParaRPr lang="en-US" dirty="0"/>
          </a:p>
        </p:txBody>
      </p:sp>
      <p:sp>
        <p:nvSpPr>
          <p:cNvPr id="3" name="Content Placeholder 2"/>
          <p:cNvSpPr>
            <a:spLocks noGrp="1"/>
          </p:cNvSpPr>
          <p:nvPr>
            <p:ph idx="1"/>
          </p:nvPr>
        </p:nvSpPr>
        <p:spPr>
          <a:xfrm>
            <a:off x="457200" y="1417638"/>
            <a:ext cx="8229600" cy="4525963"/>
          </a:xfrm>
        </p:spPr>
        <p:txBody>
          <a:bodyPr/>
          <a:lstStyle/>
          <a:p>
            <a:r>
              <a:rPr lang="fi-FI" dirty="0" smtClean="0"/>
              <a:t>Periaatteeseen nojaten voidaan jättää vieraan valtion säännökset soveltamatta, jos soveltaminen olisi selvästi vastoin tuomioistuinvaltion oikeusjärjestyksen perusteita</a:t>
            </a:r>
          </a:p>
          <a:p>
            <a:r>
              <a:rPr lang="fi-FI" dirty="0" err="1" smtClean="0"/>
              <a:t>Ordre</a:t>
            </a:r>
            <a:r>
              <a:rPr lang="fi-FI" dirty="0" smtClean="0"/>
              <a:t> </a:t>
            </a:r>
            <a:r>
              <a:rPr lang="fi-FI" dirty="0" err="1" smtClean="0"/>
              <a:t>public-periaatteeseen</a:t>
            </a:r>
            <a:r>
              <a:rPr lang="fi-FI" dirty="0" smtClean="0"/>
              <a:t> nojautuen voitaisiin jättää myös vieraassa valtiossa annettu ratkaisu tunnustamatta</a:t>
            </a:r>
            <a:endParaRPr lang="en-US" dirty="0"/>
          </a:p>
        </p:txBody>
      </p:sp>
    </p:spTree>
    <p:extLst>
      <p:ext uri="{BB962C8B-B14F-4D97-AF65-F5344CB8AC3E}">
        <p14:creationId xmlns:p14="http://schemas.microsoft.com/office/powerpoint/2010/main" val="6799168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Tunnustaminen ja täytäntöönpano</a:t>
            </a:r>
            <a:endParaRPr lang="fi-FI" dirty="0"/>
          </a:p>
        </p:txBody>
      </p:sp>
      <p:sp>
        <p:nvSpPr>
          <p:cNvPr id="3" name="Content Placeholder 2"/>
          <p:cNvSpPr>
            <a:spLocks noGrp="1"/>
          </p:cNvSpPr>
          <p:nvPr>
            <p:ph idx="1"/>
          </p:nvPr>
        </p:nvSpPr>
        <p:spPr/>
        <p:txBody>
          <a:bodyPr/>
          <a:lstStyle/>
          <a:p>
            <a:r>
              <a:rPr lang="fi-FI" dirty="0" smtClean="0"/>
              <a:t>Päätös, joka on asetuksen soveltamisalalla annettu jossakin jäsenvaltiossa, on tunnustettava muissa jäsenvaltioissa ilman eri menettelyä (39 </a:t>
            </a:r>
            <a:r>
              <a:rPr lang="fi-FI" dirty="0" err="1" smtClean="0"/>
              <a:t>art</a:t>
            </a:r>
            <a:r>
              <a:rPr lang="fi-FI" dirty="0" smtClean="0"/>
              <a:t>). Voi kuitenkin hakea tuomioistuimesta ratkaisua, että tunnustetaan/ei-tunnusteta.</a:t>
            </a:r>
          </a:p>
          <a:p>
            <a:r>
              <a:rPr lang="fi-FI" dirty="0" smtClean="0"/>
              <a:t>Täytäntöönpano edellyttää lupaa (43 </a:t>
            </a:r>
            <a:r>
              <a:rPr lang="fi-FI" dirty="0" err="1" smtClean="0"/>
              <a:t>art</a:t>
            </a:r>
            <a:r>
              <a:rPr lang="fi-FI" dirty="0" smtClean="0"/>
              <a:t>)</a:t>
            </a:r>
            <a:endParaRPr lang="fi-FI" dirty="0"/>
          </a:p>
        </p:txBody>
      </p:sp>
    </p:spTree>
    <p:extLst>
      <p:ext uri="{BB962C8B-B14F-4D97-AF65-F5344CB8AC3E}">
        <p14:creationId xmlns:p14="http://schemas.microsoft.com/office/powerpoint/2010/main" val="3373997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i-FI"/>
          </a:p>
        </p:txBody>
      </p:sp>
      <p:sp>
        <p:nvSpPr>
          <p:cNvPr id="5" name="Content Placeholder 4"/>
          <p:cNvSpPr>
            <a:spLocks noGrp="1"/>
          </p:cNvSpPr>
          <p:nvPr>
            <p:ph idx="1"/>
          </p:nvPr>
        </p:nvSpPr>
        <p:spPr>
          <a:xfrm>
            <a:off x="457200" y="274638"/>
            <a:ext cx="8507288" cy="6394722"/>
          </a:xfrm>
        </p:spPr>
        <p:txBody>
          <a:bodyPr>
            <a:normAutofit fontScale="62500" lnSpcReduction="20000"/>
          </a:bodyPr>
          <a:lstStyle/>
          <a:p>
            <a:r>
              <a:rPr lang="fi-FI" dirty="0"/>
              <a:t>Olemme tehneet testamentteja VERONMAKSAJIEN avustuksella. Suomessa olevaa omaisuuttamme varten meillä on Keskinäinen Testamentti .</a:t>
            </a:r>
          </a:p>
          <a:p>
            <a:r>
              <a:rPr lang="fi-FI" dirty="0"/>
              <a:t> </a:t>
            </a:r>
          </a:p>
          <a:p>
            <a:r>
              <a:rPr lang="fi-FI" dirty="0"/>
              <a:t>Omistamme Turkissa huoneiston , jota varten on erillinen testamentti ( tarkoitus käännättää turkiksi - hankkia </a:t>
            </a:r>
            <a:r>
              <a:rPr lang="fi-FI" dirty="0" err="1"/>
              <a:t>Apostille</a:t>
            </a:r>
            <a:r>
              <a:rPr lang="fi-FI" dirty="0"/>
              <a:t> todistus - virallistaa Turkin lähetystössä ) . </a:t>
            </a:r>
          </a:p>
          <a:p>
            <a:r>
              <a:rPr lang="fi-FI" dirty="0"/>
              <a:t>Tämäkin testamentti on nyt tehty Suomen lainsäädännön mukaan ( Veronmaksajat ) , mutta Veronmaksajat </a:t>
            </a:r>
            <a:r>
              <a:rPr lang="fi-FI" dirty="0" err="1"/>
              <a:t>kehoittivat</a:t>
            </a:r>
            <a:r>
              <a:rPr lang="fi-FI" dirty="0"/>
              <a:t> vielä kääntymään Teidän puoleenne , josko Turkissa on jotain erityistä , joka pitäisi ko. testamentissa huomioida ? </a:t>
            </a:r>
          </a:p>
          <a:p>
            <a:r>
              <a:rPr lang="fi-FI" dirty="0"/>
              <a:t>Perustietoja :</a:t>
            </a:r>
          </a:p>
          <a:p>
            <a:r>
              <a:rPr lang="fi-FI" dirty="0"/>
              <a:t>- olemme ns. uusioaviopari : ei yhteisiä lapsia ,  minulla 1 poika , vaimollani 3 lasta </a:t>
            </a:r>
          </a:p>
          <a:p>
            <a:r>
              <a:rPr lang="fi-FI" dirty="0"/>
              <a:t>- meillä on avioehto ( Suomessa )</a:t>
            </a:r>
          </a:p>
          <a:p>
            <a:r>
              <a:rPr lang="fi-FI" dirty="0"/>
              <a:t>- omistusosuutemme Turkin asunnosta : minä 2/3 osaa , vaimoni 1/3 osaa </a:t>
            </a:r>
          </a:p>
          <a:p>
            <a:r>
              <a:rPr lang="fi-FI" dirty="0"/>
              <a:t>- tavoitteemme on testamentata molempien omistusosuudet pojalleni </a:t>
            </a:r>
          </a:p>
          <a:p>
            <a:r>
              <a:rPr lang="fi-FI" dirty="0"/>
              <a:t>Kysymyksiä:</a:t>
            </a:r>
          </a:p>
          <a:p>
            <a:r>
              <a:rPr lang="fi-FI" dirty="0"/>
              <a:t>- loukataanko näin vaimoni lasten perintöoikeutta &gt;&gt;  heiltä on erikseen suostumus lakiosasta luopumisesta ko. asunnon suhteen </a:t>
            </a:r>
          </a:p>
          <a:p>
            <a:r>
              <a:rPr lang="fi-FI" dirty="0"/>
              <a:t>- puolison perintöoikeus Turkissa ?? </a:t>
            </a:r>
          </a:p>
          <a:p>
            <a:r>
              <a:rPr lang="fi-FI" dirty="0"/>
              <a:t>- muuta ? ?</a:t>
            </a:r>
          </a:p>
          <a:p>
            <a:endParaRPr lang="fi-FI" dirty="0"/>
          </a:p>
        </p:txBody>
      </p:sp>
    </p:spTree>
    <p:extLst>
      <p:ext uri="{BB962C8B-B14F-4D97-AF65-F5344CB8AC3E}">
        <p14:creationId xmlns:p14="http://schemas.microsoft.com/office/powerpoint/2010/main" val="34315969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dirty="0"/>
          </a:p>
        </p:txBody>
      </p:sp>
      <p:sp>
        <p:nvSpPr>
          <p:cNvPr id="3" name="Content Placeholder 2"/>
          <p:cNvSpPr>
            <a:spLocks noGrp="1"/>
          </p:cNvSpPr>
          <p:nvPr>
            <p:ph idx="1"/>
          </p:nvPr>
        </p:nvSpPr>
        <p:spPr/>
        <p:txBody>
          <a:bodyPr>
            <a:normAutofit lnSpcReduction="10000"/>
          </a:bodyPr>
          <a:lstStyle/>
          <a:p>
            <a:r>
              <a:rPr lang="fi-FI" dirty="0" smtClean="0"/>
              <a:t>Menettely paikantuu Suomeen. Perittävä oli Suomen kansalainen mutta hänen viimeinen asuinpaikkansa oli Ö-maassa, joka ei ole EU:n jäsenvaltio. Ö-maan lainvalintasäännösten mukaan on sovellettava perittävän kansalaisuuden mukaista lakia, ja sovellettavaksi tulee Suomen laki.</a:t>
            </a:r>
          </a:p>
          <a:p>
            <a:r>
              <a:rPr lang="fi-FI" dirty="0" smtClean="0"/>
              <a:t>Jos omaisuutta maassa Ö, ongelmaksi tulee rajat ylittävä täytäntöönpano</a:t>
            </a:r>
            <a:endParaRPr lang="fi-FI" dirty="0"/>
          </a:p>
        </p:txBody>
      </p:sp>
    </p:spTree>
    <p:extLst>
      <p:ext uri="{BB962C8B-B14F-4D97-AF65-F5344CB8AC3E}">
        <p14:creationId xmlns:p14="http://schemas.microsoft.com/office/powerpoint/2010/main" val="40466074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Eurooppalainen perintötodistus</a:t>
            </a:r>
            <a:endParaRPr lang="en-US" dirty="0"/>
          </a:p>
        </p:txBody>
      </p:sp>
      <p:sp>
        <p:nvSpPr>
          <p:cNvPr id="3" name="Content Placeholder 2"/>
          <p:cNvSpPr>
            <a:spLocks noGrp="1"/>
          </p:cNvSpPr>
          <p:nvPr>
            <p:ph idx="1"/>
          </p:nvPr>
        </p:nvSpPr>
        <p:spPr>
          <a:xfrm>
            <a:off x="179512" y="1196752"/>
            <a:ext cx="8363272" cy="4925144"/>
          </a:xfrm>
        </p:spPr>
        <p:txBody>
          <a:bodyPr>
            <a:normAutofit fontScale="70000" lnSpcReduction="20000"/>
          </a:bodyPr>
          <a:lstStyle/>
          <a:p>
            <a:r>
              <a:rPr lang="fi-FI" dirty="0" smtClean="0"/>
              <a:t>Todistus jäämistöoikeudellisesta asemasta </a:t>
            </a:r>
          </a:p>
          <a:p>
            <a:r>
              <a:rPr lang="fi-FI" dirty="0"/>
              <a:t>63 </a:t>
            </a:r>
            <a:r>
              <a:rPr lang="fi-FI" dirty="0" smtClean="0"/>
              <a:t>artikla: </a:t>
            </a:r>
            <a:endParaRPr lang="fi-FI" dirty="0"/>
          </a:p>
          <a:p>
            <a:r>
              <a:rPr lang="fi-FI" dirty="0"/>
              <a:t>1. Todistusta käyttävät perilliset, perintöön suoraan oikeutetut testamentinsaajat ja testamentin toimeenpanijat tai jäämistön hoitajat, joiden on toisessa jäsenvaltiossa vedottava asemaansa tai käytettävä oikeuksiaan perillisinä tai testamentinsaajina ja/tai valtuuksiaan testamentin toimeenpanijoina tai jäämistön hoitajina.</a:t>
            </a:r>
          </a:p>
          <a:p>
            <a:r>
              <a:rPr lang="fi-FI" dirty="0"/>
              <a:t>2. Todistusta voidaan käyttää erityisesti osoittamaan yksi tai useampia seuraavista seikoista:</a:t>
            </a:r>
          </a:p>
          <a:p>
            <a:r>
              <a:rPr lang="fi-FI" dirty="0"/>
              <a:t>a) kunkin todistuksessa mainitun perillisen tai mahdollisen testamentinsaajan asema ja/tai oikeudet ja osuus jäämistöstä;</a:t>
            </a:r>
          </a:p>
          <a:p>
            <a:r>
              <a:rPr lang="fi-FI" dirty="0"/>
              <a:t>b) tietyn jäämistöön kuuluvan omaisuuden osoittaminen todistuksessa mainitulle yhdelle tai useammalle perilliselle tai yhdelle tai useammalle mahdolliselle testamentinsaajalle;</a:t>
            </a:r>
          </a:p>
          <a:p>
            <a:r>
              <a:rPr lang="fi-FI" dirty="0"/>
              <a:t>c) todistuksessa mainitun henkilön valtuudet toimeenpanna testamentti tai hallinnoida jäämistöä.</a:t>
            </a:r>
          </a:p>
          <a:p>
            <a:endParaRPr lang="fi-FI" dirty="0" smtClean="0"/>
          </a:p>
          <a:p>
            <a:endParaRPr lang="en-US" dirty="0"/>
          </a:p>
        </p:txBody>
      </p:sp>
    </p:spTree>
    <p:extLst>
      <p:ext uri="{BB962C8B-B14F-4D97-AF65-F5344CB8AC3E}">
        <p14:creationId xmlns:p14="http://schemas.microsoft.com/office/powerpoint/2010/main" val="17625763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Testamenttiin ja muihin kuolemanvaraismääräyksiin sovellettava laki</a:t>
            </a:r>
            <a:endParaRPr lang="fi-FI" dirty="0"/>
          </a:p>
        </p:txBody>
      </p:sp>
      <p:sp>
        <p:nvSpPr>
          <p:cNvPr id="3" name="Content Placeholder 2"/>
          <p:cNvSpPr>
            <a:spLocks noGrp="1"/>
          </p:cNvSpPr>
          <p:nvPr>
            <p:ph idx="1"/>
          </p:nvPr>
        </p:nvSpPr>
        <p:spPr>
          <a:xfrm>
            <a:off x="251520" y="2060848"/>
            <a:ext cx="8229600" cy="4525963"/>
          </a:xfrm>
        </p:spPr>
        <p:txBody>
          <a:bodyPr/>
          <a:lstStyle/>
          <a:p>
            <a:r>
              <a:rPr lang="fi-FI" dirty="0" smtClean="0"/>
              <a:t>Testamentti, yhteinen testamentti, perintösopimus, joita koskevat lainvalintasäännöt jaetaan: a) määräyksen sallittavuus ja aineellinen pätevyys (sisältöstatuutti) ja b) määräyksen muoto (muotostatuutti)</a:t>
            </a:r>
          </a:p>
          <a:p>
            <a:endParaRPr lang="fi-FI" dirty="0"/>
          </a:p>
        </p:txBody>
      </p:sp>
    </p:spTree>
    <p:extLst>
      <p:ext uri="{BB962C8B-B14F-4D97-AF65-F5344CB8AC3E}">
        <p14:creationId xmlns:p14="http://schemas.microsoft.com/office/powerpoint/2010/main" val="1906046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Sisältöstatuuttiin kuuluvat seikat, 26 artikla</a:t>
            </a:r>
            <a:endParaRPr lang="en-US" dirty="0"/>
          </a:p>
        </p:txBody>
      </p:sp>
      <p:sp>
        <p:nvSpPr>
          <p:cNvPr id="3" name="Content Placeholder 2"/>
          <p:cNvSpPr>
            <a:spLocks noGrp="1"/>
          </p:cNvSpPr>
          <p:nvPr>
            <p:ph idx="1"/>
          </p:nvPr>
        </p:nvSpPr>
        <p:spPr/>
        <p:txBody>
          <a:bodyPr/>
          <a:lstStyle/>
          <a:p>
            <a:r>
              <a:rPr lang="fi-FI" dirty="0" smtClean="0"/>
              <a:t>1) kelpoisuus kuolemanvaraismääräyksen tekemiseen</a:t>
            </a:r>
          </a:p>
          <a:p>
            <a:r>
              <a:rPr lang="fi-FI" dirty="0" smtClean="0"/>
              <a:t>2) edustuksen sallittavuus</a:t>
            </a:r>
          </a:p>
          <a:p>
            <a:r>
              <a:rPr lang="fi-FI" dirty="0" smtClean="0"/>
              <a:t>3) kuolemanvaraismääräyksen tulkinta</a:t>
            </a:r>
          </a:p>
          <a:p>
            <a:r>
              <a:rPr lang="fi-FI" dirty="0" smtClean="0"/>
              <a:t>4) petoksen, pakottamisen tms. vaikutus</a:t>
            </a:r>
          </a:p>
        </p:txBody>
      </p:sp>
    </p:spTree>
    <p:extLst>
      <p:ext uri="{BB962C8B-B14F-4D97-AF65-F5344CB8AC3E}">
        <p14:creationId xmlns:p14="http://schemas.microsoft.com/office/powerpoint/2010/main" val="25447733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fi-FI" dirty="0" smtClean="0"/>
              <a:t>Sisältöstatuutti ei määritä sitä, miten lakiosaoikeudet tms. vaikuttavat jäämistöstä määräämiseen. Ao. kysymys ratkeaa perintöstatuutin nojalla</a:t>
            </a:r>
          </a:p>
          <a:p>
            <a:r>
              <a:rPr lang="fi-FI" dirty="0" smtClean="0"/>
              <a:t>Huomaa, että lakiosajärjestelmissä valtavia eroja jäsenmaiden kesken !</a:t>
            </a:r>
            <a:endParaRPr lang="en-US" dirty="0"/>
          </a:p>
        </p:txBody>
      </p:sp>
    </p:spTree>
    <p:extLst>
      <p:ext uri="{BB962C8B-B14F-4D97-AF65-F5344CB8AC3E}">
        <p14:creationId xmlns:p14="http://schemas.microsoft.com/office/powerpoint/2010/main" val="25507811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p:txBody>
          <a:bodyPr>
            <a:normAutofit fontScale="92500" lnSpcReduction="10000"/>
          </a:bodyPr>
          <a:lstStyle/>
          <a:p>
            <a:r>
              <a:rPr lang="fi-FI" dirty="0" smtClean="0"/>
              <a:t>Perintösopimuksen </a:t>
            </a:r>
            <a:r>
              <a:rPr lang="fi-FI" u="sng" dirty="0" smtClean="0"/>
              <a:t>sisältöstatuutti:</a:t>
            </a:r>
            <a:r>
              <a:rPr lang="fi-FI" dirty="0" smtClean="0"/>
              <a:t> henkilön perintöä koskevan sopimuksen sallittavuuteen, aineelliseen pätevyyteen, sopimuspuolia sitovaan vaikutukseen ja sopimuksen purkamisen edellytyksiin sovelletaan sen valtion lakia, jota asetuksen mukaan olisi sovellettu perintöstatuuttina, jos kyseinen hlö olisi kuollut sopimuksen tekopäivänä (25 </a:t>
            </a:r>
            <a:r>
              <a:rPr lang="fi-FI" dirty="0" err="1" smtClean="0"/>
              <a:t>art</a:t>
            </a:r>
            <a:r>
              <a:rPr lang="fi-FI" dirty="0" smtClean="0"/>
              <a:t>). Sopijapuolet voivat tehdä lakiviittauksen ja valita perittävän kansalaisuusvaltion lain.</a:t>
            </a:r>
            <a:endParaRPr lang="fi-FI" dirty="0"/>
          </a:p>
        </p:txBody>
      </p:sp>
    </p:spTree>
    <p:extLst>
      <p:ext uri="{BB962C8B-B14F-4D97-AF65-F5344CB8AC3E}">
        <p14:creationId xmlns:p14="http://schemas.microsoft.com/office/powerpoint/2010/main" val="40765401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normAutofit/>
          </a:bodyPr>
          <a:lstStyle/>
          <a:p>
            <a:endParaRPr lang="en-US" dirty="0"/>
          </a:p>
        </p:txBody>
      </p:sp>
      <p:sp>
        <p:nvSpPr>
          <p:cNvPr id="3" name="Content Placeholder 2"/>
          <p:cNvSpPr>
            <a:spLocks noGrp="1"/>
          </p:cNvSpPr>
          <p:nvPr>
            <p:ph idx="1"/>
          </p:nvPr>
        </p:nvSpPr>
        <p:spPr>
          <a:xfrm>
            <a:off x="251520" y="1916832"/>
            <a:ext cx="8229600" cy="4525963"/>
          </a:xfrm>
        </p:spPr>
        <p:txBody>
          <a:bodyPr/>
          <a:lstStyle/>
          <a:p>
            <a:r>
              <a:rPr lang="fi-FI" dirty="0" smtClean="0"/>
              <a:t>Testamentin </a:t>
            </a:r>
            <a:r>
              <a:rPr lang="fi-FI" u="sng" dirty="0" smtClean="0"/>
              <a:t>sisältöstatuutti</a:t>
            </a:r>
            <a:r>
              <a:rPr lang="fi-FI" dirty="0" smtClean="0"/>
              <a:t>: se laki, jota asetuksen nojalla olisi sovellettu testamentin tehneen henkilön perimykseen, jos hän olisi kuollut sinä päivänä kun testamentti tehtiin (24 </a:t>
            </a:r>
            <a:r>
              <a:rPr lang="fi-FI" dirty="0" err="1" smtClean="0"/>
              <a:t>art</a:t>
            </a:r>
            <a:r>
              <a:rPr lang="fi-FI" dirty="0" smtClean="0"/>
              <a:t>)</a:t>
            </a:r>
          </a:p>
          <a:p>
            <a:r>
              <a:rPr lang="fi-FI" dirty="0" smtClean="0"/>
              <a:t>Sisältöstatuutiksi voi valita kansalaisuusvaltionsa lain myös ilman että sitä valitsee perintöstatuutiksi</a:t>
            </a:r>
          </a:p>
          <a:p>
            <a:endParaRPr lang="en-US" dirty="0"/>
          </a:p>
        </p:txBody>
      </p:sp>
    </p:spTree>
    <p:extLst>
      <p:ext uri="{BB962C8B-B14F-4D97-AF65-F5344CB8AC3E}">
        <p14:creationId xmlns:p14="http://schemas.microsoft.com/office/powerpoint/2010/main" val="4570233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Muotostatuutit</a:t>
            </a:r>
            <a:endParaRPr lang="fi-FI" dirty="0"/>
          </a:p>
        </p:txBody>
      </p:sp>
      <p:sp>
        <p:nvSpPr>
          <p:cNvPr id="3" name="Content Placeholder 2"/>
          <p:cNvSpPr>
            <a:spLocks noGrp="1"/>
          </p:cNvSpPr>
          <p:nvPr>
            <p:ph idx="1"/>
          </p:nvPr>
        </p:nvSpPr>
        <p:spPr>
          <a:xfrm>
            <a:off x="179512" y="1385473"/>
            <a:ext cx="8229600" cy="4525963"/>
          </a:xfrm>
        </p:spPr>
        <p:txBody>
          <a:bodyPr/>
          <a:lstStyle/>
          <a:p>
            <a:r>
              <a:rPr lang="fi-FI" dirty="0" smtClean="0"/>
              <a:t>Testamentin muoto= Haagin konventio 1961</a:t>
            </a:r>
          </a:p>
          <a:p>
            <a:r>
              <a:rPr lang="fi-FI" dirty="0" smtClean="0"/>
              <a:t>Perintösopimusten muoto= asetuksen 27 art.</a:t>
            </a:r>
            <a:endParaRPr lang="fi-FI" dirty="0"/>
          </a:p>
        </p:txBody>
      </p:sp>
    </p:spTree>
    <p:extLst>
      <p:ext uri="{BB962C8B-B14F-4D97-AF65-F5344CB8AC3E}">
        <p14:creationId xmlns:p14="http://schemas.microsoft.com/office/powerpoint/2010/main" val="18671832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Testamentin tulkintastatuutti</a:t>
            </a:r>
            <a:endParaRPr lang="en-US" dirty="0"/>
          </a:p>
        </p:txBody>
      </p:sp>
      <p:sp>
        <p:nvSpPr>
          <p:cNvPr id="3" name="Content Placeholder 2"/>
          <p:cNvSpPr>
            <a:spLocks noGrp="1"/>
          </p:cNvSpPr>
          <p:nvPr>
            <p:ph idx="1"/>
          </p:nvPr>
        </p:nvSpPr>
        <p:spPr/>
        <p:txBody>
          <a:bodyPr>
            <a:normAutofit lnSpcReduction="10000"/>
          </a:bodyPr>
          <a:lstStyle/>
          <a:p>
            <a:r>
              <a:rPr lang="fi-FI" dirty="0" smtClean="0"/>
              <a:t>Minkä valtion lain pohjalta testamentin tulkinta tehdään ?</a:t>
            </a:r>
          </a:p>
          <a:p>
            <a:r>
              <a:rPr lang="fi-FI" dirty="0" smtClean="0"/>
              <a:t>Lähtökohtana perintöstatuutti / mutta myös lain ”viitekehys” jos se selvästi osoittaa tiettyyn oikeusjärjestykseen</a:t>
            </a:r>
          </a:p>
          <a:p>
            <a:r>
              <a:rPr lang="fi-FI" dirty="0" smtClean="0"/>
              <a:t>Perittävän kannattaa selkeyttää tämä kysymys testamentissa</a:t>
            </a:r>
          </a:p>
          <a:p>
            <a:r>
              <a:rPr lang="fi-FI" dirty="0" smtClean="0">
                <a:sym typeface="Wingdings" panose="05000000000000000000" pitchFamily="2" charset="2"/>
              </a:rPr>
              <a:t> entäpä testamentin sanamuodot ja käytetty kieli ? </a:t>
            </a:r>
            <a:endParaRPr lang="en-US" dirty="0"/>
          </a:p>
        </p:txBody>
      </p:sp>
    </p:spTree>
    <p:extLst>
      <p:ext uri="{BB962C8B-B14F-4D97-AF65-F5344CB8AC3E}">
        <p14:creationId xmlns:p14="http://schemas.microsoft.com/office/powerpoint/2010/main" val="39725294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smtClean="0"/>
              <a:t>Esimerkiksi…</a:t>
            </a:r>
            <a:endParaRPr lang="en-US" dirty="0"/>
          </a:p>
        </p:txBody>
      </p:sp>
      <p:sp>
        <p:nvSpPr>
          <p:cNvPr id="3" name="Content Placeholder 2"/>
          <p:cNvSpPr>
            <a:spLocks noGrp="1"/>
          </p:cNvSpPr>
          <p:nvPr>
            <p:ph idx="1"/>
          </p:nvPr>
        </p:nvSpPr>
        <p:spPr>
          <a:xfrm>
            <a:off x="179512" y="1412776"/>
            <a:ext cx="8229600" cy="4525963"/>
          </a:xfrm>
        </p:spPr>
        <p:txBody>
          <a:bodyPr>
            <a:normAutofit/>
          </a:bodyPr>
          <a:lstStyle/>
          <a:p>
            <a:r>
              <a:rPr lang="fi-FI" sz="2800" dirty="0" smtClean="0">
                <a:latin typeface="Times New Roman" panose="02020603050405020304" pitchFamily="18" charset="0"/>
                <a:cs typeface="Times New Roman" panose="02020603050405020304" pitchFamily="18" charset="0"/>
              </a:rPr>
              <a:t>I </a:t>
            </a:r>
            <a:r>
              <a:rPr lang="fi-FI" sz="2800" dirty="0" err="1" smtClean="0">
                <a:latin typeface="Times New Roman" panose="02020603050405020304" pitchFamily="18" charset="0"/>
                <a:cs typeface="Times New Roman" panose="02020603050405020304" pitchFamily="18" charset="0"/>
              </a:rPr>
              <a:t>give</a:t>
            </a:r>
            <a:r>
              <a:rPr lang="fi-FI" sz="2800" dirty="0" smtClean="0">
                <a:latin typeface="Times New Roman" panose="02020603050405020304" pitchFamily="18" charset="0"/>
                <a:cs typeface="Times New Roman" panose="02020603050405020304" pitchFamily="18" charset="0"/>
              </a:rPr>
              <a:t>, </a:t>
            </a:r>
            <a:r>
              <a:rPr lang="fi-FI" sz="2800" dirty="0" err="1" smtClean="0">
                <a:latin typeface="Times New Roman" panose="02020603050405020304" pitchFamily="18" charset="0"/>
                <a:cs typeface="Times New Roman" panose="02020603050405020304" pitchFamily="18" charset="0"/>
              </a:rPr>
              <a:t>devise</a:t>
            </a:r>
            <a:r>
              <a:rPr lang="fi-FI" sz="2800" dirty="0" smtClean="0">
                <a:latin typeface="Times New Roman" panose="02020603050405020304" pitchFamily="18" charset="0"/>
                <a:cs typeface="Times New Roman" panose="02020603050405020304" pitchFamily="18" charset="0"/>
              </a:rPr>
              <a:t> and </a:t>
            </a:r>
            <a:r>
              <a:rPr lang="fi-FI" sz="2800" dirty="0" err="1" smtClean="0">
                <a:latin typeface="Times New Roman" panose="02020603050405020304" pitchFamily="18" charset="0"/>
                <a:cs typeface="Times New Roman" panose="02020603050405020304" pitchFamily="18" charset="0"/>
              </a:rPr>
              <a:t>bequeath</a:t>
            </a:r>
            <a:r>
              <a:rPr lang="fi-FI" sz="2800" dirty="0" smtClean="0">
                <a:latin typeface="Times New Roman" panose="02020603050405020304" pitchFamily="18" charset="0"/>
                <a:cs typeface="Times New Roman" panose="02020603050405020304" pitchFamily="18" charset="0"/>
              </a:rPr>
              <a:t> the </a:t>
            </a:r>
            <a:r>
              <a:rPr lang="fi-FI" sz="2800" dirty="0" err="1" smtClean="0">
                <a:latin typeface="Times New Roman" panose="02020603050405020304" pitchFamily="18" charset="0"/>
                <a:cs typeface="Times New Roman" panose="02020603050405020304" pitchFamily="18" charset="0"/>
              </a:rPr>
              <a:t>rest</a:t>
            </a:r>
            <a:r>
              <a:rPr lang="fi-FI" sz="2800" dirty="0" smtClean="0">
                <a:latin typeface="Times New Roman" panose="02020603050405020304" pitchFamily="18" charset="0"/>
                <a:cs typeface="Times New Roman" panose="02020603050405020304" pitchFamily="18" charset="0"/>
              </a:rPr>
              <a:t>, </a:t>
            </a:r>
            <a:r>
              <a:rPr lang="fi-FI" sz="2800" dirty="0" err="1" smtClean="0">
                <a:latin typeface="Times New Roman" panose="02020603050405020304" pitchFamily="18" charset="0"/>
                <a:cs typeface="Times New Roman" panose="02020603050405020304" pitchFamily="18" charset="0"/>
              </a:rPr>
              <a:t>residue</a:t>
            </a:r>
            <a:r>
              <a:rPr lang="fi-FI" sz="2800" dirty="0" smtClean="0">
                <a:latin typeface="Times New Roman" panose="02020603050405020304" pitchFamily="18" charset="0"/>
                <a:cs typeface="Times New Roman" panose="02020603050405020304" pitchFamily="18" charset="0"/>
              </a:rPr>
              <a:t> and </a:t>
            </a:r>
            <a:r>
              <a:rPr lang="fi-FI" sz="2800" dirty="0" err="1" smtClean="0">
                <a:latin typeface="Times New Roman" panose="02020603050405020304" pitchFamily="18" charset="0"/>
                <a:cs typeface="Times New Roman" panose="02020603050405020304" pitchFamily="18" charset="0"/>
              </a:rPr>
              <a:t>remainder</a:t>
            </a:r>
            <a:r>
              <a:rPr lang="fi-FI" sz="2800" dirty="0" smtClean="0">
                <a:latin typeface="Times New Roman" panose="02020603050405020304" pitchFamily="18" charset="0"/>
                <a:cs typeface="Times New Roman" panose="02020603050405020304" pitchFamily="18" charset="0"/>
              </a:rPr>
              <a:t> of my </a:t>
            </a:r>
            <a:r>
              <a:rPr lang="fi-FI" sz="2800" dirty="0" err="1" smtClean="0">
                <a:latin typeface="Times New Roman" panose="02020603050405020304" pitchFamily="18" charset="0"/>
                <a:cs typeface="Times New Roman" panose="02020603050405020304" pitchFamily="18" charset="0"/>
              </a:rPr>
              <a:t>estate</a:t>
            </a:r>
            <a:r>
              <a:rPr lang="fi-FI" sz="2800" dirty="0" smtClean="0">
                <a:latin typeface="Times New Roman" panose="02020603050405020304" pitchFamily="18" charset="0"/>
                <a:cs typeface="Times New Roman" panose="02020603050405020304" pitchFamily="18" charset="0"/>
              </a:rPr>
              <a:t> to </a:t>
            </a:r>
            <a:r>
              <a:rPr lang="fi-FI" sz="2800" dirty="0" err="1" smtClean="0">
                <a:latin typeface="Times New Roman" panose="02020603050405020304" pitchFamily="18" charset="0"/>
                <a:cs typeface="Times New Roman" panose="02020603050405020304" pitchFamily="18" charset="0"/>
              </a:rPr>
              <a:t>Samatha</a:t>
            </a:r>
            <a:endParaRPr lang="fi-FI" sz="2800" dirty="0" smtClean="0">
              <a:latin typeface="Times New Roman" panose="02020603050405020304" pitchFamily="18" charset="0"/>
              <a:cs typeface="Times New Roman" panose="02020603050405020304" pitchFamily="18" charset="0"/>
            </a:endParaRPr>
          </a:p>
          <a:p>
            <a:r>
              <a:rPr lang="fi-FI" sz="2800" dirty="0" smtClean="0">
                <a:latin typeface="Times New Roman" panose="02020603050405020304" pitchFamily="18" charset="0"/>
                <a:cs typeface="Times New Roman" panose="02020603050405020304" pitchFamily="18" charset="0"/>
              </a:rPr>
              <a:t>= I </a:t>
            </a:r>
            <a:r>
              <a:rPr lang="fi-FI" sz="2800" dirty="0" err="1" smtClean="0">
                <a:latin typeface="Times New Roman" panose="02020603050405020304" pitchFamily="18" charset="0"/>
                <a:cs typeface="Times New Roman" panose="02020603050405020304" pitchFamily="18" charset="0"/>
              </a:rPr>
              <a:t>give</a:t>
            </a:r>
            <a:r>
              <a:rPr lang="fi-FI" sz="2800" dirty="0" smtClean="0">
                <a:latin typeface="Times New Roman" panose="02020603050405020304" pitchFamily="18" charset="0"/>
                <a:cs typeface="Times New Roman" panose="02020603050405020304" pitchFamily="18" charset="0"/>
              </a:rPr>
              <a:t> the </a:t>
            </a:r>
            <a:r>
              <a:rPr lang="fi-FI" sz="2800" dirty="0" err="1" smtClean="0">
                <a:latin typeface="Times New Roman" panose="02020603050405020304" pitchFamily="18" charset="0"/>
                <a:cs typeface="Times New Roman" panose="02020603050405020304" pitchFamily="18" charset="0"/>
              </a:rPr>
              <a:t>rest</a:t>
            </a:r>
            <a:r>
              <a:rPr lang="fi-FI" sz="2800" dirty="0" smtClean="0">
                <a:latin typeface="Times New Roman" panose="02020603050405020304" pitchFamily="18" charset="0"/>
                <a:cs typeface="Times New Roman" panose="02020603050405020304" pitchFamily="18" charset="0"/>
              </a:rPr>
              <a:t> of my </a:t>
            </a:r>
            <a:r>
              <a:rPr lang="fi-FI" sz="2800" dirty="0" err="1" smtClean="0">
                <a:latin typeface="Times New Roman" panose="02020603050405020304" pitchFamily="18" charset="0"/>
                <a:cs typeface="Times New Roman" panose="02020603050405020304" pitchFamily="18" charset="0"/>
              </a:rPr>
              <a:t>estate</a:t>
            </a:r>
            <a:r>
              <a:rPr lang="fi-FI" sz="2800" dirty="0" smtClean="0">
                <a:latin typeface="Times New Roman" panose="02020603050405020304" pitchFamily="18" charset="0"/>
                <a:cs typeface="Times New Roman" panose="02020603050405020304" pitchFamily="18" charset="0"/>
              </a:rPr>
              <a:t> to </a:t>
            </a:r>
            <a:r>
              <a:rPr lang="fi-FI" sz="2800" dirty="0" err="1" smtClean="0">
                <a:latin typeface="Times New Roman" panose="02020603050405020304" pitchFamily="18" charset="0"/>
                <a:cs typeface="Times New Roman" panose="02020603050405020304" pitchFamily="18" charset="0"/>
              </a:rPr>
              <a:t>Samantha</a:t>
            </a:r>
            <a:endParaRPr lang="fi-FI" sz="2800" dirty="0">
              <a:latin typeface="Times New Roman" panose="02020603050405020304" pitchFamily="18" charset="0"/>
              <a:cs typeface="Times New Roman" panose="02020603050405020304" pitchFamily="18" charset="0"/>
            </a:endParaRPr>
          </a:p>
          <a:p>
            <a:r>
              <a:rPr lang="en-GB" sz="2800" dirty="0" smtClean="0">
                <a:latin typeface="Times New Roman" panose="02020603050405020304" pitchFamily="18" charset="0"/>
                <a:cs typeface="Times New Roman" panose="02020603050405020304" pitchFamily="18" charset="0"/>
              </a:rPr>
              <a:t>To </a:t>
            </a:r>
            <a:r>
              <a:rPr lang="en-GB" sz="2800" dirty="0">
                <a:latin typeface="Times New Roman" panose="02020603050405020304" pitchFamily="18" charset="0"/>
                <a:cs typeface="Times New Roman" panose="02020603050405020304" pitchFamily="18" charset="0"/>
              </a:rPr>
              <a:t>note: this testament is the translation of the testament signed by us on August 20</a:t>
            </a:r>
            <a:r>
              <a:rPr lang="en-GB" sz="2800" baseline="30000" dirty="0">
                <a:latin typeface="Times New Roman" panose="02020603050405020304" pitchFamily="18" charset="0"/>
                <a:cs typeface="Times New Roman" panose="02020603050405020304" pitchFamily="18" charset="0"/>
              </a:rPr>
              <a:t>th</a:t>
            </a:r>
            <a:r>
              <a:rPr lang="en-GB" sz="2800" dirty="0">
                <a:latin typeface="Times New Roman" panose="02020603050405020304" pitchFamily="18" charset="0"/>
                <a:cs typeface="Times New Roman" panose="02020603050405020304" pitchFamily="18" charset="0"/>
              </a:rPr>
              <a:t>, 2002. In case of translating errors, the </a:t>
            </a:r>
            <a:r>
              <a:rPr lang="en-GB" sz="2800" dirty="0" smtClean="0">
                <a:latin typeface="Times New Roman" panose="02020603050405020304" pitchFamily="18" charset="0"/>
                <a:cs typeface="Times New Roman" panose="02020603050405020304" pitchFamily="18" charset="0"/>
              </a:rPr>
              <a:t>Finnish </a:t>
            </a:r>
            <a:r>
              <a:rPr lang="en-GB" sz="2800" dirty="0">
                <a:latin typeface="Times New Roman" panose="02020603050405020304" pitchFamily="18" charset="0"/>
                <a:cs typeface="Times New Roman" panose="02020603050405020304" pitchFamily="18" charset="0"/>
              </a:rPr>
              <a:t>testament shall prevail.</a:t>
            </a:r>
            <a:endParaRPr lang="fi-FI" sz="2800" dirty="0">
              <a:latin typeface="Times New Roman" panose="02020603050405020304" pitchFamily="18" charset="0"/>
              <a:cs typeface="Times New Roman" panose="02020603050405020304" pitchFamily="18" charset="0"/>
            </a:endParaRPr>
          </a:p>
          <a:p>
            <a:pPr marL="0" indent="0">
              <a:buNone/>
            </a:pPr>
            <a:endParaRPr lang="en-US" dirty="0">
              <a:solidFill>
                <a:srgbClr val="FF0000"/>
              </a:solidFill>
            </a:endParaRPr>
          </a:p>
        </p:txBody>
      </p:sp>
    </p:spTree>
    <p:extLst>
      <p:ext uri="{BB962C8B-B14F-4D97-AF65-F5344CB8AC3E}">
        <p14:creationId xmlns:p14="http://schemas.microsoft.com/office/powerpoint/2010/main" val="17348584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a:t>
            </a:r>
            <a:endParaRPr lang="fi-FI" dirty="0"/>
          </a:p>
        </p:txBody>
      </p:sp>
      <p:sp>
        <p:nvSpPr>
          <p:cNvPr id="3" name="Sisällön paikkamerkki 2"/>
          <p:cNvSpPr>
            <a:spLocks noGrp="1"/>
          </p:cNvSpPr>
          <p:nvPr>
            <p:ph idx="1"/>
          </p:nvPr>
        </p:nvSpPr>
        <p:spPr/>
        <p:txBody>
          <a:bodyPr>
            <a:normAutofit fontScale="77500" lnSpcReduction="20000"/>
          </a:bodyPr>
          <a:lstStyle/>
          <a:p>
            <a:r>
              <a:rPr lang="fi-FI" dirty="0"/>
              <a:t>Asun Kanadassa (</a:t>
            </a:r>
            <a:r>
              <a:rPr lang="fi-FI" dirty="0" err="1"/>
              <a:t>kanadaisen</a:t>
            </a:r>
            <a:r>
              <a:rPr lang="fi-FI" dirty="0"/>
              <a:t> mieheni kanssa), olemme </a:t>
            </a:r>
            <a:r>
              <a:rPr lang="fi-FI" dirty="0" err="1"/>
              <a:t>tekemassa</a:t>
            </a:r>
            <a:r>
              <a:rPr lang="fi-FI" dirty="0"/>
              <a:t> testamentteja </a:t>
            </a:r>
            <a:r>
              <a:rPr lang="fi-FI" dirty="0" err="1"/>
              <a:t>taalla</a:t>
            </a:r>
            <a:r>
              <a:rPr lang="fi-FI" dirty="0"/>
              <a:t>, mutta omistan Suomessa osia </a:t>
            </a:r>
            <a:r>
              <a:rPr lang="fi-FI" dirty="0" err="1"/>
              <a:t>kiinteistoista</a:t>
            </a:r>
            <a:r>
              <a:rPr lang="fi-FI" dirty="0"/>
              <a:t> sukulaisteni kanssa, jotka olen isovanhemmiltani saanut lahjana. </a:t>
            </a:r>
            <a:r>
              <a:rPr lang="fi-FI" dirty="0" err="1"/>
              <a:t>Taman</a:t>
            </a:r>
            <a:r>
              <a:rPr lang="fi-FI" dirty="0"/>
              <a:t> takia kanadalainen lakimiehemme suositteli </a:t>
            </a:r>
            <a:r>
              <a:rPr lang="fi-FI" dirty="0" err="1"/>
              <a:t>etta</a:t>
            </a:r>
            <a:r>
              <a:rPr lang="fi-FI" dirty="0"/>
              <a:t> tekisin </a:t>
            </a:r>
            <a:r>
              <a:rPr lang="fi-FI" dirty="0" err="1"/>
              <a:t>myos</a:t>
            </a:r>
            <a:r>
              <a:rPr lang="fi-FI" dirty="0"/>
              <a:t> Suomessa testamentin joka huomioon ottaisi kanadalaisen </a:t>
            </a:r>
            <a:r>
              <a:rPr lang="fi-FI" dirty="0" err="1"/>
              <a:t>testamentintini</a:t>
            </a:r>
            <a:r>
              <a:rPr lang="fi-FI" dirty="0"/>
              <a:t>. Olen Suomen kansalainen ja nyt vain "</a:t>
            </a:r>
            <a:r>
              <a:rPr lang="fi-FI" dirty="0" err="1"/>
              <a:t>permanent</a:t>
            </a:r>
            <a:r>
              <a:rPr lang="fi-FI" dirty="0"/>
              <a:t> </a:t>
            </a:r>
            <a:r>
              <a:rPr lang="fi-FI" dirty="0" err="1"/>
              <a:t>resident</a:t>
            </a:r>
            <a:r>
              <a:rPr lang="fi-FI" dirty="0"/>
              <a:t>" Kanadassa, vaikka </a:t>
            </a:r>
            <a:r>
              <a:rPr lang="fi-FI" dirty="0" err="1"/>
              <a:t>taalla</a:t>
            </a:r>
            <a:r>
              <a:rPr lang="fi-FI" dirty="0"/>
              <a:t> olen kohta 11 vuotta asunut ja </a:t>
            </a:r>
            <a:r>
              <a:rPr lang="fi-FI" dirty="0" err="1"/>
              <a:t>tanne</a:t>
            </a:r>
            <a:r>
              <a:rPr lang="fi-FI" dirty="0"/>
              <a:t> on tarkoitus </a:t>
            </a:r>
            <a:r>
              <a:rPr lang="fi-FI" dirty="0" err="1"/>
              <a:t>jaadakkin</a:t>
            </a:r>
            <a:r>
              <a:rPr lang="fi-FI" dirty="0"/>
              <a:t>, luultavasti anon kansalaisuutta </a:t>
            </a:r>
            <a:r>
              <a:rPr lang="fi-FI" dirty="0" err="1"/>
              <a:t>lahiaikoina</a:t>
            </a:r>
            <a:r>
              <a:rPr lang="fi-FI" dirty="0"/>
              <a:t>. Jos </a:t>
            </a:r>
            <a:r>
              <a:rPr lang="fi-FI" dirty="0" err="1"/>
              <a:t>artikkelisin</a:t>
            </a:r>
            <a:r>
              <a:rPr lang="fi-FI" dirty="0"/>
              <a:t> </a:t>
            </a:r>
            <a:r>
              <a:rPr lang="fi-FI" dirty="0" err="1"/>
              <a:t>ymmarsin</a:t>
            </a:r>
            <a:r>
              <a:rPr lang="fi-FI" dirty="0"/>
              <a:t> oikein, </a:t>
            </a:r>
            <a:r>
              <a:rPr lang="fi-FI" dirty="0" err="1"/>
              <a:t>perinto</a:t>
            </a:r>
            <a:r>
              <a:rPr lang="fi-FI" dirty="0"/>
              <a:t> menisi asuinmaan mukaan, eli Kanadan lain mukaan, eli </a:t>
            </a:r>
            <a:r>
              <a:rPr lang="fi-FI" dirty="0" err="1"/>
              <a:t>pitaisiko</a:t>
            </a:r>
            <a:r>
              <a:rPr lang="fi-FI" dirty="0"/>
              <a:t> kanadalaiseen testamenttiin </a:t>
            </a:r>
            <a:r>
              <a:rPr lang="fi-FI" dirty="0" err="1"/>
              <a:t>lisata</a:t>
            </a:r>
            <a:r>
              <a:rPr lang="fi-FI" dirty="0"/>
              <a:t> jotain suomen omaisuudesta vai </a:t>
            </a:r>
            <a:r>
              <a:rPr lang="fi-FI" dirty="0" err="1"/>
              <a:t>mika</a:t>
            </a:r>
            <a:r>
              <a:rPr lang="fi-FI" dirty="0"/>
              <a:t> olisi paras keino saada </a:t>
            </a:r>
            <a:r>
              <a:rPr lang="fi-FI" dirty="0" err="1"/>
              <a:t>nama</a:t>
            </a:r>
            <a:r>
              <a:rPr lang="fi-FI" dirty="0"/>
              <a:t> testamentit </a:t>
            </a:r>
            <a:r>
              <a:rPr lang="fi-FI" dirty="0" err="1"/>
              <a:t>tehtya</a:t>
            </a:r>
            <a:r>
              <a:rPr lang="fi-FI" dirty="0" smtClean="0"/>
              <a:t>? </a:t>
            </a:r>
            <a:r>
              <a:rPr lang="fi-FI" dirty="0" smtClean="0">
                <a:sym typeface="Wingdings"/>
              </a:rPr>
              <a:t></a:t>
            </a:r>
            <a:endParaRPr lang="fi-FI" dirty="0"/>
          </a:p>
        </p:txBody>
      </p:sp>
    </p:spTree>
    <p:extLst>
      <p:ext uri="{BB962C8B-B14F-4D97-AF65-F5344CB8AC3E}">
        <p14:creationId xmlns:p14="http://schemas.microsoft.com/office/powerpoint/2010/main" val="2782312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340768"/>
            <a:ext cx="8229600" cy="4525963"/>
          </a:xfrm>
        </p:spPr>
        <p:txBody>
          <a:bodyPr>
            <a:normAutofit fontScale="70000" lnSpcReduction="20000"/>
          </a:bodyPr>
          <a:lstStyle/>
          <a:p>
            <a:r>
              <a:rPr lang="en-AU" dirty="0" smtClean="0"/>
              <a:t>The parties intend to enter a legally binding agreement as to the disposition of their respective estates; </a:t>
            </a:r>
            <a:r>
              <a:rPr lang="en-AU" b="1" i="1" dirty="0" smtClean="0"/>
              <a:t>Birmingham v </a:t>
            </a:r>
            <a:r>
              <a:rPr lang="en-AU" b="1" i="1" dirty="0"/>
              <a:t>Renfrew </a:t>
            </a:r>
            <a:r>
              <a:rPr lang="en-AU" dirty="0"/>
              <a:t>(1937) 57 CLR </a:t>
            </a:r>
            <a:r>
              <a:rPr lang="en-AU" dirty="0" smtClean="0"/>
              <a:t>666. </a:t>
            </a:r>
            <a:r>
              <a:rPr lang="en-AU" dirty="0"/>
              <a:t>However there must be clear and satisfactory evidence of the agreement; </a:t>
            </a:r>
            <a:r>
              <a:rPr lang="en-AU" b="1" i="1" dirty="0"/>
              <a:t>Walters v Olins </a:t>
            </a:r>
            <a:r>
              <a:rPr lang="en-AU" dirty="0"/>
              <a:t>[</a:t>
            </a:r>
            <a:r>
              <a:rPr lang="en-AU" dirty="0" smtClean="0"/>
              <a:t>2009] Ch 212 at </a:t>
            </a:r>
            <a:r>
              <a:rPr lang="en-AU" dirty="0"/>
              <a:t>[36]. </a:t>
            </a:r>
            <a:endParaRPr lang="en-AU" dirty="0" smtClean="0"/>
          </a:p>
          <a:p>
            <a:r>
              <a:rPr lang="en-AU" dirty="0" smtClean="0"/>
              <a:t>Example: A husband promises that if he survives his wife then he will leave his estate to a designated third party.  The wife in response to this promise then promises to make a will leaving her estate to her husband and vice versa.</a:t>
            </a:r>
          </a:p>
          <a:p>
            <a:r>
              <a:rPr lang="en-AU" dirty="0" smtClean="0"/>
              <a:t>If the husband survives the wife and takes her estate but the changes in his will in favour of other beneficiaries then equity will compel these beneficiaries to hold their gift on a constructive trust for those designated to benefit under the mutual will agreement.</a:t>
            </a:r>
          </a:p>
          <a:p>
            <a:r>
              <a:rPr lang="en-AU" dirty="0" smtClean="0"/>
              <a:t>The equity arises as a result of the husband allowing his wife to die believing the agreement will be fulfilled.</a:t>
            </a:r>
          </a:p>
        </p:txBody>
      </p:sp>
      <p:sp>
        <p:nvSpPr>
          <p:cNvPr id="2" name="Title 1"/>
          <p:cNvSpPr>
            <a:spLocks noGrp="1"/>
          </p:cNvSpPr>
          <p:nvPr>
            <p:ph type="title"/>
          </p:nvPr>
        </p:nvSpPr>
        <p:spPr>
          <a:xfrm>
            <a:off x="-180528" y="31867"/>
            <a:ext cx="8229600" cy="1143000"/>
          </a:xfrm>
        </p:spPr>
        <p:txBody>
          <a:bodyPr>
            <a:normAutofit fontScale="90000"/>
          </a:bodyPr>
          <a:lstStyle/>
          <a:p>
            <a:r>
              <a:rPr lang="en-AU" dirty="0" err="1" smtClean="0">
                <a:effectLst>
                  <a:outerShdw blurRad="38100" dist="38100" dir="2700000" algn="tl">
                    <a:srgbClr val="000000">
                      <a:alpha val="43137"/>
                    </a:srgbClr>
                  </a:outerShdw>
                </a:effectLst>
              </a:rPr>
              <a:t>Esimerkki</a:t>
            </a:r>
            <a:r>
              <a:rPr lang="en-AU" dirty="0" smtClean="0">
                <a:effectLst>
                  <a:outerShdw blurRad="38100" dist="38100" dir="2700000" algn="tl">
                    <a:srgbClr val="000000">
                      <a:alpha val="43137"/>
                    </a:srgbClr>
                  </a:outerShdw>
                </a:effectLst>
              </a:rPr>
              <a:t> </a:t>
            </a:r>
            <a:r>
              <a:rPr lang="en-AU" dirty="0" err="1" smtClean="0">
                <a:effectLst>
                  <a:outerShdw blurRad="38100" dist="38100" dir="2700000" algn="tl">
                    <a:srgbClr val="000000">
                      <a:alpha val="43137"/>
                    </a:srgbClr>
                  </a:outerShdw>
                </a:effectLst>
              </a:rPr>
              <a:t>Englannin</a:t>
            </a:r>
            <a:r>
              <a:rPr lang="en-AU" dirty="0" smtClean="0">
                <a:effectLst>
                  <a:outerShdw blurRad="38100" dist="38100" dir="2700000" algn="tl">
                    <a:srgbClr val="000000">
                      <a:alpha val="43137"/>
                    </a:srgbClr>
                  </a:outerShdw>
                </a:effectLst>
              </a:rPr>
              <a:t> </a:t>
            </a:r>
            <a:r>
              <a:rPr lang="en-AU" dirty="0" err="1" smtClean="0">
                <a:effectLst>
                  <a:outerShdw blurRad="38100" dist="38100" dir="2700000" algn="tl">
                    <a:srgbClr val="000000">
                      <a:alpha val="43137"/>
                    </a:srgbClr>
                  </a:outerShdw>
                </a:effectLst>
              </a:rPr>
              <a:t>oikeudesta</a:t>
            </a:r>
            <a:r>
              <a:rPr lang="en-AU" dirty="0" smtClean="0">
                <a:effectLst>
                  <a:outerShdw blurRad="38100" dist="38100" dir="2700000" algn="tl">
                    <a:srgbClr val="000000">
                      <a:alpha val="43137"/>
                    </a:srgbClr>
                  </a:outerShdw>
                </a:effectLst>
              </a:rPr>
              <a:t>: mutual will agreement</a:t>
            </a:r>
            <a:endParaRPr lang="en-AU"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260997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r>
              <a:rPr lang="en-AU" b="1" dirty="0"/>
              <a:t>The mutual will agreement </a:t>
            </a:r>
            <a:r>
              <a:rPr lang="en-AU" dirty="0"/>
              <a:t>need not be constituted in a formal written document.  It may arise from discussions between family members; </a:t>
            </a:r>
            <a:r>
              <a:rPr lang="en-AU" b="1" i="1" dirty="0"/>
              <a:t>Albrow v </a:t>
            </a:r>
            <a:r>
              <a:rPr lang="en-AU" b="1" i="1" dirty="0" smtClean="0"/>
              <a:t>Cunningham</a:t>
            </a:r>
            <a:r>
              <a:rPr lang="en-AU" dirty="0" smtClean="0"/>
              <a:t> </a:t>
            </a:r>
            <a:r>
              <a:rPr lang="en-AU" dirty="0"/>
              <a:t>[2000] NSWSC </a:t>
            </a:r>
            <a:r>
              <a:rPr lang="en-AU" dirty="0" smtClean="0"/>
              <a:t>103.  Some factors to consider:</a:t>
            </a:r>
          </a:p>
          <a:p>
            <a:endParaRPr lang="en-AU" dirty="0"/>
          </a:p>
          <a:p>
            <a:pPr lvl="0"/>
            <a:r>
              <a:rPr lang="en-AU" dirty="0"/>
              <a:t>To how many people the statement was </a:t>
            </a:r>
            <a:r>
              <a:rPr lang="en-AU" dirty="0" smtClean="0"/>
              <a:t>made</a:t>
            </a:r>
          </a:p>
          <a:p>
            <a:pPr lvl="0"/>
            <a:endParaRPr lang="en-AU" dirty="0"/>
          </a:p>
          <a:p>
            <a:pPr lvl="0"/>
            <a:r>
              <a:rPr lang="en-AU" dirty="0"/>
              <a:t>Whether there is a statement in writing</a:t>
            </a:r>
          </a:p>
          <a:p>
            <a:pPr marL="45720" indent="0">
              <a:buNone/>
            </a:pPr>
            <a:r>
              <a:rPr lang="en-AU" dirty="0"/>
              <a:t> </a:t>
            </a:r>
          </a:p>
          <a:p>
            <a:pPr lvl="0"/>
            <a:r>
              <a:rPr lang="en-AU" dirty="0"/>
              <a:t>The consideration offered for the promise</a:t>
            </a:r>
          </a:p>
          <a:p>
            <a:pPr marL="45720" indent="0">
              <a:buNone/>
            </a:pPr>
            <a:r>
              <a:rPr lang="en-AU" dirty="0"/>
              <a:t> </a:t>
            </a:r>
          </a:p>
          <a:p>
            <a:pPr lvl="0"/>
            <a:r>
              <a:rPr lang="en-AU" dirty="0"/>
              <a:t>The number of times the statement was made</a:t>
            </a:r>
          </a:p>
          <a:p>
            <a:pPr marL="45720" indent="0">
              <a:buNone/>
            </a:pPr>
            <a:r>
              <a:rPr lang="en-AU" dirty="0"/>
              <a:t> </a:t>
            </a:r>
          </a:p>
          <a:p>
            <a:pPr lvl="0"/>
            <a:r>
              <a:rPr lang="en-AU" dirty="0"/>
              <a:t>The language used by the parties</a:t>
            </a:r>
          </a:p>
          <a:p>
            <a:pPr marL="45720" indent="0">
              <a:buNone/>
            </a:pPr>
            <a:r>
              <a:rPr lang="en-AU" dirty="0"/>
              <a:t> </a:t>
            </a:r>
          </a:p>
          <a:p>
            <a:pPr lvl="0"/>
            <a:r>
              <a:rPr lang="en-AU" dirty="0"/>
              <a:t>The context in which the promise was made</a:t>
            </a:r>
          </a:p>
          <a:p>
            <a:pPr marL="45720" indent="0">
              <a:buNone/>
            </a:pPr>
            <a:r>
              <a:rPr lang="en-AU" dirty="0"/>
              <a:t> </a:t>
            </a:r>
          </a:p>
          <a:p>
            <a:pPr lvl="0"/>
            <a:r>
              <a:rPr lang="en-AU" dirty="0"/>
              <a:t>The nature of the relationship between the parties</a:t>
            </a:r>
          </a:p>
          <a:p>
            <a:pPr marL="45720" indent="0">
              <a:buNone/>
            </a:pPr>
            <a:r>
              <a:rPr lang="en-AU" dirty="0"/>
              <a:t> </a:t>
            </a:r>
          </a:p>
          <a:p>
            <a:r>
              <a:rPr lang="en-AU" dirty="0"/>
              <a:t>The certainty of the terms</a:t>
            </a:r>
          </a:p>
        </p:txBody>
      </p:sp>
      <p:sp>
        <p:nvSpPr>
          <p:cNvPr id="3" name="Title 2"/>
          <p:cNvSpPr>
            <a:spLocks noGrp="1"/>
          </p:cNvSpPr>
          <p:nvPr>
            <p:ph type="title"/>
          </p:nvPr>
        </p:nvSpPr>
        <p:spPr>
          <a:xfrm>
            <a:off x="395536" y="116632"/>
            <a:ext cx="8229600" cy="1143000"/>
          </a:xfrm>
        </p:spPr>
        <p:txBody>
          <a:bodyPr/>
          <a:lstStyle/>
          <a:p>
            <a:r>
              <a:rPr lang="en-AU" dirty="0" err="1" smtClean="0">
                <a:effectLst>
                  <a:outerShdw blurRad="38100" dist="38100" dir="2700000" algn="tl">
                    <a:srgbClr val="000000">
                      <a:alpha val="43137"/>
                    </a:srgbClr>
                  </a:outerShdw>
                </a:effectLst>
              </a:rPr>
              <a:t>Jatkuu</a:t>
            </a:r>
            <a:r>
              <a:rPr lang="en-AU" dirty="0" smtClean="0">
                <a:effectLst>
                  <a:outerShdw blurRad="38100" dist="38100" dir="2700000" algn="tl">
                    <a:srgbClr val="000000">
                      <a:alpha val="43137"/>
                    </a:srgbClr>
                  </a:outerShdw>
                </a:effectLst>
              </a:rPr>
              <a:t>..</a:t>
            </a:r>
            <a:endParaRPr lang="en-AU"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109868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smtClean="0"/>
              <a:t>Esimerkki </a:t>
            </a:r>
            <a:endParaRPr lang="en-US" dirty="0"/>
          </a:p>
        </p:txBody>
      </p:sp>
      <p:sp>
        <p:nvSpPr>
          <p:cNvPr id="3" name="Content Placeholder 2"/>
          <p:cNvSpPr>
            <a:spLocks noGrp="1"/>
          </p:cNvSpPr>
          <p:nvPr>
            <p:ph idx="1"/>
          </p:nvPr>
        </p:nvSpPr>
        <p:spPr>
          <a:xfrm>
            <a:off x="251520" y="1412776"/>
            <a:ext cx="8229600" cy="4525963"/>
          </a:xfrm>
        </p:spPr>
        <p:txBody>
          <a:bodyPr>
            <a:normAutofit fontScale="85000" lnSpcReduction="20000"/>
          </a:bodyPr>
          <a:lstStyle/>
          <a:p>
            <a:r>
              <a:rPr lang="fi-FI" dirty="0" smtClean="0"/>
              <a:t>Suomalainen mies on asunut ulkomailla jo kaksikymmentä vuotta. Hän avioituu Englannissa, toisen suomalaisen kanssa ja he jäävät elelemään rauhassa, kunnes musta kuolo päähän koppaa. Mies menehtyy. Hänellä on lähes kaikki omaisuus Englannissa, paitsi yksi kiinteistö Seinäjoella. </a:t>
            </a:r>
            <a:r>
              <a:rPr lang="fi-FI" dirty="0" smtClean="0">
                <a:solidFill>
                  <a:srgbClr val="FF0000"/>
                </a:solidFill>
              </a:rPr>
              <a:t>Sinne on ehkä ollut tarkoitus muuttaa eläkepäiviksi rouvan kanssa, mutta tästä ei ole näyttöä. </a:t>
            </a:r>
            <a:r>
              <a:rPr lang="fi-FI" dirty="0" smtClean="0"/>
              <a:t>Miehellä on myös lapsia Suomessa. Lapset vaativat lakiosaansa jo ennen hautajaisia. Onko lapsilla oikeus lakiosaansa, kun Englannin laki ei sellaista tunne, mutta Suomen laki tuntee. Mies on tehnyt täyden omistusoikeustestamentin vaimonsa hyväksi.</a:t>
            </a:r>
            <a:endParaRPr lang="en-US" dirty="0"/>
          </a:p>
        </p:txBody>
      </p:sp>
    </p:spTree>
    <p:extLst>
      <p:ext uri="{BB962C8B-B14F-4D97-AF65-F5344CB8AC3E}">
        <p14:creationId xmlns:p14="http://schemas.microsoft.com/office/powerpoint/2010/main" val="30885630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Vastaus</a:t>
            </a:r>
            <a:endParaRPr lang="fi-FI" dirty="0"/>
          </a:p>
        </p:txBody>
      </p:sp>
      <p:sp>
        <p:nvSpPr>
          <p:cNvPr id="3" name="Content Placeholder 2"/>
          <p:cNvSpPr>
            <a:spLocks noGrp="1"/>
          </p:cNvSpPr>
          <p:nvPr>
            <p:ph idx="1"/>
          </p:nvPr>
        </p:nvSpPr>
        <p:spPr/>
        <p:txBody>
          <a:bodyPr/>
          <a:lstStyle/>
          <a:p>
            <a:r>
              <a:rPr lang="fi-FI" dirty="0" smtClean="0"/>
              <a:t>Englanti ei sovella asetusta: omat kansalliset lainvalintasäännöksensä</a:t>
            </a:r>
          </a:p>
          <a:p>
            <a:r>
              <a:rPr lang="fi-FI" dirty="0" smtClean="0"/>
              <a:t>Suomi soveltaa näissäkin tilanteissa asetusta</a:t>
            </a:r>
          </a:p>
          <a:p>
            <a:r>
              <a:rPr lang="fi-FI" dirty="0" smtClean="0"/>
              <a:t>Menettely paikantuu suomalaisesta näkökulmasta Englantiin</a:t>
            </a:r>
          </a:p>
          <a:p>
            <a:endParaRPr lang="fi-FI" dirty="0"/>
          </a:p>
        </p:txBody>
      </p:sp>
    </p:spTree>
    <p:extLst>
      <p:ext uri="{BB962C8B-B14F-4D97-AF65-F5344CB8AC3E}">
        <p14:creationId xmlns:p14="http://schemas.microsoft.com/office/powerpoint/2010/main" val="28293012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p>
            <a:pPr lvl="0">
              <a:buNone/>
            </a:pPr>
            <a:r>
              <a:rPr lang="fi-FI"/>
              <a:t>Tietoa vieraan valtion oikeudesta</a:t>
            </a:r>
          </a:p>
        </p:txBody>
      </p:sp>
      <p:sp>
        <p:nvSpPr>
          <p:cNvPr id="3" name="Text Placeholder 2"/>
          <p:cNvSpPr txBox="1">
            <a:spLocks noGrp="1"/>
          </p:cNvSpPr>
          <p:nvPr>
            <p:ph type="body" idx="4294967295"/>
          </p:nvPr>
        </p:nvSpPr>
        <p:spPr/>
        <p:txBody>
          <a:bodyPr/>
          <a:lstStyle/>
          <a:p>
            <a:pPr lvl="0"/>
            <a:r>
              <a:rPr lang="fi-FI" dirty="0"/>
              <a:t>Vertaileva perimys: http://www.successions-europe.eu/fi/</a:t>
            </a:r>
          </a:p>
          <a:p>
            <a:pPr lvl="0"/>
            <a:r>
              <a:rPr lang="fi-FI" dirty="0"/>
              <a:t>Testamenttirekisterit: </a:t>
            </a:r>
            <a:r>
              <a:rPr lang="fi-FI" dirty="0">
                <a:hlinkClick r:id="rId3"/>
              </a:rPr>
              <a:t>http://</a:t>
            </a:r>
            <a:r>
              <a:rPr lang="fi-FI" dirty="0" smtClean="0">
                <a:hlinkClick r:id="rId3"/>
              </a:rPr>
              <a:t>arert.eu/Information-sheets.html</a:t>
            </a:r>
            <a:endParaRPr lang="fi-FI" dirty="0" smtClean="0"/>
          </a:p>
          <a:p>
            <a:pPr lvl="0"/>
            <a:r>
              <a:rPr lang="fi-FI" dirty="0" smtClean="0">
                <a:sym typeface="Wingdings" pitchFamily="2" charset="2"/>
              </a:rPr>
              <a:t></a:t>
            </a:r>
            <a:endParaRPr lang="fi-FI" dirty="0"/>
          </a:p>
        </p:txBody>
      </p:sp>
    </p:spTree>
    <p:extLst>
      <p:ext uri="{BB962C8B-B14F-4D97-AF65-F5344CB8AC3E}">
        <p14:creationId xmlns:p14="http://schemas.microsoft.com/office/powerpoint/2010/main" val="3814003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Eurooppalaisesta oikeudesta esimerkiksi:</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smtClean="0"/>
              <a:t>Euroopan </a:t>
            </a:r>
            <a:r>
              <a:rPr lang="fi-FI" dirty="0" err="1" smtClean="0"/>
              <a:t>e-justice</a:t>
            </a:r>
            <a:r>
              <a:rPr lang="fi-FI" dirty="0" smtClean="0"/>
              <a:t> </a:t>
            </a:r>
            <a:r>
              <a:rPr lang="fi-FI" dirty="0" err="1" smtClean="0"/>
              <a:t>portaali</a:t>
            </a:r>
            <a:endParaRPr lang="fi-FI" dirty="0" smtClean="0"/>
          </a:p>
          <a:p>
            <a:r>
              <a:rPr lang="fi-FI" dirty="0" smtClean="0"/>
              <a:t>Euroopan siviilioikeudellinen atlas</a:t>
            </a:r>
          </a:p>
          <a:p>
            <a:r>
              <a:rPr lang="fi-FI" dirty="0" smtClean="0"/>
              <a:t>Euroopan siviilioikeudellinen verkosto (jos kyse EU:n sisäisestä asiasta ja kaipaat vertailevaa informaatiota, ota yhteys OM / Maija Leppä)</a:t>
            </a:r>
          </a:p>
          <a:p>
            <a:r>
              <a:rPr lang="fi-FI" dirty="0" smtClean="0"/>
              <a:t>Lakitiedusteluja koskeva vuoden 1968 yleissopimus</a:t>
            </a:r>
          </a:p>
          <a:p>
            <a:r>
              <a:rPr lang="fi-FI" dirty="0" err="1" smtClean="0"/>
              <a:t>Eulis.eu</a:t>
            </a:r>
            <a:r>
              <a:rPr lang="fi-FI" dirty="0" smtClean="0"/>
              <a:t> </a:t>
            </a:r>
            <a:r>
              <a:rPr lang="fi-FI" dirty="0" smtClean="0">
                <a:sym typeface="Wingdings" pitchFamily="2" charset="2"/>
              </a:rPr>
              <a:t> kiinteistörekisterit jäsenvaltioissa</a:t>
            </a:r>
          </a:p>
          <a:p>
            <a:r>
              <a:rPr lang="fi-FI" dirty="0" err="1" smtClean="0">
                <a:sym typeface="Wingdings" pitchFamily="2" charset="2"/>
              </a:rPr>
              <a:t>IATE.europa.eu</a:t>
            </a:r>
            <a:r>
              <a:rPr lang="fi-FI" dirty="0" smtClean="0">
                <a:sym typeface="Wingdings" pitchFamily="2" charset="2"/>
              </a:rPr>
              <a:t>  käsitevastaavuudet</a:t>
            </a:r>
            <a:endParaRPr lang="fi-FI" dirty="0" smtClean="0"/>
          </a:p>
        </p:txBody>
      </p:sp>
    </p:spTree>
    <p:extLst>
      <p:ext uri="{BB962C8B-B14F-4D97-AF65-F5344CB8AC3E}">
        <p14:creationId xmlns:p14="http://schemas.microsoft.com/office/powerpoint/2010/main" val="9103695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79512" y="0"/>
            <a:ext cx="8507288" cy="1124744"/>
          </a:xfrm>
        </p:spPr>
        <p:txBody>
          <a:bodyPr/>
          <a:lstStyle/>
          <a:p>
            <a:r>
              <a:rPr lang="fi-FI" dirty="0" smtClean="0"/>
              <a:t>Esimerkki</a:t>
            </a:r>
            <a:endParaRPr lang="fi-FI" dirty="0"/>
          </a:p>
        </p:txBody>
      </p:sp>
      <p:sp>
        <p:nvSpPr>
          <p:cNvPr id="3" name="Sisällön paikkamerkki 2"/>
          <p:cNvSpPr>
            <a:spLocks noGrp="1"/>
          </p:cNvSpPr>
          <p:nvPr>
            <p:ph idx="1"/>
          </p:nvPr>
        </p:nvSpPr>
        <p:spPr>
          <a:xfrm>
            <a:off x="251520" y="908720"/>
            <a:ext cx="8712968" cy="5544616"/>
          </a:xfrm>
        </p:spPr>
        <p:txBody>
          <a:bodyPr>
            <a:normAutofit fontScale="62500" lnSpcReduction="20000"/>
          </a:bodyPr>
          <a:lstStyle/>
          <a:p>
            <a:r>
              <a:rPr lang="fi-FI" dirty="0"/>
              <a:t>Suomen kansalainen Heikki, joka oli asunut noin 20 vuotta Saksassa, kuoli Saksassa 2008.</a:t>
            </a:r>
          </a:p>
          <a:p>
            <a:endParaRPr lang="fi-FI" dirty="0"/>
          </a:p>
          <a:p>
            <a:r>
              <a:rPr lang="fi-FI" dirty="0"/>
              <a:t>Häneltä jäi leski, joka asuu edelleen Saksassa ja tytär, joka asuu Sveitsissä ja joka on asunut siellä 12 vuotta.</a:t>
            </a:r>
          </a:p>
          <a:p>
            <a:endParaRPr lang="fi-FI" dirty="0"/>
          </a:p>
          <a:p>
            <a:r>
              <a:rPr lang="fi-FI" dirty="0"/>
              <a:t>Leski ja tytär ovat toimittaneet osituksen ja perinnönjaon Saksan säännösten mukaisesti Saksassa keskenään. Ilmeisesti mitään asiakirjaa ei ole laadittu.</a:t>
            </a:r>
          </a:p>
          <a:p>
            <a:endParaRPr lang="fi-FI" dirty="0"/>
          </a:p>
          <a:p>
            <a:r>
              <a:rPr lang="fi-FI" dirty="0"/>
              <a:t>Heikiltä jäi kuitenkin Suomeen kiinteistö, jota ei ole huomioitu Saksassa mitenkään, eikä siltä osin ole myöskään toimitettu Suomessa perunkirjoitusta. Ilmeisesti nyt pitää tehdä perintöveroilmoitus verohallinnolle?</a:t>
            </a:r>
          </a:p>
          <a:p>
            <a:endParaRPr lang="fi-FI" dirty="0"/>
          </a:p>
          <a:p>
            <a:r>
              <a:rPr lang="fi-FI" dirty="0"/>
              <a:t>Asiakkaat tulevat luokseni nyt klo 13. Voinko toimittaa osituksen ja perinnönjaon Suomen lain mukaan? Ajatukseni olisi, että leskelle tulee osituksessa puolet ja toinen puoli perilliselle. Leski voisi sitten lahjoittaa osuutensa kiinteistöstä tyttärelleen. Asiassa voidaan tehdä ositus ja perinnönjako täysin sovinnossa, mitään erimielisyyttä osapuolilla ei ole.</a:t>
            </a:r>
          </a:p>
        </p:txBody>
      </p:sp>
    </p:spTree>
    <p:extLst>
      <p:ext uri="{BB962C8B-B14F-4D97-AF65-F5344CB8AC3E}">
        <p14:creationId xmlns:p14="http://schemas.microsoft.com/office/powerpoint/2010/main" val="761621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179512" y="0"/>
            <a:ext cx="8507288" cy="6126163"/>
          </a:xfrm>
        </p:spPr>
        <p:txBody>
          <a:bodyPr>
            <a:normAutofit fontScale="62500" lnSpcReduction="20000"/>
          </a:bodyPr>
          <a:lstStyle/>
          <a:p>
            <a:r>
              <a:rPr lang="fi-FI" dirty="0"/>
              <a:t>Ongelma on:</a:t>
            </a:r>
          </a:p>
          <a:p>
            <a:endParaRPr lang="fi-FI" dirty="0"/>
          </a:p>
          <a:p>
            <a:r>
              <a:rPr lang="fi-FI" dirty="0"/>
              <a:t>Kuolinpesä.</a:t>
            </a:r>
          </a:p>
          <a:p>
            <a:r>
              <a:rPr lang="fi-FI" dirty="0"/>
              <a:t>Vainaja Ruotsin kansalainen.</a:t>
            </a:r>
          </a:p>
          <a:p>
            <a:r>
              <a:rPr lang="fi-FI" dirty="0"/>
              <a:t>4 osakasta (</a:t>
            </a:r>
            <a:r>
              <a:rPr lang="fi-FI" dirty="0" err="1"/>
              <a:t>rintaper</a:t>
            </a:r>
            <a:r>
              <a:rPr lang="fi-FI" dirty="0"/>
              <a:t>.) Ruotsin kansalaisia.</a:t>
            </a:r>
          </a:p>
          <a:p>
            <a:endParaRPr lang="fi-FI" dirty="0"/>
          </a:p>
          <a:p>
            <a:r>
              <a:rPr lang="fi-FI" dirty="0"/>
              <a:t>Omaisuus:</a:t>
            </a:r>
          </a:p>
          <a:p>
            <a:r>
              <a:rPr lang="fi-FI" dirty="0"/>
              <a:t>- mökki Imatralla</a:t>
            </a:r>
          </a:p>
          <a:p>
            <a:r>
              <a:rPr lang="fi-FI" dirty="0"/>
              <a:t>- tilivarat </a:t>
            </a:r>
            <a:r>
              <a:rPr lang="fi-FI" dirty="0" smtClean="0"/>
              <a:t>Ruotsissa</a:t>
            </a:r>
            <a:endParaRPr lang="fi-FI" dirty="0"/>
          </a:p>
          <a:p>
            <a:endParaRPr lang="fi-FI" dirty="0"/>
          </a:p>
          <a:p>
            <a:r>
              <a:rPr lang="fi-FI" dirty="0"/>
              <a:t>Kysymys:</a:t>
            </a:r>
          </a:p>
          <a:p>
            <a:r>
              <a:rPr lang="fi-FI" dirty="0"/>
              <a:t>- saanko jakaa kiinteistön Suomessa Suomen säännösten mukaan ja </a:t>
            </a:r>
            <a:r>
              <a:rPr lang="fi-FI" dirty="0" err="1"/>
              <a:t>lainhuudattaa</a:t>
            </a:r>
            <a:r>
              <a:rPr lang="fi-FI" dirty="0"/>
              <a:t> sen heille?</a:t>
            </a:r>
          </a:p>
          <a:p>
            <a:r>
              <a:rPr lang="fi-FI" dirty="0"/>
              <a:t>- saanko jakaa samalla jakokirjalla </a:t>
            </a:r>
            <a:r>
              <a:rPr lang="fi-FI" dirty="0" err="1"/>
              <a:t>Ruotissa</a:t>
            </a:r>
            <a:r>
              <a:rPr lang="fi-FI" dirty="0"/>
              <a:t> tilillä olevat varat? Onko jako pätevä</a:t>
            </a:r>
            <a:r>
              <a:rPr lang="fi-FI" dirty="0" smtClean="0"/>
              <a:t>?</a:t>
            </a:r>
          </a:p>
          <a:p>
            <a:r>
              <a:rPr lang="fi-FI" dirty="0"/>
              <a:t>Ruotsissa asui vainaja ja asuvat myös kaikki perilliset.</a:t>
            </a:r>
          </a:p>
          <a:p>
            <a:endParaRPr lang="fi-FI" dirty="0"/>
          </a:p>
          <a:p>
            <a:r>
              <a:rPr lang="fi-FI" dirty="0"/>
              <a:t>Toistaiseksi ovat ainakin yksimielisiä. Kaikki neljään osaan tasan.</a:t>
            </a:r>
          </a:p>
          <a:p>
            <a:endParaRPr lang="fi-FI" dirty="0"/>
          </a:p>
          <a:p>
            <a:r>
              <a:rPr lang="fi-FI" dirty="0"/>
              <a:t>Mökkiin jokaiselle 1/4 lainhuuto ja rahavarat tasan neljäksi.</a:t>
            </a:r>
          </a:p>
          <a:p>
            <a:endParaRPr lang="fi-FI" dirty="0"/>
          </a:p>
        </p:txBody>
      </p:sp>
    </p:spTree>
    <p:extLst>
      <p:ext uri="{BB962C8B-B14F-4D97-AF65-F5344CB8AC3E}">
        <p14:creationId xmlns:p14="http://schemas.microsoft.com/office/powerpoint/2010/main" val="19523391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a:t>
            </a:r>
            <a:endParaRPr lang="fi-FI" dirty="0"/>
          </a:p>
        </p:txBody>
      </p:sp>
      <p:sp>
        <p:nvSpPr>
          <p:cNvPr id="3" name="Sisällön paikkamerkki 2"/>
          <p:cNvSpPr>
            <a:spLocks noGrp="1"/>
          </p:cNvSpPr>
          <p:nvPr>
            <p:ph idx="1"/>
          </p:nvPr>
        </p:nvSpPr>
        <p:spPr/>
        <p:txBody>
          <a:bodyPr>
            <a:normAutofit fontScale="62500" lnSpcReduction="20000"/>
          </a:bodyPr>
          <a:lstStyle/>
          <a:p>
            <a:r>
              <a:rPr lang="fi-FI" dirty="0"/>
              <a:t>Eräs hyvä vanha ystävä Suomesta, muuttanut ulkomaille jo 20 v sitten, suomen kansalainen, mennyt naimisiin Singaporessa 1990 </a:t>
            </a:r>
            <a:r>
              <a:rPr lang="fi-FI" dirty="0" err="1"/>
              <a:t>luvulla...kuoli</a:t>
            </a:r>
            <a:r>
              <a:rPr lang="fi-FI" dirty="0"/>
              <a:t> hiljattain äkillisesti Singaporessa. Olen aikanaan tehnyt hänelle testamentin (kaikki Suomessa oleva omaisuus jaetaan </a:t>
            </a:r>
            <a:r>
              <a:rPr lang="fi-FI" dirty="0" err="1"/>
              <a:t>xxxxxx</a:t>
            </a:r>
            <a:r>
              <a:rPr lang="fi-FI" dirty="0"/>
              <a:t>), samalla hän teki kihlattunsa kanssa avioehdon, ja siinä määräsivät, että kaikki varallisuusoikeudelliset asiat menevät Suomen lain mukaan, rekisteröity Suomessa.</a:t>
            </a:r>
          </a:p>
          <a:p>
            <a:endParaRPr lang="fi-FI" dirty="0"/>
          </a:p>
          <a:p>
            <a:r>
              <a:rPr lang="fi-FI" dirty="0"/>
              <a:t>Minulla olisi kysymys tähän liittyen, </a:t>
            </a:r>
            <a:r>
              <a:rPr lang="fi-FI" dirty="0" smtClean="0"/>
              <a:t>2</a:t>
            </a:r>
            <a:r>
              <a:rPr lang="fi-FI" dirty="0"/>
              <a:t>) </a:t>
            </a:r>
            <a:r>
              <a:rPr lang="fi-FI" dirty="0" smtClean="0"/>
              <a:t>PK </a:t>
            </a:r>
            <a:r>
              <a:rPr lang="fi-FI" dirty="0"/>
              <a:t>26 luku 26:1 ja 6 §§ : nyt perittävä (ja </a:t>
            </a:r>
            <a:r>
              <a:rPr lang="fi-FI" dirty="0" err="1"/>
              <a:t>kihlattu(nykyään</a:t>
            </a:r>
            <a:r>
              <a:rPr lang="fi-FI" dirty="0"/>
              <a:t> leski, avioliitossa jo yli 12 vuotta) eivät ole tehnyt lainvalinnan </a:t>
            </a:r>
            <a:r>
              <a:rPr lang="fi-FI" dirty="0" err="1"/>
              <a:t>testamentisssa</a:t>
            </a:r>
            <a:r>
              <a:rPr lang="fi-FI" dirty="0"/>
              <a:t> vaan avioehdossa. Laki ei Singaporessa tunne sellaista, että kihlakumppanit määräävät omaisuudestaan avioehdossa.....</a:t>
            </a:r>
          </a:p>
          <a:p>
            <a:endParaRPr lang="fi-FI" dirty="0"/>
          </a:p>
          <a:p>
            <a:r>
              <a:rPr lang="fi-FI" dirty="0"/>
              <a:t>Testamentin mukaan ainoastaan hänen täällä oleva omaisuus jaetaan tavalla xx, minä olen testamentin toimeenpanija.</a:t>
            </a:r>
          </a:p>
        </p:txBody>
      </p:sp>
    </p:spTree>
    <p:extLst>
      <p:ext uri="{BB962C8B-B14F-4D97-AF65-F5344CB8AC3E}">
        <p14:creationId xmlns:p14="http://schemas.microsoft.com/office/powerpoint/2010/main" val="23295342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179512" y="188640"/>
            <a:ext cx="8507288" cy="5937523"/>
          </a:xfrm>
        </p:spPr>
        <p:txBody>
          <a:bodyPr>
            <a:normAutofit fontScale="92500" lnSpcReduction="20000"/>
          </a:bodyPr>
          <a:lstStyle/>
          <a:p>
            <a:r>
              <a:rPr lang="fi-FI" dirty="0"/>
              <a:t>- toimivalta ja lainvalinta asetuksen mukaisesti, täytäntöönpano pohjoismaisen sopimuksen mukaisesti. Lainvalinnassa on ilman lakiviittausta sovellettava perittävän asuinpaikan lakia, eli sovellettavaksi tulee ruotsin perimysoikeus, joka kai (?) myös tunnustaa perillisten sopimisvapauden (tämä kannattanee joka tapauksessa tarkistaa jos joutuu ruotsalaisen pankin kanssa vääntämään)</a:t>
            </a:r>
          </a:p>
          <a:p>
            <a:r>
              <a:rPr lang="fi-FI" dirty="0"/>
              <a:t>- jos sopimusjaossa osapuolina </a:t>
            </a:r>
            <a:r>
              <a:rPr lang="fi-FI" dirty="0" err="1"/>
              <a:t>kotipaikan(kin</a:t>
            </a:r>
            <a:r>
              <a:rPr lang="fi-FI" dirty="0"/>
              <a:t>) perimyslain mukaisesti perillisinä </a:t>
            </a:r>
            <a:r>
              <a:rPr lang="fi-FI" dirty="0" err="1"/>
              <a:t>olevatt</a:t>
            </a:r>
            <a:r>
              <a:rPr lang="fi-FI" dirty="0"/>
              <a:t> henkilöt, voivat he jakaa perinnön.</a:t>
            </a:r>
          </a:p>
          <a:p>
            <a:r>
              <a:rPr lang="fi-FI" dirty="0"/>
              <a:t>- jaon muodosta ei täsmällistä ajatusta ilmaistuna asetuksessa mutta vaihtoehdot ovat tässä suomen ja ruotsin laki. ei varmasti isoa merkitystä jos kukaan ei ole edunvalvonnassa tms.</a:t>
            </a:r>
          </a:p>
          <a:p>
            <a:endParaRPr lang="fi-FI" dirty="0"/>
          </a:p>
        </p:txBody>
      </p:sp>
    </p:spTree>
    <p:extLst>
      <p:ext uri="{BB962C8B-B14F-4D97-AF65-F5344CB8AC3E}">
        <p14:creationId xmlns:p14="http://schemas.microsoft.com/office/powerpoint/2010/main" val="3152336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77500" lnSpcReduction="20000"/>
          </a:bodyPr>
          <a:lstStyle/>
          <a:p>
            <a:r>
              <a:rPr lang="fi-FI" dirty="0"/>
              <a:t>Olen jutellut </a:t>
            </a:r>
            <a:r>
              <a:rPr lang="fi-FI" dirty="0" err="1"/>
              <a:t>myos</a:t>
            </a:r>
            <a:r>
              <a:rPr lang="fi-FI" dirty="0"/>
              <a:t> asiasta parin suomalaisen </a:t>
            </a:r>
            <a:r>
              <a:rPr lang="fi-FI" dirty="0" err="1"/>
              <a:t>perheystavan</a:t>
            </a:r>
            <a:r>
              <a:rPr lang="fi-FI" dirty="0"/>
              <a:t> kanssa jotka ovat kummatkin </a:t>
            </a:r>
            <a:r>
              <a:rPr lang="fi-FI" dirty="0" err="1"/>
              <a:t>lakimiehia</a:t>
            </a:r>
            <a:r>
              <a:rPr lang="fi-FI" dirty="0"/>
              <a:t> (tosin ei </a:t>
            </a:r>
            <a:r>
              <a:rPr lang="fi-FI" dirty="0" err="1"/>
              <a:t>perintoon</a:t>
            </a:r>
            <a:r>
              <a:rPr lang="fi-FI" dirty="0"/>
              <a:t> </a:t>
            </a:r>
            <a:r>
              <a:rPr lang="fi-FI" dirty="0" err="1"/>
              <a:t>perehtyneita</a:t>
            </a:r>
            <a:r>
              <a:rPr lang="fi-FI" dirty="0"/>
              <a:t>) ja kerroin heille sinun </a:t>
            </a:r>
            <a:r>
              <a:rPr lang="fi-FI" dirty="0" err="1"/>
              <a:t>viestistasi</a:t>
            </a:r>
            <a:r>
              <a:rPr lang="fi-FI" dirty="0"/>
              <a:t>, ja he sanoivat </a:t>
            </a:r>
            <a:r>
              <a:rPr lang="fi-FI" dirty="0" err="1"/>
              <a:t>etta</a:t>
            </a:r>
            <a:r>
              <a:rPr lang="fi-FI" dirty="0"/>
              <a:t> ennen kuin </a:t>
            </a:r>
            <a:r>
              <a:rPr lang="fi-FI" dirty="0" err="1"/>
              <a:t>paatan</a:t>
            </a:r>
            <a:r>
              <a:rPr lang="fi-FI" dirty="0"/>
              <a:t> </a:t>
            </a:r>
            <a:r>
              <a:rPr lang="fi-FI" dirty="0" err="1"/>
              <a:t>etta</a:t>
            </a:r>
            <a:r>
              <a:rPr lang="fi-FI" dirty="0"/>
              <a:t> </a:t>
            </a:r>
            <a:r>
              <a:rPr lang="fi-FI" dirty="0" err="1"/>
              <a:t>tehdaanko</a:t>
            </a:r>
            <a:r>
              <a:rPr lang="fi-FI" dirty="0"/>
              <a:t> suomalaista testamenttia vai ei </a:t>
            </a:r>
            <a:r>
              <a:rPr lang="fi-FI" dirty="0" err="1"/>
              <a:t>pitaisi</a:t>
            </a:r>
            <a:r>
              <a:rPr lang="fi-FI" dirty="0"/>
              <a:t> </a:t>
            </a:r>
            <a:r>
              <a:rPr lang="fi-FI" dirty="0" err="1"/>
              <a:t>selvittaa</a:t>
            </a:r>
            <a:r>
              <a:rPr lang="fi-FI" dirty="0"/>
              <a:t> perillissuhteet ja omaisuus Suomessa. Sisarus ja miten vanhemmat ovat hoitaneet omat avio- ja perintöasiansa. Miten sinusta </a:t>
            </a:r>
            <a:r>
              <a:rPr lang="fi-FI" dirty="0" err="1"/>
              <a:t>tama</a:t>
            </a:r>
            <a:r>
              <a:rPr lang="fi-FI" dirty="0"/>
              <a:t> vaikuttaisi?</a:t>
            </a:r>
          </a:p>
          <a:p>
            <a:endParaRPr lang="fi-FI" dirty="0"/>
          </a:p>
          <a:p>
            <a:r>
              <a:rPr lang="fi-FI" dirty="0"/>
              <a:t>He </a:t>
            </a:r>
            <a:r>
              <a:rPr lang="fi-FI" dirty="0" err="1"/>
              <a:t>myos</a:t>
            </a:r>
            <a:r>
              <a:rPr lang="fi-FI" dirty="0"/>
              <a:t> sanoivat </a:t>
            </a:r>
            <a:r>
              <a:rPr lang="fi-FI" dirty="0" err="1"/>
              <a:t>etta</a:t>
            </a:r>
            <a:r>
              <a:rPr lang="fi-FI"/>
              <a:t> pelkän Kanadalaisen testamentin huono puoli voi olla siinä, jos Suomen omaisuudesta syntyy epäselvyyttä, koska Kanadassa ei tunneta suomalaista oikeusjärjestelmää.</a:t>
            </a:r>
          </a:p>
        </p:txBody>
      </p:sp>
    </p:spTree>
    <p:extLst>
      <p:ext uri="{BB962C8B-B14F-4D97-AF65-F5344CB8AC3E}">
        <p14:creationId xmlns:p14="http://schemas.microsoft.com/office/powerpoint/2010/main" val="2409979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7985"/>
            <a:ext cx="8229600" cy="1143000"/>
          </a:xfrm>
        </p:spPr>
        <p:txBody>
          <a:bodyPr/>
          <a:lstStyle/>
          <a:p>
            <a:r>
              <a:rPr lang="fi-FI" dirty="0" smtClean="0"/>
              <a:t>Perintöoikeus: lähtökohtia</a:t>
            </a:r>
            <a:endParaRPr lang="en-US" dirty="0"/>
          </a:p>
        </p:txBody>
      </p:sp>
      <p:sp>
        <p:nvSpPr>
          <p:cNvPr id="3" name="Content Placeholder 2"/>
          <p:cNvSpPr>
            <a:spLocks noGrp="1"/>
          </p:cNvSpPr>
          <p:nvPr>
            <p:ph idx="1"/>
          </p:nvPr>
        </p:nvSpPr>
        <p:spPr>
          <a:xfrm>
            <a:off x="0" y="836712"/>
            <a:ext cx="8892480" cy="5544616"/>
          </a:xfrm>
        </p:spPr>
        <p:txBody>
          <a:bodyPr>
            <a:normAutofit fontScale="92500" lnSpcReduction="20000"/>
          </a:bodyPr>
          <a:lstStyle/>
          <a:p>
            <a:r>
              <a:rPr lang="fi-FI" dirty="0" smtClean="0"/>
              <a:t>Eri maiden perintölait eroavat toisistaan</a:t>
            </a:r>
          </a:p>
          <a:p>
            <a:r>
              <a:rPr lang="fi-FI" dirty="0" smtClean="0"/>
              <a:t>Perittävä/perilliset/velkojat kaipaavat tietoa siitä, missä jako toimitetaan, mitä lakia sovelletaan perintöön</a:t>
            </a:r>
          </a:p>
          <a:p>
            <a:r>
              <a:rPr lang="fi-FI" dirty="0" smtClean="0"/>
              <a:t>..sekä tietoa siitä, mikä on kuolemanvaraistoimien muodolliseen ja aineelliseen pätevyyteen sovellettava laki</a:t>
            </a:r>
          </a:p>
          <a:p>
            <a:r>
              <a:rPr lang="fi-FI" dirty="0" smtClean="0"/>
              <a:t>Kaikissa maissa ei ole jakoa kuolinpesän hallinnon ja perintöstatuutin välillä – meillä menettely erotettavissa, ja ero näkyy myös lainvalinnassa</a:t>
            </a:r>
          </a:p>
          <a:p>
            <a:r>
              <a:rPr lang="fi-FI" dirty="0" smtClean="0"/>
              <a:t>Perintöasetus tullut voimaan 17.8. 2015 </a:t>
            </a:r>
            <a:r>
              <a:rPr lang="fi-FI" dirty="0" smtClean="0">
                <a:sym typeface="Wingdings" panose="05000000000000000000" pitchFamily="2" charset="2"/>
              </a:rPr>
              <a:t></a:t>
            </a:r>
            <a:r>
              <a:rPr lang="fi-FI" dirty="0" smtClean="0"/>
              <a:t> pesänselvitykseen ja hallintoon sovellettava laki on sama kuin ”jutun laki”.</a:t>
            </a:r>
            <a:endParaRPr lang="en-US" dirty="0"/>
          </a:p>
        </p:txBody>
      </p:sp>
    </p:spTree>
    <p:extLst>
      <p:ext uri="{BB962C8B-B14F-4D97-AF65-F5344CB8AC3E}">
        <p14:creationId xmlns:p14="http://schemas.microsoft.com/office/powerpoint/2010/main" val="3078519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smtClean="0"/>
              <a:t>Esimerkki </a:t>
            </a:r>
            <a:endParaRPr lang="en-US" dirty="0"/>
          </a:p>
        </p:txBody>
      </p:sp>
      <p:sp>
        <p:nvSpPr>
          <p:cNvPr id="3" name="Content Placeholder 2"/>
          <p:cNvSpPr>
            <a:spLocks noGrp="1"/>
          </p:cNvSpPr>
          <p:nvPr>
            <p:ph idx="1"/>
          </p:nvPr>
        </p:nvSpPr>
        <p:spPr>
          <a:xfrm>
            <a:off x="251520" y="1412776"/>
            <a:ext cx="8229600" cy="4525963"/>
          </a:xfrm>
        </p:spPr>
        <p:txBody>
          <a:bodyPr>
            <a:normAutofit fontScale="85000" lnSpcReduction="20000"/>
          </a:bodyPr>
          <a:lstStyle/>
          <a:p>
            <a:r>
              <a:rPr lang="fi-FI" dirty="0" smtClean="0"/>
              <a:t>Suomalainen mies on asunut ulkomailla jo kaksikymmentä vuotta. Hän avioituu Englannissa, toisen suomalaisen kanssa ja he jäävät elelemään rauhassa, kunnes musta kuolo päähän koppaa. Mies menehtyy. Hänellä on lähes kaikki omaisuus Englannissa, paitsi yksi kiinteistö Seinäjoella. </a:t>
            </a:r>
            <a:r>
              <a:rPr lang="fi-FI" dirty="0" smtClean="0">
                <a:solidFill>
                  <a:srgbClr val="FF0000"/>
                </a:solidFill>
              </a:rPr>
              <a:t>Sinne on ehkä ollut tarkoitus muuttaa eläkepäiviksi rouvan kanssa, mutta tästä ei ole näyttöä. </a:t>
            </a:r>
            <a:r>
              <a:rPr lang="fi-FI" dirty="0" smtClean="0"/>
              <a:t>Miehellä on myös lapsia Suomessa. Lapset vaativat lakiosaansa jo ennen hautajaisia. Onko lapsilla oikeus lakiosaansa, kun Englannin laki ei sellaista tunne, mutta Suomen laki tuntee. Mies on tehnyt täyden omistusoikeustestamentin vaimonsa hyväksi.</a:t>
            </a:r>
            <a:endParaRPr lang="en-US" dirty="0"/>
          </a:p>
        </p:txBody>
      </p:sp>
    </p:spTree>
    <p:extLst>
      <p:ext uri="{BB962C8B-B14F-4D97-AF65-F5344CB8AC3E}">
        <p14:creationId xmlns:p14="http://schemas.microsoft.com/office/powerpoint/2010/main" val="26264418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7985"/>
            <a:ext cx="8229600" cy="1143000"/>
          </a:xfrm>
        </p:spPr>
        <p:txBody>
          <a:bodyPr/>
          <a:lstStyle/>
          <a:p>
            <a:r>
              <a:rPr lang="fi-FI" dirty="0" smtClean="0"/>
              <a:t>Eurooppalainen perintöasetus</a:t>
            </a:r>
            <a:endParaRPr lang="en-US" dirty="0"/>
          </a:p>
        </p:txBody>
      </p:sp>
      <p:sp>
        <p:nvSpPr>
          <p:cNvPr id="3" name="Content Placeholder 2"/>
          <p:cNvSpPr>
            <a:spLocks noGrp="1"/>
          </p:cNvSpPr>
          <p:nvPr>
            <p:ph idx="1"/>
          </p:nvPr>
        </p:nvSpPr>
        <p:spPr>
          <a:xfrm>
            <a:off x="251520" y="908720"/>
            <a:ext cx="8229600" cy="4525963"/>
          </a:xfrm>
        </p:spPr>
        <p:txBody>
          <a:bodyPr>
            <a:normAutofit fontScale="85000" lnSpcReduction="20000"/>
          </a:bodyPr>
          <a:lstStyle/>
          <a:p>
            <a:r>
              <a:rPr lang="fi-FI" b="1" dirty="0"/>
              <a:t>Euroopan parlamentin ja neuvoston asetus (EU) N:o 650/2012, </a:t>
            </a:r>
            <a:r>
              <a:rPr lang="fi-FI" b="1" dirty="0" smtClean="0"/>
              <a:t>toimivallasta</a:t>
            </a:r>
            <a:r>
              <a:rPr lang="fi-FI" b="1" dirty="0"/>
              <a:t>, sovellettavasta laista, päätösten tunnustamisesta ja täytäntöönpanosta ja virallisten asiakirjojen hyväksymisestä ja täytäntöönpanosta perintöasioissa sekä eurooppalaisen perintötodistuksen käyttöönotosta </a:t>
            </a:r>
            <a:r>
              <a:rPr lang="fi-FI" b="1" dirty="0" smtClean="0"/>
              <a:t> </a:t>
            </a:r>
            <a:r>
              <a:rPr lang="fi-FI" b="1" dirty="0" err="1" smtClean="0">
                <a:sym typeface="Wingdings" pitchFamily="2" charset="2"/>
              </a:rPr>
              <a:t></a:t>
            </a:r>
            <a:r>
              <a:rPr lang="fi-FI" i="1" dirty="0" err="1" smtClean="0"/>
              <a:t>luonteeltaan</a:t>
            </a:r>
            <a:r>
              <a:rPr lang="fi-FI" i="1" dirty="0" smtClean="0"/>
              <a:t> kaiken kattava</a:t>
            </a:r>
          </a:p>
          <a:p>
            <a:r>
              <a:rPr lang="fi-FI" i="1" dirty="0"/>
              <a:t>e</a:t>
            </a:r>
            <a:r>
              <a:rPr lang="fi-FI" i="1" dirty="0" smtClean="0"/>
              <a:t>i vaikutusta kansallisten perintöasioiden hoitamiseen eikä koske verotusta</a:t>
            </a:r>
            <a:endParaRPr lang="fi-FI" dirty="0" smtClean="0"/>
          </a:p>
          <a:p>
            <a:r>
              <a:rPr lang="fi-FI" dirty="0"/>
              <a:t>k</a:t>
            </a:r>
            <a:r>
              <a:rPr lang="fi-FI" dirty="0" smtClean="0"/>
              <a:t>oskee omaisuuden, oikeuksien ja velvoitteiden siirtymistä kuoleman johdosta </a:t>
            </a:r>
          </a:p>
          <a:p>
            <a:r>
              <a:rPr lang="fi-FI" dirty="0" smtClean="0"/>
              <a:t>Eur-lex.europa.eu</a:t>
            </a:r>
          </a:p>
        </p:txBody>
      </p:sp>
    </p:spTree>
    <p:extLst>
      <p:ext uri="{BB962C8B-B14F-4D97-AF65-F5344CB8AC3E}">
        <p14:creationId xmlns:p14="http://schemas.microsoft.com/office/powerpoint/2010/main" val="1144977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Miten perintöasetus muuttaa voimassa olevia säännöksiämme ?</a:t>
            </a:r>
            <a:endParaRPr lang="fi-FI" dirty="0"/>
          </a:p>
        </p:txBody>
      </p:sp>
      <p:sp>
        <p:nvSpPr>
          <p:cNvPr id="3" name="Content Placeholder 2"/>
          <p:cNvSpPr>
            <a:spLocks noGrp="1"/>
          </p:cNvSpPr>
          <p:nvPr>
            <p:ph idx="1"/>
          </p:nvPr>
        </p:nvSpPr>
        <p:spPr/>
        <p:txBody>
          <a:bodyPr>
            <a:normAutofit fontScale="85000" lnSpcReduction="20000"/>
          </a:bodyPr>
          <a:lstStyle/>
          <a:p>
            <a:r>
              <a:rPr lang="fi-FI" dirty="0" err="1" smtClean="0"/>
              <a:t>PK:n</a:t>
            </a:r>
            <a:r>
              <a:rPr lang="fi-FI" dirty="0" smtClean="0"/>
              <a:t> </a:t>
            </a:r>
            <a:r>
              <a:rPr lang="fi-FI" dirty="0" err="1" smtClean="0"/>
              <a:t>kv</a:t>
            </a:r>
            <a:r>
              <a:rPr lang="fi-FI" dirty="0" smtClean="0"/>
              <a:t>-säännöksille ei enää soveltamistilaa, paitsi siirtymäkauden ajan</a:t>
            </a:r>
          </a:p>
          <a:p>
            <a:r>
              <a:rPr lang="fi-FI" dirty="0" smtClean="0"/>
              <a:t>Rakentuu </a:t>
            </a:r>
            <a:r>
              <a:rPr lang="fi-FI" dirty="0" err="1" smtClean="0"/>
              <a:t>asuinmaaperiaatteelle</a:t>
            </a:r>
            <a:r>
              <a:rPr lang="fi-FI" dirty="0" smtClean="0"/>
              <a:t> sekä toimivallan että lainvalinnan osalta</a:t>
            </a:r>
          </a:p>
          <a:p>
            <a:r>
              <a:rPr lang="fi-FI" dirty="0" smtClean="0"/>
              <a:t>Aineellista oikeutta ja prosessia ei enää eroteta toisistaan</a:t>
            </a:r>
          </a:p>
          <a:p>
            <a:r>
              <a:rPr lang="fi-FI" dirty="0" smtClean="0"/>
              <a:t>Perintöä koskevat ratkaisut liikkuvat asetuksen myötä Euroopassa !</a:t>
            </a:r>
          </a:p>
          <a:p>
            <a:r>
              <a:rPr lang="fi-FI" dirty="0" smtClean="0"/>
              <a:t>Internet: e-justice.europa.eu/content_successions-166-en.do</a:t>
            </a:r>
          </a:p>
          <a:p>
            <a:r>
              <a:rPr lang="fi-FI" dirty="0" smtClean="0">
                <a:sym typeface="Wingdings" panose="05000000000000000000" pitchFamily="2" charset="2"/>
              </a:rPr>
              <a:t> eri jäsenvaltioiden aineellinen perintöoikeus, asetuksen teksti ja perintötodistus</a:t>
            </a:r>
            <a:endParaRPr lang="fi-FI" dirty="0"/>
          </a:p>
        </p:txBody>
      </p:sp>
    </p:spTree>
    <p:extLst>
      <p:ext uri="{BB962C8B-B14F-4D97-AF65-F5344CB8AC3E}">
        <p14:creationId xmlns:p14="http://schemas.microsoft.com/office/powerpoint/2010/main" val="2875365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Toimivaltaa koskevat säännökset</a:t>
            </a:r>
            <a:endParaRPr lang="en-US" dirty="0"/>
          </a:p>
        </p:txBody>
      </p:sp>
      <p:sp>
        <p:nvSpPr>
          <p:cNvPr id="3" name="Content Placeholder 2"/>
          <p:cNvSpPr>
            <a:spLocks noGrp="1"/>
          </p:cNvSpPr>
          <p:nvPr>
            <p:ph idx="1"/>
          </p:nvPr>
        </p:nvSpPr>
        <p:spPr/>
        <p:txBody>
          <a:bodyPr/>
          <a:lstStyle/>
          <a:p>
            <a:r>
              <a:rPr lang="fi-FI" dirty="0" smtClean="0"/>
              <a:t>Yleinen liittymä perittävän asuinpaikka kuolinhetkellä</a:t>
            </a:r>
          </a:p>
          <a:p>
            <a:r>
              <a:rPr lang="fi-FI" dirty="0" smtClean="0"/>
              <a:t>Asuinpaikka määritellään kaikki asianhaarat huomioiden </a:t>
            </a:r>
            <a:r>
              <a:rPr lang="fi-FI" dirty="0" smtClean="0">
                <a:sym typeface="Wingdings" panose="05000000000000000000" pitchFamily="2" charset="2"/>
              </a:rPr>
              <a:t> ks. seuraava kalvo</a:t>
            </a:r>
            <a:endParaRPr lang="fi-FI" dirty="0" smtClean="0"/>
          </a:p>
          <a:p>
            <a:r>
              <a:rPr lang="fi-FI" dirty="0" smtClean="0"/>
              <a:t>Oikeuspaikkasopimus mahdollinen, jos perittävä on valinnut perimykseen sovellettavaksi lain jonka kansalainen hän on</a:t>
            </a:r>
            <a:endParaRPr lang="en-US" dirty="0"/>
          </a:p>
        </p:txBody>
      </p:sp>
    </p:spTree>
    <p:extLst>
      <p:ext uri="{BB962C8B-B14F-4D97-AF65-F5344CB8AC3E}">
        <p14:creationId xmlns:p14="http://schemas.microsoft.com/office/powerpoint/2010/main" val="37992942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99627</TotalTime>
  <Words>2170</Words>
  <Application>Microsoft Office PowerPoint</Application>
  <PresentationFormat>Näytössä katseltava diaesitys (4:3)</PresentationFormat>
  <Paragraphs>199</Paragraphs>
  <Slides>39</Slides>
  <Notes>1</Notes>
  <HiddenSlides>0</HiddenSlides>
  <MMClips>0</MMClips>
  <ScaleCrop>false</ScaleCrop>
  <HeadingPairs>
    <vt:vector size="4" baseType="variant">
      <vt:variant>
        <vt:lpstr>Teema</vt:lpstr>
      </vt:variant>
      <vt:variant>
        <vt:i4>1</vt:i4>
      </vt:variant>
      <vt:variant>
        <vt:lpstr>Dian otsikot</vt:lpstr>
      </vt:variant>
      <vt:variant>
        <vt:i4>39</vt:i4>
      </vt:variant>
    </vt:vector>
  </HeadingPairs>
  <TitlesOfParts>
    <vt:vector size="40" baseType="lpstr">
      <vt:lpstr>Office Theme</vt:lpstr>
      <vt:lpstr>PowerPoint-esitys</vt:lpstr>
      <vt:lpstr>PowerPoint-esitys</vt:lpstr>
      <vt:lpstr>Esimerkki</vt:lpstr>
      <vt:lpstr>PowerPoint-esitys</vt:lpstr>
      <vt:lpstr>Perintöoikeus: lähtökohtia</vt:lpstr>
      <vt:lpstr>Esimerkki </vt:lpstr>
      <vt:lpstr>Eurooppalainen perintöasetus</vt:lpstr>
      <vt:lpstr>Miten perintöasetus muuttaa voimassa olevia säännöksiämme ?</vt:lpstr>
      <vt:lpstr>Toimivaltaa koskevat säännökset</vt:lpstr>
      <vt:lpstr>Asetuksen asuinpaikkakäsite</vt:lpstr>
      <vt:lpstr>Lainvalinta</vt:lpstr>
      <vt:lpstr>Perintöstatuutti ?</vt:lpstr>
      <vt:lpstr>Lakiviittaus</vt:lpstr>
      <vt:lpstr>Edelleen- tai takaisinviittaus=mihin sovellettava laki lukittuu ?</vt:lpstr>
      <vt:lpstr>PowerPoint-esitys</vt:lpstr>
      <vt:lpstr>Hallintostatuutti=perintöstatuutti</vt:lpstr>
      <vt:lpstr>Välittömästi sovellettavat säännökset</vt:lpstr>
      <vt:lpstr>Ordre public</vt:lpstr>
      <vt:lpstr>Tunnustaminen ja täytäntöönpano</vt:lpstr>
      <vt:lpstr>PowerPoint-esitys</vt:lpstr>
      <vt:lpstr>Eurooppalainen perintötodistus</vt:lpstr>
      <vt:lpstr>Testamenttiin ja muihin kuolemanvaraismääräyksiin sovellettava laki</vt:lpstr>
      <vt:lpstr>Sisältöstatuuttiin kuuluvat seikat, 26 artikla</vt:lpstr>
      <vt:lpstr>PowerPoint-esitys</vt:lpstr>
      <vt:lpstr>PowerPoint-esitys</vt:lpstr>
      <vt:lpstr>PowerPoint-esitys</vt:lpstr>
      <vt:lpstr>Muotostatuutit</vt:lpstr>
      <vt:lpstr>Testamentin tulkintastatuutti</vt:lpstr>
      <vt:lpstr>Esimerkiksi…</vt:lpstr>
      <vt:lpstr>Esimerkki Englannin oikeudesta: mutual will agreement</vt:lpstr>
      <vt:lpstr>Jatkuu..</vt:lpstr>
      <vt:lpstr>Esimerkki </vt:lpstr>
      <vt:lpstr>Vastaus</vt:lpstr>
      <vt:lpstr>Tietoa vieraan valtion oikeudesta</vt:lpstr>
      <vt:lpstr>Eurooppalaisesta oikeudesta esimerkiksi:</vt:lpstr>
      <vt:lpstr>Esimerkki</vt:lpstr>
      <vt:lpstr>PowerPoint-esitys</vt:lpstr>
      <vt:lpstr>Esimerkki</vt:lpstr>
      <vt:lpstr>PowerPoint-esitys</vt:lpstr>
    </vt:vector>
  </TitlesOfParts>
  <Company>Lay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Mikkola Tuulikki</dc:creator>
  <cp:lastModifiedBy>Sanna Luoma</cp:lastModifiedBy>
  <cp:revision>125</cp:revision>
  <cp:lastPrinted>2014-03-21T05:38:21Z</cp:lastPrinted>
  <dcterms:created xsi:type="dcterms:W3CDTF">2013-01-16T16:41:32Z</dcterms:created>
  <dcterms:modified xsi:type="dcterms:W3CDTF">2018-03-02T08:59:21Z</dcterms:modified>
</cp:coreProperties>
</file>