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handoutMasterIdLst>
    <p:handoutMasterId r:id="rId41"/>
  </p:handoutMasterIdLst>
  <p:sldIdLst>
    <p:sldId id="297" r:id="rId2"/>
    <p:sldId id="369" r:id="rId3"/>
    <p:sldId id="370" r:id="rId4"/>
    <p:sldId id="298" r:id="rId5"/>
    <p:sldId id="371" r:id="rId6"/>
    <p:sldId id="372" r:id="rId7"/>
    <p:sldId id="323" r:id="rId8"/>
    <p:sldId id="300" r:id="rId9"/>
    <p:sldId id="373" r:id="rId10"/>
    <p:sldId id="319" r:id="rId11"/>
    <p:sldId id="374" r:id="rId12"/>
    <p:sldId id="320" r:id="rId13"/>
    <p:sldId id="302" r:id="rId14"/>
    <p:sldId id="326" r:id="rId15"/>
    <p:sldId id="321" r:id="rId16"/>
    <p:sldId id="303" r:id="rId17"/>
    <p:sldId id="301" r:id="rId18"/>
    <p:sldId id="305" r:id="rId19"/>
    <p:sldId id="306" r:id="rId20"/>
    <p:sldId id="307" r:id="rId21"/>
    <p:sldId id="308" r:id="rId22"/>
    <p:sldId id="309" r:id="rId23"/>
    <p:sldId id="311" r:id="rId24"/>
    <p:sldId id="312" r:id="rId25"/>
    <p:sldId id="313" r:id="rId26"/>
    <p:sldId id="375" r:id="rId27"/>
    <p:sldId id="329" r:id="rId28"/>
    <p:sldId id="376" r:id="rId29"/>
    <p:sldId id="327" r:id="rId30"/>
    <p:sldId id="328" r:id="rId31"/>
    <p:sldId id="331" r:id="rId32"/>
    <p:sldId id="332" r:id="rId33"/>
    <p:sldId id="333" r:id="rId34"/>
    <p:sldId id="334" r:id="rId35"/>
    <p:sldId id="335" r:id="rId36"/>
    <p:sldId id="336" r:id="rId37"/>
    <p:sldId id="377" r:id="rId38"/>
    <p:sldId id="337" r:id="rId39"/>
    <p:sldId id="338" r:id="rId40"/>
  </p:sldIdLst>
  <p:sldSz cx="9144000" cy="6858000" type="screen4x3"/>
  <p:notesSz cx="6858000" cy="9144000"/>
  <p:defaultText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90" d="100"/>
          <a:sy n="90" d="100"/>
        </p:scale>
        <p:origin x="-1320" y="-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0" Type="http://schemas.openxmlformats.org/officeDocument/2006/relationships/slide" Target="slides/slide19.xml"/><Relationship Id="rId41"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D11F26ED-24C9-7545-B0E0-90BE687A562F}" type="datetimeFigureOut">
              <a:rPr lang="fi-FI" smtClean="0"/>
              <a:t>2.3.2018</a:t>
            </a:fld>
            <a:endParaRPr lang="fi-FI"/>
          </a:p>
        </p:txBody>
      </p:sp>
      <p:sp>
        <p:nvSpPr>
          <p:cNvPr id="4" name="Alatunnisteen paikkamerkki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fi-FI"/>
          </a:p>
        </p:txBody>
      </p:sp>
      <p:sp>
        <p:nvSpPr>
          <p:cNvPr id="5" name="Dian numeron paikkamerkki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E1A2BA0A-B59E-4B4D-8449-6E4290E1600C}" type="slidenum">
              <a:rPr lang="fi-FI" smtClean="0"/>
              <a:t>‹#›</a:t>
            </a:fld>
            <a:endParaRPr lang="fi-FI"/>
          </a:p>
        </p:txBody>
      </p:sp>
    </p:spTree>
    <p:extLst>
      <p:ext uri="{BB962C8B-B14F-4D97-AF65-F5344CB8AC3E}">
        <p14:creationId xmlns:p14="http://schemas.microsoft.com/office/powerpoint/2010/main" val="2229366201"/>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Otsikkodia">
    <p:spTree>
      <p:nvGrpSpPr>
        <p:cNvPr id="1" name=""/>
        <p:cNvGrpSpPr/>
        <p:nvPr/>
      </p:nvGrpSpPr>
      <p:grpSpPr>
        <a:xfrm>
          <a:off x="0" y="0"/>
          <a:ext cx="0" cy="0"/>
          <a:chOff x="0" y="0"/>
          <a:chExt cx="0" cy="0"/>
        </a:xfrm>
      </p:grpSpPr>
      <p:sp>
        <p:nvSpPr>
          <p:cNvPr id="2" name="Otsikko 1"/>
          <p:cNvSpPr>
            <a:spLocks noGrp="1"/>
          </p:cNvSpPr>
          <p:nvPr>
            <p:ph type="ctrTitle"/>
          </p:nvPr>
        </p:nvSpPr>
        <p:spPr>
          <a:xfrm>
            <a:off x="685800" y="2130425"/>
            <a:ext cx="7772400" cy="1470025"/>
          </a:xfrm>
        </p:spPr>
        <p:txBody>
          <a:bodyPr/>
          <a:lstStyle/>
          <a:p>
            <a:r>
              <a:rPr lang="fi-FI" smtClean="0"/>
              <a:t>Muokkaa perustyylejä naps.</a:t>
            </a:r>
            <a:endParaRPr lang="fi-FI"/>
          </a:p>
        </p:txBody>
      </p:sp>
      <p:sp>
        <p:nvSpPr>
          <p:cNvPr id="3" name="Alaotsikk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i-FI" smtClean="0"/>
              <a:t>Muokkaa alaotsikon perustyyliä naps.</a:t>
            </a:r>
            <a:endParaRPr lang="fi-FI"/>
          </a:p>
        </p:txBody>
      </p:sp>
      <p:sp>
        <p:nvSpPr>
          <p:cNvPr id="4" name="Päivämäärän paikkamerkki 3"/>
          <p:cNvSpPr>
            <a:spLocks noGrp="1"/>
          </p:cNvSpPr>
          <p:nvPr>
            <p:ph type="dt" sz="half" idx="10"/>
          </p:nvPr>
        </p:nvSpPr>
        <p:spPr/>
        <p:txBody>
          <a:bodyPr/>
          <a:lstStyle/>
          <a:p>
            <a:fld id="{81B5E8D9-4439-C34A-ABDA-FC0D1FF5E458}" type="datetimeFigureOut">
              <a:rPr lang="fi-FI" smtClean="0"/>
              <a:t>2.3.2018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29233876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ystysuoran tekstin paikkamerkki 2"/>
          <p:cNvSpPr>
            <a:spLocks noGrp="1"/>
          </p:cNvSpPr>
          <p:nvPr>
            <p:ph type="body" orient="vert" idx="1"/>
          </p:nvPr>
        </p:nvSpPr>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1B5E8D9-4439-C34A-ABDA-FC0D1FF5E458}" type="datetimeFigureOut">
              <a:rPr lang="fi-FI" smtClean="0"/>
              <a:t>2.3.2018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335732537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Pystysuuntainen otsikko 1"/>
          <p:cNvSpPr>
            <a:spLocks noGrp="1"/>
          </p:cNvSpPr>
          <p:nvPr>
            <p:ph type="title" orient="vert"/>
          </p:nvPr>
        </p:nvSpPr>
        <p:spPr>
          <a:xfrm>
            <a:off x="6629400" y="274638"/>
            <a:ext cx="2057400" cy="5851525"/>
          </a:xfrm>
        </p:spPr>
        <p:txBody>
          <a:bodyPr vert="eaVert"/>
          <a:lstStyle/>
          <a:p>
            <a:r>
              <a:rPr lang="fi-FI" smtClean="0"/>
              <a:t>Muokkaa perustyylejä naps.</a:t>
            </a:r>
            <a:endParaRPr lang="fi-FI"/>
          </a:p>
        </p:txBody>
      </p:sp>
      <p:sp>
        <p:nvSpPr>
          <p:cNvPr id="3" name="Pystysuoran tekstin paikkamerkki 2"/>
          <p:cNvSpPr>
            <a:spLocks noGrp="1"/>
          </p:cNvSpPr>
          <p:nvPr>
            <p:ph type="body" orient="vert" idx="1"/>
          </p:nvPr>
        </p:nvSpPr>
        <p:spPr>
          <a:xfrm>
            <a:off x="457200" y="274638"/>
            <a:ext cx="6019800" cy="5851525"/>
          </a:xfrm>
        </p:spPr>
        <p:txBody>
          <a:bodyPr vert="eaVert"/>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1B5E8D9-4439-C34A-ABDA-FC0D1FF5E458}" type="datetimeFigureOut">
              <a:rPr lang="fi-FI" smtClean="0"/>
              <a:t>2.3.2018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2318840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idx="1"/>
          </p:nvPr>
        </p:nvSpPr>
        <p:spPr/>
        <p:txBody>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10"/>
          </p:nvPr>
        </p:nvSpPr>
        <p:spPr/>
        <p:txBody>
          <a:bodyPr/>
          <a:lstStyle/>
          <a:p>
            <a:fld id="{81B5E8D9-4439-C34A-ABDA-FC0D1FF5E458}" type="datetimeFigureOut">
              <a:rPr lang="fi-FI" smtClean="0"/>
              <a:t>2.3.2018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17880842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Osan ylätunniste">
    <p:spTree>
      <p:nvGrpSpPr>
        <p:cNvPr id="1" name=""/>
        <p:cNvGrpSpPr/>
        <p:nvPr/>
      </p:nvGrpSpPr>
      <p:grpSpPr>
        <a:xfrm>
          <a:off x="0" y="0"/>
          <a:ext cx="0" cy="0"/>
          <a:chOff x="0" y="0"/>
          <a:chExt cx="0" cy="0"/>
        </a:xfrm>
      </p:grpSpPr>
      <p:sp>
        <p:nvSpPr>
          <p:cNvPr id="2" name="Otsikko 1"/>
          <p:cNvSpPr>
            <a:spLocks noGrp="1"/>
          </p:cNvSpPr>
          <p:nvPr>
            <p:ph type="title"/>
          </p:nvPr>
        </p:nvSpPr>
        <p:spPr>
          <a:xfrm>
            <a:off x="722313" y="4406900"/>
            <a:ext cx="7772400" cy="1362075"/>
          </a:xfrm>
        </p:spPr>
        <p:txBody>
          <a:bodyPr anchor="t"/>
          <a:lstStyle>
            <a:lvl1pPr algn="l">
              <a:defRPr sz="4000" b="1" cap="all"/>
            </a:lvl1pPr>
          </a:lstStyle>
          <a:p>
            <a:r>
              <a:rPr lang="fi-FI" smtClean="0"/>
              <a:t>Muokkaa perustyylejä naps.</a:t>
            </a:r>
            <a:endParaRPr lang="fi-FI"/>
          </a:p>
        </p:txBody>
      </p:sp>
      <p:sp>
        <p:nvSpPr>
          <p:cNvPr id="3" name="Tekstin paikkamerkki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smtClean="0"/>
              <a:t>Muokkaa tekstin perustyylejä napsauttamalla</a:t>
            </a:r>
          </a:p>
        </p:txBody>
      </p:sp>
      <p:sp>
        <p:nvSpPr>
          <p:cNvPr id="4" name="Päivämäärän paikkamerkki 3"/>
          <p:cNvSpPr>
            <a:spLocks noGrp="1"/>
          </p:cNvSpPr>
          <p:nvPr>
            <p:ph type="dt" sz="half" idx="10"/>
          </p:nvPr>
        </p:nvSpPr>
        <p:spPr/>
        <p:txBody>
          <a:bodyPr/>
          <a:lstStyle/>
          <a:p>
            <a:fld id="{81B5E8D9-4439-C34A-ABDA-FC0D1FF5E458}" type="datetimeFigureOut">
              <a:rPr lang="fi-FI" smtClean="0"/>
              <a:t>2.3.2018</a:t>
            </a:fld>
            <a:endParaRPr lang="fi-FI"/>
          </a:p>
        </p:txBody>
      </p:sp>
      <p:sp>
        <p:nvSpPr>
          <p:cNvPr id="5" name="Alatunnisteen paikkamerkki 4"/>
          <p:cNvSpPr>
            <a:spLocks noGrp="1"/>
          </p:cNvSpPr>
          <p:nvPr>
            <p:ph type="ftr" sz="quarter" idx="11"/>
          </p:nvPr>
        </p:nvSpPr>
        <p:spPr/>
        <p:txBody>
          <a:bodyPr/>
          <a:lstStyle/>
          <a:p>
            <a:endParaRPr lang="fi-FI"/>
          </a:p>
        </p:txBody>
      </p:sp>
      <p:sp>
        <p:nvSpPr>
          <p:cNvPr id="6" name="Dian numeron paikkamerkki 5"/>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14641009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Sisällön paikkamerkki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Sisällön paikkamerkki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Päivämäärän paikkamerkki 4"/>
          <p:cNvSpPr>
            <a:spLocks noGrp="1"/>
          </p:cNvSpPr>
          <p:nvPr>
            <p:ph type="dt" sz="half" idx="10"/>
          </p:nvPr>
        </p:nvSpPr>
        <p:spPr/>
        <p:txBody>
          <a:bodyPr/>
          <a:lstStyle/>
          <a:p>
            <a:fld id="{81B5E8D9-4439-C34A-ABDA-FC0D1FF5E458}" type="datetimeFigureOut">
              <a:rPr lang="fi-FI" smtClean="0"/>
              <a:t>2.3.2018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23697325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lvl1pPr>
              <a:defRPr/>
            </a:lvl1pPr>
          </a:lstStyle>
          <a:p>
            <a:r>
              <a:rPr lang="fi-FI" smtClean="0"/>
              <a:t>Muokkaa perustyylejä naps.</a:t>
            </a:r>
            <a:endParaRPr lang="fi-FI"/>
          </a:p>
        </p:txBody>
      </p:sp>
      <p:sp>
        <p:nvSpPr>
          <p:cNvPr id="3" name="Tekstin paikkamerkki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4" name="Sisällön paikkamerkki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5" name="Tekstin paikkamerkki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smtClean="0"/>
              <a:t>Muokkaa tekstin perustyylejä napsauttamalla</a:t>
            </a:r>
          </a:p>
        </p:txBody>
      </p:sp>
      <p:sp>
        <p:nvSpPr>
          <p:cNvPr id="6" name="Sisällön paikkamerkki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7" name="Päivämäärän paikkamerkki 6"/>
          <p:cNvSpPr>
            <a:spLocks noGrp="1"/>
          </p:cNvSpPr>
          <p:nvPr>
            <p:ph type="dt" sz="half" idx="10"/>
          </p:nvPr>
        </p:nvSpPr>
        <p:spPr/>
        <p:txBody>
          <a:bodyPr/>
          <a:lstStyle/>
          <a:p>
            <a:fld id="{81B5E8D9-4439-C34A-ABDA-FC0D1FF5E458}" type="datetimeFigureOut">
              <a:rPr lang="fi-FI" smtClean="0"/>
              <a:t>2.3.2018</a:t>
            </a:fld>
            <a:endParaRPr lang="fi-FI"/>
          </a:p>
        </p:txBody>
      </p:sp>
      <p:sp>
        <p:nvSpPr>
          <p:cNvPr id="8" name="Alatunnisteen paikkamerkki 7"/>
          <p:cNvSpPr>
            <a:spLocks noGrp="1"/>
          </p:cNvSpPr>
          <p:nvPr>
            <p:ph type="ftr" sz="quarter" idx="11"/>
          </p:nvPr>
        </p:nvSpPr>
        <p:spPr/>
        <p:txBody>
          <a:bodyPr/>
          <a:lstStyle/>
          <a:p>
            <a:endParaRPr lang="fi-FI"/>
          </a:p>
        </p:txBody>
      </p:sp>
      <p:sp>
        <p:nvSpPr>
          <p:cNvPr id="9" name="Dian numeron paikkamerkki 8"/>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35967695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smtClean="0"/>
              <a:t>Muokkaa perustyylejä naps.</a:t>
            </a:r>
            <a:endParaRPr lang="fi-FI"/>
          </a:p>
        </p:txBody>
      </p:sp>
      <p:sp>
        <p:nvSpPr>
          <p:cNvPr id="3" name="Päivämäärän paikkamerkki 2"/>
          <p:cNvSpPr>
            <a:spLocks noGrp="1"/>
          </p:cNvSpPr>
          <p:nvPr>
            <p:ph type="dt" sz="half" idx="10"/>
          </p:nvPr>
        </p:nvSpPr>
        <p:spPr/>
        <p:txBody>
          <a:bodyPr/>
          <a:lstStyle/>
          <a:p>
            <a:fld id="{81B5E8D9-4439-C34A-ABDA-FC0D1FF5E458}" type="datetimeFigureOut">
              <a:rPr lang="fi-FI" smtClean="0"/>
              <a:t>2.3.2018</a:t>
            </a:fld>
            <a:endParaRPr lang="fi-FI"/>
          </a:p>
        </p:txBody>
      </p:sp>
      <p:sp>
        <p:nvSpPr>
          <p:cNvPr id="4" name="Alatunnisteen paikkamerkki 3"/>
          <p:cNvSpPr>
            <a:spLocks noGrp="1"/>
          </p:cNvSpPr>
          <p:nvPr>
            <p:ph type="ftr" sz="quarter" idx="11"/>
          </p:nvPr>
        </p:nvSpPr>
        <p:spPr/>
        <p:txBody>
          <a:bodyPr/>
          <a:lstStyle/>
          <a:p>
            <a:endParaRPr lang="fi-FI"/>
          </a:p>
        </p:txBody>
      </p:sp>
      <p:sp>
        <p:nvSpPr>
          <p:cNvPr id="5" name="Dian numeron paikkamerkki 4"/>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312510345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Päivämäärän paikkamerkki 1"/>
          <p:cNvSpPr>
            <a:spLocks noGrp="1"/>
          </p:cNvSpPr>
          <p:nvPr>
            <p:ph type="dt" sz="half" idx="10"/>
          </p:nvPr>
        </p:nvSpPr>
        <p:spPr/>
        <p:txBody>
          <a:bodyPr/>
          <a:lstStyle/>
          <a:p>
            <a:fld id="{81B5E8D9-4439-C34A-ABDA-FC0D1FF5E458}" type="datetimeFigureOut">
              <a:rPr lang="fi-FI" smtClean="0"/>
              <a:t>2.3.2018</a:t>
            </a:fld>
            <a:endParaRPr lang="fi-FI"/>
          </a:p>
        </p:txBody>
      </p:sp>
      <p:sp>
        <p:nvSpPr>
          <p:cNvPr id="3" name="Alatunnisteen paikkamerkki 2"/>
          <p:cNvSpPr>
            <a:spLocks noGrp="1"/>
          </p:cNvSpPr>
          <p:nvPr>
            <p:ph type="ftr" sz="quarter" idx="11"/>
          </p:nvPr>
        </p:nvSpPr>
        <p:spPr/>
        <p:txBody>
          <a:bodyPr/>
          <a:lstStyle/>
          <a:p>
            <a:endParaRPr lang="fi-FI"/>
          </a:p>
        </p:txBody>
      </p:sp>
      <p:sp>
        <p:nvSpPr>
          <p:cNvPr id="4" name="Dian numeron paikkamerkki 3"/>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32317283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tsikollinen sisältö">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3050"/>
            <a:ext cx="3008313" cy="1162050"/>
          </a:xfrm>
        </p:spPr>
        <p:txBody>
          <a:bodyPr anchor="b"/>
          <a:lstStyle>
            <a:lvl1pPr algn="l">
              <a:defRPr sz="2000" b="1"/>
            </a:lvl1pPr>
          </a:lstStyle>
          <a:p>
            <a:r>
              <a:rPr lang="fi-FI" smtClean="0"/>
              <a:t>Muokkaa perustyylejä naps.</a:t>
            </a:r>
            <a:endParaRPr lang="fi-FI"/>
          </a:p>
        </p:txBody>
      </p:sp>
      <p:sp>
        <p:nvSpPr>
          <p:cNvPr id="3" name="Sisällön paikkamerkki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Tekstin paikkamerkki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81B5E8D9-4439-C34A-ABDA-FC0D1FF5E458}" type="datetimeFigureOut">
              <a:rPr lang="fi-FI" smtClean="0"/>
              <a:t>2.3.2018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32921813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tsikollinen kuva">
    <p:spTree>
      <p:nvGrpSpPr>
        <p:cNvPr id="1" name=""/>
        <p:cNvGrpSpPr/>
        <p:nvPr/>
      </p:nvGrpSpPr>
      <p:grpSpPr>
        <a:xfrm>
          <a:off x="0" y="0"/>
          <a:ext cx="0" cy="0"/>
          <a:chOff x="0" y="0"/>
          <a:chExt cx="0" cy="0"/>
        </a:xfrm>
      </p:grpSpPr>
      <p:sp>
        <p:nvSpPr>
          <p:cNvPr id="2" name="Otsikko 1"/>
          <p:cNvSpPr>
            <a:spLocks noGrp="1"/>
          </p:cNvSpPr>
          <p:nvPr>
            <p:ph type="title"/>
          </p:nvPr>
        </p:nvSpPr>
        <p:spPr>
          <a:xfrm>
            <a:off x="1792288" y="4800600"/>
            <a:ext cx="5486400" cy="566738"/>
          </a:xfrm>
        </p:spPr>
        <p:txBody>
          <a:bodyPr anchor="b"/>
          <a:lstStyle>
            <a:lvl1pPr algn="l">
              <a:defRPr sz="2000" b="1"/>
            </a:lvl1pPr>
          </a:lstStyle>
          <a:p>
            <a:r>
              <a:rPr lang="fi-FI" smtClean="0"/>
              <a:t>Muokkaa perustyylejä naps.</a:t>
            </a:r>
            <a:endParaRPr lang="fi-FI"/>
          </a:p>
        </p:txBody>
      </p:sp>
      <p:sp>
        <p:nvSpPr>
          <p:cNvPr id="3" name="Kuvan paikkamerkki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i-FI"/>
          </a:p>
        </p:txBody>
      </p:sp>
      <p:sp>
        <p:nvSpPr>
          <p:cNvPr id="4" name="Tekstin paikkamerkki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smtClean="0"/>
              <a:t>Muokkaa tekstin perustyylejä napsauttamalla</a:t>
            </a:r>
          </a:p>
        </p:txBody>
      </p:sp>
      <p:sp>
        <p:nvSpPr>
          <p:cNvPr id="5" name="Päivämäärän paikkamerkki 4"/>
          <p:cNvSpPr>
            <a:spLocks noGrp="1"/>
          </p:cNvSpPr>
          <p:nvPr>
            <p:ph type="dt" sz="half" idx="10"/>
          </p:nvPr>
        </p:nvSpPr>
        <p:spPr/>
        <p:txBody>
          <a:bodyPr/>
          <a:lstStyle/>
          <a:p>
            <a:fld id="{81B5E8D9-4439-C34A-ABDA-FC0D1FF5E458}" type="datetimeFigureOut">
              <a:rPr lang="fi-FI" smtClean="0"/>
              <a:t>2.3.2018</a:t>
            </a:fld>
            <a:endParaRPr lang="fi-FI"/>
          </a:p>
        </p:txBody>
      </p:sp>
      <p:sp>
        <p:nvSpPr>
          <p:cNvPr id="6" name="Alatunnisteen paikkamerkki 5"/>
          <p:cNvSpPr>
            <a:spLocks noGrp="1"/>
          </p:cNvSpPr>
          <p:nvPr>
            <p:ph type="ftr" sz="quarter" idx="11"/>
          </p:nvPr>
        </p:nvSpPr>
        <p:spPr/>
        <p:txBody>
          <a:bodyPr/>
          <a:lstStyle/>
          <a:p>
            <a:endParaRPr lang="fi-FI"/>
          </a:p>
        </p:txBody>
      </p:sp>
      <p:sp>
        <p:nvSpPr>
          <p:cNvPr id="7" name="Dian numeron paikkamerkki 6"/>
          <p:cNvSpPr>
            <a:spLocks noGrp="1"/>
          </p:cNvSpPr>
          <p:nvPr>
            <p:ph type="sldNum" sz="quarter" idx="12"/>
          </p:nvPr>
        </p:nvSpPr>
        <p:spPr/>
        <p:txBody>
          <a:bodyPr/>
          <a:lstStyle/>
          <a:p>
            <a:fld id="{AE9BF26B-8ABF-B947-A22D-527A7FDD8951}" type="slidenum">
              <a:rPr lang="fi-FI" smtClean="0"/>
              <a:t>‹#›</a:t>
            </a:fld>
            <a:endParaRPr lang="fi-FI"/>
          </a:p>
        </p:txBody>
      </p:sp>
    </p:spTree>
    <p:extLst>
      <p:ext uri="{BB962C8B-B14F-4D97-AF65-F5344CB8AC3E}">
        <p14:creationId xmlns:p14="http://schemas.microsoft.com/office/powerpoint/2010/main" val="24696393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Otsikon paikkamerkki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i-FI" smtClean="0"/>
              <a:t>Muokkaa perustyylejä naps.</a:t>
            </a:r>
            <a:endParaRPr lang="fi-FI"/>
          </a:p>
        </p:txBody>
      </p:sp>
      <p:sp>
        <p:nvSpPr>
          <p:cNvPr id="3" name="Tekstin paikkamerkki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i-FI" smtClean="0"/>
              <a:t>Muokkaa tekstin perustyylejä napsauttamalla</a:t>
            </a:r>
          </a:p>
          <a:p>
            <a:pPr lvl="1"/>
            <a:r>
              <a:rPr lang="fi-FI" smtClean="0"/>
              <a:t>toinen taso</a:t>
            </a:r>
          </a:p>
          <a:p>
            <a:pPr lvl="2"/>
            <a:r>
              <a:rPr lang="fi-FI" smtClean="0"/>
              <a:t>kolmas taso</a:t>
            </a:r>
          </a:p>
          <a:p>
            <a:pPr lvl="3"/>
            <a:r>
              <a:rPr lang="fi-FI" smtClean="0"/>
              <a:t>neljäs taso</a:t>
            </a:r>
          </a:p>
          <a:p>
            <a:pPr lvl="4"/>
            <a:r>
              <a:rPr lang="fi-FI" smtClean="0"/>
              <a:t>viides taso</a:t>
            </a:r>
            <a:endParaRPr lang="fi-FI"/>
          </a:p>
        </p:txBody>
      </p:sp>
      <p:sp>
        <p:nvSpPr>
          <p:cNvPr id="4" name="Päivämäärän paikkamerkki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1B5E8D9-4439-C34A-ABDA-FC0D1FF5E458}" type="datetimeFigureOut">
              <a:rPr lang="fi-FI" smtClean="0"/>
              <a:t>2.3.2018</a:t>
            </a:fld>
            <a:endParaRPr lang="fi-FI"/>
          </a:p>
        </p:txBody>
      </p:sp>
      <p:sp>
        <p:nvSpPr>
          <p:cNvPr id="5" name="Alatunnisteen paikkamerkki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i-FI"/>
          </a:p>
        </p:txBody>
      </p:sp>
      <p:sp>
        <p:nvSpPr>
          <p:cNvPr id="6" name="Dian numeron paikkamerkki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E9BF26B-8ABF-B947-A22D-527A7FDD8951}" type="slidenum">
              <a:rPr lang="fi-FI" smtClean="0"/>
              <a:t>‹#›</a:t>
            </a:fld>
            <a:endParaRPr lang="fi-FI"/>
          </a:p>
        </p:txBody>
      </p:sp>
    </p:spTree>
    <p:extLst>
      <p:ext uri="{BB962C8B-B14F-4D97-AF65-F5344CB8AC3E}">
        <p14:creationId xmlns:p14="http://schemas.microsoft.com/office/powerpoint/2010/main" val="302171656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fi-FI"/>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smtClean="0"/>
              <a:t>Uusi perillinen osituksen tai perinnönjaon jälkeen</a:t>
            </a:r>
            <a:endParaRPr lang="fi-FI" dirty="0"/>
          </a:p>
        </p:txBody>
      </p:sp>
      <p:sp>
        <p:nvSpPr>
          <p:cNvPr id="3" name="Sisällön paikkamerkki 2"/>
          <p:cNvSpPr>
            <a:spLocks noGrp="1"/>
          </p:cNvSpPr>
          <p:nvPr>
            <p:ph idx="1"/>
          </p:nvPr>
        </p:nvSpPr>
        <p:spPr/>
        <p:txBody>
          <a:bodyPr>
            <a:normAutofit/>
          </a:bodyPr>
          <a:lstStyle/>
          <a:p>
            <a:r>
              <a:rPr lang="fi-FI" dirty="0" smtClean="0"/>
              <a:t>Toimitetussa </a:t>
            </a:r>
            <a:r>
              <a:rPr lang="fi-FI" dirty="0"/>
              <a:t>perinnönjaossa on sivuutettu </a:t>
            </a:r>
            <a:r>
              <a:rPr lang="fi-FI" dirty="0" smtClean="0"/>
              <a:t>perintöön </a:t>
            </a:r>
            <a:r>
              <a:rPr lang="fi-FI" dirty="0"/>
              <a:t>oikeutettu perillinen ja omaisuus on jaettu muiden perillisten kesken. </a:t>
            </a:r>
          </a:p>
        </p:txBody>
      </p:sp>
    </p:spTree>
    <p:extLst>
      <p:ext uri="{BB962C8B-B14F-4D97-AF65-F5344CB8AC3E}">
        <p14:creationId xmlns:p14="http://schemas.microsoft.com/office/powerpoint/2010/main" val="392320646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1"/>
            <a:ext cx="8229600" cy="274638"/>
          </a:xfrm>
        </p:spPr>
        <p:txBody>
          <a:bodyPr>
            <a:normAutofit fontScale="90000"/>
          </a:bodyPr>
          <a:lstStyle/>
          <a:p>
            <a:endParaRPr lang="fi-FI"/>
          </a:p>
        </p:txBody>
      </p:sp>
      <p:sp>
        <p:nvSpPr>
          <p:cNvPr id="3" name="Sisällön paikkamerkki 2"/>
          <p:cNvSpPr>
            <a:spLocks noGrp="1"/>
          </p:cNvSpPr>
          <p:nvPr>
            <p:ph idx="1"/>
          </p:nvPr>
        </p:nvSpPr>
        <p:spPr>
          <a:xfrm>
            <a:off x="173964" y="274638"/>
            <a:ext cx="8663424" cy="6318087"/>
          </a:xfrm>
        </p:spPr>
        <p:txBody>
          <a:bodyPr>
            <a:normAutofit/>
          </a:bodyPr>
          <a:lstStyle/>
          <a:p>
            <a:r>
              <a:rPr lang="fi-FI" dirty="0" smtClean="0"/>
              <a:t>Oikaisuvaatimus </a:t>
            </a:r>
            <a:r>
              <a:rPr lang="fi-FI" dirty="0"/>
              <a:t>voidaan esittää sen jälkeen, kun jako on tehty, vaikka perinnönjako ei vielä </a:t>
            </a:r>
            <a:r>
              <a:rPr lang="fi-FI" dirty="0" smtClean="0"/>
              <a:t>ole lainvoimainen</a:t>
            </a:r>
            <a:r>
              <a:rPr lang="fi-FI" dirty="0"/>
              <a:t> </a:t>
            </a:r>
            <a:r>
              <a:rPr lang="fi-FI" dirty="0" smtClean="0">
                <a:sym typeface="Wingdings"/>
              </a:rPr>
              <a:t> p</a:t>
            </a:r>
            <a:r>
              <a:rPr lang="fi-FI" dirty="0" smtClean="0"/>
              <a:t>erinnönjako </a:t>
            </a:r>
            <a:r>
              <a:rPr lang="fi-FI" dirty="0"/>
              <a:t>katsotaan </a:t>
            </a:r>
            <a:r>
              <a:rPr lang="fi-FI" dirty="0" smtClean="0"/>
              <a:t>toimitetuksi</a:t>
            </a:r>
            <a:r>
              <a:rPr lang="fi-FI" dirty="0"/>
              <a:t>, kun jakokirja allekirjoitettu. </a:t>
            </a:r>
            <a:endParaRPr lang="fi-FI" dirty="0" smtClean="0"/>
          </a:p>
          <a:p>
            <a:r>
              <a:rPr lang="fi-FI" dirty="0" smtClean="0"/>
              <a:t>Jos jakoa moitittu </a:t>
            </a:r>
            <a:r>
              <a:rPr lang="fi-FI" dirty="0"/>
              <a:t>ja sitä vaaditaan myös </a:t>
            </a:r>
            <a:r>
              <a:rPr lang="fi-FI" dirty="0" smtClean="0"/>
              <a:t>oikaistavaksi </a:t>
            </a:r>
            <a:r>
              <a:rPr lang="fi-FI" dirty="0" smtClean="0">
                <a:sym typeface="Wingdings"/>
              </a:rPr>
              <a:t> </a:t>
            </a:r>
            <a:r>
              <a:rPr lang="fi-FI" dirty="0" smtClean="0"/>
              <a:t>moitekanteen </a:t>
            </a:r>
            <a:r>
              <a:rPr lang="fi-FI" dirty="0"/>
              <a:t>käsittely </a:t>
            </a:r>
            <a:r>
              <a:rPr lang="fi-FI" dirty="0" smtClean="0"/>
              <a:t>keskeytetään (OK 14:4)</a:t>
            </a:r>
            <a:endParaRPr lang="fi-FI" dirty="0"/>
          </a:p>
        </p:txBody>
      </p:sp>
    </p:spTree>
    <p:extLst>
      <p:ext uri="{BB962C8B-B14F-4D97-AF65-F5344CB8AC3E}">
        <p14:creationId xmlns:p14="http://schemas.microsoft.com/office/powerpoint/2010/main" val="20431329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400086"/>
            <a:ext cx="8229600" cy="5726077"/>
          </a:xfrm>
        </p:spPr>
        <p:txBody>
          <a:bodyPr>
            <a:normAutofit fontScale="92500" lnSpcReduction="20000"/>
          </a:bodyPr>
          <a:lstStyle/>
          <a:p>
            <a:r>
              <a:rPr lang="fi-FI" dirty="0"/>
              <a:t>V</a:t>
            </a:r>
            <a:r>
              <a:rPr lang="fi-FI" dirty="0" smtClean="0"/>
              <a:t>ain</a:t>
            </a:r>
            <a:r>
              <a:rPr lang="fi-FI" dirty="0"/>
              <a:t>, kun perinnönjako on toimitettu. Jos perinnönjakoa ei ole toimitettu, pesän osakkaan tulee perinnönjaon oikaisun sijaan vaatia kuolinpesän jakoa (PK 23:1)</a:t>
            </a:r>
          </a:p>
          <a:p>
            <a:r>
              <a:rPr lang="fi-FI" dirty="0"/>
              <a:t>Perinnönjaon oikaisua koskeva vaatimus voidaan esittää vapaamuotoisesti niille, jotka ovat ottaneet perinnön vastaan. </a:t>
            </a:r>
            <a:endParaRPr lang="fi-FI" dirty="0" smtClean="0"/>
          </a:p>
          <a:p>
            <a:r>
              <a:rPr lang="fi-FI" dirty="0" smtClean="0"/>
              <a:t>Jos </a:t>
            </a:r>
            <a:r>
              <a:rPr lang="fi-FI" dirty="0"/>
              <a:t>perinnönjaon oikaisusta ei vaatimuksen esittämisen jälkeen päästä sopimukseen, oikaisua vaativa PK 23a:9 ja 11:n perusteella hakea pesänselvittäjän määräämistä huolehtimaan omaisuuden palauttamisesta kuolinpesälle sekä pesänjakajan määräämistä toimittamaan oikaisujako.</a:t>
            </a:r>
          </a:p>
          <a:p>
            <a:endParaRPr lang="fi-FI" dirty="0"/>
          </a:p>
        </p:txBody>
      </p:sp>
    </p:spTree>
    <p:extLst>
      <p:ext uri="{BB962C8B-B14F-4D97-AF65-F5344CB8AC3E}">
        <p14:creationId xmlns:p14="http://schemas.microsoft.com/office/powerpoint/2010/main" val="248820202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295739" y="274638"/>
            <a:ext cx="8391061" cy="6387668"/>
          </a:xfrm>
        </p:spPr>
        <p:txBody>
          <a:bodyPr>
            <a:normAutofit fontScale="85000" lnSpcReduction="10000"/>
          </a:bodyPr>
          <a:lstStyle/>
          <a:p>
            <a:r>
              <a:rPr lang="fi-FI" dirty="0" smtClean="0"/>
              <a:t>PK 23a:2: palautus esinekohtaista, lähtökohtaisesti kaikki omaisuus</a:t>
            </a:r>
          </a:p>
          <a:p>
            <a:r>
              <a:rPr lang="fi-FI" dirty="0" smtClean="0"/>
              <a:t>erityisjälkisäädöksen </a:t>
            </a:r>
            <a:r>
              <a:rPr lang="fi-FI" dirty="0"/>
              <a:t>saaja on palautusvelvollinen, jos testamentti loukkaa oikaisua vaativan lakiosaa tai muuta </a:t>
            </a:r>
            <a:r>
              <a:rPr lang="fi-FI" dirty="0" smtClean="0"/>
              <a:t>oikeutta (PK 7:5). </a:t>
            </a:r>
          </a:p>
          <a:p>
            <a:r>
              <a:rPr lang="fi-FI" dirty="0" smtClean="0"/>
              <a:t>Palautusvelvollisuus voi koskea: a) sellaisen </a:t>
            </a:r>
            <a:r>
              <a:rPr lang="fi-FI" dirty="0"/>
              <a:t>omaisuuden palauttamista, johon testamentin saaja on erityisjälkisäädöksellä saanut </a:t>
            </a:r>
            <a:r>
              <a:rPr lang="fi-FI" dirty="0" smtClean="0"/>
              <a:t>omistusoikeuden, tai b) </a:t>
            </a:r>
            <a:r>
              <a:rPr lang="fi-FI" dirty="0"/>
              <a:t>palautusvelvollisuus voi tarkoittaa </a:t>
            </a:r>
            <a:r>
              <a:rPr lang="fi-FI" dirty="0" smtClean="0"/>
              <a:t>myös </a:t>
            </a:r>
            <a:r>
              <a:rPr lang="fi-FI" dirty="0"/>
              <a:t>testamentilla myönnetystä käyttöoikeudesta luopumista siltä osin kuin käyttöoikeus rajoittaa perillisen oikeutta määrätä hänelle lakiosana tulevasta </a:t>
            </a:r>
            <a:r>
              <a:rPr lang="fi-FI" dirty="0" smtClean="0"/>
              <a:t>omaisuudesta tai c) tilanteet</a:t>
            </a:r>
            <a:r>
              <a:rPr lang="fi-FI" dirty="0"/>
              <a:t>, joissa erityisjälkisäädös on myöhemmin tehdyllä yleistestamentilla peruutettu, jolloin erityisjälkisäädöksen täyttäminen loukkaa yleistestamentin saajan oikeutta.</a:t>
            </a:r>
          </a:p>
          <a:p>
            <a:endParaRPr lang="fi-FI" dirty="0"/>
          </a:p>
        </p:txBody>
      </p:sp>
    </p:spTree>
    <p:extLst>
      <p:ext uri="{BB962C8B-B14F-4D97-AF65-F5344CB8AC3E}">
        <p14:creationId xmlns:p14="http://schemas.microsoft.com/office/powerpoint/2010/main" val="309907142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274638"/>
            <a:ext cx="8229600" cy="5851525"/>
          </a:xfrm>
        </p:spPr>
        <p:txBody>
          <a:bodyPr>
            <a:normAutofit/>
          </a:bodyPr>
          <a:lstStyle/>
          <a:p>
            <a:r>
              <a:rPr lang="fi-FI" dirty="0" smtClean="0"/>
              <a:t>PK </a:t>
            </a:r>
            <a:r>
              <a:rPr lang="fi-FI" dirty="0"/>
              <a:t>8 luvussa tarkoitettuna avustuksena tai hyvityksenä taikka </a:t>
            </a:r>
            <a:r>
              <a:rPr lang="fi-FI" dirty="0" smtClean="0"/>
              <a:t>PK </a:t>
            </a:r>
            <a:r>
              <a:rPr lang="fi-FI" dirty="0"/>
              <a:t>18 luvussa tarkoitettuna elatuksena saatu omaisuus tulee palauttaa vain, jos omaisuutta on saatu </a:t>
            </a:r>
            <a:r>
              <a:rPr lang="fi-FI" u="sng" dirty="0"/>
              <a:t>huomattavasti </a:t>
            </a:r>
            <a:r>
              <a:rPr lang="fi-FI" dirty="0"/>
              <a:t>enemmän kuin mihin sen saaja olisi ollut oikeutettu</a:t>
            </a:r>
            <a:r>
              <a:rPr lang="fi-FI" dirty="0" smtClean="0"/>
              <a:t>.</a:t>
            </a:r>
          </a:p>
          <a:p>
            <a:r>
              <a:rPr lang="fi-FI" dirty="0" smtClean="0">
                <a:sym typeface="Wingdings"/>
              </a:rPr>
              <a:t> PK 23a:2:n luettelo palautusvelvollisista on tyhjentävä</a:t>
            </a:r>
          </a:p>
          <a:p>
            <a:r>
              <a:rPr lang="fi-FI" dirty="0" smtClean="0"/>
              <a:t>vainajan velkana </a:t>
            </a:r>
          </a:p>
          <a:p>
            <a:r>
              <a:rPr lang="fi-FI" dirty="0" smtClean="0">
                <a:sym typeface="Wingdings"/>
              </a:rPr>
              <a:t></a:t>
            </a:r>
            <a:endParaRPr lang="fi-FI" dirty="0"/>
          </a:p>
        </p:txBody>
      </p:sp>
    </p:spTree>
    <p:extLst>
      <p:ext uri="{BB962C8B-B14F-4D97-AF65-F5344CB8AC3E}">
        <p14:creationId xmlns:p14="http://schemas.microsoft.com/office/powerpoint/2010/main" val="55014563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457200" y="508000"/>
            <a:ext cx="8452338" cy="6174154"/>
          </a:xfrm>
        </p:spPr>
        <p:txBody>
          <a:bodyPr>
            <a:normAutofit/>
          </a:bodyPr>
          <a:lstStyle/>
          <a:p>
            <a:r>
              <a:rPr lang="fi-FI" dirty="0" smtClean="0"/>
              <a:t>Esim. se</a:t>
            </a:r>
            <a:r>
              <a:rPr lang="fi-FI" dirty="0"/>
              <a:t>, jolle perillinen on luovuttanut pesäosuutensa, on suojassa palautusvaatimukselta. </a:t>
            </a:r>
            <a:endParaRPr lang="fi-FI" dirty="0" smtClean="0"/>
          </a:p>
          <a:p>
            <a:r>
              <a:rPr lang="fi-FI" dirty="0" smtClean="0"/>
              <a:t>Palautusvelvollinen </a:t>
            </a:r>
            <a:r>
              <a:rPr lang="fi-FI" dirty="0"/>
              <a:t>on tässä tapauksessa perintöosuutensa luovuttanut osakas ja palautusvelvollisuuden sisältöön sovelletaan säännöksiä, jotka on otettu lakiin siltä varalta, että palautettava omaisuus ei ole tallella. </a:t>
            </a:r>
            <a:endParaRPr lang="fi-FI" dirty="0" smtClean="0"/>
          </a:p>
          <a:p>
            <a:r>
              <a:rPr lang="fi-FI" dirty="0" smtClean="0"/>
              <a:t>Luovuttajan ja luovutuksensaajan välinen sopimusoikeudellinen kysymys: jäänkö sopimus päteväksi</a:t>
            </a:r>
            <a:endParaRPr lang="fi-FI" dirty="0"/>
          </a:p>
        </p:txBody>
      </p:sp>
    </p:spTree>
    <p:extLst>
      <p:ext uri="{BB962C8B-B14F-4D97-AF65-F5344CB8AC3E}">
        <p14:creationId xmlns:p14="http://schemas.microsoft.com/office/powerpoint/2010/main" val="76342754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0" y="274638"/>
            <a:ext cx="8909538" cy="6439853"/>
          </a:xfrm>
        </p:spPr>
        <p:txBody>
          <a:bodyPr>
            <a:normAutofit/>
          </a:bodyPr>
          <a:lstStyle/>
          <a:p>
            <a:r>
              <a:rPr lang="fi-FI" dirty="0" smtClean="0"/>
              <a:t>PK 23a:2.2: Ei palautusvelvollisuutta, jos ilmeistä</a:t>
            </a:r>
            <a:r>
              <a:rPr lang="fi-FI" dirty="0"/>
              <a:t>, että omaisuuden palauttaminen ei ole tarpeen oikaisua vaativan oikeuden turvaamiseksi. </a:t>
            </a:r>
            <a:endParaRPr lang="fi-FI" dirty="0" smtClean="0"/>
          </a:p>
          <a:p>
            <a:r>
              <a:rPr lang="fi-FI" dirty="0" smtClean="0"/>
              <a:t>Esimerkki: miehen </a:t>
            </a:r>
            <a:r>
              <a:rPr lang="fi-FI" dirty="0"/>
              <a:t>testamentissa määrätään rintaperilliset saamaan lakiosansa ja jäljelle jäävä osuus jää yleistestamentilla leskelle. Uuden perillisen ilmaantuminen osapuoleksi jakoon merkitsee tällöin sitä, että omaisuus, josta perittävä ei ole voinut testamentilla määrätä, jaetaan aikaisempaa useamman perillisen kesken. </a:t>
            </a:r>
          </a:p>
        </p:txBody>
      </p:sp>
    </p:spTree>
    <p:extLst>
      <p:ext uri="{BB962C8B-B14F-4D97-AF65-F5344CB8AC3E}">
        <p14:creationId xmlns:p14="http://schemas.microsoft.com/office/powerpoint/2010/main" val="15281851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191361" y="320358"/>
            <a:ext cx="8495439" cy="5805806"/>
          </a:xfrm>
        </p:spPr>
        <p:txBody>
          <a:bodyPr>
            <a:normAutofit fontScale="85000" lnSpcReduction="10000"/>
          </a:bodyPr>
          <a:lstStyle/>
          <a:p>
            <a:r>
              <a:rPr lang="fi-FI" dirty="0" smtClean="0"/>
              <a:t>PK 23a:3: Palautusvelvollisuus pääsääntöisesti </a:t>
            </a:r>
            <a:r>
              <a:rPr lang="fi-FI" dirty="0"/>
              <a:t>esinekohtaista. </a:t>
            </a:r>
            <a:endParaRPr lang="fi-FI" dirty="0" smtClean="0"/>
          </a:p>
          <a:p>
            <a:r>
              <a:rPr lang="fi-FI" dirty="0" smtClean="0"/>
              <a:t>Esinekohtaisuudesta voidaan poiketa esimerkiksi </a:t>
            </a:r>
            <a:r>
              <a:rPr lang="fi-FI" dirty="0"/>
              <a:t>tilanteessa, jossa oikaisua vaativa on tullut perillisen asemaan vasta perinnönjaon toimittamisen jälkeen. </a:t>
            </a:r>
            <a:endParaRPr lang="fi-FI" dirty="0" smtClean="0"/>
          </a:p>
          <a:p>
            <a:r>
              <a:rPr lang="fi-FI" dirty="0" smtClean="0"/>
              <a:t>Esimerkki: 300 </a:t>
            </a:r>
            <a:r>
              <a:rPr lang="fi-FI" dirty="0"/>
              <a:t>000 euron arvoinen jäämistö on jaettu perittävän kahden lapsen kesken. Tällöin kumpikin on saanut omaisuutta 150 000 euron arvosta. Jos jaon jälkeen perillisen asemaan tulee perittävän kolmas lapsi, kumpikin jakoon osallistuneista lapsista voisi esinekohtaisen palautusvelvollisuuden sijasta maksaa kuolinpesälle korvauksena 50 000 euroa</a:t>
            </a:r>
            <a:r>
              <a:rPr lang="fi-FI" dirty="0" smtClean="0"/>
              <a:t>.</a:t>
            </a:r>
          </a:p>
          <a:p>
            <a:r>
              <a:rPr lang="fi-FI" dirty="0" smtClean="0"/>
              <a:t>omaisuuden arvostaminen aikaisemman jaon mukaisesti</a:t>
            </a:r>
            <a:endParaRPr lang="fi-FI" dirty="0"/>
          </a:p>
        </p:txBody>
      </p:sp>
    </p:spTree>
    <p:extLst>
      <p:ext uri="{BB962C8B-B14F-4D97-AF65-F5344CB8AC3E}">
        <p14:creationId xmlns:p14="http://schemas.microsoft.com/office/powerpoint/2010/main" val="364652439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Osituksen oikaisu</a:t>
            </a:r>
            <a:endParaRPr lang="fi-FI" dirty="0"/>
          </a:p>
        </p:txBody>
      </p:sp>
      <p:sp>
        <p:nvSpPr>
          <p:cNvPr id="3" name="Sisällön paikkamerkki 2"/>
          <p:cNvSpPr>
            <a:spLocks noGrp="1"/>
          </p:cNvSpPr>
          <p:nvPr>
            <p:ph idx="1"/>
          </p:nvPr>
        </p:nvSpPr>
        <p:spPr/>
        <p:txBody>
          <a:bodyPr>
            <a:normAutofit lnSpcReduction="10000"/>
          </a:bodyPr>
          <a:lstStyle/>
          <a:p>
            <a:r>
              <a:rPr lang="fi-FI" dirty="0" smtClean="0"/>
              <a:t>Jos </a:t>
            </a:r>
            <a:r>
              <a:rPr lang="fi-FI" dirty="0"/>
              <a:t>perittävän kuoleman jälkeen on toimitettu ositus tai omaisuuden erottelu ja kuolinpesä on tuolloin luovuttanut omaisuutta avio- tai avopuolisolle huomattavasti enemmän kuin se olisi ollut velvollinen luovuttamaan, </a:t>
            </a:r>
            <a:r>
              <a:rPr lang="fi-FI" dirty="0" smtClean="0"/>
              <a:t>voidaan oikaista</a:t>
            </a:r>
            <a:r>
              <a:rPr lang="fi-FI" dirty="0"/>
              <a:t>. </a:t>
            </a:r>
            <a:endParaRPr lang="fi-FI" dirty="0" smtClean="0"/>
          </a:p>
          <a:p>
            <a:r>
              <a:rPr lang="fi-FI" dirty="0" smtClean="0"/>
              <a:t>Sama </a:t>
            </a:r>
            <a:r>
              <a:rPr lang="fi-FI" dirty="0"/>
              <a:t>koskee avopuolisolle annettua avopuolisoiden yhteistalouden purkamisesta annetun lain </a:t>
            </a:r>
            <a:r>
              <a:rPr lang="fi-FI" dirty="0" smtClean="0"/>
              <a:t>hyvitystä</a:t>
            </a:r>
            <a:r>
              <a:rPr lang="fi-FI" dirty="0"/>
              <a:t>.</a:t>
            </a:r>
          </a:p>
        </p:txBody>
      </p:sp>
    </p:spTree>
    <p:extLst>
      <p:ext uri="{BB962C8B-B14F-4D97-AF65-F5344CB8AC3E}">
        <p14:creationId xmlns:p14="http://schemas.microsoft.com/office/powerpoint/2010/main" val="12505027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605692"/>
            <a:ext cx="8229600" cy="5520471"/>
          </a:xfrm>
        </p:spPr>
        <p:txBody>
          <a:bodyPr>
            <a:normAutofit/>
          </a:bodyPr>
          <a:lstStyle/>
          <a:p>
            <a:r>
              <a:rPr lang="fi-FI" dirty="0" smtClean="0"/>
              <a:t>PK 23a:12 säätää edellytykset, joiden nojalla jäämistöosituksesta sivuutetuksi tullut kuolinpesän osakas voi vaatia osituksen oikaisua</a:t>
            </a:r>
          </a:p>
          <a:p>
            <a:r>
              <a:rPr lang="fi-FI" dirty="0" smtClean="0">
                <a:sym typeface="Wingdings"/>
              </a:rPr>
              <a:t> oikaisuvaatimus voi menestyä vain mikäli </a:t>
            </a:r>
            <a:r>
              <a:rPr lang="fi-FI" dirty="0" err="1" smtClean="0">
                <a:sym typeface="Wingdings"/>
              </a:rPr>
              <a:t>kp</a:t>
            </a:r>
            <a:r>
              <a:rPr lang="fi-FI" dirty="0" smtClean="0">
                <a:sym typeface="Wingdings"/>
              </a:rPr>
              <a:t> on luovuttanut leskelle/perillisille huomattavasti enemmän omaisuutta, kuin mihin sillä olisi ollut velvoite</a:t>
            </a:r>
          </a:p>
          <a:p>
            <a:r>
              <a:rPr lang="fi-FI" dirty="0" smtClean="0">
                <a:sym typeface="Wingdings"/>
              </a:rPr>
              <a:t>Ositus </a:t>
            </a:r>
            <a:r>
              <a:rPr lang="fi-FI" dirty="0" err="1" smtClean="0">
                <a:sym typeface="Wingdings"/>
              </a:rPr>
              <a:t>tms</a:t>
            </a:r>
            <a:r>
              <a:rPr lang="fi-FI" dirty="0" smtClean="0">
                <a:sym typeface="Wingdings"/>
              </a:rPr>
              <a:t> ei peräydy vaan tapahtuu ”perusteettoman edun palauttaminen”</a:t>
            </a:r>
            <a:endParaRPr lang="fi-FI" dirty="0"/>
          </a:p>
        </p:txBody>
      </p:sp>
    </p:spTree>
    <p:extLst>
      <p:ext uri="{BB962C8B-B14F-4D97-AF65-F5344CB8AC3E}">
        <p14:creationId xmlns:p14="http://schemas.microsoft.com/office/powerpoint/2010/main" val="422907443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Huomioitavaa</a:t>
            </a:r>
            <a:endParaRPr lang="fi-FI" dirty="0"/>
          </a:p>
        </p:txBody>
      </p:sp>
      <p:sp>
        <p:nvSpPr>
          <p:cNvPr id="3" name="Sisällön paikkamerkki 2"/>
          <p:cNvSpPr>
            <a:spLocks noGrp="1"/>
          </p:cNvSpPr>
          <p:nvPr>
            <p:ph idx="1"/>
          </p:nvPr>
        </p:nvSpPr>
        <p:spPr/>
        <p:txBody>
          <a:bodyPr>
            <a:normAutofit fontScale="92500"/>
          </a:bodyPr>
          <a:lstStyle/>
          <a:p>
            <a:r>
              <a:rPr lang="fi-FI" dirty="0" smtClean="0"/>
              <a:t>Ei sovellu tasinko-omaisuuden vääränlaiseen yksilöintiin</a:t>
            </a:r>
          </a:p>
          <a:p>
            <a:r>
              <a:rPr lang="fi-FI" dirty="0" smtClean="0"/>
              <a:t>Ei pelkkä liikasuoritus, vaan huomattava liikasuoritus</a:t>
            </a:r>
          </a:p>
          <a:p>
            <a:r>
              <a:rPr lang="fi-FI" dirty="0" smtClean="0"/>
              <a:t>Vain pelkkään luovutukseen, ei siihen että pesä on luopunut tasinko-oikeudesta</a:t>
            </a:r>
          </a:p>
          <a:p>
            <a:r>
              <a:rPr lang="fi-FI" dirty="0" smtClean="0">
                <a:sym typeface="Wingdings"/>
              </a:rPr>
              <a:t> sivuutettu osakas on huonommassa asemassa kuin missä olisi, jos olisi päässyt mukaan ositukseen ja vaikuttamaan sen lopputulokseen</a:t>
            </a:r>
            <a:endParaRPr lang="fi-FI" dirty="0"/>
          </a:p>
        </p:txBody>
      </p:sp>
    </p:spTree>
    <p:extLst>
      <p:ext uri="{BB962C8B-B14F-4D97-AF65-F5344CB8AC3E}">
        <p14:creationId xmlns:p14="http://schemas.microsoft.com/office/powerpoint/2010/main" val="630418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521852"/>
            <a:ext cx="8229600" cy="5604311"/>
          </a:xfrm>
        </p:spPr>
        <p:txBody>
          <a:bodyPr>
            <a:normAutofit fontScale="92500" lnSpcReduction="10000"/>
          </a:bodyPr>
          <a:lstStyle/>
          <a:p>
            <a:r>
              <a:rPr lang="fi-FI" dirty="0" smtClean="0"/>
              <a:t>Testamentin </a:t>
            </a:r>
            <a:r>
              <a:rPr lang="fi-FI" dirty="0"/>
              <a:t>saaja antaa hyväkseen tehdyn omistusoikeustestamentin tiedoksi lakimääräisille perillisille viipeellä, mutta ennen kuin </a:t>
            </a:r>
            <a:r>
              <a:rPr lang="fi-FI" dirty="0" smtClean="0"/>
              <a:t>testamenttiin </a:t>
            </a:r>
            <a:r>
              <a:rPr lang="fi-FI" dirty="0"/>
              <a:t>perustuva oikeus vanhenee, ja lakimääräiset </a:t>
            </a:r>
            <a:r>
              <a:rPr lang="fi-FI" dirty="0" smtClean="0"/>
              <a:t>perilliset </a:t>
            </a:r>
            <a:r>
              <a:rPr lang="fi-FI" dirty="0"/>
              <a:t>ovat tällöin jo jakaneet perinnön. </a:t>
            </a:r>
            <a:endParaRPr lang="fi-FI" dirty="0" smtClean="0"/>
          </a:p>
          <a:p>
            <a:r>
              <a:rPr lang="fi-FI" dirty="0"/>
              <a:t>Perillinen on salannut muilta jakoon osallisilta testamentin, joka on tehty näiden hyväksi. Tuomioistuimella on mahdollisuus määrätä, että testamentin salannut perillinen julistetaan menettäneeksi joko kokonaan tai osaksi oikeutensa perintöön. </a:t>
            </a:r>
          </a:p>
        </p:txBody>
      </p:sp>
    </p:spTree>
    <p:extLst>
      <p:ext uri="{BB962C8B-B14F-4D97-AF65-F5344CB8AC3E}">
        <p14:creationId xmlns:p14="http://schemas.microsoft.com/office/powerpoint/2010/main" val="50837165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Esimerkki: kuolinpesä on luopunut oikeudesta saada tasinkoa 200.000 euroa. </a:t>
            </a:r>
          </a:p>
          <a:p>
            <a:r>
              <a:rPr lang="fi-FI" dirty="0" smtClean="0"/>
              <a:t>Nyt ei kysymys AL 103.2 §:n mukaisesta tasinkoprivilegistä</a:t>
            </a:r>
          </a:p>
          <a:p>
            <a:r>
              <a:rPr lang="fi-FI" dirty="0" smtClean="0"/>
              <a:t>Lohi: ajatusvirhe !</a:t>
            </a:r>
            <a:endParaRPr lang="fi-FI" dirty="0"/>
          </a:p>
        </p:txBody>
      </p:sp>
    </p:spTree>
    <p:extLst>
      <p:ext uri="{BB962C8B-B14F-4D97-AF65-F5344CB8AC3E}">
        <p14:creationId xmlns:p14="http://schemas.microsoft.com/office/powerpoint/2010/main" val="35057666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Jos osituslaskelma osoittaa ylisuuren luovutuksen, miltä osin pitää palauttaa ?</a:t>
            </a:r>
          </a:p>
          <a:p>
            <a:r>
              <a:rPr lang="fi-FI" dirty="0" smtClean="0"/>
              <a:t>Vain osuus, joka on huomattavaa suoritusta, eli kuolinpesään voi palauttamisen jälkeen jäädä edelleen vajausta</a:t>
            </a:r>
          </a:p>
          <a:p>
            <a:r>
              <a:rPr lang="fi-FI" dirty="0" smtClean="0"/>
              <a:t>Helin: palautettavan määrän tarkastelu ns. varovaisuusperiaatteella</a:t>
            </a:r>
          </a:p>
          <a:p>
            <a:endParaRPr lang="fi-FI" dirty="0" smtClean="0"/>
          </a:p>
          <a:p>
            <a:endParaRPr lang="fi-FI" dirty="0"/>
          </a:p>
        </p:txBody>
      </p:sp>
    </p:spTree>
    <p:extLst>
      <p:ext uri="{BB962C8B-B14F-4D97-AF65-F5344CB8AC3E}">
        <p14:creationId xmlns:p14="http://schemas.microsoft.com/office/powerpoint/2010/main" val="327981479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lnSpcReduction="10000"/>
          </a:bodyPr>
          <a:lstStyle/>
          <a:p>
            <a:r>
              <a:rPr lang="fi-FI" dirty="0" smtClean="0"/>
              <a:t>Palautusvelvollisuus rajoittuu määrään, jolla oikaisua vaatineen perintöosuus on ylisuuren tasingon johdosta pienentynyt</a:t>
            </a:r>
          </a:p>
          <a:p>
            <a:r>
              <a:rPr lang="fi-FI" dirty="0" smtClean="0"/>
              <a:t>Esimerkki: Pirjolta jäivät lapset Elli ja Eelis. He luovuttavat leskelle 120.000 euroa enemmän tasinkoa kuin mitä laskelma osoittaa. Osituksen jälkeen ilmaantuu Pirjon ”uusi” lapsi Iivo, joka vaatii osituksen oikaisua. Lesken palautusvelvollisuus on 1/3 x 120.000 euroa. </a:t>
            </a:r>
            <a:endParaRPr lang="fi-FI" dirty="0"/>
          </a:p>
        </p:txBody>
      </p:sp>
    </p:spTree>
    <p:extLst>
      <p:ext uri="{BB962C8B-B14F-4D97-AF65-F5344CB8AC3E}">
        <p14:creationId xmlns:p14="http://schemas.microsoft.com/office/powerpoint/2010/main" val="388345883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lstStyle/>
          <a:p>
            <a:r>
              <a:rPr lang="fi-FI" dirty="0" smtClean="0"/>
              <a:t>Palautusvastuun esineellisyys: vastuu aina ensi sijassa arvomääräinen - </a:t>
            </a:r>
            <a:r>
              <a:rPr lang="fi-FI" dirty="0" err="1" smtClean="0"/>
              <a:t>vrt</a:t>
            </a:r>
            <a:r>
              <a:rPr lang="fi-FI" dirty="0" smtClean="0"/>
              <a:t> perinnönjaon oikaisu</a:t>
            </a:r>
          </a:p>
          <a:p>
            <a:r>
              <a:rPr lang="fi-FI" dirty="0" smtClean="0"/>
              <a:t>PK 23a:12:ssä ei ole viittaussäännöstä luontaispalautusta koskevaan pykälään; silti pidettävä mahdollisena palauttaa saatuna omaisuutena</a:t>
            </a:r>
            <a:endParaRPr lang="fi-FI" dirty="0"/>
          </a:p>
        </p:txBody>
      </p:sp>
    </p:spTree>
    <p:extLst>
      <p:ext uri="{BB962C8B-B14F-4D97-AF65-F5344CB8AC3E}">
        <p14:creationId xmlns:p14="http://schemas.microsoft.com/office/powerpoint/2010/main" val="23255194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457200" y="852358"/>
            <a:ext cx="8229600" cy="5273805"/>
          </a:xfrm>
        </p:spPr>
        <p:txBody>
          <a:bodyPr/>
          <a:lstStyle/>
          <a:p>
            <a:r>
              <a:rPr lang="fi-FI" dirty="0" smtClean="0"/>
              <a:t>Jos valitsee esinepalautuksen, kuka päättää mitä omaisuutta ?</a:t>
            </a:r>
          </a:p>
          <a:p>
            <a:r>
              <a:rPr lang="fi-FI" dirty="0" smtClean="0"/>
              <a:t>Palauttajan päätösvalta rajoitettu, tasingon yksilöintiä koskevat periaatteet</a:t>
            </a:r>
          </a:p>
          <a:p>
            <a:r>
              <a:rPr lang="fi-FI" dirty="0" smtClean="0">
                <a:sym typeface="Wingdings"/>
              </a:rPr>
              <a:t> pesänselvittäjä kuulee tässä erityisesti tasinkoa alun perin luovuttanutta tahoa. Jos palautusvelvollinen ei suostu, lopullinen ratkaisu saadaan tuomioistuimesta kun </a:t>
            </a:r>
            <a:r>
              <a:rPr lang="fi-FI" dirty="0" err="1" smtClean="0">
                <a:sym typeface="Wingdings"/>
              </a:rPr>
              <a:t>ps</a:t>
            </a:r>
            <a:r>
              <a:rPr lang="fi-FI" dirty="0" smtClean="0">
                <a:sym typeface="Wingdings"/>
              </a:rPr>
              <a:t> ajaa palautuskannetta (oikeuskirjallisuudessa tältä osin erimielisyyttä)</a:t>
            </a:r>
            <a:endParaRPr lang="fi-FI" dirty="0"/>
          </a:p>
        </p:txBody>
      </p:sp>
    </p:spTree>
    <p:extLst>
      <p:ext uri="{BB962C8B-B14F-4D97-AF65-F5344CB8AC3E}">
        <p14:creationId xmlns:p14="http://schemas.microsoft.com/office/powerpoint/2010/main" val="234140889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1417638"/>
          </a:xfrm>
        </p:spPr>
        <p:txBody>
          <a:bodyPr/>
          <a:lstStyle/>
          <a:p>
            <a:r>
              <a:rPr lang="fi-FI" dirty="0" smtClean="0"/>
              <a:t>Esimerkki (Tapani Lohi)</a:t>
            </a:r>
            <a:endParaRPr lang="fi-FI" dirty="0"/>
          </a:p>
        </p:txBody>
      </p:sp>
      <p:sp>
        <p:nvSpPr>
          <p:cNvPr id="3" name="Sisällön paikkamerkki 2"/>
          <p:cNvSpPr>
            <a:spLocks noGrp="1"/>
          </p:cNvSpPr>
          <p:nvPr>
            <p:ph idx="1"/>
          </p:nvPr>
        </p:nvSpPr>
        <p:spPr>
          <a:xfrm>
            <a:off x="457200" y="1172308"/>
            <a:ext cx="8229600" cy="4953855"/>
          </a:xfrm>
        </p:spPr>
        <p:txBody>
          <a:bodyPr>
            <a:normAutofit fontScale="92500" lnSpcReduction="20000"/>
          </a:bodyPr>
          <a:lstStyle/>
          <a:p>
            <a:pPr marL="0" indent="0">
              <a:buNone/>
            </a:pPr>
            <a:r>
              <a:rPr lang="fi-FI" dirty="0" smtClean="0"/>
              <a:t>P on kuollut ja ositus toimitettu osakkaiden C:n ja D:n toimesta, F jätetty osituksen ulkopuolelle. C ja D ovat toimineet </a:t>
            </a:r>
            <a:r>
              <a:rPr lang="fi-FI" dirty="0" err="1" smtClean="0"/>
              <a:t>mala</a:t>
            </a:r>
            <a:r>
              <a:rPr lang="fi-FI" dirty="0" smtClean="0"/>
              <a:t> </a:t>
            </a:r>
            <a:r>
              <a:rPr lang="fi-FI" dirty="0" err="1" smtClean="0"/>
              <a:t>fides</a:t>
            </a:r>
            <a:r>
              <a:rPr lang="fi-FI" dirty="0"/>
              <a:t> </a:t>
            </a:r>
            <a:r>
              <a:rPr lang="fi-FI" dirty="0" smtClean="0"/>
              <a:t>eli tarkoituksella jättäneet F:n ulos. C ja D luopuneet tasingosta. F ei voi vaatia PK 23a:12:n soveltamista.</a:t>
            </a:r>
          </a:p>
          <a:p>
            <a:pPr marL="0" indent="0">
              <a:buNone/>
            </a:pPr>
            <a:r>
              <a:rPr lang="fi-FI" dirty="0" smtClean="0"/>
              <a:t>Ratkaisu: jäämistöositus on kokonaan tehoton siitä riippumatta, mikä sen lopputulos on sisällöllisesti. F voi vaatia laillisen osituksen toimittamista. Jos tasinkoa on maksettu, tulee se maksaa kokonaan takaisin.</a:t>
            </a:r>
          </a:p>
          <a:p>
            <a:pPr marL="0" indent="0">
              <a:buNone/>
            </a:pPr>
            <a:r>
              <a:rPr lang="fi-FI" dirty="0" smtClean="0">
                <a:sym typeface="Wingdings"/>
              </a:rPr>
              <a:t> Osituksen perusedellytykset puuttuvat, ex </a:t>
            </a:r>
            <a:r>
              <a:rPr lang="fi-FI" dirty="0" err="1" smtClean="0">
                <a:sym typeface="Wingdings"/>
              </a:rPr>
              <a:t>anal</a:t>
            </a:r>
            <a:r>
              <a:rPr lang="fi-FI" dirty="0" smtClean="0">
                <a:sym typeface="Wingdings"/>
              </a:rPr>
              <a:t>. </a:t>
            </a:r>
            <a:r>
              <a:rPr lang="fi-FI" dirty="0" err="1" smtClean="0">
                <a:sym typeface="Wingdings"/>
              </a:rPr>
              <a:t>OikTL</a:t>
            </a:r>
            <a:r>
              <a:rPr lang="fi-FI" dirty="0" smtClean="0">
                <a:sym typeface="Wingdings"/>
              </a:rPr>
              <a:t> 33 §</a:t>
            </a:r>
            <a:endParaRPr lang="fi-FI" dirty="0"/>
          </a:p>
        </p:txBody>
      </p:sp>
    </p:spTree>
    <p:extLst>
      <p:ext uri="{BB962C8B-B14F-4D97-AF65-F5344CB8AC3E}">
        <p14:creationId xmlns:p14="http://schemas.microsoft.com/office/powerpoint/2010/main" val="77767265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Sovittelu PK 23a:8:</a:t>
            </a:r>
            <a:endParaRPr lang="fi-FI" dirty="0"/>
          </a:p>
        </p:txBody>
      </p:sp>
      <p:sp>
        <p:nvSpPr>
          <p:cNvPr id="3" name="Sisällön paikkamerkki 2"/>
          <p:cNvSpPr>
            <a:spLocks noGrp="1"/>
          </p:cNvSpPr>
          <p:nvPr>
            <p:ph idx="1"/>
          </p:nvPr>
        </p:nvSpPr>
        <p:spPr>
          <a:xfrm>
            <a:off x="457200" y="1417637"/>
            <a:ext cx="8229600" cy="5132695"/>
          </a:xfrm>
        </p:spPr>
        <p:txBody>
          <a:bodyPr>
            <a:normAutofit/>
          </a:bodyPr>
          <a:lstStyle/>
          <a:p>
            <a:r>
              <a:rPr lang="fi-FI" dirty="0" smtClean="0"/>
              <a:t>erityisesti </a:t>
            </a:r>
            <a:r>
              <a:rPr lang="fi-FI" dirty="0"/>
              <a:t>huomioon </a:t>
            </a:r>
            <a:r>
              <a:rPr lang="fi-FI" dirty="0" smtClean="0"/>
              <a:t>otettavat seikat </a:t>
            </a:r>
            <a:r>
              <a:rPr lang="fi-FI" dirty="0"/>
              <a:t>muun muassa </a:t>
            </a:r>
            <a:r>
              <a:rPr lang="fi-FI" u="sng" dirty="0"/>
              <a:t>palautusvelvollisen tietoisuus </a:t>
            </a:r>
            <a:r>
              <a:rPr lang="fi-FI" dirty="0"/>
              <a:t>oikaisua vaativan oikeudesta jäämistöön, omaisuuden saamisesta palautusvaatimuksen esittämiseen </a:t>
            </a:r>
            <a:r>
              <a:rPr lang="fi-FI" u="sng" dirty="0"/>
              <a:t>kulunut aika </a:t>
            </a:r>
            <a:r>
              <a:rPr lang="fi-FI" dirty="0"/>
              <a:t>sekä </a:t>
            </a:r>
            <a:r>
              <a:rPr lang="fi-FI" u="sng" dirty="0"/>
              <a:t>palautusvelvollisen ja oikaisua vaativan taloudelliset olosuhteet</a:t>
            </a:r>
            <a:r>
              <a:rPr lang="fi-FI" dirty="0"/>
              <a:t>. </a:t>
            </a:r>
            <a:endParaRPr lang="fi-FI" dirty="0" smtClean="0"/>
          </a:p>
        </p:txBody>
      </p:sp>
    </p:spTree>
    <p:extLst>
      <p:ext uri="{BB962C8B-B14F-4D97-AF65-F5344CB8AC3E}">
        <p14:creationId xmlns:p14="http://schemas.microsoft.com/office/powerpoint/2010/main" val="45019036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125448"/>
          </a:xfrm>
        </p:spPr>
        <p:txBody>
          <a:bodyPr>
            <a:normAutofit fontScale="90000"/>
          </a:bodyPr>
          <a:lstStyle/>
          <a:p>
            <a:endParaRPr lang="fi-FI" dirty="0"/>
          </a:p>
        </p:txBody>
      </p:sp>
      <p:sp>
        <p:nvSpPr>
          <p:cNvPr id="3" name="Sisällön paikkamerkki 2"/>
          <p:cNvSpPr>
            <a:spLocks noGrp="1"/>
          </p:cNvSpPr>
          <p:nvPr>
            <p:ph idx="1"/>
          </p:nvPr>
        </p:nvSpPr>
        <p:spPr>
          <a:xfrm>
            <a:off x="457200" y="574037"/>
            <a:ext cx="8229600" cy="5552126"/>
          </a:xfrm>
        </p:spPr>
        <p:txBody>
          <a:bodyPr>
            <a:normAutofit/>
          </a:bodyPr>
          <a:lstStyle/>
          <a:p>
            <a:r>
              <a:rPr lang="fi-FI" dirty="0" smtClean="0"/>
              <a:t>Palautusvelvollisen </a:t>
            </a:r>
            <a:r>
              <a:rPr lang="fi-FI" dirty="0"/>
              <a:t>täytynee käytännössä lähes aina katsoa olleen vilpittömässä mielessä, jos oikaisua vaativa on tullut isyyden vahvistamisen kautta perillisasemaan vasta jaon toimittamisen jälkeen. Sille seikalle, että palautusvelvollinen on tiennyt avioliiton ulkopuolella syntyneestä lapsesta, ei yleensä voida antaa </a:t>
            </a:r>
            <a:r>
              <a:rPr lang="fi-FI" dirty="0" smtClean="0"/>
              <a:t>merkitystä</a:t>
            </a:r>
          </a:p>
          <a:p>
            <a:r>
              <a:rPr lang="fi-FI" dirty="0" smtClean="0"/>
              <a:t>Yhteydenotot </a:t>
            </a:r>
            <a:r>
              <a:rPr lang="fi-FI" dirty="0" err="1" smtClean="0"/>
              <a:t>tms</a:t>
            </a:r>
            <a:r>
              <a:rPr lang="fi-FI" dirty="0" smtClean="0"/>
              <a:t> ? </a:t>
            </a:r>
            <a:endParaRPr lang="fi-FI" dirty="0"/>
          </a:p>
        </p:txBody>
      </p:sp>
    </p:spTree>
    <p:extLst>
      <p:ext uri="{BB962C8B-B14F-4D97-AF65-F5344CB8AC3E}">
        <p14:creationId xmlns:p14="http://schemas.microsoft.com/office/powerpoint/2010/main" val="30550427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173964" y="527538"/>
            <a:ext cx="8837388" cy="6169558"/>
          </a:xfrm>
        </p:spPr>
        <p:txBody>
          <a:bodyPr>
            <a:normAutofit/>
          </a:bodyPr>
          <a:lstStyle/>
          <a:p>
            <a:r>
              <a:rPr lang="fi-FI" dirty="0" smtClean="0"/>
              <a:t>Kulunut aika, sulautuminen osaksi varallisuutta</a:t>
            </a:r>
          </a:p>
          <a:p>
            <a:r>
              <a:rPr lang="fi-FI" dirty="0" smtClean="0"/>
              <a:t>Tarveperusteet: </a:t>
            </a:r>
            <a:r>
              <a:rPr lang="fi-FI" dirty="0"/>
              <a:t>s</a:t>
            </a:r>
            <a:r>
              <a:rPr lang="fi-FI" dirty="0" smtClean="0"/>
              <a:t>ovittelua </a:t>
            </a:r>
            <a:r>
              <a:rPr lang="fi-FI" dirty="0"/>
              <a:t>vastaan puhuu, jos oikaisua vaativan toimeentulon kannalta on tärkeää, että hän saa koko perintönsä. Se, että palauttaminen vaarantaisi palautusvelvollisen toimeentulon, vaikuttaa puolestaan sovittelua puoltavana tekijänä.</a:t>
            </a:r>
          </a:p>
          <a:p>
            <a:r>
              <a:rPr lang="fi-FI" dirty="0"/>
              <a:t>Sovitteluharkinnassa voidaan ottaa huomioon myös muut edellä mainittuihin verrattavat seikat. </a:t>
            </a:r>
            <a:endParaRPr lang="fi-FI" dirty="0" smtClean="0"/>
          </a:p>
          <a:p>
            <a:r>
              <a:rPr lang="fi-FI" dirty="0" smtClean="0">
                <a:sym typeface="Wingdings"/>
              </a:rPr>
              <a:t> liialliset perintöverot ei saatavissa takaisin</a:t>
            </a:r>
          </a:p>
          <a:p>
            <a:r>
              <a:rPr lang="fi-FI" dirty="0" smtClean="0">
                <a:sym typeface="Wingdings"/>
              </a:rPr>
              <a:t> isyyskanne tarkoituksella lykätty </a:t>
            </a:r>
            <a:r>
              <a:rPr lang="fi-FI" dirty="0" err="1" smtClean="0">
                <a:sym typeface="Wingdings"/>
              </a:rPr>
              <a:t>mala</a:t>
            </a:r>
            <a:r>
              <a:rPr lang="fi-FI" dirty="0" smtClean="0">
                <a:sym typeface="Wingdings"/>
              </a:rPr>
              <a:t> </a:t>
            </a:r>
            <a:r>
              <a:rPr lang="fi-FI" dirty="0" err="1" smtClean="0">
                <a:sym typeface="Wingdings"/>
              </a:rPr>
              <a:t>fides</a:t>
            </a:r>
            <a:endParaRPr lang="fi-FI" dirty="0"/>
          </a:p>
        </p:txBody>
      </p:sp>
    </p:spTree>
    <p:extLst>
      <p:ext uri="{BB962C8B-B14F-4D97-AF65-F5344CB8AC3E}">
        <p14:creationId xmlns:p14="http://schemas.microsoft.com/office/powerpoint/2010/main" val="39446099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fontScale="85000" lnSpcReduction="20000"/>
          </a:bodyPr>
          <a:lstStyle/>
          <a:p>
            <a:r>
              <a:rPr lang="fi-FI" dirty="0" smtClean="0"/>
              <a:t>Säännöksessä </a:t>
            </a:r>
            <a:r>
              <a:rPr lang="fi-FI" dirty="0"/>
              <a:t>ei </a:t>
            </a:r>
            <a:r>
              <a:rPr lang="fi-FI" dirty="0" smtClean="0"/>
              <a:t>sovittelukeinoja</a:t>
            </a:r>
            <a:r>
              <a:rPr lang="fi-FI" dirty="0"/>
              <a:t>. </a:t>
            </a:r>
            <a:endParaRPr lang="fi-FI" dirty="0" smtClean="0"/>
          </a:p>
          <a:p>
            <a:r>
              <a:rPr lang="fi-FI" dirty="0" smtClean="0"/>
              <a:t>Jos </a:t>
            </a:r>
            <a:r>
              <a:rPr lang="fi-FI" dirty="0"/>
              <a:t>palautusvelvollisuus koskee liikaa saadun omaisuuden arvon </a:t>
            </a:r>
            <a:r>
              <a:rPr lang="fi-FI" dirty="0" smtClean="0"/>
              <a:t>palauttamista </a:t>
            </a:r>
            <a:r>
              <a:rPr lang="fi-FI" dirty="0" smtClean="0">
                <a:sym typeface="Wingdings"/>
              </a:rPr>
              <a:t> alennetaan</a:t>
            </a:r>
            <a:r>
              <a:rPr lang="fi-FI" dirty="0" smtClean="0"/>
              <a:t> palautettavaa </a:t>
            </a:r>
            <a:r>
              <a:rPr lang="fi-FI" dirty="0"/>
              <a:t>arvomäärää. </a:t>
            </a:r>
          </a:p>
          <a:p>
            <a:r>
              <a:rPr lang="fi-FI" dirty="0" smtClean="0"/>
              <a:t>antamalla </a:t>
            </a:r>
            <a:r>
              <a:rPr lang="fi-FI" dirty="0"/>
              <a:t>palautusvelvolliselle tavanomaista pitempi maksuaika, jos se on </a:t>
            </a:r>
            <a:r>
              <a:rPr lang="fi-FI" dirty="0" smtClean="0"/>
              <a:t>tarkoituksenmukaista</a:t>
            </a:r>
            <a:endParaRPr lang="fi-FI" dirty="0"/>
          </a:p>
          <a:p>
            <a:r>
              <a:rPr lang="fi-FI" dirty="0" smtClean="0"/>
              <a:t>alentamalla </a:t>
            </a:r>
            <a:r>
              <a:rPr lang="fi-FI" dirty="0"/>
              <a:t>palautettavalle rahamäärälle maksettavaa korkoa. </a:t>
            </a:r>
            <a:endParaRPr lang="fi-FI" dirty="0" smtClean="0"/>
          </a:p>
          <a:p>
            <a:r>
              <a:rPr lang="fi-FI" dirty="0" smtClean="0"/>
              <a:t>Myös </a:t>
            </a:r>
            <a:r>
              <a:rPr lang="fi-FI" dirty="0"/>
              <a:t>palautusvelvollisen velvollisuutta korvata hukkaantuneen omaisuuden arvo tai vahingoittuneen omaisuuden arvon aleneminen voidaan rajoittaa sovittelukeinona (PK 23a:8.2).</a:t>
            </a:r>
          </a:p>
        </p:txBody>
      </p:sp>
    </p:spTree>
    <p:extLst>
      <p:ext uri="{BB962C8B-B14F-4D97-AF65-F5344CB8AC3E}">
        <p14:creationId xmlns:p14="http://schemas.microsoft.com/office/powerpoint/2010/main" val="3408767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flipV="1">
            <a:off x="457200" y="0"/>
            <a:ext cx="8229600" cy="274638"/>
          </a:xfrm>
        </p:spPr>
        <p:txBody>
          <a:bodyPr>
            <a:normAutofit fontScale="90000"/>
          </a:bodyPr>
          <a:lstStyle/>
          <a:p>
            <a:endParaRPr lang="fi-FI"/>
          </a:p>
        </p:txBody>
      </p:sp>
      <p:sp>
        <p:nvSpPr>
          <p:cNvPr id="3" name="Sisällön paikkamerkki 2"/>
          <p:cNvSpPr>
            <a:spLocks noGrp="1"/>
          </p:cNvSpPr>
          <p:nvPr>
            <p:ph idx="1"/>
          </p:nvPr>
        </p:nvSpPr>
        <p:spPr>
          <a:xfrm>
            <a:off x="457200" y="274638"/>
            <a:ext cx="8229600" cy="5851525"/>
          </a:xfrm>
        </p:spPr>
        <p:txBody>
          <a:bodyPr>
            <a:normAutofit/>
          </a:bodyPr>
          <a:lstStyle/>
          <a:p>
            <a:r>
              <a:rPr lang="fi-FI" dirty="0" smtClean="0"/>
              <a:t>Perittävän </a:t>
            </a:r>
            <a:r>
              <a:rPr lang="fi-FI" dirty="0"/>
              <a:t>isyys voidaan vahvistaa toimitetun perinnönjaon jälkeen tai yksinperimystilanteessa hänen kuoltuaan. </a:t>
            </a:r>
            <a:endParaRPr lang="fi-FI" dirty="0" smtClean="0"/>
          </a:p>
          <a:p>
            <a:r>
              <a:rPr lang="fi-FI" dirty="0"/>
              <a:t>Perittävän isyys voidaan kumota toimitetun perinnönjaon </a:t>
            </a:r>
            <a:r>
              <a:rPr lang="fi-FI" dirty="0" smtClean="0"/>
              <a:t>jälkeen.</a:t>
            </a:r>
            <a:endParaRPr lang="fi-FI" dirty="0"/>
          </a:p>
        </p:txBody>
      </p:sp>
    </p:spTree>
    <p:extLst>
      <p:ext uri="{BB962C8B-B14F-4D97-AF65-F5344CB8AC3E}">
        <p14:creationId xmlns:p14="http://schemas.microsoft.com/office/powerpoint/2010/main" val="3705593860"/>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139171" y="487062"/>
            <a:ext cx="8802595" cy="6175243"/>
          </a:xfrm>
        </p:spPr>
        <p:txBody>
          <a:bodyPr>
            <a:normAutofit fontScale="77500" lnSpcReduction="20000"/>
          </a:bodyPr>
          <a:lstStyle/>
          <a:p>
            <a:r>
              <a:rPr lang="fi-FI" dirty="0"/>
              <a:t>Laki ei anna ohjetta siitä, millaista sovittelukeinoa olisi käytettävä tilanteessa, jossa perillinen on esinekohtaisesti velvollinen palauttamaan perintönä saamansa omaisuuden, joka on kokonaisuudessaan tallella. Jos palautusvelvollinen siihen suostuu, sovittelu voitaneen toimittaa niin, että palautusvelvollinen oikeutetaan luontaispalauttamisen sijasta korvaamaan vain liiaksi saamansa omaisuuden arvo tai osa siitä. Jos palautusvelvollinen ei suostu arvon korvaamiseen, lienee meneteltävä niin, että pesänselvittäjä määrää, mitä omaisuuseriä on palautettava. Koska perillisillä on PK 23:8:n mukaan oikeus saada perintönä osa kaikenlaatuisesta omaisuudesta, pesänselvittäjän täytynee pyrkiä siihen, että palautettavaan omaisuuteen sisällytetään kaikenlaatuista omaisuutta, jollei ole PK 23:8:ssa mainittua syytä siitä poiketa. </a:t>
            </a:r>
            <a:endParaRPr lang="fi-FI" dirty="0" smtClean="0"/>
          </a:p>
          <a:p>
            <a:r>
              <a:rPr lang="fi-FI" dirty="0" smtClean="0"/>
              <a:t>Kysymys </a:t>
            </a:r>
            <a:r>
              <a:rPr lang="fi-FI" dirty="0"/>
              <a:t>sovittelusta arvioidaan jokaisen palautusvelvollisen osalta periaatteessa </a:t>
            </a:r>
            <a:r>
              <a:rPr lang="fi-FI" dirty="0" smtClean="0"/>
              <a:t>erikseen; sovittelujen </a:t>
            </a:r>
            <a:r>
              <a:rPr lang="fi-FI" dirty="0"/>
              <a:t>yhteisvaikutuksen täytyy olla kohtuullinen jaon oikaisua vaatineen osalta, </a:t>
            </a:r>
            <a:r>
              <a:rPr lang="fi-FI" dirty="0" smtClean="0"/>
              <a:t>lopuksi </a:t>
            </a:r>
            <a:r>
              <a:rPr lang="fi-FI" dirty="0"/>
              <a:t>kuitenkin </a:t>
            </a:r>
            <a:r>
              <a:rPr lang="fi-FI" dirty="0" smtClean="0"/>
              <a:t>kokonaistarkastelu</a:t>
            </a:r>
            <a:r>
              <a:rPr lang="fi-FI" dirty="0"/>
              <a:t>, jossa arvioidaan lopputulosta oikaisua vaatineen kannalta.</a:t>
            </a:r>
          </a:p>
        </p:txBody>
      </p:sp>
    </p:spTree>
    <p:extLst>
      <p:ext uri="{BB962C8B-B14F-4D97-AF65-F5344CB8AC3E}">
        <p14:creationId xmlns:p14="http://schemas.microsoft.com/office/powerpoint/2010/main" val="328795923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p:txBody>
          <a:bodyPr>
            <a:normAutofit/>
          </a:bodyPr>
          <a:lstStyle/>
          <a:p>
            <a:r>
              <a:rPr lang="fi-FI" dirty="0"/>
              <a:t>Jos palautusvelvollinen on vaatinut palautettavan omaisuuden hukkaantumisesta tai vahingoittumisesta aiheutuneen korvausvastuun sovittelua, sovitteluharkinnassa voidaan edellä mainittujen perusteiden lisäksi ottaa huomioon myös se, mistä syystä omaisuus on hukkaantunut tai vahingoittunut (PK 23a:8.2). </a:t>
            </a:r>
          </a:p>
        </p:txBody>
      </p:sp>
    </p:spTree>
    <p:extLst>
      <p:ext uri="{BB962C8B-B14F-4D97-AF65-F5344CB8AC3E}">
        <p14:creationId xmlns:p14="http://schemas.microsoft.com/office/powerpoint/2010/main" val="28462623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a:p>
        </p:txBody>
      </p:sp>
      <p:sp>
        <p:nvSpPr>
          <p:cNvPr id="3" name="Sisällön paikkamerkki 2"/>
          <p:cNvSpPr>
            <a:spLocks noGrp="1"/>
          </p:cNvSpPr>
          <p:nvPr>
            <p:ph idx="1"/>
          </p:nvPr>
        </p:nvSpPr>
        <p:spPr>
          <a:xfrm>
            <a:off x="0" y="800172"/>
            <a:ext cx="8686800" cy="5722973"/>
          </a:xfrm>
        </p:spPr>
        <p:txBody>
          <a:bodyPr>
            <a:normAutofit lnSpcReduction="10000"/>
          </a:bodyPr>
          <a:lstStyle/>
          <a:p>
            <a:r>
              <a:rPr lang="fi-FI" dirty="0"/>
              <a:t>Omaisuuden palauttamisesta voidaan osakkaiden kesken sopia. Sopimus on PK 23a:9.1:n mukaan tehtävä kirjallisesti. Laissa tai sen perusteluissa ei ole otettu kantaa siihen, mitä muotovaatimuksen noudattamatta jättämisestä </a:t>
            </a:r>
            <a:r>
              <a:rPr lang="fi-FI" dirty="0" smtClean="0"/>
              <a:t>seuraa </a:t>
            </a:r>
            <a:r>
              <a:rPr lang="fi-FI" dirty="0" smtClean="0">
                <a:sym typeface="Wingdings"/>
              </a:rPr>
              <a:t> </a:t>
            </a:r>
            <a:r>
              <a:rPr lang="fi-FI" dirty="0" smtClean="0"/>
              <a:t>varsinainen muotosäännös</a:t>
            </a:r>
            <a:endParaRPr lang="fi-FI" dirty="0"/>
          </a:p>
          <a:p>
            <a:r>
              <a:rPr lang="fi-FI" dirty="0"/>
              <a:t>Koska omaisuuden saajana on palautusvaatimuksen vuoksi uudelleen virkoava kuolinpesä, sopimuksen toisena osapuolena on palautusvelvollinen ja toisena kuolinpesä</a:t>
            </a:r>
            <a:r>
              <a:rPr lang="fi-FI" dirty="0" smtClean="0"/>
              <a:t>. </a:t>
            </a:r>
            <a:r>
              <a:rPr lang="fi-FI" dirty="0"/>
              <a:t>Sopimusta ei siten tehdä oikaisua vaativan ja yksittäisen palautusvelvollisen välillä. </a:t>
            </a:r>
          </a:p>
        </p:txBody>
      </p:sp>
    </p:spTree>
    <p:extLst>
      <p:ext uri="{BB962C8B-B14F-4D97-AF65-F5344CB8AC3E}">
        <p14:creationId xmlns:p14="http://schemas.microsoft.com/office/powerpoint/2010/main" val="11838792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457199" y="747987"/>
            <a:ext cx="8362791" cy="5809947"/>
          </a:xfrm>
        </p:spPr>
        <p:txBody>
          <a:bodyPr>
            <a:normAutofit/>
          </a:bodyPr>
          <a:lstStyle/>
          <a:p>
            <a:r>
              <a:rPr lang="fi-FI" dirty="0"/>
              <a:t>Jos sopimukseen ei päästä, </a:t>
            </a:r>
            <a:r>
              <a:rPr lang="fi-FI" dirty="0" smtClean="0"/>
              <a:t>voi hakea </a:t>
            </a:r>
            <a:r>
              <a:rPr lang="fi-FI" dirty="0" err="1" smtClean="0"/>
              <a:t>ps</a:t>
            </a:r>
            <a:endParaRPr lang="fi-FI" dirty="0" smtClean="0"/>
          </a:p>
          <a:p>
            <a:r>
              <a:rPr lang="fi-FI" dirty="0" smtClean="0"/>
              <a:t>Pesänselvittäjän </a:t>
            </a:r>
            <a:r>
              <a:rPr lang="fi-FI" dirty="0"/>
              <a:t>määräämistä koskevaa hakemusta käsiteltäessä on esikysymyksenä tutkittava, onko hakija siinä asemassa, että hän voi vaatia perinnönjaon oikaisua. </a:t>
            </a:r>
          </a:p>
        </p:txBody>
      </p:sp>
    </p:spTree>
    <p:extLst>
      <p:ext uri="{BB962C8B-B14F-4D97-AF65-F5344CB8AC3E}">
        <p14:creationId xmlns:p14="http://schemas.microsoft.com/office/powerpoint/2010/main" val="1402360153"/>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300632" y="300672"/>
            <a:ext cx="8229600" cy="5851525"/>
          </a:xfrm>
        </p:spPr>
        <p:txBody>
          <a:bodyPr>
            <a:normAutofit/>
          </a:bodyPr>
          <a:lstStyle/>
          <a:p>
            <a:r>
              <a:rPr lang="fi-FI" dirty="0"/>
              <a:t>Kun pesänselvittäjä on määrätty, hänen tulee pyrkiä saamaan aikaan sopimus omaisuuden palauttamisesta kuolinpesälle. </a:t>
            </a:r>
            <a:endParaRPr lang="fi-FI" dirty="0" smtClean="0"/>
          </a:p>
          <a:p>
            <a:r>
              <a:rPr lang="fi-FI" dirty="0" smtClean="0"/>
              <a:t>Palautusmenettelyn </a:t>
            </a:r>
            <a:r>
              <a:rPr lang="fi-FI" dirty="0"/>
              <a:t>tarkoitus on, että omaisuus reaalisesti palautetaan pesään. </a:t>
            </a:r>
            <a:endParaRPr lang="fi-FI" dirty="0" smtClean="0"/>
          </a:p>
          <a:p>
            <a:r>
              <a:rPr lang="fi-FI" dirty="0" smtClean="0"/>
              <a:t>Jos kanne palauttamisesta, osakkaat </a:t>
            </a:r>
            <a:r>
              <a:rPr lang="fi-FI" dirty="0"/>
              <a:t>voivat </a:t>
            </a:r>
            <a:r>
              <a:rPr lang="fi-FI" dirty="0" smtClean="0"/>
              <a:t>sopia </a:t>
            </a:r>
            <a:r>
              <a:rPr lang="fi-FI" dirty="0"/>
              <a:t>siitä, että omaisuus "</a:t>
            </a:r>
            <a:r>
              <a:rPr lang="fi-FI" dirty="0" smtClean="0"/>
              <a:t>palautetaan” laskennallisesti</a:t>
            </a:r>
            <a:r>
              <a:rPr lang="fi-FI" dirty="0"/>
              <a:t>. Yksimielisyyden tulisi tässä tapauksessa ulottua myös siihen, miten uudelleenjako osakkaiden kesken toimitetaan. </a:t>
            </a:r>
          </a:p>
        </p:txBody>
      </p:sp>
    </p:spTree>
    <p:extLst>
      <p:ext uri="{BB962C8B-B14F-4D97-AF65-F5344CB8AC3E}">
        <p14:creationId xmlns:p14="http://schemas.microsoft.com/office/powerpoint/2010/main" val="15060578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457200" y="765382"/>
            <a:ext cx="8229600" cy="5360781"/>
          </a:xfrm>
        </p:spPr>
        <p:txBody>
          <a:bodyPr>
            <a:normAutofit fontScale="77500" lnSpcReduction="20000"/>
          </a:bodyPr>
          <a:lstStyle/>
          <a:p>
            <a:r>
              <a:rPr lang="fi-FI" b="1" dirty="0"/>
              <a:t>Oikaisujako.</a:t>
            </a:r>
            <a:r>
              <a:rPr lang="fi-FI" dirty="0"/>
              <a:t> Kun omaisuus, joka on tullut palauttaa, on saatu kuolinpesään, voidaan toimittaa uusi perinnönjako eli oikaisujako (PK 23a:11.1). </a:t>
            </a:r>
            <a:r>
              <a:rPr lang="fi-FI" dirty="0" smtClean="0"/>
              <a:t>korvaa </a:t>
            </a:r>
            <a:r>
              <a:rPr lang="fi-FI" dirty="0"/>
              <a:t>oikaisujaon osapuolten osalta aikaisemman </a:t>
            </a:r>
            <a:r>
              <a:rPr lang="fi-FI" dirty="0" smtClean="0"/>
              <a:t>perinnönjaon </a:t>
            </a:r>
            <a:r>
              <a:rPr lang="fi-FI" dirty="0" smtClean="0">
                <a:sym typeface="Wingdings"/>
              </a:rPr>
              <a:t> </a:t>
            </a:r>
            <a:r>
              <a:rPr lang="fi-FI" dirty="0" smtClean="0"/>
              <a:t>maininta </a:t>
            </a:r>
            <a:r>
              <a:rPr lang="fi-FI" dirty="0"/>
              <a:t>oikaisujaosta laadittavaan jakokirjaan (PK 23a:11.4). </a:t>
            </a:r>
            <a:endParaRPr lang="fi-FI" dirty="0" smtClean="0"/>
          </a:p>
          <a:p>
            <a:r>
              <a:rPr lang="fi-FI" dirty="0" smtClean="0"/>
              <a:t>Se</a:t>
            </a:r>
            <a:r>
              <a:rPr lang="fi-FI" dirty="0"/>
              <a:t>, joka PK 23a:2.2:n nojalla ei ole palauttanut omaisuutta tai joka on PK 23a:3:n mukaisesti suorittanut kuolinpesälle vain alkuperäisessä jaossa liikaa saamansa omaisuuden arvon, ei osallistu oikaisujakoon (PK 23a:11.2). Asiasta on säädetty näin sen vuoksi, että heidän perintösaantoaan ei ole peräytetty eivätkä he siten ole saamassa oikaisujaossa omaisuutta. Alkuperäiseen jakoon perustuvat perintösaannot jäävät heidän osaltaan voimaan. Oikaisujaon osapuolina ovat siten jaon oikaisua vaatinut uusi perillinen tai yleistestamentin saaja ja muut kuin edellä mainitut alkuperäisen jaon osapuolet.</a:t>
            </a:r>
          </a:p>
        </p:txBody>
      </p:sp>
    </p:spTree>
    <p:extLst>
      <p:ext uri="{BB962C8B-B14F-4D97-AF65-F5344CB8AC3E}">
        <p14:creationId xmlns:p14="http://schemas.microsoft.com/office/powerpoint/2010/main" val="165207209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274638"/>
            <a:ext cx="8229600" cy="5851525"/>
          </a:xfrm>
        </p:spPr>
        <p:txBody>
          <a:bodyPr>
            <a:normAutofit lnSpcReduction="10000"/>
          </a:bodyPr>
          <a:lstStyle/>
          <a:p>
            <a:r>
              <a:rPr lang="fi-FI" dirty="0"/>
              <a:t>Jos palautusvelvollisuutta on jonkun palautusvelvollisen osalta soviteltu, oikaisujaossa otetaan hänen jo saamanaan perintöosuutena huomioon se määrä, jolla hänen palautusvelvollisuuttaan on sovittelun vuoksi alennettu (PK 23a:11.3). Tämä laskennallinen lisäys vähentää omaisuusmäärää, jonka kyseinen perillinen tulee reaalisesti saamaan oikaisujaossa. Näin on säädetty sen vuoksi, että ilman tällaista korjausta perillinen voisi saada oikaisujaossa enemmän omaisuutta kuin hän on palauttanut ja näin hyötyä oikaisusta perusteettomasti</a:t>
            </a:r>
            <a:r>
              <a:rPr lang="fi-FI" dirty="0" smtClean="0"/>
              <a:t>.</a:t>
            </a:r>
            <a:endParaRPr lang="fi-FI" dirty="0"/>
          </a:p>
        </p:txBody>
      </p:sp>
    </p:spTree>
    <p:extLst>
      <p:ext uri="{BB962C8B-B14F-4D97-AF65-F5344CB8AC3E}">
        <p14:creationId xmlns:p14="http://schemas.microsoft.com/office/powerpoint/2010/main" val="47313517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274638"/>
            <a:ext cx="8229600" cy="45719"/>
          </a:xfrm>
        </p:spPr>
        <p:txBody>
          <a:bodyPr>
            <a:normAutofit fontScale="90000"/>
          </a:bodyPr>
          <a:lstStyle/>
          <a:p>
            <a:endParaRPr lang="fi-FI" dirty="0"/>
          </a:p>
        </p:txBody>
      </p:sp>
      <p:sp>
        <p:nvSpPr>
          <p:cNvPr id="3" name="Sisällön paikkamerkki 2"/>
          <p:cNvSpPr>
            <a:spLocks noGrp="1"/>
          </p:cNvSpPr>
          <p:nvPr>
            <p:ph idx="1"/>
          </p:nvPr>
        </p:nvSpPr>
        <p:spPr>
          <a:xfrm>
            <a:off x="243550" y="661012"/>
            <a:ext cx="8767802" cy="5862133"/>
          </a:xfrm>
        </p:spPr>
        <p:txBody>
          <a:bodyPr>
            <a:normAutofit fontScale="77500" lnSpcReduction="20000"/>
          </a:bodyPr>
          <a:lstStyle/>
          <a:p>
            <a:r>
              <a:rPr lang="fi-FI" b="1" dirty="0"/>
              <a:t>Esimerkki lainvalmistelutöistä. </a:t>
            </a:r>
            <a:r>
              <a:rPr lang="fi-FI" dirty="0"/>
              <a:t>Perittävä P:n kuoltua hänen jäämistönsä jaettiin kahden rintaperillisen A:n ja B:n kesken niin, että kummankin perintöosuudeksi tuli 150 000 euroa. Perinnönjaon jälkeen tapahtuneen isyyden vahvistamisen seurauksena kuolinpesään tuli kolmas rintaperillinen C, joka vaatii perinnönjaon oikaisua. Palautusvaatimusta soviteltiin A:n osalta niin, että hän joutui palauttamaan vain 30 000 euroa, kun taas B palautti koko osuutensa 150 000 euroa. Oikaisujaossa tulee siten jaettavaksi 150 000 + 30 000 eli yhteensä 180 000 euroa. A:n, B:n ja C:n perintöosuuksien arvoksi tulisi tällöin kullakin 180 000 : 3 = 60 000 euroa. Koska A:n palautusvelvollisuutta on soviteltu 120 000 euron arvosta, kyseinen määrä lasketaan hänen osuuteensa, joten A on saanut jo koko perintöosuutensa (ja itse asiassa enemmänkin). Oikaisujaossa jaettava omaisuus 180 000 euroa jaetaan siten B:n ja C:n kesken niin, että kumpikin saa 90 000 euroa.</a:t>
            </a:r>
          </a:p>
          <a:p>
            <a:endParaRPr lang="fi-FI" dirty="0"/>
          </a:p>
        </p:txBody>
      </p:sp>
    </p:spTree>
    <p:extLst>
      <p:ext uri="{BB962C8B-B14F-4D97-AF65-F5344CB8AC3E}">
        <p14:creationId xmlns:p14="http://schemas.microsoft.com/office/powerpoint/2010/main" val="419967652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Toimitettu jako ja kumottu isyys</a:t>
            </a:r>
            <a:endParaRPr lang="fi-FI" dirty="0"/>
          </a:p>
        </p:txBody>
      </p:sp>
      <p:sp>
        <p:nvSpPr>
          <p:cNvPr id="3" name="Sisällön paikkamerkki 2"/>
          <p:cNvSpPr>
            <a:spLocks noGrp="1"/>
          </p:cNvSpPr>
          <p:nvPr>
            <p:ph idx="1"/>
          </p:nvPr>
        </p:nvSpPr>
        <p:spPr/>
        <p:txBody>
          <a:bodyPr>
            <a:normAutofit fontScale="85000" lnSpcReduction="10000"/>
          </a:bodyPr>
          <a:lstStyle/>
          <a:p>
            <a:r>
              <a:rPr lang="fi-FI" b="1" dirty="0"/>
              <a:t>Omaisuutta saaneen palautusvastuu?</a:t>
            </a:r>
            <a:r>
              <a:rPr lang="fi-FI" dirty="0"/>
              <a:t> Laissa ei ole säädetty siitä, mitä tapahtuu lapsen jo saamalle perinnölle, jos isyys kumotaan ja lapsi siten menettää sen sukuaseman, johon perinnön saaminen perustui</a:t>
            </a:r>
            <a:r>
              <a:rPr lang="fi-FI" dirty="0" smtClean="0"/>
              <a:t>.</a:t>
            </a:r>
          </a:p>
          <a:p>
            <a:r>
              <a:rPr lang="fi-FI" dirty="0" smtClean="0"/>
              <a:t>Sopimusjako </a:t>
            </a:r>
            <a:r>
              <a:rPr lang="fi-FI" dirty="0" smtClean="0">
                <a:sym typeface="Wingdings"/>
              </a:rPr>
              <a:t> rauenneet edellytykset</a:t>
            </a:r>
            <a:endParaRPr lang="fi-FI" dirty="0" smtClean="0"/>
          </a:p>
          <a:p>
            <a:r>
              <a:rPr lang="fi-FI" dirty="0" smtClean="0"/>
              <a:t>Toimitusjako </a:t>
            </a:r>
            <a:r>
              <a:rPr lang="fi-FI" dirty="0" smtClean="0">
                <a:sym typeface="Wingdings"/>
              </a:rPr>
              <a:t> </a:t>
            </a:r>
            <a:r>
              <a:rPr lang="fi-FI" dirty="0" smtClean="0"/>
              <a:t>pesänjakajan </a:t>
            </a:r>
            <a:r>
              <a:rPr lang="fi-FI" dirty="0"/>
              <a:t>toimittaman perinnönjaon moittiminen. </a:t>
            </a:r>
            <a:r>
              <a:rPr lang="fi-FI" dirty="0" smtClean="0"/>
              <a:t>Tällaisen </a:t>
            </a:r>
            <a:r>
              <a:rPr lang="fi-FI" dirty="0"/>
              <a:t>määräaikaan sitomattoman "moitekanteen" perusteella tuomioistuin voi oikaista jakoa siten, että se, jonka isyys on kumottu, velvoitetaan palauttamaan omaisuutta.</a:t>
            </a:r>
          </a:p>
        </p:txBody>
      </p:sp>
    </p:spTree>
    <p:extLst>
      <p:ext uri="{BB962C8B-B14F-4D97-AF65-F5344CB8AC3E}">
        <p14:creationId xmlns:p14="http://schemas.microsoft.com/office/powerpoint/2010/main" val="3797583545"/>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274638"/>
            <a:ext cx="8229600" cy="5851525"/>
          </a:xfrm>
        </p:spPr>
        <p:txBody>
          <a:bodyPr>
            <a:normAutofit fontScale="92500"/>
          </a:bodyPr>
          <a:lstStyle/>
          <a:p>
            <a:r>
              <a:rPr lang="fi-FI" b="1" dirty="0"/>
              <a:t>Palautusvastuun suuruus.</a:t>
            </a:r>
            <a:r>
              <a:rPr lang="fi-FI" dirty="0"/>
              <a:t> Jos palautusvastuun katsotaan olevan olemassa, tulee ratkaistavaksi, minkä kriteerien mukaan palautusvastuun suuruus määräytyy. </a:t>
            </a:r>
            <a:r>
              <a:rPr lang="fi-FI" dirty="0" smtClean="0"/>
              <a:t>Helin: analogiatukea </a:t>
            </a:r>
            <a:r>
              <a:rPr lang="fi-FI" dirty="0"/>
              <a:t>PK 23a luvun </a:t>
            </a:r>
            <a:r>
              <a:rPr lang="fi-FI" dirty="0" smtClean="0"/>
              <a:t>säännöksistä</a:t>
            </a:r>
          </a:p>
          <a:p>
            <a:r>
              <a:rPr lang="fi-FI" dirty="0" smtClean="0">
                <a:sym typeface="Wingdings"/>
              </a:rPr>
              <a:t></a:t>
            </a:r>
            <a:r>
              <a:rPr lang="fi-FI" dirty="0" smtClean="0"/>
              <a:t> </a:t>
            </a:r>
            <a:r>
              <a:rPr lang="fi-FI" dirty="0"/>
              <a:t>Pääsääntönä </a:t>
            </a:r>
            <a:r>
              <a:rPr lang="fi-FI" dirty="0" smtClean="0"/>
              <a:t>omaisuuden </a:t>
            </a:r>
            <a:r>
              <a:rPr lang="fi-FI" dirty="0"/>
              <a:t>palauttaminen sellaisenaan tai toissijaisesti sen arvon korvaaminen tilanteissa, joissa omaisuus ei ole tallella tai joissa luontaispalautus aiheuttaisi palautusvelvolliselle huomattavaa haittaa (ex. </a:t>
            </a:r>
            <a:r>
              <a:rPr lang="fi-FI" dirty="0" err="1"/>
              <a:t>anal</a:t>
            </a:r>
            <a:r>
              <a:rPr lang="fi-FI" dirty="0"/>
              <a:t>. PK 23a:4). Myös palautusvastuun sovittelua koskeva PK 23a:8 </a:t>
            </a:r>
            <a:r>
              <a:rPr lang="fi-FI" dirty="0" smtClean="0"/>
              <a:t>sopii sovellettavaksi</a:t>
            </a:r>
            <a:endParaRPr lang="fi-FI" dirty="0"/>
          </a:p>
        </p:txBody>
      </p:sp>
    </p:spTree>
    <p:extLst>
      <p:ext uri="{BB962C8B-B14F-4D97-AF65-F5344CB8AC3E}">
        <p14:creationId xmlns:p14="http://schemas.microsoft.com/office/powerpoint/2010/main" val="33180532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457200" y="274638"/>
            <a:ext cx="8686800" cy="6583362"/>
          </a:xfrm>
        </p:spPr>
        <p:txBody>
          <a:bodyPr>
            <a:normAutofit/>
          </a:bodyPr>
          <a:lstStyle/>
          <a:p>
            <a:r>
              <a:rPr lang="fi-FI" dirty="0"/>
              <a:t>Perinnönjaon peräyttämisestä ei </a:t>
            </a:r>
            <a:r>
              <a:rPr lang="fi-FI" dirty="0" smtClean="0"/>
              <a:t>ole ollut säännöksiä </a:t>
            </a:r>
            <a:r>
              <a:rPr lang="fi-FI" dirty="0"/>
              <a:t>laissa. Oikeuskäytännössä vastaavan kaltaisia tilanteita on käsitelty perusteettoman edun palautusta koskevan kanteen </a:t>
            </a:r>
            <a:r>
              <a:rPr lang="fi-FI" dirty="0" smtClean="0"/>
              <a:t>perusteella</a:t>
            </a:r>
            <a:endParaRPr lang="fi-FI" dirty="0"/>
          </a:p>
          <a:p>
            <a:r>
              <a:rPr lang="fi-FI" dirty="0" smtClean="0"/>
              <a:t>Tai oppi perinnönjaon mitättömyydestä </a:t>
            </a:r>
          </a:p>
          <a:p>
            <a:endParaRPr lang="fi-FI" dirty="0" smtClean="0"/>
          </a:p>
        </p:txBody>
      </p:sp>
    </p:spTree>
    <p:extLst>
      <p:ext uri="{BB962C8B-B14F-4D97-AF65-F5344CB8AC3E}">
        <p14:creationId xmlns:p14="http://schemas.microsoft.com/office/powerpoint/2010/main" val="231877678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r>
              <a:rPr lang="fi-FI" dirty="0" smtClean="0"/>
              <a:t>Miksi uusi PK 23a ?</a:t>
            </a:r>
            <a:endParaRPr lang="fi-FI" dirty="0"/>
          </a:p>
        </p:txBody>
      </p:sp>
      <p:sp>
        <p:nvSpPr>
          <p:cNvPr id="3" name="Sisällön paikkamerkki 2"/>
          <p:cNvSpPr>
            <a:spLocks noGrp="1"/>
          </p:cNvSpPr>
          <p:nvPr>
            <p:ph idx="1"/>
          </p:nvPr>
        </p:nvSpPr>
        <p:spPr/>
        <p:txBody>
          <a:bodyPr>
            <a:normAutofit fontScale="85000" lnSpcReduction="10000"/>
          </a:bodyPr>
          <a:lstStyle/>
          <a:p>
            <a:r>
              <a:rPr lang="fi-FI" dirty="0"/>
              <a:t>Vaikka sivuutettu perillinen tai testamentin saaja on vakiintuneen tuomioistuinten tulkinnan mukaan voinut käynnistää virallisselvityksen kuolinpesässä tai hakea pesäjakajan määräämistä uuden perinnönjaon toimittamiseksi, tarve lakiin perustuvalle yhtenäiselle sääntelylle on olemassa. </a:t>
            </a:r>
          </a:p>
          <a:p>
            <a:r>
              <a:rPr lang="fi-FI" dirty="0"/>
              <a:t>Lisäksi on tarkoituksenmukaista, että perinnönjaon peräyttämistä ja palautusvastuuta koskevat perusteet ja menettelyt ovat yhdenmukaiset kaikissa niissä tapauksissa, joissa perillisen tai yleistestamentin saajan oikeus on sivuutettu. </a:t>
            </a:r>
            <a:r>
              <a:rPr lang="fi-FI" dirty="0">
                <a:sym typeface="Wingdings"/>
              </a:rPr>
              <a:t></a:t>
            </a:r>
            <a:endParaRPr lang="fi-FI" dirty="0"/>
          </a:p>
          <a:p>
            <a:endParaRPr lang="fi-FI" dirty="0"/>
          </a:p>
        </p:txBody>
      </p:sp>
    </p:spTree>
    <p:extLst>
      <p:ext uri="{BB962C8B-B14F-4D97-AF65-F5344CB8AC3E}">
        <p14:creationId xmlns:p14="http://schemas.microsoft.com/office/powerpoint/2010/main" val="13555426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0" y="274638"/>
            <a:ext cx="9144000" cy="6583362"/>
          </a:xfrm>
        </p:spPr>
        <p:txBody>
          <a:bodyPr>
            <a:normAutofit/>
          </a:bodyPr>
          <a:lstStyle/>
          <a:p>
            <a:r>
              <a:rPr lang="fi-FI" dirty="0"/>
              <a:t>A</a:t>
            </a:r>
            <a:r>
              <a:rPr lang="fi-FI" dirty="0" smtClean="0"/>
              <a:t>ineellinen </a:t>
            </a:r>
            <a:r>
              <a:rPr lang="fi-FI" dirty="0"/>
              <a:t>ja menettelyllinen sääntely perinnönjaon oikaisemiseksi tilanteessa, jossa perillisen tai yleistestamentin saajan oikeus perintöön on sivuutettu aiemmin toimitetussa perinnönjaossa. Sääntely soveltuu yhtäältä niihin tapauksiin, joissa perillisen tai testamentin saajan oikeus perintöön on ollut olemassa jo silloin, kun oikaistava perinnönjako on toimitettu, ja toisaalta niihin tapauksiin, joissa esimerkiksi perintöoikeuden muodostava suhde vahvistetaan vasta toimitetun perinnönjaon jälkeen.</a:t>
            </a:r>
          </a:p>
        </p:txBody>
      </p:sp>
    </p:spTree>
    <p:extLst>
      <p:ext uri="{BB962C8B-B14F-4D97-AF65-F5344CB8AC3E}">
        <p14:creationId xmlns:p14="http://schemas.microsoft.com/office/powerpoint/2010/main" val="103035136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normAutofit fontScale="90000"/>
          </a:bodyPr>
          <a:lstStyle/>
          <a:p>
            <a:r>
              <a:rPr lang="fi-FI" dirty="0" err="1" smtClean="0"/>
              <a:t>KP:n</a:t>
            </a:r>
            <a:r>
              <a:rPr lang="fi-FI" dirty="0" smtClean="0"/>
              <a:t> osakkuus ja isyyskanteen vaikutus</a:t>
            </a:r>
            <a:endParaRPr lang="fi-FI" dirty="0"/>
          </a:p>
        </p:txBody>
      </p:sp>
      <p:sp>
        <p:nvSpPr>
          <p:cNvPr id="3" name="Sisällön paikkamerkki 2"/>
          <p:cNvSpPr>
            <a:spLocks noGrp="1"/>
          </p:cNvSpPr>
          <p:nvPr>
            <p:ph idx="1"/>
          </p:nvPr>
        </p:nvSpPr>
        <p:spPr/>
        <p:txBody>
          <a:bodyPr>
            <a:normAutofit lnSpcReduction="10000"/>
          </a:bodyPr>
          <a:lstStyle/>
          <a:p>
            <a:r>
              <a:rPr lang="fi-FI" dirty="0" smtClean="0"/>
              <a:t>Nostettu vahvistuskanne isyydestä ja kuolinpesän osakkuus </a:t>
            </a:r>
            <a:r>
              <a:rPr lang="fi-FI" dirty="0" smtClean="0">
                <a:sym typeface="Wingdings"/>
              </a:rPr>
              <a:t> riidanalaisuussäännön mukaan kanteen nostamisesta lähtien</a:t>
            </a:r>
          </a:p>
          <a:p>
            <a:r>
              <a:rPr lang="fi-FI" dirty="0" smtClean="0"/>
              <a:t>Osakkuuden myötä suostumus edellytyksenä yhteishallintotoimille (PK 18:2) </a:t>
            </a:r>
            <a:r>
              <a:rPr lang="fi-FI" dirty="0" smtClean="0">
                <a:sym typeface="Wingdings"/>
              </a:rPr>
              <a:t> jo tehdyt yhteishallintatoimet ja niiden pysyvyys ?</a:t>
            </a:r>
          </a:p>
          <a:p>
            <a:r>
              <a:rPr lang="fi-FI" dirty="0" smtClean="0">
                <a:sym typeface="Wingdings"/>
              </a:rPr>
              <a:t>Yhteishallintotoimi vai jakotoimi, viimeksi mainitut PK 23a luvun mukaisesti</a:t>
            </a:r>
            <a:endParaRPr lang="fi-FI" dirty="0"/>
          </a:p>
        </p:txBody>
      </p:sp>
    </p:spTree>
    <p:extLst>
      <p:ext uri="{BB962C8B-B14F-4D97-AF65-F5344CB8AC3E}">
        <p14:creationId xmlns:p14="http://schemas.microsoft.com/office/powerpoint/2010/main" val="194980450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a:xfrm>
            <a:off x="457200" y="0"/>
            <a:ext cx="8229600" cy="1061098"/>
          </a:xfrm>
        </p:spPr>
        <p:txBody>
          <a:bodyPr>
            <a:normAutofit/>
          </a:bodyPr>
          <a:lstStyle/>
          <a:p>
            <a:r>
              <a:rPr lang="fi-FI" dirty="0" smtClean="0"/>
              <a:t>Perinnönjaon oikaisusta yleistä:</a:t>
            </a:r>
            <a:endParaRPr lang="fi-FI" dirty="0"/>
          </a:p>
        </p:txBody>
      </p:sp>
      <p:sp>
        <p:nvSpPr>
          <p:cNvPr id="3" name="Sisällön paikkamerkki 2"/>
          <p:cNvSpPr>
            <a:spLocks noGrp="1"/>
          </p:cNvSpPr>
          <p:nvPr>
            <p:ph idx="1"/>
          </p:nvPr>
        </p:nvSpPr>
        <p:spPr>
          <a:xfrm>
            <a:off x="208757" y="1211386"/>
            <a:ext cx="8698217" cy="5363944"/>
          </a:xfrm>
        </p:spPr>
        <p:txBody>
          <a:bodyPr>
            <a:normAutofit fontScale="92500" lnSpcReduction="20000"/>
          </a:bodyPr>
          <a:lstStyle/>
          <a:p>
            <a:r>
              <a:rPr lang="fi-FI" dirty="0" smtClean="0"/>
              <a:t>PK 23a:1: Perillinen </a:t>
            </a:r>
            <a:r>
              <a:rPr lang="fi-FI" dirty="0"/>
              <a:t>tai yleistestamentin saaja, joka ei ole osallistunut aiemmin toimitettuun perinnönjakoon, voi </a:t>
            </a:r>
            <a:r>
              <a:rPr lang="fi-FI" dirty="0" smtClean="0"/>
              <a:t>vaatia </a:t>
            </a:r>
            <a:r>
              <a:rPr lang="fi-FI" dirty="0"/>
              <a:t>perinnönjaon oikaisua. </a:t>
            </a:r>
            <a:endParaRPr lang="fi-FI" dirty="0" smtClean="0"/>
          </a:p>
          <a:p>
            <a:r>
              <a:rPr lang="fi-FI" dirty="0" smtClean="0"/>
              <a:t>Koskee myös osittaista jakoa</a:t>
            </a:r>
          </a:p>
          <a:p>
            <a:r>
              <a:rPr lang="fi-FI" dirty="0" smtClean="0"/>
              <a:t>Voidaan toteuttaa myös hyvityksen saamiseksi PK 8:5:n mukaisesti</a:t>
            </a:r>
          </a:p>
          <a:p>
            <a:r>
              <a:rPr lang="fi-FI" dirty="0" smtClean="0"/>
              <a:t>Oikaisua </a:t>
            </a:r>
            <a:r>
              <a:rPr lang="fi-FI" dirty="0"/>
              <a:t>voi vaatia, jos oikeus perintöön ei ole vielä </a:t>
            </a:r>
            <a:r>
              <a:rPr lang="fi-FI" dirty="0" smtClean="0"/>
              <a:t>vanhentunut PK </a:t>
            </a:r>
            <a:r>
              <a:rPr lang="fi-FI" dirty="0"/>
              <a:t>16 luvun säännösten </a:t>
            </a:r>
            <a:r>
              <a:rPr lang="fi-FI" dirty="0" smtClean="0"/>
              <a:t>mukaan</a:t>
            </a:r>
          </a:p>
          <a:p>
            <a:r>
              <a:rPr lang="fi-FI" dirty="0"/>
              <a:t>Vasta sen jälkeen, kun </a:t>
            </a:r>
            <a:r>
              <a:rPr lang="fi-FI" dirty="0" smtClean="0"/>
              <a:t> perillisasema </a:t>
            </a:r>
            <a:r>
              <a:rPr lang="fi-FI" dirty="0"/>
              <a:t>on lainvoimaisesti vahvistettu tai kun testamentti on tullut lainvoimaiseksi, on </a:t>
            </a:r>
            <a:r>
              <a:rPr lang="fi-FI" dirty="0" smtClean="0"/>
              <a:t>mahdollista </a:t>
            </a:r>
            <a:r>
              <a:rPr lang="fi-FI" dirty="0"/>
              <a:t>ryhtyä konkreettisiin toimenpiteisiin </a:t>
            </a:r>
            <a:r>
              <a:rPr lang="fi-FI" dirty="0" smtClean="0"/>
              <a:t>jaon </a:t>
            </a:r>
            <a:r>
              <a:rPr lang="fi-FI" dirty="0"/>
              <a:t>oikaisemiseksi</a:t>
            </a:r>
            <a:r>
              <a:rPr lang="fi-FI" dirty="0" smtClean="0"/>
              <a:t>.</a:t>
            </a:r>
            <a:endParaRPr lang="fi-FI" dirty="0"/>
          </a:p>
        </p:txBody>
      </p:sp>
    </p:spTree>
    <p:extLst>
      <p:ext uri="{BB962C8B-B14F-4D97-AF65-F5344CB8AC3E}">
        <p14:creationId xmlns:p14="http://schemas.microsoft.com/office/powerpoint/2010/main" val="70403894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p:cNvSpPr>
            <a:spLocks noGrp="1"/>
          </p:cNvSpPr>
          <p:nvPr>
            <p:ph type="title"/>
          </p:nvPr>
        </p:nvSpPr>
        <p:spPr/>
        <p:txBody>
          <a:bodyPr/>
          <a:lstStyle/>
          <a:p>
            <a:endParaRPr lang="fi-FI"/>
          </a:p>
        </p:txBody>
      </p:sp>
      <p:sp>
        <p:nvSpPr>
          <p:cNvPr id="3" name="Sisällön paikkamerkki 2"/>
          <p:cNvSpPr>
            <a:spLocks noGrp="1"/>
          </p:cNvSpPr>
          <p:nvPr>
            <p:ph idx="1"/>
          </p:nvPr>
        </p:nvSpPr>
        <p:spPr>
          <a:xfrm>
            <a:off x="139171" y="274637"/>
            <a:ext cx="8854785" cy="6144137"/>
          </a:xfrm>
        </p:spPr>
        <p:txBody>
          <a:bodyPr>
            <a:normAutofit fontScale="92500" lnSpcReduction="10000"/>
          </a:bodyPr>
          <a:lstStyle/>
          <a:p>
            <a:r>
              <a:rPr lang="fi-FI" dirty="0"/>
              <a:t>Erityisjälkisäädöksen saaja ei </a:t>
            </a:r>
            <a:r>
              <a:rPr lang="fi-FI" dirty="0" smtClean="0"/>
              <a:t>voi </a:t>
            </a:r>
            <a:r>
              <a:rPr lang="fi-FI" dirty="0"/>
              <a:t>vaatia perinnönjaon </a:t>
            </a:r>
            <a:r>
              <a:rPr lang="fi-FI" dirty="0" smtClean="0"/>
              <a:t>oikaisua: hänen </a:t>
            </a:r>
            <a:r>
              <a:rPr lang="fi-FI" dirty="0"/>
              <a:t>asemansa on turvattu jo perintökaaren 22 luvun 1 §:n 2 momentin säännöksellä. </a:t>
            </a:r>
            <a:endParaRPr lang="fi-FI" dirty="0" smtClean="0"/>
          </a:p>
          <a:p>
            <a:r>
              <a:rPr lang="fi-FI" dirty="0"/>
              <a:t>O</a:t>
            </a:r>
            <a:r>
              <a:rPr lang="fi-FI" dirty="0" smtClean="0"/>
              <a:t>ikaisumahdollisuus ei ole moitteelle vaihtoehtoinen muutoksenhakukeino </a:t>
            </a:r>
          </a:p>
          <a:p>
            <a:r>
              <a:rPr lang="fi-FI" dirty="0" smtClean="0"/>
              <a:t>Oikaisuvaatimuksen </a:t>
            </a:r>
            <a:r>
              <a:rPr lang="fi-FI" dirty="0"/>
              <a:t>esittäminen olisi kuitenkin mahdollista esimerkiksi </a:t>
            </a:r>
            <a:r>
              <a:rPr lang="fi-FI" dirty="0" smtClean="0"/>
              <a:t>tilanteessa</a:t>
            </a:r>
            <a:r>
              <a:rPr lang="fi-FI" dirty="0"/>
              <a:t>, jossa avioliiton ulkopuolella syntyneen lapsen suhde biologiseen isäänsä vahvistetaan vasta miehen kuoleman jälkeen, mutta hän on ollut aikaisemmin toimitetussa perinnönjaossa osapuolena muussa asemassa, kuten yleistestamentin saajana.</a:t>
            </a:r>
          </a:p>
          <a:p>
            <a:endParaRPr lang="fi-FI" dirty="0"/>
          </a:p>
        </p:txBody>
      </p:sp>
    </p:spTree>
    <p:extLst>
      <p:ext uri="{BB962C8B-B14F-4D97-AF65-F5344CB8AC3E}">
        <p14:creationId xmlns:p14="http://schemas.microsoft.com/office/powerpoint/2010/main" val="178332546"/>
      </p:ext>
    </p:extLst>
  </p:cSld>
  <p:clrMapOvr>
    <a:masterClrMapping/>
  </p:clrMapOvr>
</p:sld>
</file>

<file path=ppt/theme/theme1.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106443</TotalTime>
  <Words>2217</Words>
  <Application>Microsoft Office PowerPoint</Application>
  <PresentationFormat>Näytössä katseltava diaesitys (4:3)</PresentationFormat>
  <Paragraphs>108</Paragraphs>
  <Slides>39</Slides>
  <Notes>0</Notes>
  <HiddenSlides>0</HiddenSlides>
  <MMClips>0</MMClips>
  <ScaleCrop>false</ScaleCrop>
  <HeadingPairs>
    <vt:vector size="4" baseType="variant">
      <vt:variant>
        <vt:lpstr>Teema</vt:lpstr>
      </vt:variant>
      <vt:variant>
        <vt:i4>1</vt:i4>
      </vt:variant>
      <vt:variant>
        <vt:lpstr>Dian otsikot</vt:lpstr>
      </vt:variant>
      <vt:variant>
        <vt:i4>39</vt:i4>
      </vt:variant>
    </vt:vector>
  </HeadingPairs>
  <TitlesOfParts>
    <vt:vector size="40" baseType="lpstr">
      <vt:lpstr>Office-teema</vt:lpstr>
      <vt:lpstr>Uusi perillinen osituksen tai perinnönjaon jälkeen</vt:lpstr>
      <vt:lpstr>PowerPoint-esitys</vt:lpstr>
      <vt:lpstr>PowerPoint-esitys</vt:lpstr>
      <vt:lpstr>PowerPoint-esitys</vt:lpstr>
      <vt:lpstr>Miksi uusi PK 23a ?</vt:lpstr>
      <vt:lpstr>PowerPoint-esitys</vt:lpstr>
      <vt:lpstr>KP:n osakkuus ja isyyskanteen vaikutus</vt:lpstr>
      <vt:lpstr>Perinnönjaon oikaisusta yleistä:</vt:lpstr>
      <vt:lpstr>PowerPoint-esitys</vt:lpstr>
      <vt:lpstr>PowerPoint-esitys</vt:lpstr>
      <vt:lpstr>PowerPoint-esitys</vt:lpstr>
      <vt:lpstr>PowerPoint-esitys</vt:lpstr>
      <vt:lpstr>PowerPoint-esitys</vt:lpstr>
      <vt:lpstr>PowerPoint-esitys</vt:lpstr>
      <vt:lpstr>PowerPoint-esitys</vt:lpstr>
      <vt:lpstr>PowerPoint-esitys</vt:lpstr>
      <vt:lpstr>Osituksen oikaisu</vt:lpstr>
      <vt:lpstr>PowerPoint-esitys</vt:lpstr>
      <vt:lpstr>Huomioitavaa</vt:lpstr>
      <vt:lpstr>PowerPoint-esitys</vt:lpstr>
      <vt:lpstr>PowerPoint-esitys</vt:lpstr>
      <vt:lpstr>PowerPoint-esitys</vt:lpstr>
      <vt:lpstr>PowerPoint-esitys</vt:lpstr>
      <vt:lpstr>PowerPoint-esitys</vt:lpstr>
      <vt:lpstr>Esimerkki (Tapani Lohi)</vt:lpstr>
      <vt:lpstr>Sovittelu PK 23a:8:</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PowerPoint-esitys</vt:lpstr>
      <vt:lpstr>Toimitettu jako ja kumottu isyys</vt:lpstr>
      <vt:lpstr>PowerPoint-esitys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PowerPoint-esitys</dc:title>
  <dc:creator>Tuulikki Mikkola</dc:creator>
  <cp:lastModifiedBy>Sanna Luoma</cp:lastModifiedBy>
  <cp:revision>107</cp:revision>
  <cp:lastPrinted>2016-11-28T07:31:45Z</cp:lastPrinted>
  <dcterms:created xsi:type="dcterms:W3CDTF">2016-08-22T09:01:27Z</dcterms:created>
  <dcterms:modified xsi:type="dcterms:W3CDTF">2018-03-02T09:00:10Z</dcterms:modified>
</cp:coreProperties>
</file>