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sldIdLst>
    <p:sldId id="256" r:id="rId2"/>
    <p:sldId id="301" r:id="rId3"/>
    <p:sldId id="257" r:id="rId4"/>
    <p:sldId id="336" r:id="rId5"/>
    <p:sldId id="366" r:id="rId6"/>
    <p:sldId id="260" r:id="rId7"/>
    <p:sldId id="356" r:id="rId8"/>
    <p:sldId id="261" r:id="rId9"/>
    <p:sldId id="337" r:id="rId10"/>
    <p:sldId id="338" r:id="rId11"/>
    <p:sldId id="339" r:id="rId12"/>
    <p:sldId id="340" r:id="rId13"/>
    <p:sldId id="360" r:id="rId14"/>
    <p:sldId id="324" r:id="rId15"/>
    <p:sldId id="357" r:id="rId16"/>
    <p:sldId id="358" r:id="rId17"/>
    <p:sldId id="359" r:id="rId18"/>
    <p:sldId id="325" r:id="rId19"/>
    <p:sldId id="341" r:id="rId20"/>
    <p:sldId id="350" r:id="rId21"/>
    <p:sldId id="294" r:id="rId22"/>
    <p:sldId id="342" r:id="rId23"/>
    <p:sldId id="349" r:id="rId24"/>
    <p:sldId id="362" r:id="rId25"/>
    <p:sldId id="363" r:id="rId26"/>
    <p:sldId id="364" r:id="rId27"/>
    <p:sldId id="343" r:id="rId28"/>
    <p:sldId id="361" r:id="rId29"/>
    <p:sldId id="344" r:id="rId30"/>
    <p:sldId id="345" r:id="rId31"/>
    <p:sldId id="346" r:id="rId32"/>
    <p:sldId id="352" r:id="rId33"/>
    <p:sldId id="353" r:id="rId34"/>
    <p:sldId id="347" r:id="rId35"/>
    <p:sldId id="348" r:id="rId36"/>
    <p:sldId id="266" r:id="rId37"/>
    <p:sldId id="354" r:id="rId38"/>
    <p:sldId id="365" r:id="rId39"/>
    <p:sldId id="271" r:id="rId40"/>
    <p:sldId id="371" r:id="rId41"/>
    <p:sldId id="372" r:id="rId42"/>
    <p:sldId id="373" r:id="rId43"/>
    <p:sldId id="374" r:id="rId44"/>
    <p:sldId id="375" r:id="rId45"/>
    <p:sldId id="376" r:id="rId46"/>
    <p:sldId id="377" r:id="rId47"/>
    <p:sldId id="378" r:id="rId48"/>
    <p:sldId id="379" r:id="rId49"/>
    <p:sldId id="380" r:id="rId50"/>
    <p:sldId id="381" r:id="rId51"/>
    <p:sldId id="277" r:id="rId52"/>
    <p:sldId id="291" r:id="rId53"/>
    <p:sldId id="286" r:id="rId54"/>
    <p:sldId id="367" r:id="rId55"/>
    <p:sldId id="368" r:id="rId56"/>
    <p:sldId id="369" r:id="rId57"/>
    <p:sldId id="314" r:id="rId58"/>
    <p:sldId id="287" r:id="rId59"/>
    <p:sldId id="370" r:id="rId60"/>
    <p:sldId id="316"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320"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8509DA-B655-483F-8D29-A1AA4D4A9D0E}" type="datetimeFigureOut">
              <a:rPr lang="en-US" smtClean="0"/>
              <a:t>3/2/2018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F19B08-664E-47A4-AC0D-79DED834A5AF}" type="slidenum">
              <a:rPr lang="en-US" smtClean="0"/>
              <a:t>‹#›</a:t>
            </a:fld>
            <a:endParaRPr lang="en-US"/>
          </a:p>
        </p:txBody>
      </p:sp>
    </p:spTree>
    <p:extLst>
      <p:ext uri="{BB962C8B-B14F-4D97-AF65-F5344CB8AC3E}">
        <p14:creationId xmlns:p14="http://schemas.microsoft.com/office/powerpoint/2010/main" val="2676182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5325"/>
            <a:ext cx="4570413" cy="3427413"/>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24014989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5325"/>
            <a:ext cx="4570413" cy="3427413"/>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85800" y="4343400"/>
            <a:ext cx="5486400" cy="276999"/>
          </a:xfrm>
        </p:spPr>
        <p:txBody>
          <a:bodyPr>
            <a:spAutoFit/>
          </a:bodyPr>
          <a:lstStyle/>
          <a:p>
            <a:endParaRPr lang="en-US"/>
          </a:p>
        </p:txBody>
      </p:sp>
    </p:spTree>
    <p:extLst>
      <p:ext uri="{BB962C8B-B14F-4D97-AF65-F5344CB8AC3E}">
        <p14:creationId xmlns:p14="http://schemas.microsoft.com/office/powerpoint/2010/main" val="40922337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5325"/>
            <a:ext cx="4570413" cy="3427413"/>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18013357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5325"/>
            <a:ext cx="4570413" cy="3427413"/>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85800" y="4343400"/>
            <a:ext cx="5486400" cy="276999"/>
          </a:xfrm>
        </p:spPr>
        <p:txBody>
          <a:bodyPr>
            <a:spAutoFit/>
          </a:bodyPr>
          <a:lstStyle/>
          <a:p>
            <a:endParaRPr lang="en-US"/>
          </a:p>
        </p:txBody>
      </p:sp>
    </p:spTree>
    <p:extLst>
      <p:ext uri="{BB962C8B-B14F-4D97-AF65-F5344CB8AC3E}">
        <p14:creationId xmlns:p14="http://schemas.microsoft.com/office/powerpoint/2010/main" val="1323274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1738" y="712788"/>
            <a:ext cx="4681537" cy="3513137"/>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708660" y="4451986"/>
            <a:ext cx="5669280" cy="283924"/>
          </a:xfrm>
        </p:spPr>
        <p:txBody>
          <a:bodyPr>
            <a:spAutoFit/>
          </a:bodyPr>
          <a:lstStyle/>
          <a:p>
            <a:endParaRPr lang="en-US"/>
          </a:p>
        </p:txBody>
      </p:sp>
    </p:spTree>
    <p:extLst>
      <p:ext uri="{BB962C8B-B14F-4D97-AF65-F5344CB8AC3E}">
        <p14:creationId xmlns:p14="http://schemas.microsoft.com/office/powerpoint/2010/main" val="13458754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5325"/>
            <a:ext cx="4570413" cy="3427413"/>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85800" y="4343400"/>
            <a:ext cx="5486400" cy="276999"/>
          </a:xfrm>
        </p:spPr>
        <p:txBody>
          <a:bodyPr>
            <a:spAutoFit/>
          </a:bodyPr>
          <a:lstStyle/>
          <a:p>
            <a:endParaRPr lang="en-US"/>
          </a:p>
        </p:txBody>
      </p:sp>
    </p:spTree>
    <p:extLst>
      <p:ext uri="{BB962C8B-B14F-4D97-AF65-F5344CB8AC3E}">
        <p14:creationId xmlns:p14="http://schemas.microsoft.com/office/powerpoint/2010/main" val="1044505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5325"/>
            <a:ext cx="4570413" cy="3427413"/>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85800" y="4343400"/>
            <a:ext cx="5486400" cy="276999"/>
          </a:xfrm>
        </p:spPr>
        <p:txBody>
          <a:bodyPr>
            <a:spAutoFit/>
          </a:bodyPr>
          <a:lstStyle/>
          <a:p>
            <a:endParaRPr lang="en-US"/>
          </a:p>
        </p:txBody>
      </p:sp>
    </p:spTree>
    <p:extLst>
      <p:ext uri="{BB962C8B-B14F-4D97-AF65-F5344CB8AC3E}">
        <p14:creationId xmlns:p14="http://schemas.microsoft.com/office/powerpoint/2010/main" val="2744697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5325"/>
            <a:ext cx="4570413" cy="3427413"/>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41903412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5325"/>
            <a:ext cx="4570413" cy="3427413"/>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85800" y="4343400"/>
            <a:ext cx="5486400" cy="276999"/>
          </a:xfrm>
        </p:spPr>
        <p:txBody>
          <a:bodyPr>
            <a:spAutoFit/>
          </a:bodyPr>
          <a:lstStyle/>
          <a:p>
            <a:endParaRPr lang="en-US"/>
          </a:p>
        </p:txBody>
      </p:sp>
    </p:spTree>
    <p:extLst>
      <p:ext uri="{BB962C8B-B14F-4D97-AF65-F5344CB8AC3E}">
        <p14:creationId xmlns:p14="http://schemas.microsoft.com/office/powerpoint/2010/main" val="20277838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5325"/>
            <a:ext cx="4570413" cy="3427413"/>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85800" y="4343400"/>
            <a:ext cx="5486400" cy="276999"/>
          </a:xfrm>
        </p:spPr>
        <p:txBody>
          <a:bodyPr>
            <a:spAutoFit/>
          </a:bodyPr>
          <a:lstStyle/>
          <a:p>
            <a:endParaRPr lang="en-US"/>
          </a:p>
        </p:txBody>
      </p:sp>
    </p:spTree>
    <p:extLst>
      <p:ext uri="{BB962C8B-B14F-4D97-AF65-F5344CB8AC3E}">
        <p14:creationId xmlns:p14="http://schemas.microsoft.com/office/powerpoint/2010/main" val="1878881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5325"/>
            <a:ext cx="4570413" cy="3427413"/>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39506330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5325"/>
            <a:ext cx="4570413" cy="3427413"/>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2465748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B8D586-80DF-46E1-9E00-83DD9EE7B3A3}"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1F7B0-51BF-45EF-8BBC-AFBC102C7A82}" type="slidenum">
              <a:rPr lang="en-US" smtClean="0"/>
              <a:t>‹#›</a:t>
            </a:fld>
            <a:endParaRPr lang="en-US"/>
          </a:p>
        </p:txBody>
      </p:sp>
    </p:spTree>
    <p:extLst>
      <p:ext uri="{BB962C8B-B14F-4D97-AF65-F5344CB8AC3E}">
        <p14:creationId xmlns:p14="http://schemas.microsoft.com/office/powerpoint/2010/main" val="977876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B8D586-80DF-46E1-9E00-83DD9EE7B3A3}"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1F7B0-51BF-45EF-8BBC-AFBC102C7A82}" type="slidenum">
              <a:rPr lang="en-US" smtClean="0"/>
              <a:t>‹#›</a:t>
            </a:fld>
            <a:endParaRPr lang="en-US"/>
          </a:p>
        </p:txBody>
      </p:sp>
    </p:spTree>
    <p:extLst>
      <p:ext uri="{BB962C8B-B14F-4D97-AF65-F5344CB8AC3E}">
        <p14:creationId xmlns:p14="http://schemas.microsoft.com/office/powerpoint/2010/main" val="448728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B8D586-80DF-46E1-9E00-83DD9EE7B3A3}"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1F7B0-51BF-45EF-8BBC-AFBC102C7A82}" type="slidenum">
              <a:rPr lang="en-US" smtClean="0"/>
              <a:t>‹#›</a:t>
            </a:fld>
            <a:endParaRPr lang="en-US"/>
          </a:p>
        </p:txBody>
      </p:sp>
    </p:spTree>
    <p:extLst>
      <p:ext uri="{BB962C8B-B14F-4D97-AF65-F5344CB8AC3E}">
        <p14:creationId xmlns:p14="http://schemas.microsoft.com/office/powerpoint/2010/main" val="2218511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B8D586-80DF-46E1-9E00-83DD9EE7B3A3}"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1F7B0-51BF-45EF-8BBC-AFBC102C7A82}" type="slidenum">
              <a:rPr lang="en-US" smtClean="0"/>
              <a:t>‹#›</a:t>
            </a:fld>
            <a:endParaRPr lang="en-US"/>
          </a:p>
        </p:txBody>
      </p:sp>
    </p:spTree>
    <p:extLst>
      <p:ext uri="{BB962C8B-B14F-4D97-AF65-F5344CB8AC3E}">
        <p14:creationId xmlns:p14="http://schemas.microsoft.com/office/powerpoint/2010/main" val="2296150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B8D586-80DF-46E1-9E00-83DD9EE7B3A3}"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1F7B0-51BF-45EF-8BBC-AFBC102C7A82}" type="slidenum">
              <a:rPr lang="en-US" smtClean="0"/>
              <a:t>‹#›</a:t>
            </a:fld>
            <a:endParaRPr lang="en-US"/>
          </a:p>
        </p:txBody>
      </p:sp>
    </p:spTree>
    <p:extLst>
      <p:ext uri="{BB962C8B-B14F-4D97-AF65-F5344CB8AC3E}">
        <p14:creationId xmlns:p14="http://schemas.microsoft.com/office/powerpoint/2010/main" val="1418201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B8D586-80DF-46E1-9E00-83DD9EE7B3A3}"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41F7B0-51BF-45EF-8BBC-AFBC102C7A82}" type="slidenum">
              <a:rPr lang="en-US" smtClean="0"/>
              <a:t>‹#›</a:t>
            </a:fld>
            <a:endParaRPr lang="en-US"/>
          </a:p>
        </p:txBody>
      </p:sp>
    </p:spTree>
    <p:extLst>
      <p:ext uri="{BB962C8B-B14F-4D97-AF65-F5344CB8AC3E}">
        <p14:creationId xmlns:p14="http://schemas.microsoft.com/office/powerpoint/2010/main" val="2695638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B8D586-80DF-46E1-9E00-83DD9EE7B3A3}" type="datetimeFigureOut">
              <a:rPr lang="en-US" smtClean="0"/>
              <a:t>3/2/2018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41F7B0-51BF-45EF-8BBC-AFBC102C7A82}" type="slidenum">
              <a:rPr lang="en-US" smtClean="0"/>
              <a:t>‹#›</a:t>
            </a:fld>
            <a:endParaRPr lang="en-US"/>
          </a:p>
        </p:txBody>
      </p:sp>
    </p:spTree>
    <p:extLst>
      <p:ext uri="{BB962C8B-B14F-4D97-AF65-F5344CB8AC3E}">
        <p14:creationId xmlns:p14="http://schemas.microsoft.com/office/powerpoint/2010/main" val="3149144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B8D586-80DF-46E1-9E00-83DD9EE7B3A3}" type="datetimeFigureOut">
              <a:rPr lang="en-US" smtClean="0"/>
              <a:t>3/2/2018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41F7B0-51BF-45EF-8BBC-AFBC102C7A82}" type="slidenum">
              <a:rPr lang="en-US" smtClean="0"/>
              <a:t>‹#›</a:t>
            </a:fld>
            <a:endParaRPr lang="en-US"/>
          </a:p>
        </p:txBody>
      </p:sp>
    </p:spTree>
    <p:extLst>
      <p:ext uri="{BB962C8B-B14F-4D97-AF65-F5344CB8AC3E}">
        <p14:creationId xmlns:p14="http://schemas.microsoft.com/office/powerpoint/2010/main" val="287740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B8D586-80DF-46E1-9E00-83DD9EE7B3A3}" type="datetimeFigureOut">
              <a:rPr lang="en-US" smtClean="0"/>
              <a:t>3/2/2018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41F7B0-51BF-45EF-8BBC-AFBC102C7A82}" type="slidenum">
              <a:rPr lang="en-US" smtClean="0"/>
              <a:t>‹#›</a:t>
            </a:fld>
            <a:endParaRPr lang="en-US"/>
          </a:p>
        </p:txBody>
      </p:sp>
    </p:spTree>
    <p:extLst>
      <p:ext uri="{BB962C8B-B14F-4D97-AF65-F5344CB8AC3E}">
        <p14:creationId xmlns:p14="http://schemas.microsoft.com/office/powerpoint/2010/main" val="1515923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B8D586-80DF-46E1-9E00-83DD9EE7B3A3}"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41F7B0-51BF-45EF-8BBC-AFBC102C7A82}" type="slidenum">
              <a:rPr lang="en-US" smtClean="0"/>
              <a:t>‹#›</a:t>
            </a:fld>
            <a:endParaRPr lang="en-US"/>
          </a:p>
        </p:txBody>
      </p:sp>
    </p:spTree>
    <p:extLst>
      <p:ext uri="{BB962C8B-B14F-4D97-AF65-F5344CB8AC3E}">
        <p14:creationId xmlns:p14="http://schemas.microsoft.com/office/powerpoint/2010/main" val="3816539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B8D586-80DF-46E1-9E00-83DD9EE7B3A3}"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41F7B0-51BF-45EF-8BBC-AFBC102C7A82}" type="slidenum">
              <a:rPr lang="en-US" smtClean="0"/>
              <a:t>‹#›</a:t>
            </a:fld>
            <a:endParaRPr lang="en-US"/>
          </a:p>
        </p:txBody>
      </p:sp>
    </p:spTree>
    <p:extLst>
      <p:ext uri="{BB962C8B-B14F-4D97-AF65-F5344CB8AC3E}">
        <p14:creationId xmlns:p14="http://schemas.microsoft.com/office/powerpoint/2010/main" val="3015539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B8D586-80DF-46E1-9E00-83DD9EE7B3A3}" type="datetimeFigureOut">
              <a:rPr lang="en-US" smtClean="0"/>
              <a:t>3/2/2018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41F7B0-51BF-45EF-8BBC-AFBC102C7A82}" type="slidenum">
              <a:rPr lang="en-US" smtClean="0"/>
              <a:t>‹#›</a:t>
            </a:fld>
            <a:endParaRPr lang="en-US"/>
          </a:p>
        </p:txBody>
      </p:sp>
    </p:spTree>
    <p:extLst>
      <p:ext uri="{BB962C8B-B14F-4D97-AF65-F5344CB8AC3E}">
        <p14:creationId xmlns:p14="http://schemas.microsoft.com/office/powerpoint/2010/main" val="29409321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a:bodyPr>
          <a:lstStyle/>
          <a:p>
            <a:r>
              <a:rPr lang="fi-FI" dirty="0" smtClean="0"/>
              <a:t>KANSAINVÄLISTÄ AVIOVARALLISUUSOIKEUTTA</a:t>
            </a:r>
            <a:endParaRPr lang="en-US" dirty="0"/>
          </a:p>
        </p:txBody>
      </p:sp>
      <p:sp>
        <p:nvSpPr>
          <p:cNvPr id="7" name="Subtitle 6"/>
          <p:cNvSpPr>
            <a:spLocks noGrp="1"/>
          </p:cNvSpPr>
          <p:nvPr>
            <p:ph type="subTitle" idx="1"/>
          </p:nvPr>
        </p:nvSpPr>
        <p:spPr/>
        <p:txBody>
          <a:bodyPr>
            <a:normAutofit/>
          </a:bodyPr>
          <a:lstStyle/>
          <a:p>
            <a:r>
              <a:rPr lang="fi-FI" sz="3600" dirty="0" smtClean="0"/>
              <a:t>Tuulikki Mikkola</a:t>
            </a:r>
          </a:p>
          <a:p>
            <a:endParaRPr lang="en-US" sz="3600" dirty="0"/>
          </a:p>
        </p:txBody>
      </p:sp>
    </p:spTree>
    <p:extLst>
      <p:ext uri="{BB962C8B-B14F-4D97-AF65-F5344CB8AC3E}">
        <p14:creationId xmlns:p14="http://schemas.microsoft.com/office/powerpoint/2010/main" val="18205617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274638"/>
            <a:ext cx="8291264" cy="1210146"/>
          </a:xfrm>
        </p:spPr>
        <p:txBody>
          <a:bodyPr>
            <a:normAutofit fontScale="90000"/>
          </a:bodyPr>
          <a:lstStyle/>
          <a:p>
            <a:r>
              <a:rPr lang="en-US" dirty="0" err="1"/>
              <a:t>Euroopan</a:t>
            </a:r>
            <a:r>
              <a:rPr lang="en-US" dirty="0"/>
              <a:t> </a:t>
            </a:r>
            <a:r>
              <a:rPr lang="en-US" dirty="0" err="1"/>
              <a:t>yhteisöjen</a:t>
            </a:r>
            <a:r>
              <a:rPr lang="en-US" dirty="0"/>
              <a:t> </a:t>
            </a:r>
            <a:r>
              <a:rPr lang="en-US" dirty="0" err="1" smtClean="0"/>
              <a:t>tuomioistuin</a:t>
            </a:r>
            <a:r>
              <a:rPr lang="en-US" dirty="0" smtClean="0"/>
              <a:t> </a:t>
            </a:r>
            <a:r>
              <a:rPr lang="en-US" dirty="0"/>
              <a:t/>
            </a:r>
            <a:br>
              <a:rPr lang="en-US" dirty="0"/>
            </a:br>
            <a:r>
              <a:rPr lang="en-US" dirty="0"/>
              <a:t>	</a:t>
            </a:r>
            <a:r>
              <a:rPr lang="en-US" dirty="0" err="1" smtClean="0"/>
              <a:t>asia</a:t>
            </a:r>
            <a:r>
              <a:rPr lang="en-US" dirty="0" smtClean="0"/>
              <a:t> </a:t>
            </a:r>
            <a:r>
              <a:rPr lang="en-US" dirty="0"/>
              <a:t>C-523/07</a:t>
            </a:r>
            <a:br>
              <a:rPr lang="en-US" dirty="0"/>
            </a:br>
            <a:endParaRPr lang="en-US" dirty="0"/>
          </a:p>
        </p:txBody>
      </p:sp>
      <p:sp>
        <p:nvSpPr>
          <p:cNvPr id="3" name="Content Placeholder 2"/>
          <p:cNvSpPr>
            <a:spLocks noGrp="1"/>
          </p:cNvSpPr>
          <p:nvPr>
            <p:ph idx="1"/>
          </p:nvPr>
        </p:nvSpPr>
        <p:spPr>
          <a:xfrm>
            <a:off x="251520" y="1268760"/>
            <a:ext cx="8640960" cy="5589240"/>
          </a:xfrm>
        </p:spPr>
        <p:txBody>
          <a:bodyPr>
            <a:normAutofit/>
          </a:bodyPr>
          <a:lstStyle/>
          <a:p>
            <a:pPr marL="0" indent="0">
              <a:buNone/>
            </a:pPr>
            <a:r>
              <a:rPr lang="fi-FI" dirty="0" smtClean="0"/>
              <a:t>- Asetuksen </a:t>
            </a:r>
            <a:r>
              <a:rPr lang="fi-FI" dirty="0"/>
              <a:t>8 artiklan 1 kohdassa säädetään periaatteesta, jonka mukaan </a:t>
            </a:r>
            <a:r>
              <a:rPr lang="fi-FI" dirty="0">
                <a:solidFill>
                  <a:srgbClr val="FF0000"/>
                </a:solidFill>
              </a:rPr>
              <a:t>jäsenvaltioiden tuomioistuinten toimivalta vanhempainvastuuta koskevissa asioissa määräytyy sen mukaan, missä lapsen asuinpaikka on asian vireillepanoajankohtana</a:t>
            </a:r>
            <a:r>
              <a:rPr lang="fi-FI" dirty="0"/>
              <a:t>, mutta siinä ei määritellä kyseisen käsitteen sisältöä</a:t>
            </a:r>
            <a:r>
              <a:rPr lang="fi-FI" dirty="0" smtClean="0"/>
              <a:t>.</a:t>
            </a:r>
          </a:p>
          <a:p>
            <a:pPr marL="0" indent="0">
              <a:buNone/>
            </a:pPr>
            <a:r>
              <a:rPr lang="fi-FI" dirty="0" smtClean="0">
                <a:sym typeface="Wingdings" panose="05000000000000000000" pitchFamily="2" charset="2"/>
              </a:rPr>
              <a:t> </a:t>
            </a:r>
            <a:endParaRPr lang="en-US" dirty="0"/>
          </a:p>
        </p:txBody>
      </p:sp>
    </p:spTree>
    <p:extLst>
      <p:ext uri="{BB962C8B-B14F-4D97-AF65-F5344CB8AC3E}">
        <p14:creationId xmlns:p14="http://schemas.microsoft.com/office/powerpoint/2010/main" val="8812399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79512" y="188640"/>
            <a:ext cx="8784976" cy="6408712"/>
          </a:xfrm>
        </p:spPr>
        <p:txBody>
          <a:bodyPr>
            <a:normAutofit fontScale="92500"/>
          </a:bodyPr>
          <a:lstStyle/>
          <a:p>
            <a:r>
              <a:rPr lang="fi-FI" dirty="0" smtClean="0"/>
              <a:t>On </a:t>
            </a:r>
            <a:r>
              <a:rPr lang="fi-FI" dirty="0"/>
              <a:t>otettava huomioon paitsi se, että lapsi on fyysisesti jossakin jäsenvaltiossa, myös muita tekijöitä, joista voi ilmetä, että tällainen olinpaikka ei ole millään tavalla väliaikainen tai satunnainen </a:t>
            </a:r>
            <a:r>
              <a:rPr lang="fi-FI" dirty="0" smtClean="0"/>
              <a:t>Erityisesti </a:t>
            </a:r>
            <a:r>
              <a:rPr lang="fi-FI" dirty="0"/>
              <a:t>on otettava huomioon jäsenvaltioon muuttamisen ja sen alueella oleskelun osalta sen </a:t>
            </a:r>
            <a:r>
              <a:rPr lang="fi-FI" dirty="0">
                <a:solidFill>
                  <a:srgbClr val="FF0000"/>
                </a:solidFill>
              </a:rPr>
              <a:t>kesto, säännöllisyys, olosuhteet ja syyt, lapsen kansalaisuus, koulunkäynnin paikka ja olosuhteet, se, osaako lapsi kyseisen valtion kieltä, sekä lapsen perhesiteet ja sosiaaliset siteet kyseisessä valtiossa</a:t>
            </a:r>
            <a:r>
              <a:rPr lang="fi-FI" dirty="0" smtClean="0">
                <a:solidFill>
                  <a:srgbClr val="FF0000"/>
                </a:solidFill>
              </a:rPr>
              <a:t>.</a:t>
            </a:r>
          </a:p>
          <a:p>
            <a:r>
              <a:rPr lang="fi-FI" dirty="0"/>
              <a:t>Kansallisen tuomioistuimen asiana on ratkaista lapsen asuinpaikka </a:t>
            </a:r>
            <a:r>
              <a:rPr lang="fi-FI" dirty="0">
                <a:solidFill>
                  <a:srgbClr val="FF0000"/>
                </a:solidFill>
              </a:rPr>
              <a:t>ottamalla huomioon kaikki kullekin yksittäistapaukselle erityiset tosiseikat.</a:t>
            </a:r>
          </a:p>
          <a:p>
            <a:endParaRPr lang="fi-FI" dirty="0"/>
          </a:p>
          <a:p>
            <a:endParaRPr lang="en-US" dirty="0"/>
          </a:p>
        </p:txBody>
      </p:sp>
    </p:spTree>
    <p:extLst>
      <p:ext uri="{BB962C8B-B14F-4D97-AF65-F5344CB8AC3E}">
        <p14:creationId xmlns:p14="http://schemas.microsoft.com/office/powerpoint/2010/main" val="18885942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Esimerkki</a:t>
            </a:r>
            <a:endParaRPr lang="fi-FI" dirty="0"/>
          </a:p>
        </p:txBody>
      </p:sp>
      <p:sp>
        <p:nvSpPr>
          <p:cNvPr id="3" name="Content Placeholder 2"/>
          <p:cNvSpPr>
            <a:spLocks noGrp="1"/>
          </p:cNvSpPr>
          <p:nvPr>
            <p:ph idx="1"/>
          </p:nvPr>
        </p:nvSpPr>
        <p:spPr>
          <a:xfrm>
            <a:off x="422896" y="1196752"/>
            <a:ext cx="8541591" cy="5112568"/>
          </a:xfrm>
        </p:spPr>
        <p:txBody>
          <a:bodyPr>
            <a:normAutofit fontScale="92500" lnSpcReduction="10000"/>
          </a:bodyPr>
          <a:lstStyle/>
          <a:p>
            <a:r>
              <a:rPr lang="fi-FI" dirty="0" smtClean="0"/>
              <a:t>Aune ja Eero ihastuivat ranskalaiseen kulttuuriin. He opiskelivat kieltä ja lopulta ostivat maatilan läheltä Pariisia. Sinne muutettiin vaikka paljon he olivat myös Suomessa. Mies teki työkeikkaa satunnaisesti, ja lapsenlapsia tervehdittiin omaa Helsingin huoneistoa tukikohtana pitäen.</a:t>
            </a:r>
          </a:p>
          <a:p>
            <a:r>
              <a:rPr lang="fi-FI" dirty="0" smtClean="0"/>
              <a:t>Erään kerran Aune tuli Suomeen hoitamaan lastenlapsiaan, kun hän sairastui ja joutui vuoteenomaksi. Eero tuli tukemaan, ja muutamaa kuukautta myöhemmin Aune lensi taivaaseen.</a:t>
            </a:r>
          </a:p>
          <a:p>
            <a:r>
              <a:rPr lang="fi-FI" dirty="0" smtClean="0"/>
              <a:t>Missä Aunen kotipaikka oli hänen kuollessaan ?</a:t>
            </a:r>
          </a:p>
          <a:p>
            <a:endParaRPr lang="fi-FI" dirty="0"/>
          </a:p>
        </p:txBody>
      </p:sp>
    </p:spTree>
    <p:extLst>
      <p:ext uri="{BB962C8B-B14F-4D97-AF65-F5344CB8AC3E}">
        <p14:creationId xmlns:p14="http://schemas.microsoft.com/office/powerpoint/2010/main" val="390490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Tehtävä: etsi avioliiton esteiden tutkimista koskeva säännös ja mieti mikä on siinä omaksuttu näkökulma</a:t>
            </a:r>
            <a:endParaRPr lang="fi-FI" dirty="0"/>
          </a:p>
        </p:txBody>
      </p:sp>
      <p:sp>
        <p:nvSpPr>
          <p:cNvPr id="3" name="Sisällön paikkamerkki 2"/>
          <p:cNvSpPr>
            <a:spLocks noGrp="1"/>
          </p:cNvSpPr>
          <p:nvPr>
            <p:ph idx="1"/>
          </p:nvPr>
        </p:nvSpPr>
        <p:spPr>
          <a:xfrm>
            <a:off x="179512" y="1772816"/>
            <a:ext cx="8507288" cy="5085184"/>
          </a:xfrm>
        </p:spPr>
        <p:txBody>
          <a:bodyPr>
            <a:normAutofit fontScale="77500" lnSpcReduction="20000"/>
          </a:bodyPr>
          <a:lstStyle/>
          <a:p>
            <a:r>
              <a:rPr lang="fi-FI" dirty="0"/>
              <a:t>voiko avioliiton esteiden tutkinnan ja vihkimisen yhteydessä edellyttää ulkomaalaisen olevan laillisesti Suomessa. Kysymys on tullut esille esim. kielteisen turvapaikkapäätöksen saaneiden henkilöiden kohdalla. Kielteinen päätös ei toki johda automaattisesti siihen, että henkilö olisi laittomasti maassa. Esteiden tutkinta ja  vihkiminen tapahtuvat avioliittolainsäädännön perusteella. Jos tämän lainsäädännön edellytykset täyttyvät, voiko tieto laittomasta Suomessa olosta olla peruste jättää esteet tutkimatta tai vihkimästä.</a:t>
            </a:r>
          </a:p>
          <a:p>
            <a:r>
              <a:rPr lang="sk-SK" dirty="0"/>
              <a:t> </a:t>
            </a:r>
          </a:p>
          <a:p>
            <a:r>
              <a:rPr lang="sk-SK" dirty="0"/>
              <a:t>Ainakin yhdessä KKO:n päätöksessä mainitaan, että avioliittoon vihkiminen on kihlakumppanien välinen yksityisoikeudellinen toimi. Tuleeko yksityisoikeuden puolelta huomioitavia asioita?</a:t>
            </a:r>
            <a:endParaRPr lang="fi-FI" dirty="0"/>
          </a:p>
        </p:txBody>
      </p:sp>
    </p:spTree>
    <p:extLst>
      <p:ext uri="{BB962C8B-B14F-4D97-AF65-F5344CB8AC3E}">
        <p14:creationId xmlns:p14="http://schemas.microsoft.com/office/powerpoint/2010/main" val="2691274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normAutofit fontScale="90000"/>
          </a:bodyPr>
          <a:lstStyle/>
          <a:p>
            <a:pPr eaLnBrk="1" hangingPunct="1">
              <a:defRPr/>
            </a:pPr>
            <a:r>
              <a:rPr lang="fi-FI" dirty="0" smtClean="0"/>
              <a:t>Esimerkki: onko ollut avioliittoa, jos se on solmittu ulkomailla ?</a:t>
            </a:r>
          </a:p>
        </p:txBody>
      </p:sp>
      <p:sp>
        <p:nvSpPr>
          <p:cNvPr id="159747" name="Rectangle 3"/>
          <p:cNvSpPr>
            <a:spLocks noGrp="1" noChangeArrowheads="1"/>
          </p:cNvSpPr>
          <p:nvPr>
            <p:ph type="body" idx="1"/>
          </p:nvPr>
        </p:nvSpPr>
        <p:spPr>
          <a:xfrm>
            <a:off x="251520" y="1556792"/>
            <a:ext cx="8229600" cy="4525962"/>
          </a:xfrm>
        </p:spPr>
        <p:txBody>
          <a:bodyPr/>
          <a:lstStyle/>
          <a:p>
            <a:pPr eaLnBrk="1" hangingPunct="1">
              <a:defRPr/>
            </a:pPr>
            <a:r>
              <a:rPr lang="fi-FI" dirty="0" smtClean="0"/>
              <a:t>Paikka määrää muodon </a:t>
            </a:r>
            <a:r>
              <a:rPr lang="fi-FI" dirty="0" smtClean="0">
                <a:sym typeface="Wingdings" pitchFamily="2" charset="2"/>
              </a:rPr>
              <a:t> AL 115 §</a:t>
            </a:r>
            <a:endParaRPr lang="fi-FI" dirty="0" smtClean="0"/>
          </a:p>
          <a:p>
            <a:pPr eaLnBrk="1" hangingPunct="1">
              <a:defRPr/>
            </a:pPr>
            <a:r>
              <a:rPr lang="fi-FI" dirty="0" smtClean="0"/>
              <a:t>AL 116 § </a:t>
            </a:r>
            <a:r>
              <a:rPr lang="fi-FI" dirty="0" smtClean="0">
                <a:sym typeface="Wingdings" pitchFamily="2" charset="2"/>
              </a:rPr>
              <a:t> tunnustaminen vaatii erityisiä syitä </a:t>
            </a:r>
          </a:p>
          <a:p>
            <a:pPr eaLnBrk="1" hangingPunct="1">
              <a:defRPr/>
            </a:pPr>
            <a:r>
              <a:rPr lang="fi-FI" dirty="0" smtClean="0">
                <a:sym typeface="Wingdings" pitchFamily="2" charset="2"/>
              </a:rPr>
              <a:t>Avioliitto vainajan kanssa</a:t>
            </a:r>
          </a:p>
          <a:p>
            <a:pPr eaLnBrk="1" hangingPunct="1">
              <a:defRPr/>
            </a:pPr>
            <a:r>
              <a:rPr lang="fi-FI" dirty="0" smtClean="0"/>
              <a:t>Valtakirjalla solmittu avioliitto</a:t>
            </a:r>
          </a:p>
          <a:p>
            <a:pPr eaLnBrk="1" hangingPunct="1">
              <a:defRPr/>
            </a:pPr>
            <a:r>
              <a:rPr lang="fi-FI" dirty="0" smtClean="0"/>
              <a:t>Ilman vihkimistä syntynyt avioliitto</a:t>
            </a:r>
          </a:p>
          <a:p>
            <a:pPr eaLnBrk="1" hangingPunct="1">
              <a:defRPr/>
            </a:pPr>
            <a:r>
              <a:rPr lang="fi-FI" dirty="0" smtClean="0"/>
              <a:t>Näiden lisäksi </a:t>
            </a:r>
            <a:r>
              <a:rPr lang="fi-FI" dirty="0" err="1" smtClean="0"/>
              <a:t>ordre</a:t>
            </a:r>
            <a:r>
              <a:rPr lang="fi-FI" dirty="0" smtClean="0"/>
              <a:t> </a:t>
            </a:r>
            <a:r>
              <a:rPr lang="fi-FI" dirty="0" err="1" smtClean="0"/>
              <a:t>public</a:t>
            </a:r>
            <a:r>
              <a:rPr lang="fi-FI" dirty="0" smtClean="0"/>
              <a:t> </a:t>
            </a:r>
          </a:p>
          <a:p>
            <a:pPr eaLnBrk="1" hangingPunct="1">
              <a:buFont typeface="Wingdings" pitchFamily="2" charset="2"/>
              <a:buNone/>
              <a:defRPr/>
            </a:pPr>
            <a:endParaRPr lang="fi-FI" dirty="0" smtClean="0"/>
          </a:p>
          <a:p>
            <a:pPr eaLnBrk="1" hangingPunct="1">
              <a:buFont typeface="Wingdings" pitchFamily="2" charset="2"/>
              <a:buNone/>
              <a:defRPr/>
            </a:pPr>
            <a:endParaRPr lang="fi-FI" dirty="0" smtClean="0"/>
          </a:p>
          <a:p>
            <a:pPr eaLnBrk="1" hangingPunct="1">
              <a:defRPr/>
            </a:pPr>
            <a:endParaRPr lang="fi-FI" dirty="0" smtClean="0"/>
          </a:p>
        </p:txBody>
      </p:sp>
    </p:spTree>
    <p:extLst>
      <p:ext uri="{BB962C8B-B14F-4D97-AF65-F5344CB8AC3E}">
        <p14:creationId xmlns:p14="http://schemas.microsoft.com/office/powerpoint/2010/main" val="494938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159746"/>
                                        </p:tgtEl>
                                        <p:attrNameLst>
                                          <p:attrName>style.visibility</p:attrName>
                                        </p:attrNameLst>
                                      </p:cBhvr>
                                      <p:to>
                                        <p:strVal val="visible"/>
                                      </p:to>
                                    </p:set>
                                    <p:anim calcmode="lin" valueType="num">
                                      <p:cBhvr>
                                        <p:cTn id="7" dur="500" fill="hold"/>
                                        <p:tgtEl>
                                          <p:spTgt spid="159746"/>
                                        </p:tgtEl>
                                        <p:attrNameLst>
                                          <p:attrName>ppt_w</p:attrName>
                                        </p:attrNameLst>
                                      </p:cBhvr>
                                      <p:tavLst>
                                        <p:tav tm="0">
                                          <p:val>
                                            <p:fltVal val="0"/>
                                          </p:val>
                                        </p:tav>
                                        <p:tav tm="100000">
                                          <p:val>
                                            <p:strVal val="#ppt_w"/>
                                          </p:val>
                                        </p:tav>
                                      </p:tavLst>
                                    </p:anim>
                                    <p:anim calcmode="lin" valueType="num">
                                      <p:cBhvr>
                                        <p:cTn id="8" dur="500" fill="hold"/>
                                        <p:tgtEl>
                                          <p:spTgt spid="159746"/>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59747">
                                            <p:txEl>
                                              <p:pRg st="0" end="0"/>
                                            </p:txEl>
                                          </p:spTgt>
                                        </p:tgtEl>
                                        <p:attrNameLst>
                                          <p:attrName>style.visibility</p:attrName>
                                        </p:attrNameLst>
                                      </p:cBhvr>
                                      <p:to>
                                        <p:strVal val="visible"/>
                                      </p:to>
                                    </p:set>
                                    <p:anim calcmode="lin" valueType="num">
                                      <p:cBhvr>
                                        <p:cTn id="13" dur="500" fill="hold"/>
                                        <p:tgtEl>
                                          <p:spTgt spid="15974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597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59747">
                                            <p:txEl>
                                              <p:pRg st="1" end="1"/>
                                            </p:txEl>
                                          </p:spTgt>
                                        </p:tgtEl>
                                        <p:attrNameLst>
                                          <p:attrName>style.visibility</p:attrName>
                                        </p:attrNameLst>
                                      </p:cBhvr>
                                      <p:to>
                                        <p:strVal val="visible"/>
                                      </p:to>
                                    </p:set>
                                    <p:anim calcmode="lin" valueType="num">
                                      <p:cBhvr>
                                        <p:cTn id="19" dur="500" fill="hold"/>
                                        <p:tgtEl>
                                          <p:spTgt spid="159747">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5974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59747">
                                            <p:txEl>
                                              <p:pRg st="2" end="2"/>
                                            </p:txEl>
                                          </p:spTgt>
                                        </p:tgtEl>
                                        <p:attrNameLst>
                                          <p:attrName>style.visibility</p:attrName>
                                        </p:attrNameLst>
                                      </p:cBhvr>
                                      <p:to>
                                        <p:strVal val="visible"/>
                                      </p:to>
                                    </p:set>
                                    <p:anim calcmode="lin" valueType="num">
                                      <p:cBhvr>
                                        <p:cTn id="25" dur="500" fill="hold"/>
                                        <p:tgtEl>
                                          <p:spTgt spid="159747">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15974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59747">
                                            <p:txEl>
                                              <p:pRg st="3" end="3"/>
                                            </p:txEl>
                                          </p:spTgt>
                                        </p:tgtEl>
                                        <p:attrNameLst>
                                          <p:attrName>style.visibility</p:attrName>
                                        </p:attrNameLst>
                                      </p:cBhvr>
                                      <p:to>
                                        <p:strVal val="visible"/>
                                      </p:to>
                                    </p:set>
                                    <p:anim calcmode="lin" valueType="num">
                                      <p:cBhvr>
                                        <p:cTn id="31" dur="500" fill="hold"/>
                                        <p:tgtEl>
                                          <p:spTgt spid="159747">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59747">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59747">
                                            <p:txEl>
                                              <p:pRg st="4" end="4"/>
                                            </p:txEl>
                                          </p:spTgt>
                                        </p:tgtEl>
                                        <p:attrNameLst>
                                          <p:attrName>style.visibility</p:attrName>
                                        </p:attrNameLst>
                                      </p:cBhvr>
                                      <p:to>
                                        <p:strVal val="visible"/>
                                      </p:to>
                                    </p:set>
                                    <p:anim calcmode="lin" valueType="num">
                                      <p:cBhvr>
                                        <p:cTn id="37" dur="500" fill="hold"/>
                                        <p:tgtEl>
                                          <p:spTgt spid="159747">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159747">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159747">
                                            <p:txEl>
                                              <p:pRg st="5" end="5"/>
                                            </p:txEl>
                                          </p:spTgt>
                                        </p:tgtEl>
                                        <p:attrNameLst>
                                          <p:attrName>style.visibility</p:attrName>
                                        </p:attrNameLst>
                                      </p:cBhvr>
                                      <p:to>
                                        <p:strVal val="visible"/>
                                      </p:to>
                                    </p:set>
                                    <p:anim calcmode="lin" valueType="num">
                                      <p:cBhvr>
                                        <p:cTn id="43" dur="500" fill="hold"/>
                                        <p:tgtEl>
                                          <p:spTgt spid="159747">
                                            <p:txEl>
                                              <p:pRg st="5" end="5"/>
                                            </p:txEl>
                                          </p:spTgt>
                                        </p:tgtEl>
                                        <p:attrNameLst>
                                          <p:attrName>ppt_w</p:attrName>
                                        </p:attrNameLst>
                                      </p:cBhvr>
                                      <p:tavLst>
                                        <p:tav tm="0">
                                          <p:val>
                                            <p:fltVal val="0"/>
                                          </p:val>
                                        </p:tav>
                                        <p:tav tm="100000">
                                          <p:val>
                                            <p:strVal val="#ppt_w"/>
                                          </p:val>
                                        </p:tav>
                                      </p:tavLst>
                                    </p:anim>
                                    <p:anim calcmode="lin" valueType="num">
                                      <p:cBhvr>
                                        <p:cTn id="44" dur="500" fill="hold"/>
                                        <p:tgtEl>
                                          <p:spTgt spid="159747">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6" grpId="0"/>
      <p:bldP spid="15974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Esimerkki</a:t>
            </a:r>
            <a:endParaRPr lang="fi-FI" dirty="0"/>
          </a:p>
        </p:txBody>
      </p:sp>
      <p:sp>
        <p:nvSpPr>
          <p:cNvPr id="3" name="Sisällön paikkamerkki 2"/>
          <p:cNvSpPr>
            <a:spLocks noGrp="1"/>
          </p:cNvSpPr>
          <p:nvPr>
            <p:ph idx="1"/>
          </p:nvPr>
        </p:nvSpPr>
        <p:spPr/>
        <p:txBody>
          <a:bodyPr>
            <a:normAutofit fontScale="92500" lnSpcReduction="20000"/>
          </a:bodyPr>
          <a:lstStyle/>
          <a:p>
            <a:r>
              <a:rPr lang="fi-FI" dirty="0"/>
              <a:t>sudanilaissuomalainen henkilö, joka asuu Suomessa vakinaisesti, on solminut Sudanissa avioliiton 23.12.16 sudanilaisen henkilön kanssa. Käräjäoikeus on myöntänyt hänelle avioeron edellisestä liitosta 27.12.16. Käytännössä siis uusi avioliitto on solmittu ulkomailla, vaikka entinen on ollut vielä voimassa Suomessa</a:t>
            </a:r>
            <a:r>
              <a:rPr lang="fi-FI" dirty="0" smtClean="0"/>
              <a:t>.</a:t>
            </a:r>
            <a:r>
              <a:rPr lang="sk-SK" dirty="0"/>
              <a:t> </a:t>
            </a:r>
          </a:p>
          <a:p>
            <a:r>
              <a:rPr lang="sk-SK" dirty="0"/>
              <a:t>Tässä täytyy selvittää, onko avioliitto pätevä Sudanissa. Liittyykö tuohon avioitumiseen voimassa olevan avioliiton aikana vielä jotain erityistä?</a:t>
            </a:r>
            <a:endParaRPr lang="fi-FI" dirty="0"/>
          </a:p>
        </p:txBody>
      </p:sp>
    </p:spTree>
    <p:extLst>
      <p:ext uri="{BB962C8B-B14F-4D97-AF65-F5344CB8AC3E}">
        <p14:creationId xmlns:p14="http://schemas.microsoft.com/office/powerpoint/2010/main" val="2101250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0"/>
            <a:ext cx="8229600" cy="1196752"/>
          </a:xfrm>
        </p:spPr>
        <p:txBody>
          <a:bodyPr/>
          <a:lstStyle/>
          <a:p>
            <a:r>
              <a:rPr lang="fi-FI" dirty="0" smtClean="0"/>
              <a:t>Esimerkki</a:t>
            </a:r>
            <a:endParaRPr lang="fi-FI" dirty="0"/>
          </a:p>
        </p:txBody>
      </p:sp>
      <p:sp>
        <p:nvSpPr>
          <p:cNvPr id="3" name="Sisällön paikkamerkki 2"/>
          <p:cNvSpPr>
            <a:spLocks noGrp="1"/>
          </p:cNvSpPr>
          <p:nvPr>
            <p:ph idx="1"/>
          </p:nvPr>
        </p:nvSpPr>
        <p:spPr>
          <a:xfrm>
            <a:off x="323528" y="1124744"/>
            <a:ext cx="8496944" cy="5256584"/>
          </a:xfrm>
        </p:spPr>
        <p:txBody>
          <a:bodyPr/>
          <a:lstStyle/>
          <a:p>
            <a:r>
              <a:rPr lang="fi-FI" dirty="0" smtClean="0"/>
              <a:t>Miehellä vaimo ja lapsi Suomessa, eroaa. Muuttaa tämän jälkeen Englantiin jossa avioituu. Muutaman vuoden kuluttua jatkaa matkaansa erääseen Afrikan valtioon, jonka lainsäädäntö hyväksyy moniavioisuuden. Avioituu hakematta eroa englantilaisesta vaimostaan. Haluaisi saada afrikkalaisen vaimonsa kanssa syntyneet kuusi lasta väestörekisteriin Suomessa. Mitä tapahtui ?</a:t>
            </a:r>
            <a:endParaRPr lang="fi-FI" dirty="0"/>
          </a:p>
        </p:txBody>
      </p:sp>
    </p:spTree>
    <p:extLst>
      <p:ext uri="{BB962C8B-B14F-4D97-AF65-F5344CB8AC3E}">
        <p14:creationId xmlns:p14="http://schemas.microsoft.com/office/powerpoint/2010/main" val="623900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Esimerkki</a:t>
            </a:r>
            <a:endParaRPr lang="fi-FI" dirty="0"/>
          </a:p>
        </p:txBody>
      </p:sp>
      <p:sp>
        <p:nvSpPr>
          <p:cNvPr id="3" name="Sisällön paikkamerkki 2"/>
          <p:cNvSpPr>
            <a:spLocks noGrp="1"/>
          </p:cNvSpPr>
          <p:nvPr>
            <p:ph idx="1"/>
          </p:nvPr>
        </p:nvSpPr>
        <p:spPr/>
        <p:txBody>
          <a:bodyPr/>
          <a:lstStyle/>
          <a:p>
            <a:r>
              <a:rPr lang="fi-FI" dirty="0" smtClean="0"/>
              <a:t>PACS – onko tunnustettavissa avioliittona Suomessa ?</a:t>
            </a:r>
          </a:p>
          <a:p>
            <a:r>
              <a:rPr lang="fi-FI" dirty="0" smtClean="0"/>
              <a:t>Ulkomainen valtakirja-avioliitto (</a:t>
            </a:r>
            <a:r>
              <a:rPr lang="fi-FI" dirty="0" err="1" smtClean="0"/>
              <a:t>Tampere-case</a:t>
            </a:r>
            <a:r>
              <a:rPr lang="fi-FI" dirty="0" smtClean="0"/>
              <a:t>) ?</a:t>
            </a:r>
          </a:p>
          <a:p>
            <a:endParaRPr lang="fi-FI" dirty="0"/>
          </a:p>
        </p:txBody>
      </p:sp>
    </p:spTree>
    <p:extLst>
      <p:ext uri="{BB962C8B-B14F-4D97-AF65-F5344CB8AC3E}">
        <p14:creationId xmlns:p14="http://schemas.microsoft.com/office/powerpoint/2010/main" val="19238385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pPr eaLnBrk="1" hangingPunct="1">
              <a:defRPr/>
            </a:pPr>
            <a:r>
              <a:rPr lang="fi-FI" sz="4000" smtClean="0"/>
              <a:t>Ongelmana oikeusinstituutioiden erot</a:t>
            </a:r>
          </a:p>
        </p:txBody>
      </p:sp>
      <p:sp>
        <p:nvSpPr>
          <p:cNvPr id="160771" name="Rectangle 3"/>
          <p:cNvSpPr>
            <a:spLocks noGrp="1" noChangeArrowheads="1"/>
          </p:cNvSpPr>
          <p:nvPr>
            <p:ph type="body" idx="1"/>
          </p:nvPr>
        </p:nvSpPr>
        <p:spPr/>
        <p:txBody>
          <a:bodyPr/>
          <a:lstStyle/>
          <a:p>
            <a:pPr eaLnBrk="1" hangingPunct="1">
              <a:defRPr/>
            </a:pPr>
            <a:r>
              <a:rPr lang="fi-FI" dirty="0" smtClean="0"/>
              <a:t>Rauno ja Tauno ovat rekisteröineet parisuhteensa Suomessa. Rauno matkustaa Y valtioon, tapaa ihanan Claudian, avioituu.</a:t>
            </a:r>
          </a:p>
          <a:p>
            <a:pPr eaLnBrk="1" hangingPunct="1">
              <a:defRPr/>
            </a:pPr>
            <a:r>
              <a:rPr lang="fi-FI" dirty="0" smtClean="0"/>
              <a:t>Rauno ja Claudia päättävät jatkaa yhteisasumista Suomessa, mutta Helsinki-Vantaalla odottaa vihainen Tauno…</a:t>
            </a:r>
          </a:p>
        </p:txBody>
      </p:sp>
    </p:spTree>
    <p:extLst>
      <p:ext uri="{BB962C8B-B14F-4D97-AF65-F5344CB8AC3E}">
        <p14:creationId xmlns:p14="http://schemas.microsoft.com/office/powerpoint/2010/main" val="36132451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Aviovarallisuussuhteisiin sovellettava laki</a:t>
            </a:r>
            <a:endParaRPr lang="fi-FI" dirty="0"/>
          </a:p>
        </p:txBody>
      </p:sp>
      <p:sp>
        <p:nvSpPr>
          <p:cNvPr id="3" name="Content Placeholder 2"/>
          <p:cNvSpPr>
            <a:spLocks noGrp="1"/>
          </p:cNvSpPr>
          <p:nvPr>
            <p:ph idx="1"/>
          </p:nvPr>
        </p:nvSpPr>
        <p:spPr>
          <a:xfrm>
            <a:off x="9563" y="1916832"/>
            <a:ext cx="8229600" cy="4525963"/>
          </a:xfrm>
        </p:spPr>
        <p:txBody>
          <a:bodyPr/>
          <a:lstStyle/>
          <a:p>
            <a:r>
              <a:rPr lang="fi-FI" altLang="fi-FI" dirty="0"/>
              <a:t>Pääsääntönä </a:t>
            </a:r>
            <a:r>
              <a:rPr lang="fi-FI" altLang="fi-FI" b="1" dirty="0">
                <a:solidFill>
                  <a:srgbClr val="FF3300"/>
                </a:solidFill>
              </a:rPr>
              <a:t>kotipaikan laki</a:t>
            </a:r>
            <a:r>
              <a:rPr lang="fi-FI" altLang="fi-FI" dirty="0"/>
              <a:t> (AL 129 §), eli avioliiton varallisuussuhteisiin sovelletaan sen valtion lakia, johon kummallekin puolisolle muodostui kotipaikka avioliiton solmimisen jälkeen</a:t>
            </a:r>
          </a:p>
          <a:p>
            <a:r>
              <a:rPr lang="fi-FI" altLang="fi-FI" dirty="0"/>
              <a:t>Voi vaihtua </a:t>
            </a:r>
            <a:r>
              <a:rPr lang="fi-FI" altLang="fi-FI" dirty="0">
                <a:sym typeface="Wingdings" panose="05000000000000000000" pitchFamily="2" charset="2"/>
              </a:rPr>
              <a:t> viiden vuoden sääntö</a:t>
            </a:r>
            <a:r>
              <a:rPr lang="fi-FI" altLang="fi-FI" dirty="0"/>
              <a:t> </a:t>
            </a:r>
          </a:p>
          <a:p>
            <a:r>
              <a:rPr lang="fi-FI" altLang="fi-FI" dirty="0"/>
              <a:t>Kattaa kaiken puolisoiden omaisuuden sen sijainnista riippumatta (AL 137.2 </a:t>
            </a:r>
            <a:r>
              <a:rPr lang="fi-FI" altLang="fi-FI" dirty="0" smtClean="0"/>
              <a:t>§) </a:t>
            </a:r>
            <a:r>
              <a:rPr lang="fi-FI" altLang="fi-FI" dirty="0" smtClean="0">
                <a:sym typeface="Wingdings" panose="05000000000000000000" pitchFamily="2" charset="2"/>
              </a:rPr>
              <a:t></a:t>
            </a:r>
            <a:endParaRPr lang="fi-FI" altLang="fi-FI" dirty="0"/>
          </a:p>
          <a:p>
            <a:endParaRPr lang="fi-FI" dirty="0"/>
          </a:p>
        </p:txBody>
      </p:sp>
    </p:spTree>
    <p:extLst>
      <p:ext uri="{BB962C8B-B14F-4D97-AF65-F5344CB8AC3E}">
        <p14:creationId xmlns:p14="http://schemas.microsoft.com/office/powerpoint/2010/main" val="4063900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Esimerkki</a:t>
            </a:r>
            <a:endParaRPr lang="en-US" dirty="0"/>
          </a:p>
        </p:txBody>
      </p:sp>
      <p:sp>
        <p:nvSpPr>
          <p:cNvPr id="3" name="Content Placeholder 2"/>
          <p:cNvSpPr>
            <a:spLocks noGrp="1"/>
          </p:cNvSpPr>
          <p:nvPr>
            <p:ph idx="1"/>
          </p:nvPr>
        </p:nvSpPr>
        <p:spPr>
          <a:xfrm>
            <a:off x="323528" y="1340768"/>
            <a:ext cx="8373616" cy="5184576"/>
          </a:xfrm>
        </p:spPr>
        <p:txBody>
          <a:bodyPr>
            <a:normAutofit fontScale="85000" lnSpcReduction="10000"/>
          </a:bodyPr>
          <a:lstStyle/>
          <a:p>
            <a:r>
              <a:rPr lang="fi-FI" dirty="0" smtClean="0"/>
              <a:t>Toni ja Siiri ovat suomalaisia ja he ovat menneet Suomessa naimisiin. Toni on Siiriä hieman vanhempi, ja hänellä on lapsi edellisestä suhteestaan. Isyys on vahvistettu. Siiri ja Toni muuttavat Tonin työkomennuksen vuoksi Espanjaan, jossa ehditään asua seitsemän vuotta. Pariskunta viihtyy, mutta eläkepäiviksi aiotaan tulla Suomeen, ja haaveissa on ostaa Suomesta pieni asunto, koska omaisuus täällä on muuton yhteydessä myyty. Heille syntyy yhteinen lapsi. Toni löytääkin toisen naisen ja tahtoo avioeron. Siiri ryntää Suomeen apua pyytämään. Miten lähestyt asiaa, kun Siiri pyytää sinua pesänjakajaksi oikeuksiensa toteuttamiseksi ?</a:t>
            </a:r>
            <a:endParaRPr lang="en-US" dirty="0"/>
          </a:p>
        </p:txBody>
      </p:sp>
    </p:spTree>
    <p:extLst>
      <p:ext uri="{BB962C8B-B14F-4D97-AF65-F5344CB8AC3E}">
        <p14:creationId xmlns:p14="http://schemas.microsoft.com/office/powerpoint/2010/main" val="34801754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57200" y="461417"/>
            <a:ext cx="8229600" cy="769441"/>
          </a:xfrm>
        </p:spPr>
        <p:txBody>
          <a:bodyPr>
            <a:spAutoFit/>
          </a:bodyPr>
          <a:lstStyle/>
          <a:p>
            <a:r>
              <a:rPr lang="fi-FI" dirty="0" smtClean="0"/>
              <a:t>Osituksen kattavuus ?</a:t>
            </a:r>
            <a:endParaRPr lang="en-US" dirty="0"/>
          </a:p>
        </p:txBody>
      </p:sp>
      <p:sp>
        <p:nvSpPr>
          <p:cNvPr id="3" name="Text Placeholder 2"/>
          <p:cNvSpPr txBox="1">
            <a:spLocks noGrp="1"/>
          </p:cNvSpPr>
          <p:nvPr>
            <p:ph type="body" idx="4294967295"/>
          </p:nvPr>
        </p:nvSpPr>
        <p:spPr>
          <a:xfrm>
            <a:off x="457200" y="1600200"/>
            <a:ext cx="8229600" cy="5213735"/>
          </a:xfrm>
        </p:spPr>
        <p:txBody>
          <a:bodyPr>
            <a:spAutoFit/>
          </a:bodyPr>
          <a:lstStyle/>
          <a:p>
            <a:pPr lvl="0"/>
            <a:r>
              <a:rPr lang="fi-FI" dirty="0"/>
              <a:t>AL 137.2 §: </a:t>
            </a:r>
            <a:r>
              <a:rPr lang="fi-FI" b="1" dirty="0"/>
              <a:t>Ositus käsittää kaiken puolisoiden omaisuuden sen sijainnista riippumatta, </a:t>
            </a:r>
            <a:r>
              <a:rPr lang="fi-FI" b="1" dirty="0" err="1"/>
              <a:t>jolleivat</a:t>
            </a:r>
            <a:r>
              <a:rPr lang="fi-FI" b="1" dirty="0"/>
              <a:t> puolisot toisin sovi. </a:t>
            </a:r>
            <a:endParaRPr lang="fi-FI" b="1" dirty="0" smtClean="0"/>
          </a:p>
          <a:p>
            <a:pPr lvl="0"/>
            <a:r>
              <a:rPr lang="fi-FI" dirty="0" smtClean="0">
                <a:sym typeface="Wingdings" pitchFamily="2" charset="2"/>
              </a:rPr>
              <a:t> eli jos toimivalta on Suomessa, pesänjakaja ottaa lukuun kaiken omaisuuden, myös ulkomaisen ja sama laki soveltuu kaikkeen omaisuuteen sen sijainnista riippumatta (yhtenäisstatuutti) !</a:t>
            </a:r>
          </a:p>
          <a:p>
            <a:pPr lvl="0"/>
            <a:r>
              <a:rPr lang="fi-FI" dirty="0" smtClean="0">
                <a:sym typeface="Wingdings" pitchFamily="2" charset="2"/>
              </a:rPr>
              <a:t> vaan kaikki maat eivät noudata samoja säännöksiä tältä osin </a:t>
            </a:r>
            <a:endParaRPr lang="fi-FI" dirty="0"/>
          </a:p>
        </p:txBody>
      </p:sp>
    </p:spTree>
    <p:extLst>
      <p:ext uri="{BB962C8B-B14F-4D97-AF65-F5344CB8AC3E}">
        <p14:creationId xmlns:p14="http://schemas.microsoft.com/office/powerpoint/2010/main" val="39754904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buNone/>
            </a:pPr>
            <a:endParaRPr lang="fi-FI" dirty="0"/>
          </a:p>
        </p:txBody>
      </p:sp>
      <p:sp>
        <p:nvSpPr>
          <p:cNvPr id="3" name="Text Placeholder 2"/>
          <p:cNvSpPr txBox="1">
            <a:spLocks noGrp="1"/>
          </p:cNvSpPr>
          <p:nvPr>
            <p:ph type="body" idx="4294967295"/>
          </p:nvPr>
        </p:nvSpPr>
        <p:spPr/>
        <p:txBody>
          <a:bodyPr>
            <a:normAutofit lnSpcReduction="10000"/>
          </a:bodyPr>
          <a:lstStyle/>
          <a:p>
            <a:pPr lvl="0"/>
            <a:r>
              <a:rPr lang="fi-FI" b="1" dirty="0"/>
              <a:t>Universaaliperiaate:</a:t>
            </a:r>
            <a:r>
              <a:rPr lang="fi-FI" dirty="0"/>
              <a:t> kattaako menettely kaiken aviopuolisoiden tai perittävän omaisuuden sen sijaintivaltiosta riippumatta ? Esimerkkinä </a:t>
            </a:r>
            <a:r>
              <a:rPr lang="fi-FI" dirty="0" smtClean="0"/>
              <a:t>Ranska, joka ei noudata periaatetta</a:t>
            </a:r>
            <a:endParaRPr lang="fi-FI" dirty="0"/>
          </a:p>
          <a:p>
            <a:pPr lvl="0"/>
            <a:r>
              <a:rPr lang="fi-FI" b="1" dirty="0"/>
              <a:t>Yhtenäisstatuutti:</a:t>
            </a:r>
            <a:r>
              <a:rPr lang="fi-FI" dirty="0"/>
              <a:t> sovelletaanko ulkomailla sijaitsevaan kiinteään omaisuuteen samaa statuuttia kuin menettelyvaltiossa olevaan omaisuuteen ? Esimerkkinä </a:t>
            </a:r>
            <a:r>
              <a:rPr lang="fi-FI" dirty="0" smtClean="0"/>
              <a:t>Venäjä !</a:t>
            </a:r>
            <a:endParaRPr lang="fi-FI" dirty="0"/>
          </a:p>
        </p:txBody>
      </p:sp>
    </p:spTree>
    <p:extLst>
      <p:ext uri="{BB962C8B-B14F-4D97-AF65-F5344CB8AC3E}">
        <p14:creationId xmlns:p14="http://schemas.microsoft.com/office/powerpoint/2010/main" val="20831358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609600" y="188913"/>
            <a:ext cx="7886700" cy="1325562"/>
          </a:xfrm>
        </p:spPr>
        <p:txBody>
          <a:bodyPr/>
          <a:lstStyle/>
          <a:p>
            <a:r>
              <a:rPr lang="fi-FI" altLang="fi-FI" smtClean="0"/>
              <a:t>Lainvalinta lakiviittauksella</a:t>
            </a:r>
          </a:p>
        </p:txBody>
      </p:sp>
      <p:sp>
        <p:nvSpPr>
          <p:cNvPr id="12291" name="Content Placeholder 2"/>
          <p:cNvSpPr>
            <a:spLocks noGrp="1"/>
          </p:cNvSpPr>
          <p:nvPr>
            <p:ph idx="1"/>
          </p:nvPr>
        </p:nvSpPr>
        <p:spPr bwMode="auto">
          <a:xfrm>
            <a:off x="323850" y="1514475"/>
            <a:ext cx="7886700" cy="4351338"/>
          </a:xfrm>
        </p:spPr>
        <p:txBody>
          <a:bodyPr wrap="square" numCol="1" anchor="t" anchorCtr="0" compatLnSpc="1">
            <a:prstTxWarp prst="textNoShape">
              <a:avLst/>
            </a:prstTxWarp>
          </a:bodyPr>
          <a:lstStyle/>
          <a:p>
            <a:r>
              <a:rPr lang="fi-FI" altLang="fi-FI" sz="3200" smtClean="0"/>
              <a:t>Sopimusvapauden ulottuvuus: puolisot voivat valita aviovarallisuussuhteisiin sovellettavan lain (ns. </a:t>
            </a:r>
            <a:r>
              <a:rPr lang="fi-FI" altLang="fi-FI" sz="3200" smtClean="0">
                <a:solidFill>
                  <a:srgbClr val="FF3300"/>
                </a:solidFill>
              </a:rPr>
              <a:t>lakiviittaus</a:t>
            </a:r>
            <a:r>
              <a:rPr lang="fi-FI" altLang="fi-FI" sz="3200" smtClean="0"/>
              <a:t>, AL 130 §), vaihtoehdot rajalliset</a:t>
            </a:r>
          </a:p>
          <a:p>
            <a:r>
              <a:rPr lang="fi-FI" altLang="fi-FI" sz="3200" smtClean="0"/>
              <a:t>Tehtävä kirjallisesti</a:t>
            </a:r>
          </a:p>
          <a:p>
            <a:r>
              <a:rPr lang="fi-FI" altLang="fi-FI" sz="3200" smtClean="0"/>
              <a:t>Ei tarvitse olla nimenomainen vaan voidaan katsoa sisältyvän esimerkiksi avioehtosopimukseen</a:t>
            </a:r>
          </a:p>
          <a:p>
            <a:endParaRPr lang="fi-FI" altLang="fi-FI" smtClean="0"/>
          </a:p>
        </p:txBody>
      </p:sp>
    </p:spTree>
    <p:extLst>
      <p:ext uri="{BB962C8B-B14F-4D97-AF65-F5344CB8AC3E}">
        <p14:creationId xmlns:p14="http://schemas.microsoft.com/office/powerpoint/2010/main" val="41604479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Toimivalta</a:t>
            </a:r>
            <a:endParaRPr lang="en-US" dirty="0"/>
          </a:p>
        </p:txBody>
      </p:sp>
      <p:sp>
        <p:nvSpPr>
          <p:cNvPr id="3" name="Content Placeholder 2"/>
          <p:cNvSpPr>
            <a:spLocks noGrp="1"/>
          </p:cNvSpPr>
          <p:nvPr>
            <p:ph idx="1"/>
          </p:nvPr>
        </p:nvSpPr>
        <p:spPr/>
        <p:txBody>
          <a:bodyPr>
            <a:normAutofit fontScale="77500" lnSpcReduction="20000"/>
          </a:bodyPr>
          <a:lstStyle/>
          <a:p>
            <a:r>
              <a:rPr lang="fi-FI" dirty="0"/>
              <a:t>AL 127 §: Suomen tuomioistuin voi tutkia aviopuolisoiden varallisuussuhteita koskevan asian, jos:</a:t>
            </a:r>
          </a:p>
          <a:p>
            <a:r>
              <a:rPr lang="fi-FI" dirty="0"/>
              <a:t>1) vastaajalla on Suomessa asuin- tai kotipaikka;</a:t>
            </a:r>
          </a:p>
          <a:p>
            <a:r>
              <a:rPr lang="fi-FI" dirty="0"/>
              <a:t>2) kantajalla on Suomessa asuin- tai kotipaikka ja avioliiton varallisuussuhteisiin on sovellettava Suomen lakia;</a:t>
            </a:r>
          </a:p>
          <a:p>
            <a:r>
              <a:rPr lang="fi-FI" dirty="0"/>
              <a:t>3) puolisoiden viimeinen yhteinen asuin- tai kotipaikka oli Suomessa ja toisella puolisoista on tai hänellä oli kuollessaan edelleen asuin- tai kotipaikka täällä;</a:t>
            </a:r>
          </a:p>
          <a:p>
            <a:r>
              <a:rPr lang="fi-FI" dirty="0"/>
              <a:t>4) omaisuus, jota asia koskee, on Suomessa; tai</a:t>
            </a:r>
          </a:p>
          <a:p>
            <a:r>
              <a:rPr lang="fi-FI" dirty="0"/>
              <a:t>5) vastaaja hyväksyy sen, että asia tutkitaan Suomessa taikka ryhtyy vastaamaan asiassa tekemättä väitettä toimivallan puuttumisesta.</a:t>
            </a:r>
          </a:p>
          <a:p>
            <a:endParaRPr lang="en-US" dirty="0"/>
          </a:p>
        </p:txBody>
      </p:sp>
    </p:spTree>
    <p:extLst>
      <p:ext uri="{BB962C8B-B14F-4D97-AF65-F5344CB8AC3E}">
        <p14:creationId xmlns:p14="http://schemas.microsoft.com/office/powerpoint/2010/main" val="37608420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68043"/>
          </a:xfrm>
        </p:spPr>
        <p:txBody>
          <a:bodyPr/>
          <a:lstStyle/>
          <a:p>
            <a:r>
              <a:rPr lang="fi-FI" dirty="0"/>
              <a:t>E</a:t>
            </a:r>
            <a:r>
              <a:rPr lang="fi-FI" dirty="0" smtClean="0"/>
              <a:t>simerkki</a:t>
            </a:r>
            <a:endParaRPr lang="fi-FI" dirty="0"/>
          </a:p>
        </p:txBody>
      </p:sp>
      <p:sp>
        <p:nvSpPr>
          <p:cNvPr id="3" name="Sisällön paikkamerkki 2"/>
          <p:cNvSpPr>
            <a:spLocks noGrp="1"/>
          </p:cNvSpPr>
          <p:nvPr>
            <p:ph idx="1"/>
          </p:nvPr>
        </p:nvSpPr>
        <p:spPr>
          <a:xfrm>
            <a:off x="189561" y="1042682"/>
            <a:ext cx="8738811" cy="5478816"/>
          </a:xfrm>
        </p:spPr>
        <p:txBody>
          <a:bodyPr>
            <a:normAutofit lnSpcReduction="10000"/>
          </a:bodyPr>
          <a:lstStyle/>
          <a:p>
            <a:r>
              <a:rPr lang="fi-FI" dirty="0" smtClean="0"/>
              <a:t>Suomalaiset puolisot ovat avioituneet Suomessa. He ovat asuneet avioliittonsa aikana ulkomailla (ensin valtiossa Y), jossa heidän välillään on tehty lakiviittaus valtion Y lakiin aviovarallisuussuhteiden osalta. Muutettuaan valtioon X, he ovat solmineet ao. </a:t>
            </a:r>
            <a:r>
              <a:rPr lang="fi-FI" dirty="0"/>
              <a:t>v</a:t>
            </a:r>
            <a:r>
              <a:rPr lang="fi-FI" dirty="0" smtClean="0"/>
              <a:t>altiossa avioehtosopimuksen. He muuttavat Suomeen, ja muutaman kuukauden kuluttua avioliitto päättyy puolison kuolemaan.</a:t>
            </a:r>
          </a:p>
          <a:p>
            <a:r>
              <a:rPr lang="fi-FI" dirty="0" smtClean="0"/>
              <a:t>Mistä näkökulmasta arvioidaan yhtäältä lakiviittauksen ja toisaalta avioehdon tehokkuus ? </a:t>
            </a:r>
            <a:endParaRPr lang="fi-FI" dirty="0"/>
          </a:p>
        </p:txBody>
      </p:sp>
    </p:spTree>
    <p:extLst>
      <p:ext uri="{BB962C8B-B14F-4D97-AF65-F5344CB8AC3E}">
        <p14:creationId xmlns:p14="http://schemas.microsoft.com/office/powerpoint/2010/main" val="3504207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151650" y="274638"/>
            <a:ext cx="8535150" cy="5851525"/>
          </a:xfrm>
        </p:spPr>
        <p:txBody>
          <a:bodyPr/>
          <a:lstStyle/>
          <a:p>
            <a:r>
              <a:rPr lang="fi-FI" dirty="0" smtClean="0"/>
              <a:t>Ensimmäinen kysymys on se, mihin menettely paikantuu ?</a:t>
            </a:r>
          </a:p>
          <a:p>
            <a:r>
              <a:rPr lang="fi-FI" dirty="0" smtClean="0"/>
              <a:t>Jos Suomeen, niin </a:t>
            </a:r>
            <a:r>
              <a:rPr lang="fi-FI" u="sng" dirty="0" smtClean="0"/>
              <a:t>lakiviittauksen </a:t>
            </a:r>
            <a:r>
              <a:rPr lang="fi-FI" dirty="0" smtClean="0"/>
              <a:t>sallittavuus tai muodollinen pätevyys arvioidaan AL 130 §:n nojalla </a:t>
            </a:r>
            <a:r>
              <a:rPr lang="fi-FI" dirty="0" smtClean="0">
                <a:sym typeface="Wingdings"/>
              </a:rPr>
              <a:t> eli tämä ei ratkea Y valtion kansainvälisen yksityisoikeuden nojalla !</a:t>
            </a:r>
          </a:p>
          <a:p>
            <a:r>
              <a:rPr lang="fi-FI" dirty="0" smtClean="0">
                <a:sym typeface="Wingdings"/>
              </a:rPr>
              <a:t>Avioehdon osalta tulee sovellettavaksi AL 131 §</a:t>
            </a:r>
          </a:p>
          <a:p>
            <a:r>
              <a:rPr lang="fi-FI" dirty="0" smtClean="0">
                <a:sym typeface="Wingdings"/>
              </a:rPr>
              <a:t> </a:t>
            </a:r>
          </a:p>
          <a:p>
            <a:endParaRPr lang="fi-FI" dirty="0"/>
          </a:p>
        </p:txBody>
      </p:sp>
    </p:spTree>
    <p:extLst>
      <p:ext uri="{BB962C8B-B14F-4D97-AF65-F5344CB8AC3E}">
        <p14:creationId xmlns:p14="http://schemas.microsoft.com/office/powerpoint/2010/main" val="36784908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151649" y="274638"/>
            <a:ext cx="8776723" cy="6341649"/>
          </a:xfrm>
        </p:spPr>
        <p:txBody>
          <a:bodyPr>
            <a:normAutofit fontScale="70000" lnSpcReduction="20000"/>
          </a:bodyPr>
          <a:lstStyle/>
          <a:p>
            <a:r>
              <a:rPr lang="fi-FI" dirty="0"/>
              <a:t>Avioliiton varallisuussuhteisiin sovellettavan lain mukaan on erityisesti ratkaistava kysymykset, jotka koskevat:</a:t>
            </a:r>
          </a:p>
          <a:p>
            <a:r>
              <a:rPr lang="fi-FI" dirty="0"/>
              <a:t>1) puolisoiden omaisuuden jakamista avioliiton purkauduttua tai sen aikana;</a:t>
            </a:r>
          </a:p>
          <a:p>
            <a:r>
              <a:rPr lang="fi-FI" dirty="0"/>
              <a:t>2) avioliiton varallisuussuhteita koskevia puolisoiden ja kihlakumppanien oikeustoimia;</a:t>
            </a:r>
          </a:p>
          <a:p>
            <a:r>
              <a:rPr lang="fi-FI" dirty="0"/>
              <a:t>3) puolison oikeutta määrätä omaisuudesta; sekä</a:t>
            </a:r>
          </a:p>
          <a:p>
            <a:r>
              <a:rPr lang="fi-FI" dirty="0"/>
              <a:t>4) puolison vastuuta aviopuolisoiden veloista.</a:t>
            </a:r>
          </a:p>
          <a:p>
            <a:r>
              <a:rPr lang="fi-FI" dirty="0"/>
              <a:t>Avioliiton varallisuussuhteisiin sovellettavan lain vaihtuminen ei vaikuta sitä ennen tehdyn oikeustoimen pätevyyteen. Avioehtosopimuksessa tai omaisuuden myöhemmin tapahtuvaa osittamista koskevassa sopimuksessa olevien määräysten pätevyys arvioidaan kuitenkin sen valtion lain mukaan, jota on sovellettava avioliiton varallisuussuhteisiin kysymyksen tullessa ajankohtaiseksi.</a:t>
            </a:r>
          </a:p>
          <a:p>
            <a:r>
              <a:rPr lang="fi-FI" dirty="0"/>
              <a:t>Aviopuolisoiden tai kihlakumppanien tekemä avioliiton varallisuussuhteita koskeva oikeustoimi on katsottava muodon puolesta päteväksi myös, jos se täyttää muotovaatimukset sen valtion lain mukaan, jossa oikeustoimi tehtiin tai jossa puolisoilla oli kotipaikka oikeustointa tehtäessä. Jos puolisot, joilla on Suomessa asuin- tai kotipaikka, tekevät avioehtosopimuksen, on kuitenkin aina noudatettava, mitä 43–44 §:ssä säädetään, jotta sopimus olisi pätevä.</a:t>
            </a:r>
          </a:p>
        </p:txBody>
      </p:sp>
    </p:spTree>
    <p:extLst>
      <p:ext uri="{BB962C8B-B14F-4D97-AF65-F5344CB8AC3E}">
        <p14:creationId xmlns:p14="http://schemas.microsoft.com/office/powerpoint/2010/main" val="27694072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lstStyle/>
          <a:p>
            <a:r>
              <a:rPr lang="fi-FI" altLang="fi-FI" smtClean="0"/>
              <a:t>Suoraan sovellettavat säännökset</a:t>
            </a:r>
          </a:p>
        </p:txBody>
      </p:sp>
      <p:sp>
        <p:nvSpPr>
          <p:cNvPr id="13315" name="Rectangle 3"/>
          <p:cNvSpPr>
            <a:spLocks noGrp="1" noChangeArrowheads="1"/>
          </p:cNvSpPr>
          <p:nvPr>
            <p:ph idx="1"/>
          </p:nvPr>
        </p:nvSpPr>
        <p:spPr bwMode="auto">
          <a:xfrm>
            <a:off x="395288" y="1484313"/>
            <a:ext cx="7886700" cy="4351337"/>
          </a:xfrm>
        </p:spPr>
        <p:txBody>
          <a:bodyPr wrap="square" numCol="1" anchor="t" anchorCtr="0" compatLnSpc="1">
            <a:prstTxWarp prst="textNoShape">
              <a:avLst/>
            </a:prstTxWarp>
          </a:bodyPr>
          <a:lstStyle/>
          <a:p>
            <a:r>
              <a:rPr lang="fi-FI" altLang="fi-FI" sz="3200" smtClean="0"/>
              <a:t>Sovelletaan sovellettavan lain rinnalla tai sijasta JOS menettely toimitetaan Suomessa ja sovellettavana lakina on vieraan valtion laki</a:t>
            </a:r>
          </a:p>
          <a:p>
            <a:r>
              <a:rPr lang="fi-FI" altLang="fi-FI" sz="3200" smtClean="0"/>
              <a:t>Kohtuus-/suojafunktio</a:t>
            </a:r>
          </a:p>
          <a:p>
            <a:r>
              <a:rPr lang="fi-FI" altLang="fi-FI" sz="3200" smtClean="0"/>
              <a:t>Sovelletaan ensisijaisesti suhteessa ordre public – periaatteeseen (AL 139.2 §)</a:t>
            </a:r>
          </a:p>
        </p:txBody>
      </p:sp>
    </p:spTree>
    <p:extLst>
      <p:ext uri="{BB962C8B-B14F-4D97-AF65-F5344CB8AC3E}">
        <p14:creationId xmlns:p14="http://schemas.microsoft.com/office/powerpoint/2010/main" val="15713549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Aviovarallisuus ja suoraan sovellettavat säännökset</a:t>
            </a:r>
            <a:endParaRPr lang="fi-FI" dirty="0"/>
          </a:p>
        </p:txBody>
      </p:sp>
      <p:sp>
        <p:nvSpPr>
          <p:cNvPr id="3" name="Sisällön paikkamerkki 2"/>
          <p:cNvSpPr>
            <a:spLocks noGrp="1"/>
          </p:cNvSpPr>
          <p:nvPr>
            <p:ph idx="1"/>
          </p:nvPr>
        </p:nvSpPr>
        <p:spPr>
          <a:xfrm>
            <a:off x="457199" y="1600200"/>
            <a:ext cx="8452217" cy="4845467"/>
          </a:xfrm>
        </p:spPr>
        <p:txBody>
          <a:bodyPr>
            <a:normAutofit/>
          </a:bodyPr>
          <a:lstStyle/>
          <a:p>
            <a:r>
              <a:rPr lang="fi-FI" dirty="0" smtClean="0"/>
              <a:t>Vallinnanrajoitusjärjestelmä, jos omaisuus sijaitsee Suomessa (AL 133 §)</a:t>
            </a:r>
          </a:p>
          <a:p>
            <a:r>
              <a:rPr lang="fi-FI" dirty="0" smtClean="0"/>
              <a:t>Osituksen sovittelu (134.1 §) </a:t>
            </a:r>
            <a:r>
              <a:rPr lang="fi-FI" dirty="0" smtClean="0">
                <a:sym typeface="Wingdings"/>
              </a:rPr>
              <a:t></a:t>
            </a:r>
            <a:endParaRPr lang="fi-FI" dirty="0" smtClean="0"/>
          </a:p>
          <a:p>
            <a:r>
              <a:rPr lang="fi-FI" dirty="0" smtClean="0"/>
              <a:t>Lesken asumisoikeus ja käyttöoikeus irtaimistoon, jos omaisuus sijaitsee Suomessa (AL 134.2 §) </a:t>
            </a:r>
            <a:r>
              <a:rPr lang="fi-FI" dirty="0" smtClean="0">
                <a:sym typeface="Wingdings"/>
              </a:rPr>
              <a:t> esim. jos aviovarallisuussuhteisiin ja perimykseen sovellettava laki (yhteistulos) jättää lesken tyhjän päälle</a:t>
            </a:r>
            <a:endParaRPr lang="fi-FI" dirty="0" smtClean="0"/>
          </a:p>
        </p:txBody>
      </p:sp>
    </p:spTree>
    <p:extLst>
      <p:ext uri="{BB962C8B-B14F-4D97-AF65-F5344CB8AC3E}">
        <p14:creationId xmlns:p14="http://schemas.microsoft.com/office/powerpoint/2010/main" val="6372605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endParaRPr lang="en-GB" altLang="fi-FI" smtClean="0"/>
          </a:p>
        </p:txBody>
      </p:sp>
      <p:sp>
        <p:nvSpPr>
          <p:cNvPr id="11267" name="Rectangle 3"/>
          <p:cNvSpPr>
            <a:spLocks noGrp="1" noChangeArrowheads="1"/>
          </p:cNvSpPr>
          <p:nvPr>
            <p:ph idx="1"/>
          </p:nvPr>
        </p:nvSpPr>
        <p:spPr>
          <a:xfrm>
            <a:off x="323850" y="260350"/>
            <a:ext cx="8640763" cy="6264275"/>
          </a:xfrm>
        </p:spPr>
        <p:txBody>
          <a:bodyPr>
            <a:normAutofit lnSpcReduction="10000"/>
          </a:bodyPr>
          <a:lstStyle/>
          <a:p>
            <a:pPr fontAlgn="auto">
              <a:spcAft>
                <a:spcPts val="0"/>
              </a:spcAft>
              <a:defRPr/>
            </a:pPr>
            <a:r>
              <a:rPr lang="fi-FI" altLang="fi-FI" sz="3200" dirty="0" smtClean="0"/>
              <a:t>Esimerkiksi osituksen sovittelu AL 134.1 § </a:t>
            </a:r>
            <a:r>
              <a:rPr lang="fi-FI" altLang="fi-FI" sz="3200" dirty="0" smtClean="0">
                <a:sym typeface="Wingdings" panose="05000000000000000000" pitchFamily="2" charset="2"/>
              </a:rPr>
              <a:t></a:t>
            </a:r>
            <a:endParaRPr lang="fi-FI" altLang="fi-FI" sz="3200" dirty="0" smtClean="0"/>
          </a:p>
          <a:p>
            <a:pPr fontAlgn="auto">
              <a:spcAft>
                <a:spcPts val="0"/>
              </a:spcAft>
              <a:defRPr/>
            </a:pPr>
            <a:r>
              <a:rPr lang="fi-FI" altLang="fi-FI" sz="3200" dirty="0" smtClean="0">
                <a:sym typeface="Wingdings" panose="05000000000000000000" pitchFamily="2" charset="2"/>
              </a:rPr>
              <a:t>Pyritään turvaamaan se, että ositus johtaisi puolisoiden näkökulmasta kohtuulliseen lopputulokseen ottaen huomioon avioliiton kesto, puolisoiden toiminta yhteisen talouden hyväksi ja muut puolisoiden taloutta koskevat seikat</a:t>
            </a:r>
          </a:p>
          <a:p>
            <a:pPr fontAlgn="auto">
              <a:spcAft>
                <a:spcPts val="0"/>
              </a:spcAft>
              <a:defRPr/>
            </a:pPr>
            <a:r>
              <a:rPr lang="fi-FI" altLang="fi-FI" sz="3200" dirty="0" smtClean="0">
                <a:sym typeface="Wingdings" panose="05000000000000000000" pitchFamily="2" charset="2"/>
              </a:rPr>
              <a:t>Ennen soveltamista selvitettävä osituksen lopputulos sovellettavan lain valossa ja onko tulos epäoikeudenmukainen. Myös se, sisältääkö sovellettava laki tapoja korjata lopputulosta</a:t>
            </a:r>
          </a:p>
          <a:p>
            <a:pPr fontAlgn="auto">
              <a:spcAft>
                <a:spcPts val="0"/>
              </a:spcAft>
              <a:defRPr/>
            </a:pPr>
            <a:r>
              <a:rPr lang="fi-FI" altLang="fi-FI" sz="3200" dirty="0" err="1" smtClean="0">
                <a:sym typeface="Wingdings" panose="05000000000000000000" pitchFamily="2" charset="2"/>
              </a:rPr>
              <a:t>Huom</a:t>
            </a:r>
            <a:r>
              <a:rPr lang="fi-FI" altLang="fi-FI" sz="3200" dirty="0" smtClean="0">
                <a:sym typeface="Wingdings" panose="05000000000000000000" pitchFamily="2" charset="2"/>
              </a:rPr>
              <a:t> ! Lainsoveltajan on </a:t>
            </a:r>
            <a:r>
              <a:rPr lang="fi-FI" altLang="fi-FI" sz="3200" dirty="0" err="1" smtClean="0">
                <a:sym typeface="Wingdings" panose="05000000000000000000" pitchFamily="2" charset="2"/>
              </a:rPr>
              <a:t>tietyissä</a:t>
            </a:r>
            <a:r>
              <a:rPr lang="fi-FI" altLang="fi-FI" sz="3200" dirty="0" smtClean="0">
                <a:sym typeface="Wingdings" panose="05000000000000000000" pitchFamily="2" charset="2"/>
              </a:rPr>
              <a:t> rajoissa hyväksyttävä lakien erilaisuus !</a:t>
            </a:r>
            <a:endParaRPr lang="fi-FI" altLang="fi-FI" sz="3200" dirty="0" smtClean="0"/>
          </a:p>
          <a:p>
            <a:pPr fontAlgn="auto">
              <a:spcAft>
                <a:spcPts val="0"/>
              </a:spcAft>
              <a:defRPr/>
            </a:pPr>
            <a:endParaRPr lang="fi-FI" altLang="fi-FI" sz="3200" dirty="0" smtClean="0"/>
          </a:p>
          <a:p>
            <a:pPr marL="0" indent="0" fontAlgn="auto">
              <a:spcAft>
                <a:spcPts val="0"/>
              </a:spcAft>
              <a:buFont typeface="Arial" panose="020B0604020202020204" pitchFamily="34" charset="0"/>
              <a:buNone/>
              <a:defRPr/>
            </a:pPr>
            <a:endParaRPr lang="fi-FI" altLang="fi-FI" dirty="0" smtClean="0">
              <a:sym typeface="Wingdings" panose="05000000000000000000" pitchFamily="2" charset="2"/>
            </a:endParaRPr>
          </a:p>
        </p:txBody>
      </p:sp>
    </p:spTree>
    <p:extLst>
      <p:ext uri="{BB962C8B-B14F-4D97-AF65-F5344CB8AC3E}">
        <p14:creationId xmlns:p14="http://schemas.microsoft.com/office/powerpoint/2010/main" val="861945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endParaRPr lang="en-US"/>
          </a:p>
        </p:txBody>
      </p:sp>
      <p:sp>
        <p:nvSpPr>
          <p:cNvPr id="3" name="Text Placeholder 2"/>
          <p:cNvSpPr txBox="1">
            <a:spLocks noGrp="1"/>
          </p:cNvSpPr>
          <p:nvPr>
            <p:ph type="body" idx="4294967295"/>
          </p:nvPr>
        </p:nvSpPr>
        <p:spPr>
          <a:xfrm>
            <a:off x="179511" y="326584"/>
            <a:ext cx="8212529" cy="6054743"/>
          </a:xfrm>
        </p:spPr>
        <p:txBody>
          <a:bodyPr>
            <a:noAutofit/>
          </a:bodyPr>
          <a:lstStyle/>
          <a:p>
            <a:pPr lvl="0"/>
            <a:r>
              <a:rPr lang="fi-FI" b="1" dirty="0" smtClean="0">
                <a:sym typeface="Wingdings" pitchFamily="2" charset="2"/>
              </a:rPr>
              <a:t> etsi ensin asiasta liittymä, eli tosiseikka, jolla on merkitystä kansainvälisen toimivallan ja lainvalinnan näkökulmasta: k</a:t>
            </a:r>
            <a:r>
              <a:rPr lang="fi-FI" b="1" dirty="0" smtClean="0"/>
              <a:t>ansalaisuus</a:t>
            </a:r>
            <a:r>
              <a:rPr lang="fi-FI" b="1" dirty="0"/>
              <a:t>, asuinpaikka, ulkomainen omistus </a:t>
            </a:r>
            <a:r>
              <a:rPr lang="fi-FI" b="1" dirty="0" smtClean="0">
                <a:sym typeface="Wingdings" pitchFamily="2" charset="2"/>
              </a:rPr>
              <a:t></a:t>
            </a:r>
            <a:r>
              <a:rPr lang="fi-FI" b="1" dirty="0" smtClean="0"/>
              <a:t> lähesty kysymystä tässä vaiheessa Suomen oikeuden/ Suomessa sovellettavaksi tulevien säännösten näkökulmasta </a:t>
            </a:r>
            <a:endParaRPr lang="fi-FI" b="1" dirty="0">
              <a:sym typeface="Wingdings" pitchFamily="2" charset="2"/>
            </a:endParaRPr>
          </a:p>
          <a:p>
            <a:pPr lvl="0"/>
            <a:r>
              <a:rPr lang="fi-FI" b="1" dirty="0" smtClean="0">
                <a:sym typeface="Wingdings" pitchFamily="2" charset="2"/>
              </a:rPr>
              <a:t>NÄKÖKULMAT !</a:t>
            </a:r>
            <a:endParaRPr lang="fi-FI" b="1" dirty="0" smtClean="0"/>
          </a:p>
          <a:p>
            <a:pPr lvl="0"/>
            <a:endParaRPr lang="fi-FI" b="1" dirty="0"/>
          </a:p>
        </p:txBody>
      </p:sp>
    </p:spTree>
    <p:extLst>
      <p:ext uri="{BB962C8B-B14F-4D97-AF65-F5344CB8AC3E}">
        <p14:creationId xmlns:p14="http://schemas.microsoft.com/office/powerpoint/2010/main" val="38728898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395288" y="0"/>
            <a:ext cx="8229600" cy="1143000"/>
          </a:xfrm>
        </p:spPr>
        <p:txBody>
          <a:bodyPr/>
          <a:lstStyle/>
          <a:p>
            <a:r>
              <a:rPr lang="fi-FI" altLang="fi-FI" smtClean="0"/>
              <a:t>Esimerkki</a:t>
            </a:r>
          </a:p>
        </p:txBody>
      </p:sp>
      <p:sp>
        <p:nvSpPr>
          <p:cNvPr id="15363" name="Rectangle 3"/>
          <p:cNvSpPr>
            <a:spLocks noGrp="1" noChangeArrowheads="1"/>
          </p:cNvSpPr>
          <p:nvPr>
            <p:ph idx="1"/>
          </p:nvPr>
        </p:nvSpPr>
        <p:spPr bwMode="auto">
          <a:xfrm>
            <a:off x="179388" y="836613"/>
            <a:ext cx="8229600" cy="4525962"/>
          </a:xfrm>
        </p:spPr>
        <p:txBody>
          <a:bodyPr wrap="square" numCol="1" anchor="t" anchorCtr="0" compatLnSpc="1">
            <a:prstTxWarp prst="textNoShape">
              <a:avLst/>
            </a:prstTxWarp>
            <a:normAutofit lnSpcReduction="10000"/>
          </a:bodyPr>
          <a:lstStyle/>
          <a:p>
            <a:r>
              <a:rPr lang="fi-FI" altLang="fi-FI" sz="3200" smtClean="0"/>
              <a:t>Puolisot Arvo ja Lisbet ovat asuneet Ranskassa 15 vuotta. Arvolla on kiinteistö Helsingissä, muu omaisuus Ranskassa. Ositukseen sovellettu Ranskassa Ranskan lakia, mutta jätetty Helsingissä sijaitseva kiinteistö osittamatta. Lisbet ei ole saanut Ranskassa mitään, koska omaisuus ollut Arvon nimissä ja heillä on ollut avioehto. Miten Lisbet voi hyötyä AL:n suoraan sovellettavista säännöksistä ?   </a:t>
            </a:r>
            <a:r>
              <a:rPr lang="fi-FI" altLang="fi-FI" sz="3200" smtClean="0">
                <a:sym typeface="Wingdings" panose="05000000000000000000" pitchFamily="2" charset="2"/>
              </a:rPr>
              <a:t> ja vastaus…</a:t>
            </a:r>
            <a:endParaRPr lang="fi-FI" altLang="fi-FI" sz="3200" smtClean="0"/>
          </a:p>
        </p:txBody>
      </p:sp>
    </p:spTree>
    <p:extLst>
      <p:ext uri="{BB962C8B-B14F-4D97-AF65-F5344CB8AC3E}">
        <p14:creationId xmlns:p14="http://schemas.microsoft.com/office/powerpoint/2010/main" val="23248081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endParaRPr lang="fi-FI" altLang="fi-FI" smtClean="0"/>
          </a:p>
        </p:txBody>
      </p:sp>
      <p:sp>
        <p:nvSpPr>
          <p:cNvPr id="16387" name="Rectangle 3"/>
          <p:cNvSpPr>
            <a:spLocks noGrp="1" noChangeArrowheads="1"/>
          </p:cNvSpPr>
          <p:nvPr>
            <p:ph idx="1"/>
          </p:nvPr>
        </p:nvSpPr>
        <p:spPr bwMode="auto">
          <a:xfrm>
            <a:off x="323850" y="692150"/>
            <a:ext cx="7886700" cy="4351338"/>
          </a:xfrm>
        </p:spPr>
        <p:txBody>
          <a:bodyPr wrap="square" numCol="1" anchor="t" anchorCtr="0" compatLnSpc="1">
            <a:prstTxWarp prst="textNoShape">
              <a:avLst/>
            </a:prstTxWarp>
            <a:normAutofit lnSpcReduction="10000"/>
          </a:bodyPr>
          <a:lstStyle/>
          <a:p>
            <a:r>
              <a:rPr lang="fi-FI" altLang="fi-FI" sz="3200" smtClean="0"/>
              <a:t>AL 127.1 § mahdollistaa tällaisessa tapauksessa pesänjakajan hakemisen: toimivalta rajoittuu Helsingissä sijaitseva kiinteistöön</a:t>
            </a:r>
          </a:p>
          <a:p>
            <a:r>
              <a:rPr lang="fi-FI" altLang="fi-FI" sz="3200" smtClean="0"/>
              <a:t>Pesänjakaja soveltaa ositukseen Ranskan lakia (puolisoiden kotipaikan mukaisesti), mutta voi näiden säännösten sijasta/rinnalla sovitella ositusta suoraan sovellettavien säännösten perusteella</a:t>
            </a:r>
          </a:p>
        </p:txBody>
      </p:sp>
    </p:spTree>
    <p:extLst>
      <p:ext uri="{BB962C8B-B14F-4D97-AF65-F5344CB8AC3E}">
        <p14:creationId xmlns:p14="http://schemas.microsoft.com/office/powerpoint/2010/main" val="19743484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57200" y="461417"/>
            <a:ext cx="8229600" cy="769441"/>
          </a:xfrm>
        </p:spPr>
        <p:txBody>
          <a:bodyPr>
            <a:spAutoFit/>
          </a:bodyPr>
          <a:lstStyle/>
          <a:p>
            <a:pPr lvl="0">
              <a:buNone/>
            </a:pPr>
            <a:r>
              <a:rPr lang="fi-FI"/>
              <a:t>Ulkomaisen tehokkuuden ongelma</a:t>
            </a:r>
          </a:p>
        </p:txBody>
      </p:sp>
      <p:sp>
        <p:nvSpPr>
          <p:cNvPr id="3" name="Text Placeholder 2"/>
          <p:cNvSpPr txBox="1">
            <a:spLocks noGrp="1"/>
          </p:cNvSpPr>
          <p:nvPr>
            <p:ph type="body" idx="4294967295"/>
          </p:nvPr>
        </p:nvSpPr>
        <p:spPr>
          <a:xfrm>
            <a:off x="251520" y="1484784"/>
            <a:ext cx="8300774" cy="3243965"/>
          </a:xfrm>
        </p:spPr>
        <p:txBody>
          <a:bodyPr wrap="square">
            <a:spAutoFit/>
          </a:bodyPr>
          <a:lstStyle/>
          <a:p>
            <a:pPr lvl="0"/>
            <a:r>
              <a:rPr lang="fi-FI" dirty="0" smtClean="0"/>
              <a:t>Ulkomainen </a:t>
            </a:r>
            <a:r>
              <a:rPr lang="fi-FI" dirty="0"/>
              <a:t>ratkaisu ei ole </a:t>
            </a:r>
            <a:r>
              <a:rPr lang="fi-FI" dirty="0" err="1"/>
              <a:t>täytäntöönpantavissa</a:t>
            </a:r>
            <a:r>
              <a:rPr lang="fi-FI" dirty="0"/>
              <a:t>, jos täytäntöönpanoa ei voi perustaa nimenomaiseen säännökseen (ei kuulu sopimusvapauden alaan)</a:t>
            </a:r>
          </a:p>
          <a:p>
            <a:pPr lvl="0"/>
            <a:endParaRPr lang="fi-FI" dirty="0"/>
          </a:p>
          <a:p>
            <a:pPr lvl="0"/>
            <a:endParaRPr lang="fi-FI" dirty="0"/>
          </a:p>
        </p:txBody>
      </p:sp>
    </p:spTree>
    <p:extLst>
      <p:ext uri="{BB962C8B-B14F-4D97-AF65-F5344CB8AC3E}">
        <p14:creationId xmlns:p14="http://schemas.microsoft.com/office/powerpoint/2010/main" val="930926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Täytäntöönpanon ongelmat ja oikeus lain ”aktiiviseen” soveltamiseen</a:t>
            </a:r>
            <a:endParaRPr lang="en-US" dirty="0"/>
          </a:p>
        </p:txBody>
      </p:sp>
      <p:sp>
        <p:nvSpPr>
          <p:cNvPr id="3" name="Content Placeholder 2"/>
          <p:cNvSpPr>
            <a:spLocks noGrp="1"/>
          </p:cNvSpPr>
          <p:nvPr>
            <p:ph idx="1"/>
          </p:nvPr>
        </p:nvSpPr>
        <p:spPr>
          <a:xfrm>
            <a:off x="467544" y="1844824"/>
            <a:ext cx="8229600" cy="4525963"/>
          </a:xfrm>
        </p:spPr>
        <p:txBody>
          <a:bodyPr>
            <a:normAutofit/>
          </a:bodyPr>
          <a:lstStyle/>
          <a:p>
            <a:pPr lvl="0"/>
            <a:r>
              <a:rPr lang="fi-FI" dirty="0" smtClean="0"/>
              <a:t>AL 137.2 §: … Määrättäessä, mitä omaisuutta puolisolle osituksessa tulee, voidaan poiketa avioliiton varallisuussuhteisiin sovellettavan lain säännöksistä, jos tämä on tarpeen, jotta puoliso saisi lainmukaisen osuuden omaisuudesta.</a:t>
            </a:r>
          </a:p>
          <a:p>
            <a:pPr lvl="0"/>
            <a:endParaRPr lang="fi-FI" dirty="0" smtClean="0"/>
          </a:p>
          <a:p>
            <a:endParaRPr lang="en-US" dirty="0"/>
          </a:p>
        </p:txBody>
      </p:sp>
    </p:spTree>
    <p:extLst>
      <p:ext uri="{BB962C8B-B14F-4D97-AF65-F5344CB8AC3E}">
        <p14:creationId xmlns:p14="http://schemas.microsoft.com/office/powerpoint/2010/main" val="165207203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a:xfrm>
            <a:off x="395288" y="0"/>
            <a:ext cx="8229600" cy="1143000"/>
          </a:xfrm>
        </p:spPr>
        <p:txBody>
          <a:bodyPr/>
          <a:lstStyle/>
          <a:p>
            <a:r>
              <a:rPr lang="fi-FI" altLang="fi-FI" smtClean="0"/>
              <a:t>Yhteenveto I</a:t>
            </a:r>
          </a:p>
        </p:txBody>
      </p:sp>
      <p:sp>
        <p:nvSpPr>
          <p:cNvPr id="17411" name="Rectangle 3"/>
          <p:cNvSpPr>
            <a:spLocks noGrp="1" noChangeArrowheads="1"/>
          </p:cNvSpPr>
          <p:nvPr>
            <p:ph idx="1"/>
          </p:nvPr>
        </p:nvSpPr>
        <p:spPr bwMode="auto">
          <a:xfrm>
            <a:off x="179388" y="1268413"/>
            <a:ext cx="8229600" cy="4525962"/>
          </a:xfrm>
        </p:spPr>
        <p:txBody>
          <a:bodyPr wrap="square" numCol="1" anchor="t" anchorCtr="0" compatLnSpc="1">
            <a:prstTxWarp prst="textNoShape">
              <a:avLst/>
            </a:prstTxWarp>
          </a:bodyPr>
          <a:lstStyle/>
          <a:p>
            <a:pPr>
              <a:lnSpc>
                <a:spcPct val="80000"/>
              </a:lnSpc>
            </a:pPr>
            <a:r>
              <a:rPr lang="fi-FI" altLang="fi-FI" sz="2800" b="1" dirty="0" smtClean="0">
                <a:solidFill>
                  <a:srgbClr val="FF3300"/>
                </a:solidFill>
              </a:rPr>
              <a:t>Puolisoiden kotipaikka</a:t>
            </a:r>
            <a:r>
              <a:rPr lang="fi-FI" altLang="fi-FI" sz="2800" dirty="0" smtClean="0"/>
              <a:t> määrittää pääsäännön mukaan aviovarallisuusjärjestelmään sovellettavan lain </a:t>
            </a:r>
            <a:r>
              <a:rPr lang="fi-FI" altLang="fi-FI" sz="2800" dirty="0" smtClean="0">
                <a:sym typeface="Wingdings" panose="05000000000000000000" pitchFamily="2" charset="2"/>
              </a:rPr>
              <a:t> ei EU -asetusta</a:t>
            </a:r>
            <a:endParaRPr lang="fi-FI" altLang="fi-FI" sz="2800" dirty="0" smtClean="0"/>
          </a:p>
          <a:p>
            <a:pPr>
              <a:lnSpc>
                <a:spcPct val="80000"/>
              </a:lnSpc>
            </a:pPr>
            <a:r>
              <a:rPr lang="fi-FI" altLang="fi-FI" sz="2800" dirty="0" smtClean="0"/>
              <a:t>Sovellettavan lain valintaan voi vaikuttaa sopimuksella lainvalinnasta (</a:t>
            </a:r>
            <a:r>
              <a:rPr lang="fi-FI" altLang="fi-FI" sz="2800" b="1" dirty="0" smtClean="0">
                <a:solidFill>
                  <a:srgbClr val="FF3300"/>
                </a:solidFill>
              </a:rPr>
              <a:t>lakiviittauksella</a:t>
            </a:r>
            <a:r>
              <a:rPr lang="fi-FI" altLang="fi-FI" sz="2800" dirty="0" smtClean="0"/>
              <a:t>)</a:t>
            </a:r>
          </a:p>
          <a:p>
            <a:pPr>
              <a:lnSpc>
                <a:spcPct val="80000"/>
              </a:lnSpc>
            </a:pPr>
            <a:r>
              <a:rPr lang="fi-FI" altLang="fi-FI" sz="2800" dirty="0" smtClean="0"/>
              <a:t>Aviovarallisuusjärjestelmän purkamisen lopputulokseen voi vaikuttaa/pyrkiä vaikuttamaan myös aineellisen oikeuden (avioliitto)sopimuksilla </a:t>
            </a:r>
          </a:p>
        </p:txBody>
      </p:sp>
    </p:spTree>
    <p:extLst>
      <p:ext uri="{BB962C8B-B14F-4D97-AF65-F5344CB8AC3E}">
        <p14:creationId xmlns:p14="http://schemas.microsoft.com/office/powerpoint/2010/main" val="3602445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r>
              <a:rPr lang="fi-FI" altLang="fi-FI" smtClean="0"/>
              <a:t>Yhteenveto II</a:t>
            </a:r>
            <a:endParaRPr lang="en-GB" altLang="fi-FI" smtClean="0"/>
          </a:p>
        </p:txBody>
      </p:sp>
      <p:sp>
        <p:nvSpPr>
          <p:cNvPr id="20483" name="Rectangle 3"/>
          <p:cNvSpPr>
            <a:spLocks noGrp="1" noChangeArrowheads="1"/>
          </p:cNvSpPr>
          <p:nvPr>
            <p:ph idx="1"/>
          </p:nvPr>
        </p:nvSpPr>
        <p:spPr>
          <a:xfrm>
            <a:off x="539750" y="1690688"/>
            <a:ext cx="7886700" cy="4351337"/>
          </a:xfrm>
        </p:spPr>
        <p:txBody>
          <a:bodyPr>
            <a:normAutofit fontScale="92500" lnSpcReduction="20000"/>
          </a:bodyPr>
          <a:lstStyle/>
          <a:p>
            <a:pPr fontAlgn="auto">
              <a:lnSpc>
                <a:spcPct val="80000"/>
              </a:lnSpc>
              <a:spcAft>
                <a:spcPts val="0"/>
              </a:spcAft>
              <a:defRPr/>
            </a:pPr>
            <a:r>
              <a:rPr lang="fi-FI" altLang="fi-FI" sz="3200" dirty="0" smtClean="0">
                <a:solidFill>
                  <a:srgbClr val="FF3300"/>
                </a:solidFill>
              </a:rPr>
              <a:t>Varo !</a:t>
            </a:r>
            <a:r>
              <a:rPr lang="fi-FI" altLang="fi-FI" sz="3200" dirty="0" smtClean="0"/>
              <a:t> = avioliittosopimukset eivät ole päteviä kaikissa maissa tai ne täytyy tehdä </a:t>
            </a:r>
            <a:r>
              <a:rPr lang="fi-FI" altLang="fi-FI" sz="3200" dirty="0" err="1" smtClean="0"/>
              <a:t>tietyssä</a:t>
            </a:r>
            <a:r>
              <a:rPr lang="fi-FI" altLang="fi-FI" sz="3200" dirty="0" smtClean="0"/>
              <a:t> lain edellyttämässä muodossa (kuten notaarin myötävaikutuksella)</a:t>
            </a:r>
          </a:p>
          <a:p>
            <a:pPr fontAlgn="auto">
              <a:lnSpc>
                <a:spcPct val="80000"/>
              </a:lnSpc>
              <a:spcAft>
                <a:spcPts val="0"/>
              </a:spcAft>
              <a:defRPr/>
            </a:pPr>
            <a:r>
              <a:rPr lang="fi-FI" altLang="fi-FI" sz="3200" dirty="0" smtClean="0"/>
              <a:t>Myöskään lakiviittaus ei ole pätevä kaikissa valtioissa. Eroja mm. sen suhteen, mistä vaihtoehdoista on sallittua valita tai mihin omaisuuteen sopimus voi kohdistua</a:t>
            </a:r>
          </a:p>
          <a:p>
            <a:pPr fontAlgn="auto">
              <a:lnSpc>
                <a:spcPct val="80000"/>
              </a:lnSpc>
              <a:spcAft>
                <a:spcPts val="0"/>
              </a:spcAft>
              <a:defRPr/>
            </a:pPr>
            <a:r>
              <a:rPr lang="fi-FI" altLang="fi-FI" sz="3200" dirty="0" smtClean="0">
                <a:sym typeface="Wingdings" panose="05000000000000000000" pitchFamily="2" charset="2"/>
              </a:rPr>
              <a:t> </a:t>
            </a:r>
            <a:r>
              <a:rPr lang="fi-FI" altLang="fi-FI" sz="3200" dirty="0" smtClean="0"/>
              <a:t>Kansainvälisen yksityisoikeuden kansallisuus ja sääntelyn epätäydellisyys</a:t>
            </a:r>
          </a:p>
          <a:p>
            <a:pPr fontAlgn="auto">
              <a:lnSpc>
                <a:spcPct val="80000"/>
              </a:lnSpc>
              <a:spcAft>
                <a:spcPts val="0"/>
              </a:spcAft>
              <a:defRPr/>
            </a:pPr>
            <a:r>
              <a:rPr lang="fi-FI" altLang="fi-FI" b="1" dirty="0" smtClean="0">
                <a:solidFill>
                  <a:srgbClr val="FF3300"/>
                </a:solidFill>
              </a:rPr>
              <a:t>Ongelmat erityisesti täytäntöönpanossa: ei säännöksiä ulkomaisen osituksen tunnustamisesta ja täytäntöönpanosta</a:t>
            </a:r>
            <a:endParaRPr lang="en-GB" altLang="fi-FI" sz="2800" b="1" dirty="0" smtClean="0">
              <a:solidFill>
                <a:srgbClr val="FF3300"/>
              </a:solidFill>
            </a:endParaRPr>
          </a:p>
        </p:txBody>
      </p:sp>
    </p:spTree>
    <p:extLst>
      <p:ext uri="{BB962C8B-B14F-4D97-AF65-F5344CB8AC3E}">
        <p14:creationId xmlns:p14="http://schemas.microsoft.com/office/powerpoint/2010/main" val="193421940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buNone/>
            </a:pPr>
            <a:r>
              <a:rPr lang="fi-FI" dirty="0" smtClean="0"/>
              <a:t>Miten suhtautuvat lainvalintaan muut valtiot</a:t>
            </a:r>
            <a:endParaRPr lang="en-US" dirty="0"/>
          </a:p>
        </p:txBody>
      </p:sp>
      <p:sp>
        <p:nvSpPr>
          <p:cNvPr id="3" name="Content Placeholder 2"/>
          <p:cNvSpPr>
            <a:spLocks noGrp="1"/>
          </p:cNvSpPr>
          <p:nvPr>
            <p:ph idx="1"/>
          </p:nvPr>
        </p:nvSpPr>
        <p:spPr/>
        <p:txBody>
          <a:bodyPr/>
          <a:lstStyle/>
          <a:p>
            <a:r>
              <a:rPr lang="fi-FI" i="1" dirty="0" smtClean="0"/>
              <a:t>Kansalaisuus </a:t>
            </a:r>
            <a:r>
              <a:rPr lang="fi-FI" dirty="0" smtClean="0"/>
              <a:t>liittymänä: Alankomaat, Espanja, Italia, Portugali, Puola </a:t>
            </a:r>
            <a:r>
              <a:rPr lang="fi-FI" dirty="0" smtClean="0">
                <a:sym typeface="Wingdings" pitchFamily="2" charset="2"/>
              </a:rPr>
              <a:t> näissä maissa </a:t>
            </a:r>
            <a:r>
              <a:rPr lang="fi-FI" i="1" dirty="0" smtClean="0">
                <a:sym typeface="Wingdings" pitchFamily="2" charset="2"/>
              </a:rPr>
              <a:t>universaaliperiaate</a:t>
            </a:r>
          </a:p>
          <a:p>
            <a:r>
              <a:rPr lang="fi-FI" i="1" dirty="0" smtClean="0">
                <a:sym typeface="Wingdings" pitchFamily="2" charset="2"/>
              </a:rPr>
              <a:t>Kotipaikka</a:t>
            </a:r>
            <a:r>
              <a:rPr lang="fi-FI" dirty="0" smtClean="0">
                <a:sym typeface="Wingdings" pitchFamily="2" charset="2"/>
              </a:rPr>
              <a:t> liittymänä: Venäjä, Norja, Sveitsi, Tanska, eräät Latinalaisen Amerikan maat  </a:t>
            </a:r>
            <a:r>
              <a:rPr lang="fi-FI" i="1" dirty="0" smtClean="0">
                <a:sym typeface="Wingdings" pitchFamily="2" charset="2"/>
              </a:rPr>
              <a:t>universaaliperiaate</a:t>
            </a:r>
            <a:endParaRPr lang="en-US" i="1" dirty="0"/>
          </a:p>
        </p:txBody>
      </p:sp>
    </p:spTree>
    <p:extLst>
      <p:ext uri="{BB962C8B-B14F-4D97-AF65-F5344CB8AC3E}">
        <p14:creationId xmlns:p14="http://schemas.microsoft.com/office/powerpoint/2010/main" val="2638670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Esimerkki</a:t>
            </a:r>
            <a:endParaRPr lang="en-US" dirty="0"/>
          </a:p>
        </p:txBody>
      </p:sp>
      <p:sp>
        <p:nvSpPr>
          <p:cNvPr id="3" name="Content Placeholder 2"/>
          <p:cNvSpPr>
            <a:spLocks noGrp="1"/>
          </p:cNvSpPr>
          <p:nvPr>
            <p:ph idx="1"/>
          </p:nvPr>
        </p:nvSpPr>
        <p:spPr>
          <a:xfrm>
            <a:off x="323528" y="1340768"/>
            <a:ext cx="8373616" cy="5184576"/>
          </a:xfrm>
        </p:spPr>
        <p:txBody>
          <a:bodyPr>
            <a:normAutofit fontScale="85000" lnSpcReduction="10000"/>
          </a:bodyPr>
          <a:lstStyle/>
          <a:p>
            <a:r>
              <a:rPr lang="fi-FI" dirty="0" smtClean="0"/>
              <a:t>Toni ja Siiri ovat suomalaisia ja he ovat menneet Suomessa naimisiin. Toni on Siiriä hieman vanhempi, ja hänellä on lapsi edellisestä suhteestaan. Isyys on vahvistettu. Siiri ja Toni muuttavat Tonin työkomennuksen vuoksi Espanjaan, jossa ehditään asua seitsemän vuotta. Pariskunta viihtyy, mutta eläkepäiviksi aiotaan tulla Suomeen, ja haaveissa on ostaa Suomesta pieni asunto, koska omaisuus täällä on muuton yhteydessä myyty. Heille syntyy yhteinen lapsi. Toni löytääkin toisen naisen ja tahtoo avioeron. Siiri ryntää Suomeen apua pyytämään. Miten lähestyt asiaa, kun Siiri pyytää sinua pesänjakajaksi oikeuksiensa toteuttamiseksi ?</a:t>
            </a:r>
            <a:endParaRPr lang="en-US" dirty="0"/>
          </a:p>
        </p:txBody>
      </p:sp>
    </p:spTree>
    <p:extLst>
      <p:ext uri="{BB962C8B-B14F-4D97-AF65-F5344CB8AC3E}">
        <p14:creationId xmlns:p14="http://schemas.microsoft.com/office/powerpoint/2010/main" val="227977044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Esimerkki</a:t>
            </a:r>
            <a:endParaRPr lang="fi-FI" dirty="0"/>
          </a:p>
        </p:txBody>
      </p:sp>
      <p:sp>
        <p:nvSpPr>
          <p:cNvPr id="3" name="Sisällön paikkamerkki 2"/>
          <p:cNvSpPr>
            <a:spLocks noGrp="1"/>
          </p:cNvSpPr>
          <p:nvPr>
            <p:ph idx="1"/>
          </p:nvPr>
        </p:nvSpPr>
        <p:spPr/>
        <p:txBody>
          <a:bodyPr/>
          <a:lstStyle/>
          <a:p>
            <a:r>
              <a:rPr lang="fi-FI" dirty="0" smtClean="0"/>
              <a:t>Luokseni on tulossa suomalais-vietnamilainen pariskunta. He haluavat tehdä avioehdon ja sopimuksen avioeron varalta, mutta onko jotain mitä tulisi huomioida, jos he muuttavat jossain vaiheessa Vietnamiin ?</a:t>
            </a:r>
            <a:endParaRPr lang="fi-FI" dirty="0"/>
          </a:p>
        </p:txBody>
      </p:sp>
    </p:spTree>
    <p:extLst>
      <p:ext uri="{BB962C8B-B14F-4D97-AF65-F5344CB8AC3E}">
        <p14:creationId xmlns:p14="http://schemas.microsoft.com/office/powerpoint/2010/main" val="16044574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57200" y="461417"/>
            <a:ext cx="8229600" cy="769441"/>
          </a:xfrm>
        </p:spPr>
        <p:txBody>
          <a:bodyPr>
            <a:spAutoFit/>
          </a:bodyPr>
          <a:lstStyle/>
          <a:p>
            <a:pPr lvl="0">
              <a:buNone/>
            </a:pPr>
            <a:r>
              <a:rPr lang="fi-FI" dirty="0"/>
              <a:t>EU-säännökset koskien </a:t>
            </a:r>
            <a:r>
              <a:rPr lang="fi-FI" dirty="0" smtClean="0"/>
              <a:t>ositusta ?</a:t>
            </a:r>
            <a:endParaRPr lang="fi-FI" dirty="0"/>
          </a:p>
        </p:txBody>
      </p:sp>
      <p:sp>
        <p:nvSpPr>
          <p:cNvPr id="3" name="Text Placeholder 2"/>
          <p:cNvSpPr txBox="1">
            <a:spLocks noGrp="1"/>
          </p:cNvSpPr>
          <p:nvPr>
            <p:ph type="body" idx="4294967295"/>
          </p:nvPr>
        </p:nvSpPr>
        <p:spPr>
          <a:xfrm>
            <a:off x="457170" y="1604844"/>
            <a:ext cx="8228766" cy="4874284"/>
          </a:xfrm>
        </p:spPr>
        <p:txBody>
          <a:bodyPr>
            <a:normAutofit fontScale="92500" lnSpcReduction="10000"/>
          </a:bodyPr>
          <a:lstStyle/>
          <a:p>
            <a:pPr lvl="0"/>
            <a:r>
              <a:rPr lang="fi-FI"/>
              <a:t>Bryssel I -asetus: siviili- ja kauppaoikeudelliset asiat, jäsenvaltioiden välinen toimivallan jakautuminen ja toisessa valtiossa annetun ratkaisun rajat ylittävä tunnustaminen ja täytäntöönpaneminen</a:t>
            </a:r>
          </a:p>
          <a:p>
            <a:pPr lvl="0"/>
            <a:r>
              <a:rPr lang="fi-FI"/>
              <a:t>Poikkeuksena soveltamisalasta ovat aviovarallisuussuhteet, perinnöt ja testamentit, kuten kuolinpesän yhteishallinta, perinnönjako ja sen moite, testamentin tulkinta ja pätevyys</a:t>
            </a:r>
          </a:p>
          <a:p>
            <a:pPr lvl="0"/>
            <a:r>
              <a:rPr lang="fi-FI"/>
              <a:t>Vrt. kuitenkin kp:n osakkaiden yhteisomistus- ja velkasuhteet perinnönjaon jälkeen</a:t>
            </a:r>
          </a:p>
        </p:txBody>
      </p:sp>
    </p:spTree>
    <p:extLst>
      <p:ext uri="{BB962C8B-B14F-4D97-AF65-F5344CB8AC3E}">
        <p14:creationId xmlns:p14="http://schemas.microsoft.com/office/powerpoint/2010/main" val="16615369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89825" y="-150772"/>
            <a:ext cx="8228766" cy="1446550"/>
          </a:xfrm>
        </p:spPr>
        <p:txBody>
          <a:bodyPr>
            <a:spAutoFit/>
          </a:bodyPr>
          <a:lstStyle/>
          <a:p>
            <a:pPr lvl="0">
              <a:buNone/>
            </a:pPr>
            <a:r>
              <a:rPr lang="fi-FI" dirty="0" smtClean="0"/>
              <a:t>Miten lähteä ratkaisemaan: </a:t>
            </a:r>
            <a:r>
              <a:rPr lang="fi-FI" dirty="0" err="1" smtClean="0"/>
              <a:t>kvy:n</a:t>
            </a:r>
            <a:r>
              <a:rPr lang="fi-FI" dirty="0" smtClean="0"/>
              <a:t> peruskysymykset  </a:t>
            </a:r>
            <a:endParaRPr lang="fi-FI" dirty="0"/>
          </a:p>
        </p:txBody>
      </p:sp>
      <p:sp>
        <p:nvSpPr>
          <p:cNvPr id="3" name="Text Placeholder 2"/>
          <p:cNvSpPr txBox="1">
            <a:spLocks noGrp="1"/>
          </p:cNvSpPr>
          <p:nvPr>
            <p:ph type="body" idx="4294967295"/>
          </p:nvPr>
        </p:nvSpPr>
        <p:spPr>
          <a:xfrm>
            <a:off x="395536" y="1268760"/>
            <a:ext cx="8228766" cy="3243965"/>
          </a:xfrm>
        </p:spPr>
        <p:txBody>
          <a:bodyPr>
            <a:spAutoFit/>
          </a:bodyPr>
          <a:lstStyle/>
          <a:p>
            <a:pPr lvl="0"/>
            <a:r>
              <a:rPr lang="fi-FI" dirty="0"/>
              <a:t>Kansainvälinen </a:t>
            </a:r>
            <a:r>
              <a:rPr lang="fi-FI" u="heavy" dirty="0" smtClean="0">
                <a:uFill>
                  <a:solidFill>
                    <a:srgbClr val="008000"/>
                  </a:solidFill>
                </a:uFill>
              </a:rPr>
              <a:t>toimivalta </a:t>
            </a:r>
            <a:endParaRPr lang="fi-FI" u="heavy" dirty="0">
              <a:uFill>
                <a:solidFill>
                  <a:srgbClr val="008000"/>
                </a:solidFill>
              </a:uFill>
            </a:endParaRPr>
          </a:p>
          <a:p>
            <a:pPr lvl="0"/>
            <a:r>
              <a:rPr lang="fi-FI" dirty="0"/>
              <a:t>Sovellettavan </a:t>
            </a:r>
            <a:r>
              <a:rPr lang="fi-FI" u="heavy" dirty="0">
                <a:uFill>
                  <a:solidFill>
                    <a:srgbClr val="008080"/>
                  </a:solidFill>
                </a:uFill>
              </a:rPr>
              <a:t>aineellisen lain valitseminen</a:t>
            </a:r>
            <a:r>
              <a:rPr lang="fi-FI" dirty="0"/>
              <a:t> </a:t>
            </a:r>
          </a:p>
          <a:p>
            <a:pPr lvl="0"/>
            <a:r>
              <a:rPr lang="fi-FI" dirty="0"/>
              <a:t>Annetun </a:t>
            </a:r>
            <a:r>
              <a:rPr lang="fi-FI" u="heavy" dirty="0">
                <a:uFill>
                  <a:solidFill>
                    <a:srgbClr val="800080"/>
                  </a:solidFill>
                </a:uFill>
              </a:rPr>
              <a:t>ratkaisun tehokkuus ulkomailla/ ulkomaisen ratkaisun tehokkuus Suomessa </a:t>
            </a:r>
            <a:r>
              <a:rPr lang="fi-FI" dirty="0"/>
              <a:t>       (ulkomailla </a:t>
            </a:r>
            <a:r>
              <a:rPr lang="fi-FI" i="1" dirty="0"/>
              <a:t>aloitetun</a:t>
            </a:r>
            <a:r>
              <a:rPr lang="fi-FI" dirty="0"/>
              <a:t> menettelyn </a:t>
            </a:r>
            <a:r>
              <a:rPr lang="fi-FI" dirty="0" smtClean="0"/>
              <a:t>vaikutus, ns. </a:t>
            </a:r>
            <a:r>
              <a:rPr lang="fi-FI" dirty="0" err="1" smtClean="0"/>
              <a:t>Lis</a:t>
            </a:r>
            <a:r>
              <a:rPr lang="fi-FI" dirty="0" smtClean="0"/>
              <a:t> </a:t>
            </a:r>
            <a:r>
              <a:rPr lang="fi-FI" dirty="0" err="1" smtClean="0"/>
              <a:t>pendens</a:t>
            </a:r>
            <a:r>
              <a:rPr lang="fi-FI" dirty="0" smtClean="0"/>
              <a:t>)</a:t>
            </a:r>
            <a:endParaRPr lang="fi-FI" dirty="0"/>
          </a:p>
        </p:txBody>
      </p:sp>
    </p:spTree>
    <p:extLst>
      <p:ext uri="{BB962C8B-B14F-4D97-AF65-F5344CB8AC3E}">
        <p14:creationId xmlns:p14="http://schemas.microsoft.com/office/powerpoint/2010/main" val="30502427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normAutofit fontScale="90000"/>
          </a:bodyPr>
          <a:lstStyle/>
          <a:p>
            <a:r>
              <a:rPr lang="fi-FI" dirty="0" smtClean="0"/>
              <a:t>Aviovarallisuus- ja parisuhdevarallisuus - ASETUKSET</a:t>
            </a:r>
            <a:endParaRPr lang="fi-FI" dirty="0"/>
          </a:p>
        </p:txBody>
      </p:sp>
      <p:sp>
        <p:nvSpPr>
          <p:cNvPr id="5" name="Sisällön paikkamerkki 4"/>
          <p:cNvSpPr>
            <a:spLocks noGrp="1"/>
          </p:cNvSpPr>
          <p:nvPr>
            <p:ph idx="1"/>
          </p:nvPr>
        </p:nvSpPr>
        <p:spPr/>
        <p:txBody>
          <a:bodyPr/>
          <a:lstStyle/>
          <a:p>
            <a:r>
              <a:rPr lang="fi-FI" dirty="0" smtClean="0"/>
              <a:t>Toteutetaan tiiviimpänä yhteistyönä, mukana 17 jäsenvaltiota, mm. Ranska, Saksa, Ruotsi, Italia, Espanja</a:t>
            </a:r>
          </a:p>
          <a:p>
            <a:r>
              <a:rPr lang="fi-FI" dirty="0" smtClean="0"/>
              <a:t>Soveltaminen alkaa 29.1.2019</a:t>
            </a:r>
          </a:p>
          <a:p>
            <a:r>
              <a:rPr lang="fi-FI" dirty="0" err="1" smtClean="0"/>
              <a:t>KVY:n</a:t>
            </a:r>
            <a:r>
              <a:rPr lang="fi-FI" dirty="0" smtClean="0"/>
              <a:t> alaan kuuluvat kysymykset; ei aineellista oikeutta</a:t>
            </a:r>
          </a:p>
          <a:p>
            <a:r>
              <a:rPr lang="fi-FI" dirty="0" smtClean="0"/>
              <a:t>Asetuksessa on alueellisuusperiaate: substanssi ja menettely erotettu toisistaan</a:t>
            </a:r>
            <a:endParaRPr lang="fi-FI" dirty="0"/>
          </a:p>
        </p:txBody>
      </p:sp>
    </p:spTree>
    <p:extLst>
      <p:ext uri="{BB962C8B-B14F-4D97-AF65-F5344CB8AC3E}">
        <p14:creationId xmlns:p14="http://schemas.microsoft.com/office/powerpoint/2010/main" val="2097599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normAutofit fontScale="90000"/>
          </a:bodyPr>
          <a:lstStyle/>
          <a:p>
            <a:r>
              <a:rPr lang="fi-FI" dirty="0" smtClean="0"/>
              <a:t>Aviovarallisuusasetuksen soveltamisala</a:t>
            </a:r>
            <a:endParaRPr lang="fi-FI" dirty="0"/>
          </a:p>
        </p:txBody>
      </p:sp>
      <p:sp>
        <p:nvSpPr>
          <p:cNvPr id="5" name="Sisällön paikkamerkki 4"/>
          <p:cNvSpPr>
            <a:spLocks noGrp="1"/>
          </p:cNvSpPr>
          <p:nvPr>
            <p:ph idx="1"/>
          </p:nvPr>
        </p:nvSpPr>
        <p:spPr/>
        <p:txBody>
          <a:bodyPr>
            <a:normAutofit fontScale="92500" lnSpcReduction="20000"/>
          </a:bodyPr>
          <a:lstStyle/>
          <a:p>
            <a:r>
              <a:rPr lang="fi-FI" dirty="0" smtClean="0"/>
              <a:t>Kaikki ne säännöt, jotka koskevat avioliiton tai sen purkamisen seurauksena syntyneitä varallisuussuhteita aviopuolisoiden välillä tai suhteessa kolmansiin</a:t>
            </a:r>
          </a:p>
          <a:p>
            <a:r>
              <a:rPr lang="fi-FI" dirty="0" smtClean="0"/>
              <a:t>Soveltamisalaan ei kuulu: a) oikeuskelpoisuus/oikeustoimikelpoisuus – paitsi jos avioliiton perusteella tiettyjä valtuuksia ja oikeuksia, </a:t>
            </a:r>
            <a:r>
              <a:rPr lang="fi-FI" dirty="0" err="1" smtClean="0"/>
              <a:t>esim</a:t>
            </a:r>
            <a:r>
              <a:rPr lang="fi-FI" dirty="0" smtClean="0"/>
              <a:t> oikeus tehdä velkaa josta toinenkin vastaa, b) elatus c) avioliiton tunnustaminen d) omaisuuteen liittyvien esineoikeuksien luonne e) kirjaaminen rekisteriin f) sosiaaliturva</a:t>
            </a:r>
          </a:p>
          <a:p>
            <a:endParaRPr lang="fi-FI" dirty="0"/>
          </a:p>
        </p:txBody>
      </p:sp>
    </p:spTree>
    <p:extLst>
      <p:ext uri="{BB962C8B-B14F-4D97-AF65-F5344CB8AC3E}">
        <p14:creationId xmlns:p14="http://schemas.microsoft.com/office/powerpoint/2010/main" val="38916663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Toimivalta - aviovarallisuusasetus</a:t>
            </a:r>
            <a:endParaRPr lang="fi-FI" dirty="0"/>
          </a:p>
        </p:txBody>
      </p:sp>
      <p:sp>
        <p:nvSpPr>
          <p:cNvPr id="3" name="Sisällön paikkamerkki 2"/>
          <p:cNvSpPr>
            <a:spLocks noGrp="1"/>
          </p:cNvSpPr>
          <p:nvPr>
            <p:ph idx="1"/>
          </p:nvPr>
        </p:nvSpPr>
        <p:spPr/>
        <p:txBody>
          <a:bodyPr>
            <a:normAutofit fontScale="92500" lnSpcReduction="20000"/>
          </a:bodyPr>
          <a:lstStyle/>
          <a:p>
            <a:r>
              <a:rPr lang="fi-FI" dirty="0" smtClean="0"/>
              <a:t>Pesänjakaja on asetuksessa tarkoitettu tuomioistuin</a:t>
            </a:r>
          </a:p>
          <a:p>
            <a:r>
              <a:rPr lang="fi-FI" dirty="0" smtClean="0"/>
              <a:t>Puolison perimystä koskevaa asiaa käsittelevä tuomioistuin 4 art.</a:t>
            </a:r>
          </a:p>
          <a:p>
            <a:r>
              <a:rPr lang="fi-FI" dirty="0" smtClean="0"/>
              <a:t>Avioliiton purkamista käsittelevä toimivaltainen tuomioistuin Bryssel II –asetuksen nojalla 5 art. </a:t>
            </a:r>
          </a:p>
          <a:p>
            <a:r>
              <a:rPr lang="fi-FI" dirty="0" smtClean="0"/>
              <a:t>Jos toimivaltaa ei voi perustaa em., toimivalta syntyy sen perusteella missä puolisoiden asuinpaikka on kun asia pannaan vireille, </a:t>
            </a:r>
            <a:r>
              <a:rPr lang="fi-FI" dirty="0" err="1" smtClean="0"/>
              <a:t>toissij</a:t>
            </a:r>
            <a:r>
              <a:rPr lang="fi-FI" dirty="0" smtClean="0"/>
              <a:t>. </a:t>
            </a:r>
            <a:r>
              <a:rPr lang="fi-FI" dirty="0"/>
              <a:t>v</a:t>
            </a:r>
            <a:r>
              <a:rPr lang="fi-FI" dirty="0" smtClean="0"/>
              <a:t>iimeinen yht. asuinpaikka jos toinen asuu vielä edelleen, tai vastaajan asuinpaikka. 6 art.</a:t>
            </a:r>
          </a:p>
          <a:p>
            <a:endParaRPr lang="fi-FI" dirty="0" smtClean="0"/>
          </a:p>
          <a:p>
            <a:endParaRPr lang="fi-FI" dirty="0"/>
          </a:p>
        </p:txBody>
      </p:sp>
    </p:spTree>
    <p:extLst>
      <p:ext uri="{BB962C8B-B14F-4D97-AF65-F5344CB8AC3E}">
        <p14:creationId xmlns:p14="http://schemas.microsoft.com/office/powerpoint/2010/main" val="8163729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Toimivalta jatkuu..</a:t>
            </a:r>
            <a:endParaRPr lang="fi-FI" dirty="0"/>
          </a:p>
        </p:txBody>
      </p:sp>
      <p:sp>
        <p:nvSpPr>
          <p:cNvPr id="3" name="Sisällön paikkamerkki 2"/>
          <p:cNvSpPr>
            <a:spLocks noGrp="1"/>
          </p:cNvSpPr>
          <p:nvPr>
            <p:ph idx="1"/>
          </p:nvPr>
        </p:nvSpPr>
        <p:spPr/>
        <p:txBody>
          <a:bodyPr/>
          <a:lstStyle/>
          <a:p>
            <a:r>
              <a:rPr lang="fi-FI" dirty="0" err="1" smtClean="0"/>
              <a:t>Prorogaatio</a:t>
            </a:r>
            <a:r>
              <a:rPr lang="fi-FI" dirty="0" smtClean="0"/>
              <a:t>, johtaa toimivallan yksinomaisuuteen</a:t>
            </a:r>
          </a:p>
          <a:p>
            <a:r>
              <a:rPr lang="fi-FI" dirty="0" smtClean="0"/>
              <a:t>Sopia voi ainoastaan, jos 4 tai 5 </a:t>
            </a:r>
            <a:r>
              <a:rPr lang="fi-FI" dirty="0" err="1" smtClean="0"/>
              <a:t>art</a:t>
            </a:r>
            <a:r>
              <a:rPr lang="fi-FI" dirty="0" smtClean="0"/>
              <a:t> eivät osoita toimivaltaa</a:t>
            </a:r>
          </a:p>
          <a:p>
            <a:r>
              <a:rPr lang="fi-FI" dirty="0" smtClean="0"/>
              <a:t>Vaihtoehdot: jonka valtion lakia aviovarallisuussuhteisiin sovelletaan tai jossa avioliitto solmittiin</a:t>
            </a:r>
          </a:p>
          <a:p>
            <a:r>
              <a:rPr lang="fi-FI" dirty="0" smtClean="0"/>
              <a:t>Muoto: kirjallinen, päivättävä, allekirjoitettava</a:t>
            </a:r>
            <a:endParaRPr lang="fi-FI" dirty="0"/>
          </a:p>
        </p:txBody>
      </p:sp>
    </p:spTree>
    <p:extLst>
      <p:ext uri="{BB962C8B-B14F-4D97-AF65-F5344CB8AC3E}">
        <p14:creationId xmlns:p14="http://schemas.microsoft.com/office/powerpoint/2010/main" val="3209594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Sovellettava laki - aviovarallisuusasetus</a:t>
            </a:r>
            <a:endParaRPr lang="fi-FI" dirty="0"/>
          </a:p>
        </p:txBody>
      </p:sp>
      <p:sp>
        <p:nvSpPr>
          <p:cNvPr id="3" name="Sisällön paikkamerkki 2"/>
          <p:cNvSpPr>
            <a:spLocks noGrp="1"/>
          </p:cNvSpPr>
          <p:nvPr>
            <p:ph idx="1"/>
          </p:nvPr>
        </p:nvSpPr>
        <p:spPr/>
        <p:txBody>
          <a:bodyPr/>
          <a:lstStyle/>
          <a:p>
            <a:r>
              <a:rPr lang="fi-FI" dirty="0" smtClean="0"/>
              <a:t>Universaali soveltaminen 20 art.</a:t>
            </a:r>
          </a:p>
          <a:p>
            <a:r>
              <a:rPr lang="fi-FI" dirty="0" smtClean="0"/>
              <a:t>Kaikki omaisuus 21 art. (ei </a:t>
            </a:r>
            <a:r>
              <a:rPr lang="fi-FI" dirty="0" err="1" smtClean="0"/>
              <a:t>skissiota</a:t>
            </a:r>
            <a:r>
              <a:rPr lang="fi-FI" dirty="0" smtClean="0"/>
              <a:t>)</a:t>
            </a:r>
          </a:p>
          <a:p>
            <a:r>
              <a:rPr lang="fi-FI" dirty="0" err="1" smtClean="0"/>
              <a:t>Renvoi</a:t>
            </a:r>
            <a:r>
              <a:rPr lang="fi-FI" dirty="0" smtClean="0"/>
              <a:t> poissuljettu</a:t>
            </a:r>
          </a:p>
          <a:p>
            <a:r>
              <a:rPr lang="fi-FI" dirty="0" err="1" smtClean="0"/>
              <a:t>Ordre</a:t>
            </a:r>
            <a:r>
              <a:rPr lang="fi-FI" dirty="0" smtClean="0"/>
              <a:t> </a:t>
            </a:r>
            <a:r>
              <a:rPr lang="fi-FI" dirty="0" err="1" smtClean="0"/>
              <a:t>public</a:t>
            </a:r>
            <a:endParaRPr lang="fi-FI" dirty="0" smtClean="0"/>
          </a:p>
          <a:p>
            <a:r>
              <a:rPr lang="fi-FI" dirty="0" smtClean="0"/>
              <a:t>Kansainvälisesti pakottavat kansalliset säännökset 30 art.</a:t>
            </a:r>
          </a:p>
          <a:p>
            <a:endParaRPr lang="fi-FI" dirty="0" smtClean="0"/>
          </a:p>
          <a:p>
            <a:endParaRPr lang="fi-FI" dirty="0"/>
          </a:p>
        </p:txBody>
      </p:sp>
    </p:spTree>
    <p:extLst>
      <p:ext uri="{BB962C8B-B14F-4D97-AF65-F5344CB8AC3E}">
        <p14:creationId xmlns:p14="http://schemas.microsoft.com/office/powerpoint/2010/main" val="11911424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Sovellettavaa lakia koskeva sopimus</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smtClean="0"/>
              <a:t>Lakiviittaus</a:t>
            </a:r>
          </a:p>
          <a:p>
            <a:r>
              <a:rPr lang="fi-FI" dirty="0" smtClean="0"/>
              <a:t>22 </a:t>
            </a:r>
            <a:r>
              <a:rPr lang="fi-FI" dirty="0" err="1" smtClean="0"/>
              <a:t>art</a:t>
            </a:r>
            <a:r>
              <a:rPr lang="fi-FI" dirty="0" smtClean="0"/>
              <a:t>: vaihtoehdot ovat se valtio, jossa toisella tai molemmilla on asuinpaikka sopimuksen tekohetkellä tai se kansalaisuus, joka jommallakummalla on sopimuksen tekohetkellä</a:t>
            </a:r>
          </a:p>
          <a:p>
            <a:r>
              <a:rPr lang="fi-FI" dirty="0"/>
              <a:t> </a:t>
            </a:r>
            <a:r>
              <a:rPr lang="fi-FI" dirty="0" smtClean="0"/>
              <a:t>Voi vaihtaa – mutta HUOM vaikuttaa vain vastaisuudessa </a:t>
            </a:r>
            <a:r>
              <a:rPr lang="fi-FI" dirty="0" smtClean="0">
                <a:sym typeface="Wingdings"/>
              </a:rPr>
              <a:t> voi johtaa useamman statuutin soveltamiseen. Voi estää sopimalla siitä, että uutta statuuttia sovelletaan taannehtivasti (ei voi vaikuttaa haitallisesti kolmansien oikeuksiin) </a:t>
            </a:r>
            <a:endParaRPr lang="fi-FI" dirty="0"/>
          </a:p>
        </p:txBody>
      </p:sp>
    </p:spTree>
    <p:extLst>
      <p:ext uri="{BB962C8B-B14F-4D97-AF65-F5344CB8AC3E}">
        <p14:creationId xmlns:p14="http://schemas.microsoft.com/office/powerpoint/2010/main" val="27954626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MUOTO: 23 </a:t>
            </a:r>
            <a:r>
              <a:rPr lang="fi-FI" dirty="0" err="1" smtClean="0"/>
              <a:t>art</a:t>
            </a:r>
            <a:r>
              <a:rPr lang="fi-FI" dirty="0" smtClean="0"/>
              <a:t> </a:t>
            </a:r>
            <a:r>
              <a:rPr lang="fi-FI" dirty="0" smtClean="0">
                <a:sym typeface="Wingdings"/>
              </a:rPr>
              <a:t> kirjallinen, päiväys, allekirjoitukset ja lisäksi noudatettava muotoa, jotka puolison tai toisen puolison asuinpaikkavaltio on säätänyt avioehtosopimuksille.</a:t>
            </a:r>
          </a:p>
          <a:p>
            <a:r>
              <a:rPr lang="fi-FI" dirty="0" err="1" smtClean="0">
                <a:sym typeface="Wingdings"/>
              </a:rPr>
              <a:t>Esim</a:t>
            </a:r>
            <a:r>
              <a:rPr lang="fi-FI" dirty="0" smtClean="0">
                <a:sym typeface="Wingdings"/>
              </a:rPr>
              <a:t>: jos Suomessa asuinpaikka sopimuksen tekohetkellä, on sopimus rekisteröitävä avioehdon tavoin.</a:t>
            </a:r>
            <a:endParaRPr lang="fi-FI" dirty="0"/>
          </a:p>
        </p:txBody>
      </p:sp>
    </p:spTree>
    <p:extLst>
      <p:ext uri="{BB962C8B-B14F-4D97-AF65-F5344CB8AC3E}">
        <p14:creationId xmlns:p14="http://schemas.microsoft.com/office/powerpoint/2010/main" val="33666258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Sovellettava laki lakimääräisesti - aviovarallisuus</a:t>
            </a:r>
            <a:endParaRPr lang="fi-FI" dirty="0"/>
          </a:p>
        </p:txBody>
      </p:sp>
      <p:sp>
        <p:nvSpPr>
          <p:cNvPr id="3" name="Sisällön paikkamerkki 2"/>
          <p:cNvSpPr>
            <a:spLocks noGrp="1"/>
          </p:cNvSpPr>
          <p:nvPr>
            <p:ph idx="1"/>
          </p:nvPr>
        </p:nvSpPr>
        <p:spPr/>
        <p:txBody>
          <a:bodyPr>
            <a:normAutofit/>
          </a:bodyPr>
          <a:lstStyle/>
          <a:p>
            <a:r>
              <a:rPr lang="fi-FI" dirty="0" smtClean="0"/>
              <a:t>Ensimmäinen yhteinen asuinpaikka</a:t>
            </a:r>
          </a:p>
          <a:p>
            <a:r>
              <a:rPr lang="fi-FI" dirty="0" smtClean="0"/>
              <a:t>Jos ei mahdollista, kansalaisuus avioitumisen hetkellä</a:t>
            </a:r>
          </a:p>
          <a:p>
            <a:r>
              <a:rPr lang="fi-FI" dirty="0" smtClean="0"/>
              <a:t>Jos ei  yhteistä kansalaisuutta tai molemmat yhtä useamman valtion kansalaisia,  läheisin liittymä avioitumisen hetkellä 26 art.</a:t>
            </a:r>
          </a:p>
        </p:txBody>
      </p:sp>
    </p:spTree>
    <p:extLst>
      <p:ext uri="{BB962C8B-B14F-4D97-AF65-F5344CB8AC3E}">
        <p14:creationId xmlns:p14="http://schemas.microsoft.com/office/powerpoint/2010/main" val="5227898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Tunnustaminen ja täytäntöönpano – aviovarallisuus- ja parisuhdeasetus</a:t>
            </a:r>
            <a:endParaRPr lang="fi-FI" dirty="0"/>
          </a:p>
        </p:txBody>
      </p:sp>
      <p:sp>
        <p:nvSpPr>
          <p:cNvPr id="3" name="Sisällön paikkamerkki 2"/>
          <p:cNvSpPr>
            <a:spLocks noGrp="1"/>
          </p:cNvSpPr>
          <p:nvPr>
            <p:ph idx="1"/>
          </p:nvPr>
        </p:nvSpPr>
        <p:spPr>
          <a:xfrm>
            <a:off x="457200" y="1600200"/>
            <a:ext cx="8229600" cy="5071359"/>
          </a:xfrm>
        </p:spPr>
        <p:txBody>
          <a:bodyPr>
            <a:normAutofit/>
          </a:bodyPr>
          <a:lstStyle/>
          <a:p>
            <a:r>
              <a:rPr lang="fi-FI" dirty="0" err="1" smtClean="0"/>
              <a:t>Ordre</a:t>
            </a:r>
            <a:r>
              <a:rPr lang="fi-FI" dirty="0" smtClean="0"/>
              <a:t> </a:t>
            </a:r>
            <a:r>
              <a:rPr lang="fi-FI" dirty="0" err="1" smtClean="0"/>
              <a:t>public</a:t>
            </a:r>
            <a:endParaRPr lang="fi-FI" dirty="0"/>
          </a:p>
          <a:p>
            <a:r>
              <a:rPr lang="fi-FI" dirty="0" err="1" smtClean="0"/>
              <a:t>Huom</a:t>
            </a:r>
            <a:r>
              <a:rPr lang="fi-FI" dirty="0" smtClean="0"/>
              <a:t> ! Jäsenvaltioiden väliset, </a:t>
            </a:r>
            <a:r>
              <a:rPr lang="fi-FI" dirty="0" err="1" smtClean="0"/>
              <a:t>poislukien</a:t>
            </a:r>
            <a:r>
              <a:rPr lang="fi-FI" dirty="0" smtClean="0"/>
              <a:t> ns. Kolmannet valtiot</a:t>
            </a:r>
          </a:p>
          <a:p>
            <a:r>
              <a:rPr lang="fi-FI" dirty="0" smtClean="0"/>
              <a:t>Vrt. tilanteet, joissa omaisuus jäsenvaltioissa, ja tilanteet, joissa myös kolmannessa valtiossa</a:t>
            </a:r>
            <a:endParaRPr lang="fi-FI" dirty="0"/>
          </a:p>
        </p:txBody>
      </p:sp>
    </p:spTree>
    <p:extLst>
      <p:ext uri="{BB962C8B-B14F-4D97-AF65-F5344CB8AC3E}">
        <p14:creationId xmlns:p14="http://schemas.microsoft.com/office/powerpoint/2010/main" val="345883843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Parisuhdevarallisuusasetuksen pääkohdat</a:t>
            </a:r>
            <a:endParaRPr lang="fi-FI" dirty="0"/>
          </a:p>
        </p:txBody>
      </p:sp>
      <p:sp>
        <p:nvSpPr>
          <p:cNvPr id="3" name="Sisällön paikkamerkki 2"/>
          <p:cNvSpPr>
            <a:spLocks noGrp="1"/>
          </p:cNvSpPr>
          <p:nvPr>
            <p:ph idx="1"/>
          </p:nvPr>
        </p:nvSpPr>
        <p:spPr/>
        <p:txBody>
          <a:bodyPr>
            <a:normAutofit fontScale="92500"/>
          </a:bodyPr>
          <a:lstStyle/>
          <a:p>
            <a:r>
              <a:rPr lang="fi-FI" dirty="0" smtClean="0"/>
              <a:t>Ei velvoita jäsenvaltiota säätämään rekisteröidystä parisuhteesta kansallisesti</a:t>
            </a:r>
          </a:p>
          <a:p>
            <a:r>
              <a:rPr lang="fi-FI" dirty="0" smtClean="0"/>
              <a:t>Rekisteröity parisuhde = kahden </a:t>
            </a:r>
            <a:r>
              <a:rPr lang="fi-FI" dirty="0" err="1" smtClean="0"/>
              <a:t>hlön</a:t>
            </a:r>
            <a:r>
              <a:rPr lang="fi-FI" dirty="0" smtClean="0"/>
              <a:t> yhteiselämä, joka rekisteröity rekisteröinnin toimittaneen valtion lain mukaisesti; rekisteröinti oikeusvaikutusten edellytyksenä</a:t>
            </a:r>
          </a:p>
          <a:p>
            <a:r>
              <a:rPr lang="fi-FI" dirty="0" smtClean="0"/>
              <a:t>Ei sovelleta avoliittoihin</a:t>
            </a:r>
          </a:p>
          <a:p>
            <a:r>
              <a:rPr lang="fi-FI" dirty="0" smtClean="0"/>
              <a:t>Koskee rekisteröinnistä tai sen purkamisesta syntyviä varallisuussuhteita inter ja ultra </a:t>
            </a:r>
            <a:r>
              <a:rPr lang="fi-FI" dirty="0" err="1" smtClean="0"/>
              <a:t>partes</a:t>
            </a:r>
            <a:endParaRPr lang="fi-FI" dirty="0"/>
          </a:p>
        </p:txBody>
      </p:sp>
    </p:spTree>
    <p:extLst>
      <p:ext uri="{BB962C8B-B14F-4D97-AF65-F5344CB8AC3E}">
        <p14:creationId xmlns:p14="http://schemas.microsoft.com/office/powerpoint/2010/main" val="4235423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KVY:n</a:t>
            </a:r>
            <a:r>
              <a:rPr lang="fi-FI" dirty="0" smtClean="0"/>
              <a:t> perusperiaatteet</a:t>
            </a:r>
            <a:endParaRPr lang="fi-FI" dirty="0"/>
          </a:p>
        </p:txBody>
      </p:sp>
      <p:sp>
        <p:nvSpPr>
          <p:cNvPr id="3" name="Sisällön paikkamerkki 2"/>
          <p:cNvSpPr>
            <a:spLocks noGrp="1"/>
          </p:cNvSpPr>
          <p:nvPr>
            <p:ph idx="1"/>
          </p:nvPr>
        </p:nvSpPr>
        <p:spPr/>
        <p:txBody>
          <a:bodyPr/>
          <a:lstStyle/>
          <a:p>
            <a:r>
              <a:rPr lang="fi-FI" dirty="0" smtClean="0"/>
              <a:t>Ulkomaisen ratkaisun rajat ylittävän tehokkuuden suhteen (</a:t>
            </a:r>
            <a:r>
              <a:rPr lang="fi-FI" dirty="0" err="1" smtClean="0"/>
              <a:t>kuormuri-case</a:t>
            </a:r>
            <a:r>
              <a:rPr lang="fi-FI" dirty="0" smtClean="0"/>
              <a:t>)</a:t>
            </a:r>
          </a:p>
          <a:p>
            <a:r>
              <a:rPr lang="fi-FI" dirty="0" smtClean="0"/>
              <a:t>Sekä jako menettelyyn ja aineelliseen oikeuteen, alueellisuusperiaate (</a:t>
            </a:r>
            <a:r>
              <a:rPr lang="fi-FI" dirty="0" err="1" smtClean="0"/>
              <a:t>valeoikeustoimi-case</a:t>
            </a:r>
            <a:r>
              <a:rPr lang="fi-FI" dirty="0" smtClean="0"/>
              <a:t>)</a:t>
            </a:r>
            <a:endParaRPr lang="fi-FI" dirty="0"/>
          </a:p>
        </p:txBody>
      </p:sp>
    </p:spTree>
    <p:extLst>
      <p:ext uri="{BB962C8B-B14F-4D97-AF65-F5344CB8AC3E}">
        <p14:creationId xmlns:p14="http://schemas.microsoft.com/office/powerpoint/2010/main" val="32426189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Siirtymäsäännökset</a:t>
            </a:r>
            <a:endParaRPr lang="fi-FI" dirty="0"/>
          </a:p>
        </p:txBody>
      </p:sp>
      <p:sp>
        <p:nvSpPr>
          <p:cNvPr id="3" name="Sisällön paikkamerkki 2"/>
          <p:cNvSpPr>
            <a:spLocks noGrp="1"/>
          </p:cNvSpPr>
          <p:nvPr>
            <p:ph idx="1"/>
          </p:nvPr>
        </p:nvSpPr>
        <p:spPr/>
        <p:txBody>
          <a:bodyPr>
            <a:normAutofit fontScale="92500"/>
          </a:bodyPr>
          <a:lstStyle/>
          <a:p>
            <a:r>
              <a:rPr lang="fi-FI" dirty="0" smtClean="0"/>
              <a:t>29.1.2019 tai sen jälkeen vireille pannut menettelyt</a:t>
            </a:r>
          </a:p>
          <a:p>
            <a:r>
              <a:rPr lang="fi-FI" dirty="0" err="1" smtClean="0"/>
              <a:t>Tunnustaminen/tp</a:t>
            </a:r>
            <a:r>
              <a:rPr lang="fi-FI" dirty="0" smtClean="0"/>
              <a:t> jos päätös annettu em. jälkeen vaikka asia vireillä jo tätä ennen MUTTA vain jos toimivaltasäännökset vastanneet II luvussa vahvistettuja sääntöjä</a:t>
            </a:r>
          </a:p>
          <a:p>
            <a:r>
              <a:rPr lang="fi-FI" dirty="0" smtClean="0"/>
              <a:t>Lainvalinta asetuksen mukaisesti jos avioituneet, rekisteröineet tai valinneet suhteeseensa sovellettavan lain 29.1.2019 tai jälkeen</a:t>
            </a:r>
            <a:endParaRPr lang="fi-FI" dirty="0"/>
          </a:p>
        </p:txBody>
      </p:sp>
    </p:spTree>
    <p:extLst>
      <p:ext uri="{BB962C8B-B14F-4D97-AF65-F5344CB8AC3E}">
        <p14:creationId xmlns:p14="http://schemas.microsoft.com/office/powerpoint/2010/main" val="14159883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326551" y="161335"/>
            <a:ext cx="8228766" cy="1145004"/>
          </a:xfrm>
        </p:spPr>
        <p:txBody>
          <a:bodyPr>
            <a:normAutofit fontScale="90000"/>
          </a:bodyPr>
          <a:lstStyle/>
          <a:p>
            <a:pPr lvl="0">
              <a:buNone/>
            </a:pPr>
            <a:r>
              <a:rPr lang="fi-FI" dirty="0" smtClean="0"/>
              <a:t>Oikeusjärjestelmien eroja: esimerkkejä</a:t>
            </a:r>
            <a:endParaRPr lang="fi-FI" dirty="0"/>
          </a:p>
        </p:txBody>
      </p:sp>
      <p:sp>
        <p:nvSpPr>
          <p:cNvPr id="3" name="Text Placeholder 2"/>
          <p:cNvSpPr txBox="1">
            <a:spLocks noGrp="1"/>
          </p:cNvSpPr>
          <p:nvPr>
            <p:ph type="body" idx="4294967295"/>
          </p:nvPr>
        </p:nvSpPr>
        <p:spPr>
          <a:xfrm>
            <a:off x="326551" y="1025801"/>
            <a:ext cx="8228766" cy="5438628"/>
          </a:xfrm>
        </p:spPr>
        <p:txBody>
          <a:bodyPr>
            <a:normAutofit lnSpcReduction="10000"/>
          </a:bodyPr>
          <a:lstStyle/>
          <a:p>
            <a:pPr lvl="0"/>
            <a:r>
              <a:rPr lang="fi-FI" dirty="0" smtClean="0"/>
              <a:t>Eroavuuksia mm seuraavia koskien:</a:t>
            </a:r>
            <a:endParaRPr lang="fi-FI" dirty="0"/>
          </a:p>
          <a:p>
            <a:pPr lvl="0"/>
            <a:r>
              <a:rPr lang="fi-FI" dirty="0"/>
              <a:t>Eläkeoikeuksien puolittaminen</a:t>
            </a:r>
          </a:p>
          <a:p>
            <a:pPr lvl="0"/>
            <a:r>
              <a:rPr lang="fi-FI" dirty="0"/>
              <a:t>Elatusapu avioeron jälkeen</a:t>
            </a:r>
          </a:p>
          <a:p>
            <a:pPr lvl="0"/>
            <a:r>
              <a:rPr lang="fi-FI" dirty="0"/>
              <a:t>Sopimusten tehokkuus avioerossa</a:t>
            </a:r>
          </a:p>
          <a:p>
            <a:pPr lvl="0"/>
            <a:r>
              <a:rPr lang="fi-FI" dirty="0"/>
              <a:t>Katkaisuvaikutus kertyvien varojen osalta</a:t>
            </a:r>
          </a:p>
          <a:p>
            <a:pPr lvl="0"/>
            <a:r>
              <a:rPr lang="fi-FI" dirty="0"/>
              <a:t>Erillisyys/yhteisyys/joku muu</a:t>
            </a:r>
          </a:p>
          <a:p>
            <a:pPr lvl="0"/>
            <a:r>
              <a:rPr lang="fi-FI" dirty="0"/>
              <a:t>Kiinteistöt ja asumisen suoja --&gt;</a:t>
            </a:r>
          </a:p>
          <a:p>
            <a:pPr lvl="0"/>
            <a:r>
              <a:rPr lang="fi-FI" dirty="0"/>
              <a:t>Varallisuusoikeudelliset ratkaisut osituksessa</a:t>
            </a:r>
          </a:p>
          <a:p>
            <a:pPr lvl="0"/>
            <a:r>
              <a:rPr lang="fi-FI" dirty="0"/>
              <a:t>Liityntä perimykseen, erityisesti lesken asema </a:t>
            </a:r>
            <a:r>
              <a:rPr lang="fi-FI" dirty="0" smtClean="0"/>
              <a:t>huomioiden </a:t>
            </a:r>
            <a:r>
              <a:rPr lang="fi-FI" dirty="0" smtClean="0">
                <a:sym typeface="Wingdings" pitchFamily="2" charset="2"/>
              </a:rPr>
              <a:t></a:t>
            </a:r>
            <a:endParaRPr lang="fi-FI" dirty="0"/>
          </a:p>
        </p:txBody>
      </p:sp>
    </p:spTree>
    <p:extLst>
      <p:ext uri="{BB962C8B-B14F-4D97-AF65-F5344CB8AC3E}">
        <p14:creationId xmlns:p14="http://schemas.microsoft.com/office/powerpoint/2010/main" val="29073823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buNone/>
            </a:pPr>
            <a:endParaRPr lang="fi-FI" dirty="0"/>
          </a:p>
        </p:txBody>
      </p:sp>
      <p:sp>
        <p:nvSpPr>
          <p:cNvPr id="3" name="Text Placeholder 2"/>
          <p:cNvSpPr txBox="1">
            <a:spLocks noGrp="1"/>
          </p:cNvSpPr>
          <p:nvPr>
            <p:ph type="body" idx="4294967295"/>
          </p:nvPr>
        </p:nvSpPr>
        <p:spPr>
          <a:xfrm>
            <a:off x="261045" y="1142648"/>
            <a:ext cx="8228766" cy="5613675"/>
          </a:xfrm>
        </p:spPr>
        <p:txBody>
          <a:bodyPr>
            <a:normAutofit fontScale="92500" lnSpcReduction="20000"/>
          </a:bodyPr>
          <a:lstStyle/>
          <a:p>
            <a:pPr lvl="0"/>
            <a:r>
              <a:rPr lang="fi-FI" dirty="0"/>
              <a:t>Eroina järjestelmien kesken mm. perillispiiri (rekisteröidyt parisuhteet), lesken asema </a:t>
            </a:r>
            <a:r>
              <a:rPr lang="fi-FI" dirty="0" err="1"/>
              <a:t>jäämistöintressenttinä</a:t>
            </a:r>
            <a:r>
              <a:rPr lang="fi-FI" dirty="0"/>
              <a:t>, lesken tasinkoprivilegi, lakiosaoikeus, testamenttausvapaus (ja voidaanko sivuuttaa kenet perinnöstä)</a:t>
            </a:r>
          </a:p>
          <a:p>
            <a:pPr lvl="0"/>
            <a:r>
              <a:rPr lang="fi-FI" dirty="0"/>
              <a:t>Varo: </a:t>
            </a:r>
            <a:r>
              <a:rPr lang="fi-FI" b="1" u="sng" dirty="0"/>
              <a:t>esineoikeudelliset järjestelmäkohtaiset erot</a:t>
            </a:r>
            <a:r>
              <a:rPr lang="fi-FI" dirty="0"/>
              <a:t> </a:t>
            </a:r>
            <a:r>
              <a:rPr lang="fi-FI" dirty="0" smtClean="0"/>
              <a:t>(ks. myöhemmin) ja </a:t>
            </a:r>
            <a:r>
              <a:rPr lang="fi-FI" dirty="0"/>
              <a:t>harkinnanvaraiset etuudet vaikka lakiosia ei </a:t>
            </a:r>
            <a:r>
              <a:rPr lang="fi-FI" dirty="0" smtClean="0"/>
              <a:t>tunnettaisikaan (esim. Australia, Englanti, Viro)</a:t>
            </a:r>
            <a:endParaRPr lang="fi-FI" dirty="0"/>
          </a:p>
          <a:p>
            <a:pPr lvl="0"/>
            <a:r>
              <a:rPr lang="fi-FI" dirty="0"/>
              <a:t>Testamenttien eroavuudet</a:t>
            </a:r>
          </a:p>
          <a:p>
            <a:pPr lvl="0"/>
            <a:r>
              <a:rPr lang="fi-FI" dirty="0"/>
              <a:t>Muut jäämistösuunnittelun välineet kuten perintösopimus ja lahjanlupaukset</a:t>
            </a:r>
          </a:p>
          <a:p>
            <a:pPr lvl="0"/>
            <a:r>
              <a:rPr lang="fi-FI" dirty="0"/>
              <a:t> </a:t>
            </a:r>
          </a:p>
        </p:txBody>
      </p:sp>
    </p:spTree>
    <p:extLst>
      <p:ext uri="{BB962C8B-B14F-4D97-AF65-F5344CB8AC3E}">
        <p14:creationId xmlns:p14="http://schemas.microsoft.com/office/powerpoint/2010/main" val="2718842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buNone/>
            </a:pPr>
            <a:r>
              <a:rPr lang="fi-FI"/>
              <a:t>Ulkomainen omistus</a:t>
            </a:r>
          </a:p>
        </p:txBody>
      </p:sp>
      <p:sp>
        <p:nvSpPr>
          <p:cNvPr id="3" name="Text Placeholder 2"/>
          <p:cNvSpPr txBox="1">
            <a:spLocks noGrp="1"/>
          </p:cNvSpPr>
          <p:nvPr>
            <p:ph type="body" idx="4294967295"/>
          </p:nvPr>
        </p:nvSpPr>
        <p:spPr/>
        <p:txBody>
          <a:bodyPr>
            <a:normAutofit fontScale="92500" lnSpcReduction="10000"/>
          </a:bodyPr>
          <a:lstStyle/>
          <a:p>
            <a:pPr lvl="0"/>
            <a:r>
              <a:rPr lang="fi-FI" u="sng" dirty="0" smtClean="0"/>
              <a:t>Lex </a:t>
            </a:r>
            <a:r>
              <a:rPr lang="fi-FI" u="sng" dirty="0" err="1" smtClean="0"/>
              <a:t>rei</a:t>
            </a:r>
            <a:r>
              <a:rPr lang="fi-FI" u="sng" dirty="0" smtClean="0"/>
              <a:t> </a:t>
            </a:r>
            <a:r>
              <a:rPr lang="fi-FI" u="sng" dirty="0" err="1" smtClean="0"/>
              <a:t>sitae</a:t>
            </a:r>
            <a:r>
              <a:rPr lang="fi-FI" u="sng" dirty="0" smtClean="0"/>
              <a:t> </a:t>
            </a:r>
            <a:r>
              <a:rPr lang="fi-FI" dirty="0" smtClean="0"/>
              <a:t>– tärkeä esineoikeudellinen periaate</a:t>
            </a:r>
          </a:p>
          <a:p>
            <a:pPr lvl="0"/>
            <a:r>
              <a:rPr lang="fi-FI" dirty="0" smtClean="0"/>
              <a:t>Lainvalinnan </a:t>
            </a:r>
            <a:r>
              <a:rPr lang="fi-FI" dirty="0"/>
              <a:t>ongelmat – ja mahdollisuudet</a:t>
            </a:r>
          </a:p>
          <a:p>
            <a:pPr lvl="0"/>
            <a:r>
              <a:rPr lang="fi-FI" dirty="0"/>
              <a:t>Täytäntöönpanon ongelma osituksessa ja perinnönjaossa, jos ratkaisussa muutettu ulkomaisen omaisuuden omistussuhteita</a:t>
            </a:r>
          </a:p>
          <a:p>
            <a:pPr lvl="0"/>
            <a:r>
              <a:rPr lang="fi-FI" dirty="0"/>
              <a:t>Esineoikeudet Bryssel I -asetuksessa: esineen sijaintipaikan mukainen toimivaltaperuste → yksinomainen toimivaltaperuste, eli sopimusvapauden ulkopuolella (22 art</a:t>
            </a:r>
            <a:r>
              <a:rPr lang="fi-FI" dirty="0" smtClean="0"/>
              <a:t>., sovellettava ex </a:t>
            </a:r>
            <a:r>
              <a:rPr lang="fi-FI" dirty="0" err="1" smtClean="0"/>
              <a:t>officio</a:t>
            </a:r>
            <a:r>
              <a:rPr lang="fi-FI" dirty="0" smtClean="0"/>
              <a:t>)</a:t>
            </a:r>
            <a:endParaRPr lang="fi-FI" dirty="0"/>
          </a:p>
        </p:txBody>
      </p:sp>
    </p:spTree>
    <p:extLst>
      <p:ext uri="{BB962C8B-B14F-4D97-AF65-F5344CB8AC3E}">
        <p14:creationId xmlns:p14="http://schemas.microsoft.com/office/powerpoint/2010/main" val="35927979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strVal val="0"/>
                                          </p:val>
                                        </p:tav>
                                        <p:tav tm="100000">
                                          <p:val>
                                            <p:strVal val="#ppt_w"/>
                                          </p:val>
                                        </p:tav>
                                      </p:tavLst>
                                    </p:anim>
                                    <p:anim calcmode="lin" valueType="num">
                                      <p:cBhvr>
                                        <p:cTn id="8" dur="5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 2016:21</a:t>
            </a:r>
            <a:endParaRPr lang="fi-FI" dirty="0"/>
          </a:p>
        </p:txBody>
      </p:sp>
      <p:sp>
        <p:nvSpPr>
          <p:cNvPr id="3" name="Sisällön paikkamerkki 2"/>
          <p:cNvSpPr>
            <a:spLocks noGrp="1"/>
          </p:cNvSpPr>
          <p:nvPr>
            <p:ph idx="1"/>
          </p:nvPr>
        </p:nvSpPr>
        <p:spPr/>
        <p:txBody>
          <a:bodyPr>
            <a:normAutofit fontScale="85000" lnSpcReduction="10000"/>
          </a:bodyPr>
          <a:lstStyle/>
          <a:p>
            <a:r>
              <a:rPr lang="fi-FI" dirty="0"/>
              <a:t>Osa Espanjassa sijaitsevien omakotitalon ja kerrostaloasunnon yhteisomistajista teki käräjäoikeudelle yhteisomistussuhteiden purkamista koskevan hakemuksen, jossa vaadittiin uskotun miehen määräämistä myymään omakotitalo ja asunto ja jakamaan saatava kauppahinta yhteisomistajien kesken. Hakemus jätettiin tutkimatta, koska Espanjan tuomioistuimilla oli asiassa yksinomainen toimivalta.</a:t>
            </a:r>
          </a:p>
          <a:p>
            <a:r>
              <a:rPr lang="fi-FI" dirty="0"/>
              <a:t>Bryssel I -asetus (44/2001), 22 artikla 1 alakohta</a:t>
            </a:r>
          </a:p>
          <a:p>
            <a:r>
              <a:rPr lang="fi-FI" dirty="0" err="1"/>
              <a:t>YhtOmL</a:t>
            </a:r>
            <a:r>
              <a:rPr lang="fi-FI" dirty="0"/>
              <a:t> 11 </a:t>
            </a:r>
            <a:r>
              <a:rPr lang="fi-FI" dirty="0" smtClean="0"/>
              <a:t>§ </a:t>
            </a:r>
            <a:r>
              <a:rPr lang="fi-FI" dirty="0" smtClean="0">
                <a:sym typeface="Wingdings"/>
              </a:rPr>
              <a:t></a:t>
            </a:r>
            <a:endParaRPr lang="fi-FI" dirty="0"/>
          </a:p>
        </p:txBody>
      </p:sp>
    </p:spTree>
    <p:extLst>
      <p:ext uri="{BB962C8B-B14F-4D97-AF65-F5344CB8AC3E}">
        <p14:creationId xmlns:p14="http://schemas.microsoft.com/office/powerpoint/2010/main" val="13757081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251520" y="188640"/>
            <a:ext cx="8435280" cy="5937523"/>
          </a:xfrm>
        </p:spPr>
        <p:txBody>
          <a:bodyPr>
            <a:normAutofit fontScale="92500"/>
          </a:bodyPr>
          <a:lstStyle/>
          <a:p>
            <a:r>
              <a:rPr lang="fi-FI" dirty="0">
                <a:solidFill>
                  <a:srgbClr val="343434"/>
                </a:solidFill>
                <a:latin typeface="--unknown-6--"/>
              </a:rPr>
              <a:t>7. Bryssel I -asetuksen 2 artiklan 1 kohdassa ilmaistun pääsäännön mukaan kanne henkilöä vastaan nostetaan sen jäsenvaltion tuomioistuimessa, jossa kyseisellä henkilöllä on kotipaikka. Tästä pääsäännöstä on poikettu muun ohella asetuksen 22 artiklassa. Artiklan 1 alakohdan mukaan sen jäsenvaltion tuomioistuimilla, missä kiinteistö sijaitsee, on asianosaisten kotipaikasta riippumatta yksinomainen toimivalta asiassa, joka koskee esineoikeutta kiinteään omaisuuteen tai kiinteän omaisuuden </a:t>
            </a:r>
            <a:r>
              <a:rPr lang="fi-FI" dirty="0" smtClean="0">
                <a:solidFill>
                  <a:srgbClr val="343434"/>
                </a:solidFill>
                <a:latin typeface="--unknown-6--"/>
              </a:rPr>
              <a:t>vuokrasopimusta. </a:t>
            </a:r>
            <a:r>
              <a:rPr lang="fi-FI" dirty="0" smtClean="0">
                <a:solidFill>
                  <a:srgbClr val="343434"/>
                </a:solidFill>
                <a:latin typeface="--unknown-6--"/>
                <a:sym typeface="Wingdings"/>
              </a:rPr>
              <a:t></a:t>
            </a:r>
            <a:endParaRPr lang="fi-FI" dirty="0"/>
          </a:p>
        </p:txBody>
      </p:sp>
    </p:spTree>
    <p:extLst>
      <p:ext uri="{BB962C8B-B14F-4D97-AF65-F5344CB8AC3E}">
        <p14:creationId xmlns:p14="http://schemas.microsoft.com/office/powerpoint/2010/main" val="24266487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107504" y="188640"/>
            <a:ext cx="8579296" cy="5937523"/>
          </a:xfrm>
        </p:spPr>
        <p:txBody>
          <a:bodyPr>
            <a:normAutofit fontScale="62500" lnSpcReduction="20000"/>
          </a:bodyPr>
          <a:lstStyle/>
          <a:p>
            <a:r>
              <a:rPr lang="fi-FI" dirty="0"/>
              <a:t>13. Unionin tuomioistuin on vastannut Korkeimman oikeuden ennakkoratkaisupyyntöön tuomiossaan </a:t>
            </a:r>
            <a:r>
              <a:rPr lang="fi-FI" dirty="0" err="1"/>
              <a:t>Komu</a:t>
            </a:r>
            <a:r>
              <a:rPr lang="fi-FI" dirty="0"/>
              <a:t> ym., C-605/14, EU:C:2015:833, seuraavasti:</a:t>
            </a:r>
          </a:p>
          <a:p>
            <a:r>
              <a:rPr lang="fi-FI" dirty="0"/>
              <a:t>Tuomioistuimen toimivallasta sekä tuomioiden tunnustamisesta ja täytäntöönpanosta siviili- ja kauppaoikeuden alalla 22.12.2000 annetun neuvoston asetuksen (EY) N:o 44/2001 22 artiklan 1 alakohdan ensimmäistä alakohtaa on tulkittava siten, että tässä säännöksessä tarkoitettuun ryhmään asioita, jotka koskevat "esineoikeutta kiinteään omaisuuteen", kuuluu asia, jossa vaaditaan kiinteään omaisuuteen kohdistuvan yhteisomistussuhteen purkamista uskotun miehen toteuttamalla kyseisen omaisuuden myynnillä.</a:t>
            </a:r>
          </a:p>
          <a:p>
            <a:r>
              <a:rPr lang="fi-FI" dirty="0"/>
              <a:t>14. Tuomioistuin on perustellut tulkintaa muun ohella toteamalla, että esillä olevan kaltainen vaatimus, jonka on tarkoitus johtaa kiinteistöihin kohdistuvan omistusoikeuden siirtoon, koskee esineoikeuksia, joiden oikeusvaikutukset ulottuvat jokaiseen. Siinä on kyse asiasta, jolla pyritään turvaamaan oikeuksien haltijoille heidän oikeusasemansa perusteella syntyneet oikeudet. Myös asianmukaiseen lainkäyttöön liittyvät näkökohdat puoltavat kiinteistön sijaintivaltion yksinomaista toimivaltaa. Kyseessä oleviin kiinteistöihin kohdistuvan omistusoikeuden siirto edellyttää sellaisten tosiseikkojen ja oikeudellisten seikkojen huomioon ottamista, jotka ovat tunnusomaisia kiinteistöjen sijaintipaikalle. Lisäksi kiinteistöjen myyntiin liittyvät menettelyt mahdollisine huutokauppoineen ovat sen jäsenvaltion menettelyjä, jossa kiinteistöt sijaitsevat (tuomion kohdat 29 - 31).</a:t>
            </a:r>
          </a:p>
        </p:txBody>
      </p:sp>
    </p:spTree>
    <p:extLst>
      <p:ext uri="{BB962C8B-B14F-4D97-AF65-F5344CB8AC3E}">
        <p14:creationId xmlns:p14="http://schemas.microsoft.com/office/powerpoint/2010/main" val="10723573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buNone/>
            </a:pPr>
            <a:r>
              <a:rPr lang="fi-FI"/>
              <a:t>Esimerkki</a:t>
            </a:r>
          </a:p>
        </p:txBody>
      </p:sp>
      <p:sp>
        <p:nvSpPr>
          <p:cNvPr id="3" name="Text Placeholder 2"/>
          <p:cNvSpPr txBox="1">
            <a:spLocks noGrp="1"/>
          </p:cNvSpPr>
          <p:nvPr>
            <p:ph type="body" idx="4294967295"/>
          </p:nvPr>
        </p:nvSpPr>
        <p:spPr/>
        <p:txBody>
          <a:bodyPr/>
          <a:lstStyle/>
          <a:p>
            <a:pPr marL="0" indent="0">
              <a:spcBef>
                <a:spcPts val="581"/>
              </a:spcBef>
              <a:buNone/>
            </a:pPr>
            <a:r>
              <a:rPr lang="fi-FI">
                <a:latin typeface="Calibri"/>
              </a:rPr>
              <a:t>A ja B ovat rakastavaisia, mutta A:lla on myös vaimo. Kaikki ovat suomalaisia. A ja B rahoittavat puoliksi lomakiinteistön Puolasta, mutta se kirjataan yksin miehen nimiin. Välirikko. A, joka on salainen omistaja, tahtoo osuutensa ja nostaa kanteen Tampereella. Mikä voi olla kanneperuste ?</a:t>
            </a:r>
          </a:p>
        </p:txBody>
      </p:sp>
    </p:spTree>
    <p:extLst>
      <p:ext uri="{BB962C8B-B14F-4D97-AF65-F5344CB8AC3E}">
        <p14:creationId xmlns:p14="http://schemas.microsoft.com/office/powerpoint/2010/main" val="22989510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57200" y="122863"/>
            <a:ext cx="8229600" cy="1446550"/>
          </a:xfrm>
        </p:spPr>
        <p:txBody>
          <a:bodyPr>
            <a:spAutoFit/>
          </a:bodyPr>
          <a:lstStyle/>
          <a:p>
            <a:pPr lvl="0">
              <a:buNone/>
            </a:pPr>
            <a:r>
              <a:rPr lang="fi-FI" dirty="0"/>
              <a:t>Esineoikeudellinen lainvalinta osituksessa ja perimyksessä</a:t>
            </a:r>
          </a:p>
        </p:txBody>
      </p:sp>
      <p:sp>
        <p:nvSpPr>
          <p:cNvPr id="3" name="Text Placeholder 2"/>
          <p:cNvSpPr txBox="1">
            <a:spLocks noGrp="1"/>
          </p:cNvSpPr>
          <p:nvPr>
            <p:ph type="body" idx="4294967295"/>
          </p:nvPr>
        </p:nvSpPr>
        <p:spPr>
          <a:xfrm>
            <a:off x="457170" y="1604844"/>
            <a:ext cx="8228766" cy="4623800"/>
          </a:xfrm>
        </p:spPr>
        <p:txBody>
          <a:bodyPr>
            <a:normAutofit fontScale="92500"/>
          </a:bodyPr>
          <a:lstStyle/>
          <a:p>
            <a:pPr lvl="0"/>
            <a:r>
              <a:rPr lang="fi-FI" dirty="0"/>
              <a:t>Omistus määräytyy esineen sijaintipaikan lain mukaan siitä riippumatta, mikä on ositukseen ja perinnönjakoon sovellettava laki</a:t>
            </a:r>
          </a:p>
          <a:p>
            <a:pPr lvl="0"/>
            <a:r>
              <a:rPr lang="fi-FI" dirty="0"/>
              <a:t>Erota kuitenkin varallisuusoikeus ja aviovarallisuusoikeus lainvalinnan merkityksessä → luonnehdinta !</a:t>
            </a:r>
          </a:p>
          <a:p>
            <a:pPr lvl="0"/>
            <a:r>
              <a:rPr lang="fi-FI" dirty="0"/>
              <a:t>Erilaiset yhteisomistuksen muodot (esimerkiksi </a:t>
            </a:r>
            <a:r>
              <a:rPr lang="fi-FI" dirty="0" err="1"/>
              <a:t>joint</a:t>
            </a:r>
            <a:r>
              <a:rPr lang="fi-FI" dirty="0"/>
              <a:t> </a:t>
            </a:r>
            <a:r>
              <a:rPr lang="fi-FI" dirty="0" err="1"/>
              <a:t>tenancy</a:t>
            </a:r>
            <a:r>
              <a:rPr lang="fi-FI" dirty="0"/>
              <a:t>, en </a:t>
            </a:r>
            <a:r>
              <a:rPr lang="fi-FI" dirty="0" err="1"/>
              <a:t>tontine</a:t>
            </a:r>
            <a:r>
              <a:rPr lang="fi-FI" dirty="0"/>
              <a:t>, yhteisomistuksen määräytyminen rahoituksen mukaan tms.)</a:t>
            </a:r>
          </a:p>
          <a:p>
            <a:pPr lvl="0"/>
            <a:endParaRPr lang="fi-FI" dirty="0"/>
          </a:p>
        </p:txBody>
      </p:sp>
    </p:spTree>
    <p:extLst>
      <p:ext uri="{BB962C8B-B14F-4D97-AF65-F5344CB8AC3E}">
        <p14:creationId xmlns:p14="http://schemas.microsoft.com/office/powerpoint/2010/main" val="1458176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Esimerkki</a:t>
            </a:r>
            <a:endParaRPr lang="fi-FI" dirty="0"/>
          </a:p>
        </p:txBody>
      </p:sp>
      <p:sp>
        <p:nvSpPr>
          <p:cNvPr id="3" name="Sisällön paikkamerkki 2"/>
          <p:cNvSpPr>
            <a:spLocks noGrp="1"/>
          </p:cNvSpPr>
          <p:nvPr>
            <p:ph idx="1"/>
          </p:nvPr>
        </p:nvSpPr>
        <p:spPr>
          <a:xfrm>
            <a:off x="251520" y="1196752"/>
            <a:ext cx="8712968" cy="5328592"/>
          </a:xfrm>
        </p:spPr>
        <p:txBody>
          <a:bodyPr>
            <a:normAutofit lnSpcReduction="10000"/>
          </a:bodyPr>
          <a:lstStyle/>
          <a:p>
            <a:r>
              <a:rPr lang="fi-FI" dirty="0" smtClean="0"/>
              <a:t>Aulikki ja Timo ovat suomalaisia mutta heillä on Turkissa asunto, jonka omistussuhteista heillä on pientä kiistaa. Tästä syystä Timo hakee pesänjakajan toimittamaan ositusta.</a:t>
            </a:r>
          </a:p>
          <a:p>
            <a:r>
              <a:rPr lang="fi-FI" dirty="0" smtClean="0"/>
              <a:t>Pesänjakaja soveltaa omistussuhteen ratkaisemiseksi lex </a:t>
            </a:r>
            <a:r>
              <a:rPr lang="fi-FI" dirty="0" err="1" smtClean="0"/>
              <a:t>rei</a:t>
            </a:r>
            <a:r>
              <a:rPr lang="fi-FI" dirty="0" smtClean="0"/>
              <a:t> </a:t>
            </a:r>
            <a:r>
              <a:rPr lang="fi-FI" dirty="0" err="1" smtClean="0"/>
              <a:t>sitae</a:t>
            </a:r>
            <a:r>
              <a:rPr lang="fi-FI" dirty="0" smtClean="0"/>
              <a:t> –periaatteen mukaisesti määräytyvää lakia, ja ottaa asiaan kantaa. Vie osituksen loppuun.</a:t>
            </a:r>
          </a:p>
          <a:p>
            <a:r>
              <a:rPr lang="fi-FI" dirty="0" smtClean="0"/>
              <a:t>Ongelma: jos osituksessa on muutettu Turkin asunnon omistussuhteita, miten asiaan suhtaudutaan Turkissa ?</a:t>
            </a:r>
            <a:endParaRPr lang="fi-FI" dirty="0"/>
          </a:p>
        </p:txBody>
      </p:sp>
    </p:spTree>
    <p:extLst>
      <p:ext uri="{BB962C8B-B14F-4D97-AF65-F5344CB8AC3E}">
        <p14:creationId xmlns:p14="http://schemas.microsoft.com/office/powerpoint/2010/main" val="2657649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57200" y="461417"/>
            <a:ext cx="8229600" cy="769441"/>
          </a:xfrm>
        </p:spPr>
        <p:txBody>
          <a:bodyPr>
            <a:spAutoFit/>
          </a:bodyPr>
          <a:lstStyle/>
          <a:p>
            <a:pPr lvl="0">
              <a:buNone/>
            </a:pPr>
            <a:r>
              <a:rPr lang="fi-FI" u="heavy">
                <a:uFill>
                  <a:solidFill>
                    <a:srgbClr val="800000"/>
                  </a:solidFill>
                </a:uFill>
              </a:rPr>
              <a:t>Luonnehtiminen</a:t>
            </a:r>
          </a:p>
        </p:txBody>
      </p:sp>
      <p:sp>
        <p:nvSpPr>
          <p:cNvPr id="3" name="Text Placeholder 2"/>
          <p:cNvSpPr txBox="1">
            <a:spLocks noGrp="1"/>
          </p:cNvSpPr>
          <p:nvPr>
            <p:ph type="body" idx="4294967295"/>
          </p:nvPr>
        </p:nvSpPr>
        <p:spPr>
          <a:xfrm>
            <a:off x="261564" y="1306340"/>
            <a:ext cx="8228766" cy="5275659"/>
          </a:xfrm>
        </p:spPr>
        <p:txBody>
          <a:bodyPr>
            <a:normAutofit fontScale="92500" lnSpcReduction="10000"/>
          </a:bodyPr>
          <a:lstStyle/>
          <a:p>
            <a:pPr lvl="0"/>
            <a:r>
              <a:rPr lang="fi-FI" dirty="0"/>
              <a:t>Erota toisistaan esimerkiksi:</a:t>
            </a:r>
          </a:p>
          <a:p>
            <a:pPr lvl="0"/>
            <a:r>
              <a:rPr lang="fi-FI" dirty="0"/>
              <a:t>Avioliiton solmimisen muoto ja ulkomaisen avioliiton tunnustaminen</a:t>
            </a:r>
          </a:p>
          <a:p>
            <a:pPr lvl="0"/>
            <a:r>
              <a:rPr lang="fi-FI" dirty="0" smtClean="0"/>
              <a:t>Avioero ja ulkomaisen avioeron tunnustaminen</a:t>
            </a:r>
            <a:endParaRPr lang="fi-FI" dirty="0"/>
          </a:p>
          <a:p>
            <a:pPr lvl="0"/>
            <a:r>
              <a:rPr lang="fi-FI" dirty="0"/>
              <a:t>Avioliiton oikeusvaikutukset (taloudelliset ja henkilökohtaiset)</a:t>
            </a:r>
          </a:p>
          <a:p>
            <a:pPr lvl="0"/>
            <a:r>
              <a:rPr lang="fi-FI" dirty="0"/>
              <a:t>→ </a:t>
            </a:r>
            <a:r>
              <a:rPr lang="fi-FI" dirty="0" smtClean="0"/>
              <a:t>omistussuhteiden määrittäminen (varallisuusoikeutta), ositus (aviovarallisuusoikeutta) ja elatus</a:t>
            </a:r>
            <a:endParaRPr lang="fi-FI" dirty="0"/>
          </a:p>
          <a:p>
            <a:pPr lvl="0"/>
            <a:r>
              <a:rPr lang="fi-FI" dirty="0"/>
              <a:t>Perimys</a:t>
            </a:r>
          </a:p>
          <a:p>
            <a:pPr lvl="0"/>
            <a:r>
              <a:rPr lang="fi-FI" dirty="0"/>
              <a:t>Edunvalvonta</a:t>
            </a:r>
          </a:p>
          <a:p>
            <a:pPr marL="0" lvl="0" indent="0">
              <a:buNone/>
            </a:pPr>
            <a:endParaRPr lang="fi-FI" dirty="0"/>
          </a:p>
        </p:txBody>
      </p:sp>
    </p:spTree>
    <p:extLst>
      <p:ext uri="{BB962C8B-B14F-4D97-AF65-F5344CB8AC3E}">
        <p14:creationId xmlns:p14="http://schemas.microsoft.com/office/powerpoint/2010/main" val="1035082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decel="500" fill="hold">
                                          <p:stCondLst>
                                            <p:cond delay="0"/>
                                          </p:stCondLst>
                                        </p:cTn>
                                        <p:tgtEl>
                                          <p:spTgt spid="3"/>
                                        </p:tgtEl>
                                        <p:attrNameLst>
                                          <p:attrName>r</p:attrName>
                                        </p:attrNameLst>
                                      </p:cBhvr>
                                      <p:tavLst>
                                        <p:tav tm="0">
                                          <p:val>
                                            <p:strVal val="-90"/>
                                          </p:val>
                                        </p:tav>
                                        <p:tav tm="100000">
                                          <p:val>
                                            <p:strVal val="0"/>
                                          </p:val>
                                        </p:tav>
                                      </p:tavLst>
                                    </p:anim>
                                    <p:anim calcmode="lin" valueType="num">
                                      <p:cBhvr>
                                        <p:cTn id="8" dur="500" decel="500" fill="hold">
                                          <p:stCondLst>
                                            <p:cond delay="0"/>
                                          </p:stCondLst>
                                        </p:cTn>
                                        <p:tgtEl>
                                          <p:spTgt spid="3"/>
                                        </p:tgtEl>
                                        <p:attrNameLst>
                                          <p:attrName>ppt_w</p:attrName>
                                        </p:attrNameLst>
                                      </p:cBhvr>
                                      <p:tavLst>
                                        <p:tav tm="0">
                                          <p:val>
                                            <p:strVal val="#ppt_w"/>
                                          </p:val>
                                        </p:tav>
                                        <p:tav tm="100000">
                                          <p:val>
                                            <p:strVal val="#ppt_w*.05"/>
                                          </p:val>
                                        </p:tav>
                                      </p:tavLst>
                                    </p:anim>
                                    <p:anim calcmode="lin" valueType="num">
                                      <p:cBhvr>
                                        <p:cTn id="9" dur="500" accel="500" fill="hold">
                                          <p:stCondLst>
                                            <p:cond delay="500"/>
                                          </p:stCondLst>
                                        </p:cTn>
                                        <p:tgtEl>
                                          <p:spTgt spid="3"/>
                                        </p:tgtEl>
                                        <p:attrNameLst>
                                          <p:attrName>ppt_w</p:attrName>
                                        </p:attrNameLst>
                                      </p:cBhvr>
                                      <p:tavLst>
                                        <p:tav tm="0">
                                          <p:val>
                                            <p:strVal val="#ppt_w*.05"/>
                                          </p:val>
                                        </p:tav>
                                        <p:tav tm="100000">
                                          <p:val>
                                            <p:strVal val="#ppt_w"/>
                                          </p:val>
                                        </p:tav>
                                      </p:tavLst>
                                    </p:anim>
                                    <p:anim calcmode="lin" valueType="num">
                                      <p:cBhvr>
                                        <p:cTn id="10" dur="1000" fill="hold"/>
                                        <p:tgtEl>
                                          <p:spTgt spid="3"/>
                                        </p:tgtEl>
                                        <p:attrNameLst>
                                          <p:attrName>ppt_h</p:attrName>
                                        </p:attrNameLst>
                                      </p:cBhvr>
                                      <p:tavLst>
                                        <p:tav tm="0">
                                          <p:val>
                                            <p:strVal val="#ppt_h"/>
                                          </p:val>
                                        </p:tav>
                                        <p:tav tm="100000">
                                          <p:val>
                                            <p:strVal val="#ppt_h"/>
                                          </p:val>
                                        </p:tav>
                                      </p:tavLst>
                                    </p:anim>
                                    <p:anim calcmode="lin" valueType="num">
                                      <p:cBhvr>
                                        <p:cTn id="11" dur="500" decel="500" fill="hold">
                                          <p:stCondLst>
                                            <p:cond delay="0"/>
                                          </p:stCondLst>
                                        </p:cTn>
                                        <p:tgtEl>
                                          <p:spTgt spid="3"/>
                                        </p:tgtEl>
                                        <p:attrNameLst>
                                          <p:attrName>ppt_x</p:attrName>
                                        </p:attrNameLst>
                                      </p:cBhvr>
                                      <p:tavLst>
                                        <p:tav tm="0">
                                          <p:val>
                                            <p:strVal val="#ppt_x+.4"/>
                                          </p:val>
                                        </p:tav>
                                        <p:tav tm="100000">
                                          <p:val>
                                            <p:strVal val="#ppt_x"/>
                                          </p:val>
                                        </p:tav>
                                      </p:tavLst>
                                    </p:anim>
                                    <p:anim calcmode="lin" valueType="num">
                                      <p:cBhvr>
                                        <p:cTn id="12" dur="500" decel="500" fill="hold">
                                          <p:stCondLst>
                                            <p:cond delay="0"/>
                                          </p:stCondLst>
                                        </p:cTn>
                                        <p:tgtEl>
                                          <p:spTgt spid="3"/>
                                        </p:tgtEl>
                                        <p:attrNameLst>
                                          <p:attrName>ppt_y</p:attrName>
                                        </p:attrNameLst>
                                      </p:cBhvr>
                                      <p:tavLst>
                                        <p:tav tm="0">
                                          <p:val>
                                            <p:strVal val="#ppt_y-.2"/>
                                          </p:val>
                                        </p:tav>
                                        <p:tav tm="100000">
                                          <p:val>
                                            <p:strVal val="#ppt_y+.1"/>
                                          </p:val>
                                        </p:tav>
                                      </p:tavLst>
                                    </p:anim>
                                    <p:anim calcmode="lin" valueType="num">
                                      <p:cBhvr>
                                        <p:cTn id="13" dur="500" accel="500" fill="hold">
                                          <p:stCondLst>
                                            <p:cond delay="500"/>
                                          </p:stCondLst>
                                        </p:cTn>
                                        <p:tgtEl>
                                          <p:spTgt spid="3"/>
                                        </p:tgtEl>
                                        <p:attrNameLst>
                                          <p:attrName>ppt_y</p:attrName>
                                        </p:attrNameLst>
                                      </p:cBhvr>
                                      <p:tavLst>
                                        <p:tav tm="0">
                                          <p:val>
                                            <p:strVal val="#ppt_y+.1"/>
                                          </p:val>
                                        </p:tav>
                                        <p:tav tm="100000">
                                          <p:val>
                                            <p:strVal val="#ppt_y"/>
                                          </p:val>
                                        </p:tav>
                                      </p:tavLst>
                                    </p:anim>
                                    <p:animEffect transition="in" filter="fade">
                                      <p:cBhvr>
                                        <p:cTn id="14" dur="1000" decel="500">
                                          <p:stCondLst>
                                            <p:cond delay="0"/>
                                          </p:stCondLst>
                                        </p:cTn>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Siltana perimykseen, esimerkki:</a:t>
            </a:r>
            <a:endParaRPr lang="en-US" dirty="0"/>
          </a:p>
        </p:txBody>
      </p:sp>
      <p:sp>
        <p:nvSpPr>
          <p:cNvPr id="3" name="Content Placeholder 2"/>
          <p:cNvSpPr>
            <a:spLocks noGrp="1"/>
          </p:cNvSpPr>
          <p:nvPr>
            <p:ph idx="1"/>
          </p:nvPr>
        </p:nvSpPr>
        <p:spPr/>
        <p:txBody>
          <a:bodyPr/>
          <a:lstStyle/>
          <a:p>
            <a:pPr>
              <a:lnSpc>
                <a:spcPct val="80000"/>
              </a:lnSpc>
              <a:defRPr/>
            </a:pPr>
            <a:r>
              <a:rPr lang="fi-FI" sz="2400" dirty="0"/>
              <a:t>A ja B naimisissa, avioehto, yhteinen pankkitili Englannissa </a:t>
            </a:r>
            <a:r>
              <a:rPr lang="fi-FI" sz="2400" dirty="0" smtClean="0"/>
              <a:t>(</a:t>
            </a:r>
            <a:r>
              <a:rPr lang="fi-FI" sz="2400" dirty="0" err="1" smtClean="0"/>
              <a:t>joint</a:t>
            </a:r>
            <a:r>
              <a:rPr lang="fi-FI" sz="2400" dirty="0" smtClean="0"/>
              <a:t> </a:t>
            </a:r>
            <a:r>
              <a:rPr lang="fi-FI" sz="2400" dirty="0" err="1" smtClean="0"/>
              <a:t>account</a:t>
            </a:r>
            <a:r>
              <a:rPr lang="fi-FI" sz="2400" dirty="0" smtClean="0"/>
              <a:t>), </a:t>
            </a:r>
            <a:r>
              <a:rPr lang="fi-FI" sz="2400" dirty="0"/>
              <a:t>B kuolee, lapset D ja E</a:t>
            </a:r>
          </a:p>
          <a:p>
            <a:pPr>
              <a:lnSpc>
                <a:spcPct val="80000"/>
              </a:lnSpc>
              <a:defRPr/>
            </a:pPr>
            <a:r>
              <a:rPr lang="fi-FI" sz="2400" dirty="0"/>
              <a:t>A tekee Englannissa testamentin P:n hyväksi</a:t>
            </a:r>
          </a:p>
          <a:p>
            <a:pPr>
              <a:lnSpc>
                <a:spcPct val="80000"/>
              </a:lnSpc>
              <a:defRPr/>
            </a:pPr>
            <a:r>
              <a:rPr lang="fi-FI" sz="2400" dirty="0"/>
              <a:t>A muuttaa Suomeen ja avioituu C:n kanssa</a:t>
            </a:r>
          </a:p>
          <a:p>
            <a:pPr>
              <a:lnSpc>
                <a:spcPct val="80000"/>
              </a:lnSpc>
              <a:defRPr/>
            </a:pPr>
            <a:r>
              <a:rPr lang="fi-FI" sz="2400" dirty="0"/>
              <a:t>A kuolee</a:t>
            </a:r>
          </a:p>
          <a:p>
            <a:pPr>
              <a:lnSpc>
                <a:spcPct val="80000"/>
              </a:lnSpc>
              <a:defRPr/>
            </a:pPr>
            <a:r>
              <a:rPr lang="fi-FI" sz="2400" dirty="0"/>
              <a:t>Paljonko tilin varoista kuuluu A:n kuolinpesään ?</a:t>
            </a:r>
          </a:p>
          <a:p>
            <a:pPr>
              <a:lnSpc>
                <a:spcPct val="80000"/>
              </a:lnSpc>
              <a:defRPr/>
            </a:pPr>
            <a:r>
              <a:rPr lang="fi-FI" sz="2400" dirty="0"/>
              <a:t>Onko testamentti tehokas ?</a:t>
            </a:r>
          </a:p>
          <a:p>
            <a:pPr>
              <a:lnSpc>
                <a:spcPct val="80000"/>
              </a:lnSpc>
              <a:defRPr/>
            </a:pPr>
            <a:r>
              <a:rPr lang="fi-FI" sz="2400" dirty="0"/>
              <a:t>Onko B:n kuoleman johdosta tapahtunut seuraanto varallisuusoikeudellinen vai jäämistöoikeudellinen ?</a:t>
            </a:r>
          </a:p>
          <a:p>
            <a:endParaRPr lang="en-US" dirty="0"/>
          </a:p>
        </p:txBody>
      </p:sp>
      <p:sp>
        <p:nvSpPr>
          <p:cNvPr id="4" name="Date Placeholder 3"/>
          <p:cNvSpPr>
            <a:spLocks noGrp="1"/>
          </p:cNvSpPr>
          <p:nvPr>
            <p:ph type="dt" sz="half" idx="10"/>
          </p:nvPr>
        </p:nvSpPr>
        <p:spPr/>
        <p:txBody>
          <a:bodyPr/>
          <a:lstStyle/>
          <a:p>
            <a:r>
              <a:rPr lang="en-US" smtClean="0"/>
              <a:t>8.11.2012</a:t>
            </a:r>
            <a:endParaRPr lang="en-US"/>
          </a:p>
        </p:txBody>
      </p:sp>
      <p:sp>
        <p:nvSpPr>
          <p:cNvPr id="5" name="Footer Placeholder 4"/>
          <p:cNvSpPr>
            <a:spLocks noGrp="1"/>
          </p:cNvSpPr>
          <p:nvPr>
            <p:ph type="ftr" sz="quarter" idx="11"/>
          </p:nvPr>
        </p:nvSpPr>
        <p:spPr/>
        <p:txBody>
          <a:bodyPr/>
          <a:lstStyle/>
          <a:p>
            <a:r>
              <a:rPr lang="en-US" smtClean="0"/>
              <a:t>Tuulikki Mikkola, Lapin yliopisto</a:t>
            </a:r>
            <a:endParaRPr lang="en-US"/>
          </a:p>
        </p:txBody>
      </p:sp>
    </p:spTree>
    <p:extLst>
      <p:ext uri="{BB962C8B-B14F-4D97-AF65-F5344CB8AC3E}">
        <p14:creationId xmlns:p14="http://schemas.microsoft.com/office/powerpoint/2010/main" val="6157219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pPr>
              <a:defRPr/>
            </a:pPr>
            <a:r>
              <a:rPr lang="fi-FI" dirty="0" smtClean="0"/>
              <a:t>Tärkeitä normistoja parisuhdesääntelyn kannalta</a:t>
            </a:r>
            <a:endParaRPr lang="fi-FI" dirty="0"/>
          </a:p>
        </p:txBody>
      </p:sp>
      <p:sp>
        <p:nvSpPr>
          <p:cNvPr id="3" name="Sisällön paikkamerkki 2"/>
          <p:cNvSpPr>
            <a:spLocks noGrp="1"/>
          </p:cNvSpPr>
          <p:nvPr>
            <p:ph idx="1"/>
          </p:nvPr>
        </p:nvSpPr>
        <p:spPr>
          <a:xfrm>
            <a:off x="395536" y="1484784"/>
            <a:ext cx="8229600" cy="4525963"/>
          </a:xfrm>
        </p:spPr>
        <p:txBody>
          <a:bodyPr>
            <a:normAutofit fontScale="47500" lnSpcReduction="20000"/>
          </a:bodyPr>
          <a:lstStyle/>
          <a:p>
            <a:pPr>
              <a:defRPr/>
            </a:pPr>
            <a:r>
              <a:rPr lang="fi-FI" sz="4400" dirty="0" smtClean="0"/>
              <a:t>AL, RPL  ja PK</a:t>
            </a:r>
          </a:p>
          <a:p>
            <a:pPr>
              <a:defRPr/>
            </a:pPr>
            <a:r>
              <a:rPr lang="fi-FI" sz="4400" dirty="0" smtClean="0"/>
              <a:t>Tulossa EU-asetus aviovarallisuussuhteita koskien</a:t>
            </a:r>
          </a:p>
          <a:p>
            <a:pPr>
              <a:defRPr/>
            </a:pPr>
            <a:r>
              <a:rPr lang="fi-FI" sz="4400" dirty="0" smtClean="0"/>
              <a:t>Perintöasetus</a:t>
            </a:r>
          </a:p>
          <a:p>
            <a:pPr>
              <a:defRPr/>
            </a:pPr>
            <a:r>
              <a:rPr lang="fi-FI" sz="4400" dirty="0" err="1" smtClean="0"/>
              <a:t>HolhTL</a:t>
            </a:r>
            <a:r>
              <a:rPr lang="fi-FI" sz="4400" dirty="0" smtClean="0"/>
              <a:t> (+ Haagin konventio)</a:t>
            </a:r>
          </a:p>
          <a:p>
            <a:pPr>
              <a:defRPr/>
            </a:pPr>
            <a:r>
              <a:rPr lang="fi-FI" sz="4400" dirty="0" smtClean="0"/>
              <a:t>Bryssel I –asetus: toimivalta </a:t>
            </a:r>
            <a:r>
              <a:rPr lang="fi-FI" sz="4400" dirty="0" smtClean="0">
                <a:sym typeface="Wingdings" pitchFamily="2" charset="2"/>
              </a:rPr>
              <a:t> </a:t>
            </a:r>
            <a:r>
              <a:rPr lang="fi-FI" sz="4400" dirty="0" smtClean="0"/>
              <a:t>puolisoiden varallisuussuhteet ?</a:t>
            </a:r>
          </a:p>
          <a:p>
            <a:pPr>
              <a:defRPr/>
            </a:pPr>
            <a:r>
              <a:rPr lang="fi-FI" sz="4400" dirty="0" smtClean="0"/>
              <a:t>Bryssel II –asetus: toimivalta, avioero ja lapsen huolto sekä lapsikaappaukset </a:t>
            </a:r>
          </a:p>
          <a:p>
            <a:pPr>
              <a:defRPr/>
            </a:pPr>
            <a:r>
              <a:rPr lang="fi-FI" sz="4400" dirty="0" smtClean="0"/>
              <a:t>Rooma I –asetus: lainvalinta </a:t>
            </a:r>
            <a:r>
              <a:rPr lang="fi-FI" sz="4400" dirty="0" smtClean="0">
                <a:sym typeface="Wingdings" pitchFamily="2" charset="2"/>
              </a:rPr>
              <a:t> puolisoiden väliset sopimukset ?</a:t>
            </a:r>
          </a:p>
          <a:p>
            <a:pPr>
              <a:defRPr/>
            </a:pPr>
            <a:r>
              <a:rPr lang="fi-FI" sz="4400" dirty="0" smtClean="0">
                <a:sym typeface="Wingdings" pitchFamily="2" charset="2"/>
              </a:rPr>
              <a:t>Elatusapuasetus  toimivalta, lainvalinta (Haagin pöytäkirja) ja ulkomaisen ratkaisun tehokkuus</a:t>
            </a:r>
            <a:endParaRPr lang="fi-FI" sz="4400" dirty="0" smtClean="0"/>
          </a:p>
          <a:p>
            <a:pPr>
              <a:defRPr/>
            </a:pPr>
            <a:r>
              <a:rPr lang="fi-FI" sz="4400" dirty="0" smtClean="0"/>
              <a:t>Pohjoismaiset konventiot</a:t>
            </a:r>
          </a:p>
          <a:p>
            <a:pPr>
              <a:defRPr/>
            </a:pPr>
            <a:r>
              <a:rPr lang="fi-FI" sz="4400" dirty="0" smtClean="0"/>
              <a:t>Autonomiset prosessia koskevat säännökset: esim. oikeudenkäymiskaaren 10 luku</a:t>
            </a:r>
          </a:p>
          <a:p>
            <a:pPr>
              <a:defRPr/>
            </a:pPr>
            <a:endParaRPr lang="fi-FI" dirty="0" smtClean="0"/>
          </a:p>
        </p:txBody>
      </p:sp>
    </p:spTree>
    <p:extLst>
      <p:ext uri="{BB962C8B-B14F-4D97-AF65-F5344CB8AC3E}">
        <p14:creationId xmlns:p14="http://schemas.microsoft.com/office/powerpoint/2010/main" val="11434363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None/>
            </a:pPr>
            <a:r>
              <a:rPr lang="fi-FI" dirty="0" smtClean="0"/>
              <a:t>Ongelma !</a:t>
            </a:r>
            <a:endParaRPr lang="en-US" dirty="0"/>
          </a:p>
        </p:txBody>
      </p:sp>
      <p:sp>
        <p:nvSpPr>
          <p:cNvPr id="3" name="Content Placeholder 2"/>
          <p:cNvSpPr>
            <a:spLocks noGrp="1"/>
          </p:cNvSpPr>
          <p:nvPr>
            <p:ph idx="1"/>
          </p:nvPr>
        </p:nvSpPr>
        <p:spPr>
          <a:xfrm>
            <a:off x="391680" y="1273296"/>
            <a:ext cx="8500800" cy="5180040"/>
          </a:xfrm>
        </p:spPr>
        <p:txBody>
          <a:bodyPr>
            <a:normAutofit fontScale="85000" lnSpcReduction="10000"/>
          </a:bodyPr>
          <a:lstStyle/>
          <a:p>
            <a:endParaRPr lang="fi-FI" dirty="0" smtClean="0"/>
          </a:p>
          <a:p>
            <a:r>
              <a:rPr lang="fi-FI" dirty="0" smtClean="0"/>
              <a:t>Pääsäännön mukaan kansainvälinen yksityisoikeus on kansallista oikeutta. Jokainen valtio ratkaisee omien säännöstensä nojalla, miten toimivalta, lainvalinta ja ulkomaisen ratkaisun tehokkuus määräytyy.</a:t>
            </a:r>
          </a:p>
          <a:p>
            <a:r>
              <a:rPr lang="fi-FI" dirty="0" smtClean="0"/>
              <a:t>Pääsääntö: ositus ei lähtökohtaisesti matkusta rajan yli. Jos menettely ei tapahdu valtiossa, jossa omaisuus sijaitsee, voi seurata ongelmia täytäntöönpanoon liittyen.</a:t>
            </a:r>
          </a:p>
          <a:p>
            <a:r>
              <a:rPr lang="fi-FI" dirty="0" smtClean="0"/>
              <a:t>Lähtökohta: </a:t>
            </a:r>
            <a:r>
              <a:rPr lang="fi-FI" dirty="0"/>
              <a:t>j</a:t>
            </a:r>
            <a:r>
              <a:rPr lang="fi-FI" dirty="0" smtClean="0"/>
              <a:t>okainen valtio ratkaisee tunnustamisen ja täytäntöönpanon omien </a:t>
            </a:r>
            <a:r>
              <a:rPr lang="fi-FI" dirty="0" err="1" smtClean="0"/>
              <a:t>kvy:n</a:t>
            </a:r>
            <a:r>
              <a:rPr lang="fi-FI" dirty="0" smtClean="0"/>
              <a:t> säännöstensä mukaisesti eikä tähän voi yksityishenkilöiden osapuolten sopimuksin vaikuttaa</a:t>
            </a:r>
            <a:endParaRPr lang="en-US" dirty="0"/>
          </a:p>
        </p:txBody>
      </p:sp>
    </p:spTree>
    <p:extLst>
      <p:ext uri="{BB962C8B-B14F-4D97-AF65-F5344CB8AC3E}">
        <p14:creationId xmlns:p14="http://schemas.microsoft.com/office/powerpoint/2010/main" val="35082434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Asuinmaan tärkeys liittymänä</a:t>
            </a:r>
            <a:endParaRPr lang="en-US" dirty="0"/>
          </a:p>
        </p:txBody>
      </p:sp>
      <p:sp>
        <p:nvSpPr>
          <p:cNvPr id="3" name="Content Placeholder 2"/>
          <p:cNvSpPr>
            <a:spLocks noGrp="1"/>
          </p:cNvSpPr>
          <p:nvPr>
            <p:ph idx="1"/>
          </p:nvPr>
        </p:nvSpPr>
        <p:spPr>
          <a:xfrm>
            <a:off x="323528" y="1268760"/>
            <a:ext cx="8229600" cy="4525963"/>
          </a:xfrm>
        </p:spPr>
        <p:txBody>
          <a:bodyPr>
            <a:normAutofit lnSpcReduction="10000"/>
          </a:bodyPr>
          <a:lstStyle/>
          <a:p>
            <a:r>
              <a:rPr lang="fi-FI" dirty="0" smtClean="0"/>
              <a:t>Kansalaisuus väistynyt asuinmaan tieltä kansainvälis-yksityisoikeudellisesti</a:t>
            </a:r>
          </a:p>
          <a:p>
            <a:r>
              <a:rPr lang="fi-FI" dirty="0" smtClean="0"/>
              <a:t>Miten asuin- ja kotipaikka määritellään ?</a:t>
            </a:r>
          </a:p>
          <a:p>
            <a:r>
              <a:rPr lang="fi-FI" dirty="0" smtClean="0"/>
              <a:t>Olosuhteiden kokonaisuus, elämän keskipisteet ?</a:t>
            </a:r>
          </a:p>
          <a:p>
            <a:r>
              <a:rPr lang="fi-FI" dirty="0" smtClean="0"/>
              <a:t>Huomaa: eri valtioissa voi olla erilainen määritelmä</a:t>
            </a:r>
          </a:p>
          <a:p>
            <a:r>
              <a:rPr lang="fi-FI" dirty="0" smtClean="0"/>
              <a:t>Ja jos sovellat EU-asetusta, mieti onko </a:t>
            </a:r>
            <a:r>
              <a:rPr lang="fi-FI" dirty="0" err="1" smtClean="0"/>
              <a:t>asuinmaalla</a:t>
            </a:r>
            <a:r>
              <a:rPr lang="fi-FI" dirty="0" smtClean="0"/>
              <a:t> yhteisöoikeudellinen tulkinta </a:t>
            </a:r>
            <a:r>
              <a:rPr lang="fi-FI" dirty="0" smtClean="0">
                <a:sym typeface="Wingdings" panose="05000000000000000000" pitchFamily="2" charset="2"/>
              </a:rPr>
              <a:t></a:t>
            </a:r>
            <a:endParaRPr lang="en-US" dirty="0"/>
          </a:p>
        </p:txBody>
      </p:sp>
    </p:spTree>
    <p:extLst>
      <p:ext uri="{BB962C8B-B14F-4D97-AF65-F5344CB8AC3E}">
        <p14:creationId xmlns:p14="http://schemas.microsoft.com/office/powerpoint/2010/main" val="6669676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70019</TotalTime>
  <Words>3243</Words>
  <Application>Microsoft Office PowerPoint</Application>
  <PresentationFormat>Näytössä katseltava diaesitys (4:3)</PresentationFormat>
  <Paragraphs>245</Paragraphs>
  <Slides>60</Slides>
  <Notes>12</Notes>
  <HiddenSlides>0</HiddenSlides>
  <MMClips>0</MMClips>
  <ScaleCrop>false</ScaleCrop>
  <HeadingPairs>
    <vt:vector size="4" baseType="variant">
      <vt:variant>
        <vt:lpstr>Teema</vt:lpstr>
      </vt:variant>
      <vt:variant>
        <vt:i4>1</vt:i4>
      </vt:variant>
      <vt:variant>
        <vt:lpstr>Dian otsikot</vt:lpstr>
      </vt:variant>
      <vt:variant>
        <vt:i4>60</vt:i4>
      </vt:variant>
    </vt:vector>
  </HeadingPairs>
  <TitlesOfParts>
    <vt:vector size="61" baseType="lpstr">
      <vt:lpstr>Office Theme</vt:lpstr>
      <vt:lpstr>KANSAINVÄLISTÄ AVIOVARALLISUUSOIKEUTTA</vt:lpstr>
      <vt:lpstr>Esimerkki</vt:lpstr>
      <vt:lpstr>PowerPoint-esitys</vt:lpstr>
      <vt:lpstr>Miten lähteä ratkaisemaan: kvy:n peruskysymykset  </vt:lpstr>
      <vt:lpstr>KVY:n perusperiaatteet</vt:lpstr>
      <vt:lpstr>Luonnehtiminen</vt:lpstr>
      <vt:lpstr>Tärkeitä normistoja parisuhdesääntelyn kannalta</vt:lpstr>
      <vt:lpstr>Ongelma !</vt:lpstr>
      <vt:lpstr>Asuinmaan tärkeys liittymänä</vt:lpstr>
      <vt:lpstr>Euroopan yhteisöjen tuomioistuin   asia C-523/07 </vt:lpstr>
      <vt:lpstr>PowerPoint-esitys</vt:lpstr>
      <vt:lpstr>Esimerkki</vt:lpstr>
      <vt:lpstr>Tehtävä: etsi avioliiton esteiden tutkimista koskeva säännös ja mieti mikä on siinä omaksuttu näkökulma</vt:lpstr>
      <vt:lpstr>Esimerkki: onko ollut avioliittoa, jos se on solmittu ulkomailla ?</vt:lpstr>
      <vt:lpstr>Esimerkki</vt:lpstr>
      <vt:lpstr>Esimerkki</vt:lpstr>
      <vt:lpstr>Esimerkki</vt:lpstr>
      <vt:lpstr>Ongelmana oikeusinstituutioiden erot</vt:lpstr>
      <vt:lpstr>Aviovarallisuussuhteisiin sovellettava laki</vt:lpstr>
      <vt:lpstr>Osituksen kattavuus ?</vt:lpstr>
      <vt:lpstr>PowerPoint-esitys</vt:lpstr>
      <vt:lpstr>Lainvalinta lakiviittauksella</vt:lpstr>
      <vt:lpstr>Toimivalta</vt:lpstr>
      <vt:lpstr>Esimerkki</vt:lpstr>
      <vt:lpstr>PowerPoint-esitys</vt:lpstr>
      <vt:lpstr>PowerPoint-esitys</vt:lpstr>
      <vt:lpstr>Suoraan sovellettavat säännökset</vt:lpstr>
      <vt:lpstr>Aviovarallisuus ja suoraan sovellettavat säännökset</vt:lpstr>
      <vt:lpstr>PowerPoint-esitys</vt:lpstr>
      <vt:lpstr>Esimerkki</vt:lpstr>
      <vt:lpstr>PowerPoint-esitys</vt:lpstr>
      <vt:lpstr>Ulkomaisen tehokkuuden ongelma</vt:lpstr>
      <vt:lpstr>Täytäntöönpanon ongelmat ja oikeus lain ”aktiiviseen” soveltamiseen</vt:lpstr>
      <vt:lpstr>Yhteenveto I</vt:lpstr>
      <vt:lpstr>Yhteenveto II</vt:lpstr>
      <vt:lpstr>Miten suhtautuvat lainvalintaan muut valtiot</vt:lpstr>
      <vt:lpstr>Esimerkki</vt:lpstr>
      <vt:lpstr>Esimerkki</vt:lpstr>
      <vt:lpstr>EU-säännökset koskien ositusta ?</vt:lpstr>
      <vt:lpstr>Aviovarallisuus- ja parisuhdevarallisuus - ASETUKSET</vt:lpstr>
      <vt:lpstr>Aviovarallisuusasetuksen soveltamisala</vt:lpstr>
      <vt:lpstr>Toimivalta - aviovarallisuusasetus</vt:lpstr>
      <vt:lpstr>Toimivalta jatkuu..</vt:lpstr>
      <vt:lpstr>Sovellettava laki - aviovarallisuusasetus</vt:lpstr>
      <vt:lpstr>Sovellettavaa lakia koskeva sopimus</vt:lpstr>
      <vt:lpstr>PowerPoint-esitys</vt:lpstr>
      <vt:lpstr>Sovellettava laki lakimääräisesti - aviovarallisuus</vt:lpstr>
      <vt:lpstr>Tunnustaminen ja täytäntöönpano – aviovarallisuus- ja parisuhdeasetus</vt:lpstr>
      <vt:lpstr>Parisuhdevarallisuusasetuksen pääkohdat</vt:lpstr>
      <vt:lpstr>Siirtymäsäännökset</vt:lpstr>
      <vt:lpstr>Oikeusjärjestelmien eroja: esimerkkejä</vt:lpstr>
      <vt:lpstr>PowerPoint-esitys</vt:lpstr>
      <vt:lpstr>Ulkomainen omistus</vt:lpstr>
      <vt:lpstr>KKO 2016:21</vt:lpstr>
      <vt:lpstr>PowerPoint-esitys</vt:lpstr>
      <vt:lpstr>PowerPoint-esitys</vt:lpstr>
      <vt:lpstr>Esimerkki</vt:lpstr>
      <vt:lpstr>Esineoikeudellinen lainvalinta osituksessa ja perimyksessä</vt:lpstr>
      <vt:lpstr>Esimerkki</vt:lpstr>
      <vt:lpstr>Siltana perimykseen, esimerkki:</vt:lpstr>
    </vt:vector>
  </TitlesOfParts>
  <Company>Lay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Mikkola Tuulikki</dc:creator>
  <cp:lastModifiedBy>Sanna Luoma</cp:lastModifiedBy>
  <cp:revision>56</cp:revision>
  <dcterms:created xsi:type="dcterms:W3CDTF">2012-05-14T05:07:30Z</dcterms:created>
  <dcterms:modified xsi:type="dcterms:W3CDTF">2018-03-02T08:58:28Z</dcterms:modified>
</cp:coreProperties>
</file>