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4"/>
  </p:handoutMasterIdLst>
  <p:sldIdLst>
    <p:sldId id="256" r:id="rId2"/>
    <p:sldId id="258" r:id="rId3"/>
    <p:sldId id="378" r:id="rId4"/>
    <p:sldId id="379" r:id="rId5"/>
    <p:sldId id="401" r:id="rId6"/>
    <p:sldId id="380" r:id="rId7"/>
    <p:sldId id="257" r:id="rId8"/>
    <p:sldId id="366" r:id="rId9"/>
    <p:sldId id="367" r:id="rId10"/>
    <p:sldId id="263" r:id="rId11"/>
    <p:sldId id="267" r:id="rId12"/>
    <p:sldId id="369" r:id="rId13"/>
    <p:sldId id="370" r:id="rId14"/>
    <p:sldId id="368" r:id="rId15"/>
    <p:sldId id="265" r:id="rId16"/>
    <p:sldId id="266" r:id="rId17"/>
    <p:sldId id="403" r:id="rId18"/>
    <p:sldId id="268" r:id="rId19"/>
    <p:sldId id="269" r:id="rId20"/>
    <p:sldId id="288" r:id="rId21"/>
    <p:sldId id="289" r:id="rId22"/>
    <p:sldId id="290" r:id="rId23"/>
    <p:sldId id="291" r:id="rId24"/>
    <p:sldId id="292" r:id="rId25"/>
    <p:sldId id="402" r:id="rId26"/>
    <p:sldId id="293" r:id="rId27"/>
    <p:sldId id="270" r:id="rId28"/>
    <p:sldId id="404" r:id="rId29"/>
    <p:sldId id="271" r:id="rId30"/>
    <p:sldId id="322" r:id="rId31"/>
    <p:sldId id="323" r:id="rId32"/>
    <p:sldId id="324" r:id="rId33"/>
    <p:sldId id="348" r:id="rId34"/>
    <p:sldId id="350" r:id="rId35"/>
    <p:sldId id="408" r:id="rId36"/>
    <p:sldId id="407" r:id="rId37"/>
    <p:sldId id="287" r:id="rId38"/>
    <p:sldId id="294" r:id="rId39"/>
    <p:sldId id="295" r:id="rId40"/>
    <p:sldId id="298" r:id="rId41"/>
    <p:sldId id="299" r:id="rId42"/>
    <p:sldId id="300" r:id="rId43"/>
    <p:sldId id="399" r:id="rId44"/>
    <p:sldId id="296" r:id="rId45"/>
    <p:sldId id="297" r:id="rId46"/>
    <p:sldId id="384" r:id="rId47"/>
    <p:sldId id="382" r:id="rId48"/>
    <p:sldId id="383" r:id="rId49"/>
    <p:sldId id="400" r:id="rId50"/>
    <p:sldId id="405" r:id="rId51"/>
    <p:sldId id="328" r:id="rId52"/>
    <p:sldId id="272" r:id="rId53"/>
    <p:sldId id="441" r:id="rId54"/>
    <p:sldId id="273" r:id="rId55"/>
    <p:sldId id="330" r:id="rId56"/>
    <p:sldId id="331" r:id="rId57"/>
    <p:sldId id="409" r:id="rId58"/>
    <p:sldId id="410" r:id="rId59"/>
    <p:sldId id="411" r:id="rId60"/>
    <p:sldId id="412" r:id="rId61"/>
    <p:sldId id="275" r:id="rId62"/>
    <p:sldId id="276" r:id="rId63"/>
    <p:sldId id="286" r:id="rId64"/>
    <p:sldId id="334" r:id="rId65"/>
    <p:sldId id="335" r:id="rId66"/>
    <p:sldId id="274" r:id="rId67"/>
    <p:sldId id="277" r:id="rId68"/>
    <p:sldId id="436" r:id="rId69"/>
    <p:sldId id="437" r:id="rId70"/>
    <p:sldId id="438" r:id="rId71"/>
    <p:sldId id="439" r:id="rId72"/>
    <p:sldId id="440" r:id="rId73"/>
    <p:sldId id="414" r:id="rId74"/>
    <p:sldId id="386" r:id="rId75"/>
    <p:sldId id="387" r:id="rId76"/>
    <p:sldId id="413" r:id="rId77"/>
    <p:sldId id="388" r:id="rId78"/>
    <p:sldId id="389" r:id="rId79"/>
    <p:sldId id="390" r:id="rId80"/>
    <p:sldId id="391" r:id="rId81"/>
    <p:sldId id="392" r:id="rId82"/>
    <p:sldId id="393" r:id="rId83"/>
    <p:sldId id="339" r:id="rId84"/>
    <p:sldId id="415" r:id="rId85"/>
    <p:sldId id="341" r:id="rId86"/>
    <p:sldId id="342" r:id="rId87"/>
    <p:sldId id="326" r:id="rId88"/>
    <p:sldId id="332" r:id="rId89"/>
    <p:sldId id="333" r:id="rId90"/>
    <p:sldId id="336" r:id="rId91"/>
    <p:sldId id="337" r:id="rId92"/>
    <p:sldId id="327" r:id="rId93"/>
    <p:sldId id="278" r:id="rId94"/>
    <p:sldId id="343" r:id="rId95"/>
    <p:sldId id="397" r:id="rId96"/>
    <p:sldId id="344" r:id="rId97"/>
    <p:sldId id="279" r:id="rId98"/>
    <p:sldId id="394" r:id="rId99"/>
    <p:sldId id="282" r:id="rId100"/>
    <p:sldId id="283" r:id="rId101"/>
    <p:sldId id="301" r:id="rId102"/>
    <p:sldId id="302" r:id="rId103"/>
    <p:sldId id="303" r:id="rId104"/>
    <p:sldId id="304" r:id="rId105"/>
    <p:sldId id="305" r:id="rId106"/>
    <p:sldId id="306" r:id="rId107"/>
    <p:sldId id="307" r:id="rId108"/>
    <p:sldId id="308" r:id="rId109"/>
    <p:sldId id="309" r:id="rId110"/>
    <p:sldId id="310" r:id="rId111"/>
    <p:sldId id="416" r:id="rId112"/>
    <p:sldId id="417" r:id="rId113"/>
    <p:sldId id="418" r:id="rId114"/>
    <p:sldId id="419" r:id="rId115"/>
    <p:sldId id="420" r:id="rId116"/>
    <p:sldId id="421" r:id="rId117"/>
    <p:sldId id="422" r:id="rId118"/>
    <p:sldId id="423" r:id="rId119"/>
    <p:sldId id="424" r:id="rId120"/>
    <p:sldId id="425" r:id="rId121"/>
    <p:sldId id="426" r:id="rId122"/>
    <p:sldId id="427" r:id="rId123"/>
    <p:sldId id="428" r:id="rId124"/>
    <p:sldId id="429" r:id="rId125"/>
    <p:sldId id="430" r:id="rId126"/>
    <p:sldId id="280" r:id="rId127"/>
    <p:sldId id="358" r:id="rId128"/>
    <p:sldId id="359" r:id="rId129"/>
    <p:sldId id="431" r:id="rId130"/>
    <p:sldId id="360" r:id="rId131"/>
    <p:sldId id="361" r:id="rId132"/>
    <p:sldId id="325" r:id="rId133"/>
    <p:sldId id="357" r:id="rId134"/>
    <p:sldId id="371" r:id="rId135"/>
    <p:sldId id="362" r:id="rId136"/>
    <p:sldId id="363" r:id="rId137"/>
    <p:sldId id="364" r:id="rId138"/>
    <p:sldId id="281" r:id="rId139"/>
    <p:sldId id="340" r:id="rId140"/>
    <p:sldId id="346" r:id="rId141"/>
    <p:sldId id="395" r:id="rId142"/>
    <p:sldId id="432" r:id="rId143"/>
    <p:sldId id="396" r:id="rId144"/>
    <p:sldId id="311" r:id="rId145"/>
    <p:sldId id="312" r:id="rId146"/>
    <p:sldId id="313" r:id="rId147"/>
    <p:sldId id="314" r:id="rId148"/>
    <p:sldId id="315" r:id="rId149"/>
    <p:sldId id="316" r:id="rId150"/>
    <p:sldId id="317" r:id="rId151"/>
    <p:sldId id="318" r:id="rId152"/>
    <p:sldId id="434" r:id="rId153"/>
    <p:sldId id="319" r:id="rId154"/>
    <p:sldId id="320" r:id="rId155"/>
    <p:sldId id="321" r:id="rId156"/>
    <p:sldId id="442" r:id="rId157"/>
    <p:sldId id="373" r:id="rId158"/>
    <p:sldId id="374" r:id="rId159"/>
    <p:sldId id="375" r:id="rId160"/>
    <p:sldId id="376" r:id="rId161"/>
    <p:sldId id="398" r:id="rId162"/>
    <p:sldId id="435" r:id="rId1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320"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presProps" Target="presProp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6B53F3-16DF-0D4D-8D4D-3AC6C7C5F846}" type="datetimeFigureOut">
              <a:rPr lang="fi-FI" smtClean="0"/>
              <a:t>2.3.2018</a:t>
            </a:fld>
            <a:endParaRPr lang="fi-FI"/>
          </a:p>
        </p:txBody>
      </p:sp>
      <p:sp>
        <p:nvSpPr>
          <p:cNvPr id="4" name="Alatunnisteen paikkamerk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3B35807-7E6B-3F44-9901-488E94C2C526}" type="slidenum">
              <a:rPr lang="fi-FI" smtClean="0"/>
              <a:t>‹#›</a:t>
            </a:fld>
            <a:endParaRPr lang="fi-FI"/>
          </a:p>
        </p:txBody>
      </p:sp>
    </p:spTree>
    <p:extLst>
      <p:ext uri="{BB962C8B-B14F-4D97-AF65-F5344CB8AC3E}">
        <p14:creationId xmlns:p14="http://schemas.microsoft.com/office/powerpoint/2010/main" val="374205535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820FDD-2E25-49FE-AA5E-CA1A018CE8F1}"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84800-FF14-493A-B36A-9C9B6A296991}" type="slidenum">
              <a:rPr lang="en-US" smtClean="0"/>
              <a:t>‹#›</a:t>
            </a:fld>
            <a:endParaRPr lang="en-US"/>
          </a:p>
        </p:txBody>
      </p:sp>
    </p:spTree>
    <p:extLst>
      <p:ext uri="{BB962C8B-B14F-4D97-AF65-F5344CB8AC3E}">
        <p14:creationId xmlns:p14="http://schemas.microsoft.com/office/powerpoint/2010/main" val="879257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820FDD-2E25-49FE-AA5E-CA1A018CE8F1}"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84800-FF14-493A-B36A-9C9B6A296991}" type="slidenum">
              <a:rPr lang="en-US" smtClean="0"/>
              <a:t>‹#›</a:t>
            </a:fld>
            <a:endParaRPr lang="en-US"/>
          </a:p>
        </p:txBody>
      </p:sp>
    </p:spTree>
    <p:extLst>
      <p:ext uri="{BB962C8B-B14F-4D97-AF65-F5344CB8AC3E}">
        <p14:creationId xmlns:p14="http://schemas.microsoft.com/office/powerpoint/2010/main" val="149500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820FDD-2E25-49FE-AA5E-CA1A018CE8F1}"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84800-FF14-493A-B36A-9C9B6A296991}" type="slidenum">
              <a:rPr lang="en-US" smtClean="0"/>
              <a:t>‹#›</a:t>
            </a:fld>
            <a:endParaRPr lang="en-US"/>
          </a:p>
        </p:txBody>
      </p:sp>
    </p:spTree>
    <p:extLst>
      <p:ext uri="{BB962C8B-B14F-4D97-AF65-F5344CB8AC3E}">
        <p14:creationId xmlns:p14="http://schemas.microsoft.com/office/powerpoint/2010/main" val="3981374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820FDD-2E25-49FE-AA5E-CA1A018CE8F1}"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84800-FF14-493A-B36A-9C9B6A296991}" type="slidenum">
              <a:rPr lang="en-US" smtClean="0"/>
              <a:t>‹#›</a:t>
            </a:fld>
            <a:endParaRPr lang="en-US"/>
          </a:p>
        </p:txBody>
      </p:sp>
    </p:spTree>
    <p:extLst>
      <p:ext uri="{BB962C8B-B14F-4D97-AF65-F5344CB8AC3E}">
        <p14:creationId xmlns:p14="http://schemas.microsoft.com/office/powerpoint/2010/main" val="2621956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820FDD-2E25-49FE-AA5E-CA1A018CE8F1}"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84800-FF14-493A-B36A-9C9B6A296991}" type="slidenum">
              <a:rPr lang="en-US" smtClean="0"/>
              <a:t>‹#›</a:t>
            </a:fld>
            <a:endParaRPr lang="en-US"/>
          </a:p>
        </p:txBody>
      </p:sp>
    </p:spTree>
    <p:extLst>
      <p:ext uri="{BB962C8B-B14F-4D97-AF65-F5344CB8AC3E}">
        <p14:creationId xmlns:p14="http://schemas.microsoft.com/office/powerpoint/2010/main" val="2901129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820FDD-2E25-49FE-AA5E-CA1A018CE8F1}"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84800-FF14-493A-B36A-9C9B6A296991}" type="slidenum">
              <a:rPr lang="en-US" smtClean="0"/>
              <a:t>‹#›</a:t>
            </a:fld>
            <a:endParaRPr lang="en-US"/>
          </a:p>
        </p:txBody>
      </p:sp>
    </p:spTree>
    <p:extLst>
      <p:ext uri="{BB962C8B-B14F-4D97-AF65-F5344CB8AC3E}">
        <p14:creationId xmlns:p14="http://schemas.microsoft.com/office/powerpoint/2010/main" val="1316252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820FDD-2E25-49FE-AA5E-CA1A018CE8F1}" type="datetimeFigureOut">
              <a:rPr lang="en-US" smtClean="0"/>
              <a:t>3/2/2018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E84800-FF14-493A-B36A-9C9B6A296991}" type="slidenum">
              <a:rPr lang="en-US" smtClean="0"/>
              <a:t>‹#›</a:t>
            </a:fld>
            <a:endParaRPr lang="en-US"/>
          </a:p>
        </p:txBody>
      </p:sp>
    </p:spTree>
    <p:extLst>
      <p:ext uri="{BB962C8B-B14F-4D97-AF65-F5344CB8AC3E}">
        <p14:creationId xmlns:p14="http://schemas.microsoft.com/office/powerpoint/2010/main" val="3639537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820FDD-2E25-49FE-AA5E-CA1A018CE8F1}" type="datetimeFigureOut">
              <a:rPr lang="en-US" smtClean="0"/>
              <a:t>3/2/2018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E84800-FF14-493A-B36A-9C9B6A296991}" type="slidenum">
              <a:rPr lang="en-US" smtClean="0"/>
              <a:t>‹#›</a:t>
            </a:fld>
            <a:endParaRPr lang="en-US"/>
          </a:p>
        </p:txBody>
      </p:sp>
    </p:spTree>
    <p:extLst>
      <p:ext uri="{BB962C8B-B14F-4D97-AF65-F5344CB8AC3E}">
        <p14:creationId xmlns:p14="http://schemas.microsoft.com/office/powerpoint/2010/main" val="3950417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820FDD-2E25-49FE-AA5E-CA1A018CE8F1}" type="datetimeFigureOut">
              <a:rPr lang="en-US" smtClean="0"/>
              <a:t>3/2/2018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E84800-FF14-493A-B36A-9C9B6A296991}" type="slidenum">
              <a:rPr lang="en-US" smtClean="0"/>
              <a:t>‹#›</a:t>
            </a:fld>
            <a:endParaRPr lang="en-US"/>
          </a:p>
        </p:txBody>
      </p:sp>
    </p:spTree>
    <p:extLst>
      <p:ext uri="{BB962C8B-B14F-4D97-AF65-F5344CB8AC3E}">
        <p14:creationId xmlns:p14="http://schemas.microsoft.com/office/powerpoint/2010/main" val="3481531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820FDD-2E25-49FE-AA5E-CA1A018CE8F1}"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84800-FF14-493A-B36A-9C9B6A296991}" type="slidenum">
              <a:rPr lang="en-US" smtClean="0"/>
              <a:t>‹#›</a:t>
            </a:fld>
            <a:endParaRPr lang="en-US"/>
          </a:p>
        </p:txBody>
      </p:sp>
    </p:spTree>
    <p:extLst>
      <p:ext uri="{BB962C8B-B14F-4D97-AF65-F5344CB8AC3E}">
        <p14:creationId xmlns:p14="http://schemas.microsoft.com/office/powerpoint/2010/main" val="2177812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820FDD-2E25-49FE-AA5E-CA1A018CE8F1}"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84800-FF14-493A-B36A-9C9B6A296991}" type="slidenum">
              <a:rPr lang="en-US" smtClean="0"/>
              <a:t>‹#›</a:t>
            </a:fld>
            <a:endParaRPr lang="en-US"/>
          </a:p>
        </p:txBody>
      </p:sp>
    </p:spTree>
    <p:extLst>
      <p:ext uri="{BB962C8B-B14F-4D97-AF65-F5344CB8AC3E}">
        <p14:creationId xmlns:p14="http://schemas.microsoft.com/office/powerpoint/2010/main" val="3169633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820FDD-2E25-49FE-AA5E-CA1A018CE8F1}" type="datetimeFigureOut">
              <a:rPr lang="en-US" smtClean="0"/>
              <a:t>3/2/2018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E84800-FF14-493A-B36A-9C9B6A296991}" type="slidenum">
              <a:rPr lang="en-US" smtClean="0"/>
              <a:t>‹#›</a:t>
            </a:fld>
            <a:endParaRPr lang="en-US"/>
          </a:p>
        </p:txBody>
      </p:sp>
    </p:spTree>
    <p:extLst>
      <p:ext uri="{BB962C8B-B14F-4D97-AF65-F5344CB8AC3E}">
        <p14:creationId xmlns:p14="http://schemas.microsoft.com/office/powerpoint/2010/main" val="2339869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mediaseuranta.blogspot.fi/2011/12/ilkka-yha-useampi-nai-ulkomaalaisen.html" TargetMode="Externa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hyperlink" Target="http://www.finlex.fi/fi/oikeus/kko/kko/2008/20080022?search%5btype%5d=pika&amp;search%5bpika%5d=ositus#highlight11" TargetMode="External"/><Relationship Id="rId2" Type="http://schemas.openxmlformats.org/officeDocument/2006/relationships/hyperlink" Target="http://www.finlex.fi/fi/oikeus/kko/kko/2008/20080022?search%5btype%5d=pika&amp;search%5bpika%5d=ositus#highlight9"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dirty="0" smtClean="0"/>
              <a:t>Johdatus parisuhdeoikeuden perusteisiin</a:t>
            </a:r>
            <a:endParaRPr lang="en-US" dirty="0"/>
          </a:p>
        </p:txBody>
      </p:sp>
      <p:sp>
        <p:nvSpPr>
          <p:cNvPr id="3" name="Subtitle 2"/>
          <p:cNvSpPr>
            <a:spLocks noGrp="1"/>
          </p:cNvSpPr>
          <p:nvPr>
            <p:ph type="subTitle" idx="1"/>
          </p:nvPr>
        </p:nvSpPr>
        <p:spPr/>
        <p:txBody>
          <a:bodyPr/>
          <a:lstStyle/>
          <a:p>
            <a:r>
              <a:rPr lang="fi-FI" dirty="0" smtClean="0"/>
              <a:t>Tuulikki Mikkola</a:t>
            </a:r>
          </a:p>
          <a:p>
            <a:r>
              <a:rPr lang="fi-FI" dirty="0" smtClean="0"/>
              <a:t>Turun yliopisto</a:t>
            </a:r>
            <a:endParaRPr lang="en-US" dirty="0"/>
          </a:p>
        </p:txBody>
      </p:sp>
    </p:spTree>
    <p:extLst>
      <p:ext uri="{BB962C8B-B14F-4D97-AF65-F5344CB8AC3E}">
        <p14:creationId xmlns:p14="http://schemas.microsoft.com/office/powerpoint/2010/main" val="1768102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Avioliittoon vihkiminen</a:t>
            </a:r>
            <a:endParaRPr lang="en-US" dirty="0"/>
          </a:p>
        </p:txBody>
      </p:sp>
      <p:sp>
        <p:nvSpPr>
          <p:cNvPr id="3" name="Content Placeholder 2"/>
          <p:cNvSpPr>
            <a:spLocks noGrp="1"/>
          </p:cNvSpPr>
          <p:nvPr>
            <p:ph idx="1"/>
          </p:nvPr>
        </p:nvSpPr>
        <p:spPr/>
        <p:txBody>
          <a:bodyPr/>
          <a:lstStyle/>
          <a:p>
            <a:r>
              <a:rPr lang="fi-FI" dirty="0"/>
              <a:t>Avioliiton solmiminen voi tapahtua ainoastaan vihkimisellä – joko kirkollisena tai siviilivihkimisenä. </a:t>
            </a:r>
            <a:endParaRPr lang="fi-FI" dirty="0" smtClean="0"/>
          </a:p>
          <a:p>
            <a:r>
              <a:rPr lang="fi-FI" dirty="0" smtClean="0"/>
              <a:t>Korostetun henkilökohtainen oikeustoimi</a:t>
            </a:r>
          </a:p>
          <a:p>
            <a:r>
              <a:rPr lang="fi-FI" dirty="0" smtClean="0"/>
              <a:t>Sopimus ?</a:t>
            </a:r>
          </a:p>
          <a:p>
            <a:r>
              <a:rPr lang="fi-FI" dirty="0" smtClean="0"/>
              <a:t>KHO 2003:69 </a:t>
            </a:r>
            <a:r>
              <a:rPr lang="fi-FI" dirty="0" smtClean="0">
                <a:sym typeface="Wingdings" panose="05000000000000000000" pitchFamily="2" charset="2"/>
              </a:rPr>
              <a:t></a:t>
            </a:r>
            <a:endParaRPr lang="en-US" dirty="0"/>
          </a:p>
        </p:txBody>
      </p:sp>
    </p:spTree>
    <p:extLst>
      <p:ext uri="{BB962C8B-B14F-4D97-AF65-F5344CB8AC3E}">
        <p14:creationId xmlns:p14="http://schemas.microsoft.com/office/powerpoint/2010/main" val="1127995815"/>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23528" y="620688"/>
            <a:ext cx="8568952" cy="5472608"/>
          </a:xfrm>
        </p:spPr>
        <p:txBody>
          <a:bodyPr>
            <a:normAutofit/>
          </a:bodyPr>
          <a:lstStyle/>
          <a:p>
            <a:r>
              <a:rPr lang="fi-FI" dirty="0"/>
              <a:t>KKO 2000:27: A ja B olivat tehneet avioehtosopimuksen, jonka mukaan kaikki A:n ennen avioliittoa hankittu omaisuus oli avio-oikeudesta vapaata. Korkeimman oikeuden tuomiosta ilmenevillä perusteilla katsottiin, ettei osituksen sovittelulle avioehtosopimusta sovittelemalla ollut edellytyksiä.</a:t>
            </a:r>
            <a:endParaRPr lang="en-US" dirty="0"/>
          </a:p>
          <a:p>
            <a:endParaRPr lang="en-US" dirty="0"/>
          </a:p>
        </p:txBody>
      </p:sp>
    </p:spTree>
    <p:extLst>
      <p:ext uri="{BB962C8B-B14F-4D97-AF65-F5344CB8AC3E}">
        <p14:creationId xmlns:p14="http://schemas.microsoft.com/office/powerpoint/2010/main" val="2068440036"/>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KKO 2003:29</a:t>
            </a:r>
            <a:endParaRPr lang="en-US" dirty="0"/>
          </a:p>
        </p:txBody>
      </p:sp>
      <p:sp>
        <p:nvSpPr>
          <p:cNvPr id="3" name="Content Placeholder 2"/>
          <p:cNvSpPr>
            <a:spLocks noGrp="1"/>
          </p:cNvSpPr>
          <p:nvPr>
            <p:ph idx="1"/>
          </p:nvPr>
        </p:nvSpPr>
        <p:spPr/>
        <p:txBody>
          <a:bodyPr>
            <a:normAutofit fontScale="92500" lnSpcReduction="20000"/>
          </a:bodyPr>
          <a:lstStyle/>
          <a:p>
            <a:r>
              <a:rPr lang="fi-FI" dirty="0"/>
              <a:t>A ja B olivat solmineet avioliiton noin kuukausi ennen A:n kuolemaa. Sitä ennen he olivat noin neljä vuotta asuneet tosiasiallisesti yhteistaloudessa. Heillä ei ollut yhteisiä rintaperillisiä. Ositettava omaisuus koostui lähes kokonaan A:n ennen yhteiselämän alkamista omistukseensa saamista osuudesta asunto-osakkeisiin ja muusta omaisuudesta. Korkeimman oikeuden tuomiosta ilmenevillä perusteilla ositusta soviteltiin A:n perillisten vaatimuksesta, koska B muutoin olisi saanut perusteettomasti taloudellista etua. (Ään.)</a:t>
            </a:r>
            <a:endParaRPr lang="en-US" dirty="0"/>
          </a:p>
        </p:txBody>
      </p:sp>
      <p:sp>
        <p:nvSpPr>
          <p:cNvPr id="4" name="Date Placeholder 3"/>
          <p:cNvSpPr>
            <a:spLocks noGrp="1"/>
          </p:cNvSpPr>
          <p:nvPr>
            <p:ph type="dt" sz="half" idx="10"/>
          </p:nvPr>
        </p:nvSpPr>
        <p:spPr/>
        <p:txBody>
          <a:bodyPr/>
          <a:lstStyle/>
          <a:p>
            <a:r>
              <a:rPr lang="en-US" smtClean="0"/>
              <a:t>3.4.2014</a:t>
            </a:r>
            <a:endParaRPr lang="en-US"/>
          </a:p>
        </p:txBody>
      </p:sp>
      <p:sp>
        <p:nvSpPr>
          <p:cNvPr id="5" name="Footer Placeholder 4"/>
          <p:cNvSpPr>
            <a:spLocks noGrp="1"/>
          </p:cNvSpPr>
          <p:nvPr>
            <p:ph type="ftr" sz="quarter" idx="11"/>
          </p:nvPr>
        </p:nvSpPr>
        <p:spPr/>
        <p:txBody>
          <a:bodyPr/>
          <a:lstStyle/>
          <a:p>
            <a:r>
              <a:rPr lang="en-US" smtClean="0"/>
              <a:t>Tuulikki Mikkola, Lapin yliopisto</a:t>
            </a:r>
            <a:endParaRPr lang="en-US"/>
          </a:p>
        </p:txBody>
      </p:sp>
    </p:spTree>
    <p:extLst>
      <p:ext uri="{BB962C8B-B14F-4D97-AF65-F5344CB8AC3E}">
        <p14:creationId xmlns:p14="http://schemas.microsoft.com/office/powerpoint/2010/main" val="1430618502"/>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1520" y="260648"/>
            <a:ext cx="8568952" cy="6192688"/>
          </a:xfrm>
        </p:spPr>
        <p:txBody>
          <a:bodyPr>
            <a:normAutofit fontScale="70000" lnSpcReduction="20000"/>
          </a:bodyPr>
          <a:lstStyle/>
          <a:p>
            <a:r>
              <a:rPr lang="fi-FI" dirty="0" smtClean="0"/>
              <a:t>KKO: Kysymys on.. sovittelun </a:t>
            </a:r>
            <a:r>
              <a:rPr lang="fi-FI" dirty="0"/>
              <a:t>edellytysten harkinnasta tilanteessa, jossa </a:t>
            </a:r>
            <a:r>
              <a:rPr lang="fi-FI" u="sng" dirty="0"/>
              <a:t>vastakkain ovat eloonjääneen puolison ja kuolleen puolison perillisten edut. Tällaisessa tilanteessa on perusteltua antaa suurempi painoarvo kuin avioeron jälkeen tapahtuvassa osituksessa sille seikalle, millaiseksi sovitteluvaatimuksen kohteeksi joutuneen puolison taloudellinen asema muodostuu osituksen jälkeen. </a:t>
            </a:r>
            <a:r>
              <a:rPr lang="fi-FI" dirty="0"/>
              <a:t>Mauno S ei kuitenkaan joudu taloudellisesti huonompaan asemaan kuin ennen puheena olevan yhteiselämän alkamista, vaikka ositusta soviteltaisiinkin. </a:t>
            </a:r>
            <a:endParaRPr lang="fi-FI" dirty="0" smtClean="0"/>
          </a:p>
          <a:p>
            <a:r>
              <a:rPr lang="fi-FI" u="sng" dirty="0"/>
              <a:t>Mitä vähäisemmästä tasingon määrästä on kysymys, sitä varovaisemmin tulee suhtautua vaatimukseen osituksen sovittelusta. Tässä suhteessa merkitystä on annettava myös yhtäältä Mauno S:n ja toisaalta C:n ja hänen myötäpuoltensa taloudellisille oloille. </a:t>
            </a:r>
            <a:r>
              <a:rPr lang="fi-FI" dirty="0"/>
              <a:t>Niin kuin edellä on todettu, osituslaskelman mukainen tasingon määrä olisi noin 9 067 euroa. Mauno S:n taloudelliset olot huomioon ottaen tasingon saaminen merkitsisi huomattavaa taloudellista etua. On myös ilmeistä, että osituslaskelman mukaisen tasingon rahamäärä on C:n ja hänen myötäpuoltensa taloudellisiin oloihin nähden varsin tuntuva. Tähän nähden ei tasingon määrää voida pitää vähäisenä eikä se muodosta estettä osituksen sovittelulle.</a:t>
            </a:r>
            <a:endParaRPr lang="fi-FI" dirty="0" smtClean="0"/>
          </a:p>
          <a:p>
            <a:endParaRPr lang="en-US" dirty="0"/>
          </a:p>
        </p:txBody>
      </p:sp>
      <p:sp>
        <p:nvSpPr>
          <p:cNvPr id="4" name="Date Placeholder 3"/>
          <p:cNvSpPr>
            <a:spLocks noGrp="1"/>
          </p:cNvSpPr>
          <p:nvPr>
            <p:ph type="dt" sz="half" idx="10"/>
          </p:nvPr>
        </p:nvSpPr>
        <p:spPr/>
        <p:txBody>
          <a:bodyPr/>
          <a:lstStyle/>
          <a:p>
            <a:r>
              <a:rPr lang="en-US" smtClean="0"/>
              <a:t>3.4.2014</a:t>
            </a:r>
            <a:endParaRPr lang="en-US"/>
          </a:p>
        </p:txBody>
      </p:sp>
      <p:sp>
        <p:nvSpPr>
          <p:cNvPr id="5" name="Footer Placeholder 4"/>
          <p:cNvSpPr>
            <a:spLocks noGrp="1"/>
          </p:cNvSpPr>
          <p:nvPr>
            <p:ph type="ftr" sz="quarter" idx="11"/>
          </p:nvPr>
        </p:nvSpPr>
        <p:spPr/>
        <p:txBody>
          <a:bodyPr/>
          <a:lstStyle/>
          <a:p>
            <a:r>
              <a:rPr lang="en-US" smtClean="0"/>
              <a:t>Tuulikki Mikkola, Lapin yliopisto</a:t>
            </a:r>
            <a:endParaRPr lang="en-US"/>
          </a:p>
        </p:txBody>
      </p:sp>
    </p:spTree>
    <p:extLst>
      <p:ext uri="{BB962C8B-B14F-4D97-AF65-F5344CB8AC3E}">
        <p14:creationId xmlns:p14="http://schemas.microsoft.com/office/powerpoint/2010/main" val="632094011"/>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07504" y="35527"/>
            <a:ext cx="8856984" cy="6273793"/>
          </a:xfrm>
        </p:spPr>
        <p:txBody>
          <a:bodyPr>
            <a:normAutofit fontScale="70000" lnSpcReduction="20000"/>
          </a:bodyPr>
          <a:lstStyle/>
          <a:p>
            <a:r>
              <a:rPr lang="fi-FI" dirty="0"/>
              <a:t>Eriävästä: Avioliitto päättyi Asta S:n kuolemaan. Mikään ei viittaa siihen, etteikö puolisoiden avioliitto olisi jatkunut Asta S:n eläessä. Ne syyt, jotka usein puoltavat osituksen sovittelemista avioeroon päättyneissä lyhyissä avioliitoissa, eivät aina sellaisinaan päde, kun avioliitto on päättynyt toisen puolison kuolemaan. Niinpä painoarvoa voidaan antaa kuolleen puolison oletetulle tahdolle ja sille, minkälainen eloon jääneen puolison taloudellinen asema on myös perintöoikeudellisten säännösten perusteella</a:t>
            </a:r>
            <a:r>
              <a:rPr lang="fi-FI" dirty="0" smtClean="0"/>
              <a:t>.</a:t>
            </a:r>
          </a:p>
          <a:p>
            <a:r>
              <a:rPr lang="fi-FI" dirty="0" smtClean="0"/>
              <a:t>..mainitun </a:t>
            </a:r>
            <a:r>
              <a:rPr lang="fi-FI" dirty="0"/>
              <a:t>suuruinen tasinko takaisi Mauno S:lle kohtuullisen toimeentuloturvan, mikä olisi myös sopusoinnussa lesken asemaa suojaavan perintökaaren 3 luvun periaatteiden kanssa. Mikään ei viittaa siihen, etteikö Mauno S:n aseman suojaaminen näin tasingon kautta olisi vastannut myös Asta S:n tahtoa. Kaikkeen edellä sanottuun nähden Mauno S:n tasinko-oikeutta ei voida pitää perusteettomana. Kullekin Asta S:n perilliselle tämä Mauno S:n tasinko-oikeuden säilyttäminen merkitsisi sovitteluun verrattuna noin 3 300 euroa pienempää perintöosuutta, mikä ei myöskään johda kenenkään kannalta kohtuuttomaan lopputulokseen.</a:t>
            </a:r>
          </a:p>
          <a:p>
            <a:r>
              <a:rPr lang="fi-FI" dirty="0"/>
              <a:t>Osituksen sovittelua koskevan uudistuksen lähtökohtana oli, että omaisuuden tasajaon periaate oli säilytettävä edelleenkin pääsääntönä</a:t>
            </a:r>
          </a:p>
          <a:p>
            <a:endParaRPr lang="en-US" dirty="0"/>
          </a:p>
        </p:txBody>
      </p:sp>
      <p:sp>
        <p:nvSpPr>
          <p:cNvPr id="4" name="Date Placeholder 3"/>
          <p:cNvSpPr>
            <a:spLocks noGrp="1"/>
          </p:cNvSpPr>
          <p:nvPr>
            <p:ph type="dt" sz="half" idx="10"/>
          </p:nvPr>
        </p:nvSpPr>
        <p:spPr/>
        <p:txBody>
          <a:bodyPr/>
          <a:lstStyle/>
          <a:p>
            <a:r>
              <a:rPr lang="en-US" smtClean="0"/>
              <a:t>3.4.2014</a:t>
            </a:r>
            <a:endParaRPr lang="en-US"/>
          </a:p>
        </p:txBody>
      </p:sp>
      <p:sp>
        <p:nvSpPr>
          <p:cNvPr id="5" name="Footer Placeholder 4"/>
          <p:cNvSpPr>
            <a:spLocks noGrp="1"/>
          </p:cNvSpPr>
          <p:nvPr>
            <p:ph type="ftr" sz="quarter" idx="11"/>
          </p:nvPr>
        </p:nvSpPr>
        <p:spPr/>
        <p:txBody>
          <a:bodyPr/>
          <a:lstStyle/>
          <a:p>
            <a:r>
              <a:rPr lang="en-US" smtClean="0"/>
              <a:t>Tuulikki Mikkola, Lapin yliopisto</a:t>
            </a:r>
            <a:endParaRPr lang="en-US"/>
          </a:p>
        </p:txBody>
      </p:sp>
    </p:spTree>
    <p:extLst>
      <p:ext uri="{BB962C8B-B14F-4D97-AF65-F5344CB8AC3E}">
        <p14:creationId xmlns:p14="http://schemas.microsoft.com/office/powerpoint/2010/main" val="4025311920"/>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KKO 2013:13</a:t>
            </a:r>
            <a:endParaRPr lang="en-US" dirty="0"/>
          </a:p>
        </p:txBody>
      </p:sp>
      <p:sp>
        <p:nvSpPr>
          <p:cNvPr id="3" name="Content Placeholder 2"/>
          <p:cNvSpPr>
            <a:spLocks noGrp="1"/>
          </p:cNvSpPr>
          <p:nvPr>
            <p:ph idx="1"/>
          </p:nvPr>
        </p:nvSpPr>
        <p:spPr/>
        <p:txBody>
          <a:bodyPr>
            <a:normAutofit fontScale="92500" lnSpcReduction="20000"/>
          </a:bodyPr>
          <a:lstStyle/>
          <a:p>
            <a:r>
              <a:rPr lang="fi-FI" dirty="0"/>
              <a:t>A ja B olivat solmineet avioliiton 16.8.1996. Sitä ennen he olivat asuneet vuosia yhdessä. B joutui palvelukotiin noin puoli vuotta avioliiton solmimisen jälkeen ja A muutamia kuukausia myöhemmin. Heillä ei ollut yhteisiä rintaperillisiä. A kuoli 16.4.2000 ja B 22.2.2001. Ositettava omaisuus koostui lähes kokonaan A:n ennen yhteiselämän alkamista omistukseensa saamasta omaisuudesta. Ositusta soviteltiin A:n perillisten vaatimuksesta, koska B:n kuolinpesä olisi muutoin saanut perusteettomasti taloudellista etua. Ks. KKO:2003:29</a:t>
            </a:r>
          </a:p>
          <a:p>
            <a:endParaRPr lang="en-US" dirty="0"/>
          </a:p>
        </p:txBody>
      </p:sp>
      <p:sp>
        <p:nvSpPr>
          <p:cNvPr id="4" name="Date Placeholder 3"/>
          <p:cNvSpPr>
            <a:spLocks noGrp="1"/>
          </p:cNvSpPr>
          <p:nvPr>
            <p:ph type="dt" sz="half" idx="10"/>
          </p:nvPr>
        </p:nvSpPr>
        <p:spPr/>
        <p:txBody>
          <a:bodyPr/>
          <a:lstStyle/>
          <a:p>
            <a:r>
              <a:rPr lang="en-US" smtClean="0"/>
              <a:t>5.2.2013</a:t>
            </a:r>
            <a:endParaRPr lang="en-US"/>
          </a:p>
        </p:txBody>
      </p:sp>
      <p:sp>
        <p:nvSpPr>
          <p:cNvPr id="5" name="Footer Placeholder 4"/>
          <p:cNvSpPr>
            <a:spLocks noGrp="1"/>
          </p:cNvSpPr>
          <p:nvPr>
            <p:ph type="ftr" sz="quarter" idx="11"/>
          </p:nvPr>
        </p:nvSpPr>
        <p:spPr/>
        <p:txBody>
          <a:bodyPr/>
          <a:lstStyle/>
          <a:p>
            <a:r>
              <a:rPr lang="en-US" smtClean="0"/>
              <a:t>Tuulikki Mikkola, Lapin yliopisto</a:t>
            </a:r>
            <a:endParaRPr lang="en-US"/>
          </a:p>
        </p:txBody>
      </p:sp>
    </p:spTree>
    <p:extLst>
      <p:ext uri="{BB962C8B-B14F-4D97-AF65-F5344CB8AC3E}">
        <p14:creationId xmlns:p14="http://schemas.microsoft.com/office/powerpoint/2010/main" val="2458270790"/>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79512" y="260648"/>
            <a:ext cx="8568952" cy="5472608"/>
          </a:xfrm>
        </p:spPr>
        <p:txBody>
          <a:bodyPr>
            <a:normAutofit fontScale="92500" lnSpcReduction="20000"/>
          </a:bodyPr>
          <a:lstStyle/>
          <a:p>
            <a:r>
              <a:rPr lang="fi-FI" dirty="0" smtClean="0"/>
              <a:t>KKO: Ratkaisussa KKO 2003:29 </a:t>
            </a:r>
            <a:r>
              <a:rPr lang="fi-FI" dirty="0"/>
              <a:t>vastakkain olivat kuolinpesän osakkaiden ja lesken edut. Tällaisessa tilanteessa tulee yhteiseen talouteen panostamisen lisäksi antaa merkitystä myös tarveharkinnalle eli sille seikalle, millaiseksi lesken taloudellinen asema muodostuu osituksen jälkeen.</a:t>
            </a:r>
          </a:p>
          <a:p>
            <a:r>
              <a:rPr lang="fi-FI" dirty="0" smtClean="0"/>
              <a:t>Nyt </a:t>
            </a:r>
            <a:r>
              <a:rPr lang="fi-FI" dirty="0"/>
              <a:t>kysymyksessä olevassa tapauksessa ositus suoritetaan molempien puolisoiden kuoltua. Varsinkin tällaisessa tilanteessa, jossa vastakkain ovat puolisoiden perillisten edut, tarveharkintaa suurempi merkitys sovitteluharkinnassa on annettava sille, mikä on ollut puolisoiden panostus yhteisen talouden hyväksi ja omaisuuden kartuttamiseksi ja säilyttämiseksi.</a:t>
            </a:r>
          </a:p>
          <a:p>
            <a:endParaRPr lang="en-US" dirty="0"/>
          </a:p>
        </p:txBody>
      </p:sp>
      <p:sp>
        <p:nvSpPr>
          <p:cNvPr id="4" name="Date Placeholder 3"/>
          <p:cNvSpPr>
            <a:spLocks noGrp="1"/>
          </p:cNvSpPr>
          <p:nvPr>
            <p:ph type="dt" sz="half" idx="10"/>
          </p:nvPr>
        </p:nvSpPr>
        <p:spPr/>
        <p:txBody>
          <a:bodyPr/>
          <a:lstStyle/>
          <a:p>
            <a:r>
              <a:rPr lang="en-US" smtClean="0"/>
              <a:t>3.4.2014</a:t>
            </a:r>
            <a:endParaRPr lang="en-US"/>
          </a:p>
        </p:txBody>
      </p:sp>
      <p:sp>
        <p:nvSpPr>
          <p:cNvPr id="5" name="Footer Placeholder 4"/>
          <p:cNvSpPr>
            <a:spLocks noGrp="1"/>
          </p:cNvSpPr>
          <p:nvPr>
            <p:ph type="ftr" sz="quarter" idx="11"/>
          </p:nvPr>
        </p:nvSpPr>
        <p:spPr/>
        <p:txBody>
          <a:bodyPr/>
          <a:lstStyle/>
          <a:p>
            <a:r>
              <a:rPr lang="en-US" smtClean="0"/>
              <a:t>Tuulikki Mikkola, Lapin yliopisto</a:t>
            </a:r>
            <a:endParaRPr lang="en-US"/>
          </a:p>
        </p:txBody>
      </p:sp>
    </p:spTree>
    <p:extLst>
      <p:ext uri="{BB962C8B-B14F-4D97-AF65-F5344CB8AC3E}">
        <p14:creationId xmlns:p14="http://schemas.microsoft.com/office/powerpoint/2010/main" val="3924242330"/>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07504" y="116632"/>
            <a:ext cx="8856984" cy="6192688"/>
          </a:xfrm>
        </p:spPr>
        <p:txBody>
          <a:bodyPr>
            <a:normAutofit fontScale="70000" lnSpcReduction="20000"/>
          </a:bodyPr>
          <a:lstStyle/>
          <a:p>
            <a:r>
              <a:rPr lang="fi-FI" dirty="0"/>
              <a:t>13. Asiassa on riidatonta, että A:n omaisuus on hankittu ennen puolisoiden yhdessä asumista. B ei ole osallistunut tuon omaisuuden kartuttamiseen ja säilyttämiseen. Puolisot ovat yhdessä asumisensa aikanakin pitäneet kirjaa ruokamenoistaan ja vastanneet pääsääntöisesti itse vaatehankinnoistaan, eikä puolisoiden ole näytetty yhteiselämänsä aikana muutoinkaan toimineen yhteisen talouden hyväksi. Puolisoiden välillä ei siten ole näytetty missään vaiheessa vallinneen taloudellista yhteisyyttä. Edellä mainitut seikat puoltavat vahvasti osituksen sovittelua.</a:t>
            </a:r>
          </a:p>
          <a:p>
            <a:r>
              <a:rPr lang="fi-FI" dirty="0"/>
              <a:t>14. Hovioikeudessa todistajina kuullut neurologi ja yleislääkäri ovat katsoneet, että A ei ollut ollut avioliittoa solmittaessa todennäköisesti kykenevä huolehtimaan taloudellisista asioistaan. Tämä huomioon ottaen on myös kyseenalaista, missä määrin A on tuolloin kyennyt arvioimaan avioliiton solmimiseen liittyviä taloudellisia seikkoja ja sen oikeudellisia vaikutuksia. Näissä olosuhteissa A:n oletetulle tahdolle avioliittoa solmittaessa ei voida antaa merkitystä sovitteluharkinnassa. Sen sijaan A:n terveydentilasta avioliiton solmimishetkellä esitetty selvitys puoltaa osituksen sovittelua.</a:t>
            </a:r>
          </a:p>
          <a:p>
            <a:endParaRPr lang="en-US" dirty="0"/>
          </a:p>
        </p:txBody>
      </p:sp>
      <p:sp>
        <p:nvSpPr>
          <p:cNvPr id="4" name="Date Placeholder 3"/>
          <p:cNvSpPr>
            <a:spLocks noGrp="1"/>
          </p:cNvSpPr>
          <p:nvPr>
            <p:ph type="dt" sz="half" idx="10"/>
          </p:nvPr>
        </p:nvSpPr>
        <p:spPr/>
        <p:txBody>
          <a:bodyPr/>
          <a:lstStyle/>
          <a:p>
            <a:r>
              <a:rPr lang="en-US" smtClean="0"/>
              <a:t>3.4.2014</a:t>
            </a:r>
            <a:endParaRPr lang="en-US"/>
          </a:p>
        </p:txBody>
      </p:sp>
      <p:sp>
        <p:nvSpPr>
          <p:cNvPr id="5" name="Footer Placeholder 4"/>
          <p:cNvSpPr>
            <a:spLocks noGrp="1"/>
          </p:cNvSpPr>
          <p:nvPr>
            <p:ph type="ftr" sz="quarter" idx="11"/>
          </p:nvPr>
        </p:nvSpPr>
        <p:spPr/>
        <p:txBody>
          <a:bodyPr/>
          <a:lstStyle/>
          <a:p>
            <a:r>
              <a:rPr lang="en-US" smtClean="0"/>
              <a:t>Tuulikki Mikkola, Lapin yliopisto</a:t>
            </a:r>
            <a:endParaRPr lang="en-US"/>
          </a:p>
        </p:txBody>
      </p:sp>
    </p:spTree>
    <p:extLst>
      <p:ext uri="{BB962C8B-B14F-4D97-AF65-F5344CB8AC3E}">
        <p14:creationId xmlns:p14="http://schemas.microsoft.com/office/powerpoint/2010/main" val="2492336036"/>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b="1" dirty="0"/>
          </a:p>
        </p:txBody>
      </p:sp>
      <p:sp>
        <p:nvSpPr>
          <p:cNvPr id="3" name="Sisällön paikkamerkki 2"/>
          <p:cNvSpPr>
            <a:spLocks noGrp="1"/>
          </p:cNvSpPr>
          <p:nvPr>
            <p:ph idx="1"/>
          </p:nvPr>
        </p:nvSpPr>
        <p:spPr>
          <a:xfrm>
            <a:off x="179512" y="188640"/>
            <a:ext cx="8496944" cy="5760640"/>
          </a:xfrm>
        </p:spPr>
        <p:txBody>
          <a:bodyPr>
            <a:normAutofit/>
          </a:bodyPr>
          <a:lstStyle/>
          <a:p>
            <a:r>
              <a:rPr lang="fi-FI" dirty="0"/>
              <a:t>Toisin kuin hovioikeus on lausunut, sovitteluharkinnassa keskeistä merkitystä ei kohdassa 9 mainituista syistä kuitenkaan ole perusteltua antaa tämän ositusriidan osapuolten taloudellisille oloille. Osituslaskelman mukaan A:n kuolinpesän B:n kuolinpesälle maksettavan tasingon määrä on noin 46 000 euroa. Määrää ei voida osituskirjasta ilmenevät varat huomioon ottaen pitää vähäisenä. Estettä osituksen sovittelulle ei näin ollen ole.</a:t>
            </a:r>
            <a:r>
              <a:rPr lang="fi-FI" b="1" dirty="0" smtClean="0">
                <a:solidFill>
                  <a:srgbClr val="002060"/>
                </a:solidFill>
                <a:effectLst>
                  <a:outerShdw blurRad="38100" dist="38100" dir="2700000" algn="tl">
                    <a:srgbClr val="000000">
                      <a:alpha val="43137"/>
                    </a:srgbClr>
                  </a:outerShdw>
                </a:effectLst>
              </a:rPr>
              <a:t> </a:t>
            </a:r>
          </a:p>
        </p:txBody>
      </p:sp>
      <p:sp>
        <p:nvSpPr>
          <p:cNvPr id="4" name="Date Placeholder 3"/>
          <p:cNvSpPr>
            <a:spLocks noGrp="1"/>
          </p:cNvSpPr>
          <p:nvPr>
            <p:ph type="dt" sz="half" idx="10"/>
          </p:nvPr>
        </p:nvSpPr>
        <p:spPr/>
        <p:txBody>
          <a:bodyPr/>
          <a:lstStyle/>
          <a:p>
            <a:r>
              <a:rPr lang="en-US" smtClean="0"/>
              <a:t>3.4.2014</a:t>
            </a:r>
            <a:endParaRPr lang="en-US"/>
          </a:p>
        </p:txBody>
      </p:sp>
      <p:sp>
        <p:nvSpPr>
          <p:cNvPr id="5" name="Footer Placeholder 4"/>
          <p:cNvSpPr>
            <a:spLocks noGrp="1"/>
          </p:cNvSpPr>
          <p:nvPr>
            <p:ph type="ftr" sz="quarter" idx="11"/>
          </p:nvPr>
        </p:nvSpPr>
        <p:spPr/>
        <p:txBody>
          <a:bodyPr/>
          <a:lstStyle/>
          <a:p>
            <a:r>
              <a:rPr lang="en-US" smtClean="0"/>
              <a:t>Tuulikki Mikkola, Lapin yliopisto</a:t>
            </a:r>
            <a:endParaRPr lang="en-US"/>
          </a:p>
        </p:txBody>
      </p:sp>
    </p:spTree>
    <p:extLst>
      <p:ext uri="{BB962C8B-B14F-4D97-AF65-F5344CB8AC3E}">
        <p14:creationId xmlns:p14="http://schemas.microsoft.com/office/powerpoint/2010/main" val="1004782527"/>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856"/>
            <a:ext cx="8229600" cy="1143000"/>
          </a:xfrm>
        </p:spPr>
        <p:txBody>
          <a:bodyPr/>
          <a:lstStyle/>
          <a:p>
            <a:r>
              <a:rPr lang="fi-FI" dirty="0" smtClean="0"/>
              <a:t>KKO 2013:34</a:t>
            </a:r>
            <a:endParaRPr lang="en-US" dirty="0"/>
          </a:p>
        </p:txBody>
      </p:sp>
      <p:sp>
        <p:nvSpPr>
          <p:cNvPr id="3" name="Content Placeholder 2"/>
          <p:cNvSpPr>
            <a:spLocks noGrp="1"/>
          </p:cNvSpPr>
          <p:nvPr>
            <p:ph idx="1"/>
          </p:nvPr>
        </p:nvSpPr>
        <p:spPr>
          <a:xfrm>
            <a:off x="251520" y="908720"/>
            <a:ext cx="8640960" cy="5544616"/>
          </a:xfrm>
        </p:spPr>
        <p:txBody>
          <a:bodyPr>
            <a:normAutofit fontScale="77500" lnSpcReduction="20000"/>
          </a:bodyPr>
          <a:lstStyle/>
          <a:p>
            <a:r>
              <a:rPr lang="fi-FI" dirty="0"/>
              <a:t>Puolisoiden avioliitto oli kestänyt yli 30 vuotta ja sen aikana hankittu omaisuus oli pääosin puolisoiden yhteistä. Ositustoimituksessa vaimo vaati, että hänen perimänsä kiinteistö ja puolet yhteisesti omistetusta kesämökkikiinteistöstä määrätään omaisuudeksi, johon miehellä ei ole avio-oikeutta. Pesänjakajan soviteltua ositusta määräämällä vaimon aviovarallisuuden ulkopuolelle jääväksi omaisuudeksi kaksi kolmasosaa tämän perintönä saamasta kiinteistöstä käräjäoikeus kumosi </a:t>
            </a:r>
            <a:r>
              <a:rPr lang="fi-FI" dirty="0" smtClean="0"/>
              <a:t>osituksen </a:t>
            </a:r>
            <a:r>
              <a:rPr lang="fi-FI" dirty="0"/>
              <a:t>tältä osin. Hovioikeus, jossa vaimo edelleen toisti alkuperäisen sovitteluvaatimuksensa, pysytti ratkaisun. Korkeimmassa oikeudessa vaimo vaati </a:t>
            </a:r>
            <a:r>
              <a:rPr lang="fi-FI" dirty="0" smtClean="0"/>
              <a:t>osituksen </a:t>
            </a:r>
            <a:r>
              <a:rPr lang="fi-FI" dirty="0"/>
              <a:t>sovittelua siten, että laskennallisesta tasingosta miehelle vähennetään puolet vaimon perimän kiinteistön arvosta.</a:t>
            </a:r>
          </a:p>
          <a:p>
            <a:r>
              <a:rPr lang="fi-FI" dirty="0"/>
              <a:t>Kysymys siitä, oliko sovitteluvaatimuksen muuttaminen sanotuin tavoin Korkeimmassa oikeudessa sallittua. Kysymys myös </a:t>
            </a:r>
            <a:r>
              <a:rPr lang="fi-FI" dirty="0" smtClean="0"/>
              <a:t>osituksen </a:t>
            </a:r>
            <a:r>
              <a:rPr lang="fi-FI" dirty="0"/>
              <a:t>sovittelun edellytyksistä.</a:t>
            </a:r>
          </a:p>
          <a:p>
            <a:endParaRPr lang="en-US" dirty="0"/>
          </a:p>
        </p:txBody>
      </p:sp>
    </p:spTree>
    <p:extLst>
      <p:ext uri="{BB962C8B-B14F-4D97-AF65-F5344CB8AC3E}">
        <p14:creationId xmlns:p14="http://schemas.microsoft.com/office/powerpoint/2010/main" val="4209933449"/>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23528" y="260648"/>
            <a:ext cx="8712968" cy="5904656"/>
          </a:xfrm>
        </p:spPr>
        <p:txBody>
          <a:bodyPr>
            <a:normAutofit fontScale="70000" lnSpcReduction="20000"/>
          </a:bodyPr>
          <a:lstStyle/>
          <a:p>
            <a:r>
              <a:rPr lang="fi-FI" dirty="0"/>
              <a:t>17. Pesänjakajan tekemän osituslaskelman mukaan Lea H:n omaisuuden säästö on ollut 408 845,74 euroa ja Hannu H:n omaisuuden säästö 206 575,64 euroa. Kummankin jako-osuudeksi on tällöin muodostunut 307 710,69 euroa. Lea H:n suoritettavan tasingon määräksi tuli siten </a:t>
            </a:r>
            <a:r>
              <a:rPr lang="fi-FI" dirty="0" smtClean="0"/>
              <a:t>osituksen </a:t>
            </a:r>
            <a:r>
              <a:rPr lang="fi-FI" dirty="0"/>
              <a:t>normaalisääntöjen mukaan 101 135,05 euroa. Taipale 3 -niminen tila on osituksessa arvioitu 216 000 euron arvoiseksi. Puolisoiden omaisuuksien säästöjen erotus johtuu siten pääosin tämän tilan arvosta.</a:t>
            </a:r>
          </a:p>
          <a:p>
            <a:r>
              <a:rPr lang="fi-FI" dirty="0"/>
              <a:t>18. H:n puolisoiden avioliitto on kestänyt pitkään, yli 30 vuotta. He ovat toimineet ammateissa, joissa heidän tulotasonsa on ollut hyvä. Kumpikin on osaltaan toiminut yhteisen talouden hyväksi ja yhteisen omaisuuden kartuttamiseksi. Heidän avioliiton aikana hankkimansa omaisuus on pääasiassa yhteistä. Nämä ovat seikkoja, jotka puhuvat sovittelua vastaan.</a:t>
            </a:r>
          </a:p>
          <a:p>
            <a:r>
              <a:rPr lang="fi-FI" dirty="0"/>
              <a:t>19. Sovittelua vastaan puhuu lisäksi se, että myös Hannu H:n varoihin kuuluu osuus hänen isänsä kuolinpesässä. Pesänjakaja on sovitellut ositusta myös tältä osin ja katsonut osuuden omaisuudeksi, johon Lea H:lla ei ollut avio-oikeutta. Alemmat oikeudet ovat kuitenkin kumonneet sovittelun myös tältä osin. Pesäosuuden arvoksi on osituksessa katsottu 10 000 euroa.</a:t>
            </a:r>
          </a:p>
          <a:p>
            <a:endParaRPr lang="en-US" dirty="0"/>
          </a:p>
        </p:txBody>
      </p:sp>
    </p:spTree>
    <p:extLst>
      <p:ext uri="{BB962C8B-B14F-4D97-AF65-F5344CB8AC3E}">
        <p14:creationId xmlns:p14="http://schemas.microsoft.com/office/powerpoint/2010/main" val="12855175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95536" y="548680"/>
            <a:ext cx="8496944" cy="5544616"/>
          </a:xfrm>
        </p:spPr>
        <p:txBody>
          <a:bodyPr>
            <a:normAutofit fontScale="85000" lnSpcReduction="20000"/>
          </a:bodyPr>
          <a:lstStyle/>
          <a:p>
            <a:r>
              <a:rPr lang="fi-FI" dirty="0"/>
              <a:t>KHO 2003:69: A haki X:n maistraatin henkikirjoittajan suorittaman avioliittoon vihkimisen purkamista hallintolainkäyttölain 63 §:n nojalla. Hallintolainkäyttölaissa säädetyllä ylimääräisellä muutoksenhakukeinolla saa hakea muutosta hallintoasiassa tehtyyn lainvoiman saaneeseen päätökseen. Koska avioliittolain säännösten mukaan avioliittoon vihkiminen on kihlakumppanien välinen yksityisoikeudellinen toimi, joka tehdään vihkimisviranomaisen myötävaikutuksella, henkikirjoittajan suorittama </a:t>
            </a:r>
            <a:r>
              <a:rPr lang="fi-FI" u="sng" dirty="0"/>
              <a:t>avioliittoon vihkiminen ei ole hallintolainkäyttölaissa tarkoitettu hallintoasiassa tehty päätös, eikä sen purkamista koskevan hakemuksen tutkiminen näin ollen kuulunut korkeimman hallinto-oikeuden toimivaltaan</a:t>
            </a:r>
            <a:endParaRPr lang="en-US" u="sng" dirty="0"/>
          </a:p>
        </p:txBody>
      </p:sp>
    </p:spTree>
    <p:extLst>
      <p:ext uri="{BB962C8B-B14F-4D97-AF65-F5344CB8AC3E}">
        <p14:creationId xmlns:p14="http://schemas.microsoft.com/office/powerpoint/2010/main" val="356887881"/>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fi-FI" dirty="0"/>
              <a:t>21. Puolisoilla on kummallakin siinä määrin omaisuutta, ettei </a:t>
            </a:r>
            <a:r>
              <a:rPr lang="fi-FI" dirty="0" smtClean="0"/>
              <a:t>osituksen lopputulos </a:t>
            </a:r>
            <a:r>
              <a:rPr lang="fi-FI" dirty="0"/>
              <a:t>sinänsä muodostu kohtuuttomaksi, vaikka ositusta ei sovitella. Lea H on kuitenkin vasta ositusperusteen synnyttyä saanut perityn omaisuuden hallintaansa. Sen arvo on huomattava hänen muuhun omaisuuteensa nähden. Peritystä omaisuudesta johtuen Lea H:n avio-oikeuden alaisen omaisuuden säästö on suurempi kuin Hannu H:n. Hannu H ei ole vaikuttanut Lea H:n perintönä saaman omaisuuden kertymiseen tai säilyttämiseen. Korkein oikeus katsoo, että Hannu H saisi näissä olosuhteissa perusteettomasti taloudellista etua, ellei ositusta soviteltaisi. Se, että Hannu H:n osuus isänsä kuolinpesässä jää sovittelun ulkopuolelle, ei vaikuta tähän arvioon, koska kuolinpesäosuuden arvo on Taipale 3 -nimisen tilan arvoon nähden pieni. Sen vuoksi Korkein oikeus päätyy siihen, että ositusta on soviteltava.</a:t>
            </a:r>
            <a:endParaRPr lang="en-US" dirty="0"/>
          </a:p>
        </p:txBody>
      </p:sp>
    </p:spTree>
    <p:extLst>
      <p:ext uri="{BB962C8B-B14F-4D97-AF65-F5344CB8AC3E}">
        <p14:creationId xmlns:p14="http://schemas.microsoft.com/office/powerpoint/2010/main" val="4128658329"/>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2016:67</a:t>
            </a:r>
            <a:endParaRPr lang="fi-FI" dirty="0"/>
          </a:p>
        </p:txBody>
      </p:sp>
      <p:sp>
        <p:nvSpPr>
          <p:cNvPr id="3" name="Sisällön paikkamerkki 2"/>
          <p:cNvSpPr>
            <a:spLocks noGrp="1"/>
          </p:cNvSpPr>
          <p:nvPr>
            <p:ph idx="1"/>
          </p:nvPr>
        </p:nvSpPr>
        <p:spPr>
          <a:xfrm>
            <a:off x="251520" y="1268760"/>
            <a:ext cx="8712968" cy="5328592"/>
          </a:xfrm>
        </p:spPr>
        <p:txBody>
          <a:bodyPr>
            <a:normAutofit fontScale="70000" lnSpcReduction="20000"/>
          </a:bodyPr>
          <a:lstStyle/>
          <a:p>
            <a:r>
              <a:rPr lang="fi-FI" dirty="0"/>
              <a:t>A:n ja B:n välillä toimitettiin ositus avioeron perusteella. Ositettavaan omaisuuteen kuului B:n omistama kommandiittiyhtiö. Se oli ottanut kaksi vapaaehtoista eläkevakuutusta, joissa B oli edunsaajana.</a:t>
            </a:r>
          </a:p>
          <a:p>
            <a:r>
              <a:rPr lang="fi-FI" dirty="0"/>
              <a:t>Korkein oikeus katsoi ratkaisusta tarkemmin ilmenevillä perusteilla, että eläkevakuutusten takaisinostoarvot oli otettava huomioon kommandiittiyhtiön arvoa osituksessa määritettäessä. Takaisinostoarvoista oli kuitenkin vähennettävä niihin liittyvä piilevä verovelka.</a:t>
            </a:r>
          </a:p>
          <a:p>
            <a:r>
              <a:rPr lang="fi-FI" dirty="0"/>
              <a:t>Eläkevakuutusten huomioon ottamisen seurauksena B joutuisi maksamaan A:lle tasinkona määrän, joka vastasi lähes puolta eläkevakuutusten nettoarvosta. Kun eläkevakuutukset muodostivat olennaisen osan B:n muutoin selvästi A:n lakimääräistä eläkettä alhaisemmasta eläketurvasta, eläkevakuutuksista johtuva tasingonmaksuvelvollisuus johtaisi B:n kannalta kohtuuttomaan lopputulokseen ja siihen, että A saisi perusteettomasti taloudellista etua. Siksi ositusta soviteltiin määräämällä, että B:n ei ollut maksettava tasinkoa A:lle.</a:t>
            </a:r>
          </a:p>
          <a:p>
            <a:endParaRPr lang="fi-FI" dirty="0"/>
          </a:p>
        </p:txBody>
      </p:sp>
    </p:spTree>
    <p:extLst>
      <p:ext uri="{BB962C8B-B14F-4D97-AF65-F5344CB8AC3E}">
        <p14:creationId xmlns:p14="http://schemas.microsoft.com/office/powerpoint/2010/main" val="4280141794"/>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KKOssa</a:t>
            </a:r>
            <a:endParaRPr lang="fi-FI" dirty="0"/>
          </a:p>
        </p:txBody>
      </p:sp>
      <p:sp>
        <p:nvSpPr>
          <p:cNvPr id="3" name="Sisällön paikkamerkki 2"/>
          <p:cNvSpPr>
            <a:spLocks noGrp="1"/>
          </p:cNvSpPr>
          <p:nvPr>
            <p:ph idx="1"/>
          </p:nvPr>
        </p:nvSpPr>
        <p:spPr/>
        <p:txBody>
          <a:bodyPr/>
          <a:lstStyle/>
          <a:p>
            <a:r>
              <a:rPr lang="fi-FI" dirty="0" smtClean="0"/>
              <a:t>Omistajan asema </a:t>
            </a:r>
            <a:r>
              <a:rPr lang="fi-FI" dirty="0" err="1" smtClean="0"/>
              <a:t>ky:ssä</a:t>
            </a:r>
            <a:endParaRPr lang="fi-FI" dirty="0" smtClean="0"/>
          </a:p>
          <a:p>
            <a:r>
              <a:rPr lang="fi-FI" dirty="0" smtClean="0"/>
              <a:t>Eläkevakuutus avio-oikeusjärjestelmässä</a:t>
            </a:r>
          </a:p>
          <a:p>
            <a:r>
              <a:rPr lang="fi-FI" dirty="0" smtClean="0"/>
              <a:t>Eläkevakuutuksen arvo</a:t>
            </a:r>
          </a:p>
          <a:p>
            <a:r>
              <a:rPr lang="fi-FI" dirty="0" smtClean="0"/>
              <a:t>Sovittelukynnys</a:t>
            </a:r>
          </a:p>
          <a:p>
            <a:r>
              <a:rPr lang="fi-FI" dirty="0" smtClean="0"/>
              <a:t>sovittelukeinot</a:t>
            </a:r>
            <a:endParaRPr lang="fi-FI" dirty="0"/>
          </a:p>
        </p:txBody>
      </p:sp>
    </p:spTree>
    <p:extLst>
      <p:ext uri="{BB962C8B-B14F-4D97-AF65-F5344CB8AC3E}">
        <p14:creationId xmlns:p14="http://schemas.microsoft.com/office/powerpoint/2010/main" val="1769693284"/>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Vaiheet</a:t>
            </a:r>
            <a:endParaRPr lang="fi-FI" dirty="0"/>
          </a:p>
        </p:txBody>
      </p:sp>
      <p:sp>
        <p:nvSpPr>
          <p:cNvPr id="3" name="Sisällön paikkamerkki 2"/>
          <p:cNvSpPr>
            <a:spLocks noGrp="1"/>
          </p:cNvSpPr>
          <p:nvPr>
            <p:ph idx="1"/>
          </p:nvPr>
        </p:nvSpPr>
        <p:spPr/>
        <p:txBody>
          <a:bodyPr>
            <a:normAutofit fontScale="92500"/>
          </a:bodyPr>
          <a:lstStyle/>
          <a:p>
            <a:r>
              <a:rPr lang="fi-FI" dirty="0" smtClean="0"/>
              <a:t>Avioliitto 22 vuotta, ei avioehtoa</a:t>
            </a:r>
          </a:p>
          <a:p>
            <a:r>
              <a:rPr lang="fi-FI" dirty="0" smtClean="0"/>
              <a:t>A työskennellyt kaupungin palveluksessa, B harjoitti yritystoimintaa X </a:t>
            </a:r>
            <a:r>
              <a:rPr lang="fi-FI" dirty="0" err="1" smtClean="0"/>
              <a:t>ky:ssä</a:t>
            </a:r>
            <a:r>
              <a:rPr lang="fi-FI" dirty="0" smtClean="0"/>
              <a:t>, jonka ainoa vastuunalainen yhtiömies oli</a:t>
            </a:r>
          </a:p>
          <a:p>
            <a:r>
              <a:rPr lang="fi-FI" dirty="0" smtClean="0"/>
              <a:t>A vaati että x </a:t>
            </a:r>
            <a:r>
              <a:rPr lang="fi-FI" dirty="0" err="1" smtClean="0"/>
              <a:t>ky:n</a:t>
            </a:r>
            <a:r>
              <a:rPr lang="fi-FI" dirty="0" smtClean="0"/>
              <a:t> ottamat vapaaehtoiset eläkevakuutukset tuli ottaa osituksessa huomioon takaisinostoarvostaan, josta ei tullut vähentää mahdollisia tulevia veroseuraamuksia, B vastusti ja vaati osituksen sovittelua</a:t>
            </a:r>
            <a:endParaRPr lang="fi-FI" dirty="0"/>
          </a:p>
        </p:txBody>
      </p:sp>
    </p:spTree>
    <p:extLst>
      <p:ext uri="{BB962C8B-B14F-4D97-AF65-F5344CB8AC3E}">
        <p14:creationId xmlns:p14="http://schemas.microsoft.com/office/powerpoint/2010/main" val="4266843455"/>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0" y="0"/>
            <a:ext cx="8968154" cy="6604000"/>
          </a:xfrm>
        </p:spPr>
        <p:txBody>
          <a:bodyPr>
            <a:normAutofit/>
          </a:bodyPr>
          <a:lstStyle/>
          <a:p>
            <a:r>
              <a:rPr lang="fi-FI" dirty="0" smtClean="0"/>
              <a:t>Pesänjakaja: vapaaehtoiset </a:t>
            </a:r>
            <a:r>
              <a:rPr lang="fi-FI" dirty="0"/>
              <a:t>eläkevakuutukset tuli osituksessa ottaa huomioon takaisinostoarvostaan 167 106,02 eurosta, mistä määrästä oli vähennettävä takaisinostoon liittyvä piilevä verovelka. </a:t>
            </a:r>
            <a:endParaRPr lang="fi-FI" dirty="0" smtClean="0"/>
          </a:p>
          <a:p>
            <a:r>
              <a:rPr lang="fi-FI" dirty="0" smtClean="0"/>
              <a:t>Hylkäsi </a:t>
            </a:r>
            <a:r>
              <a:rPr lang="fi-FI" dirty="0"/>
              <a:t>sovitteluvaatimuksen</a:t>
            </a:r>
          </a:p>
          <a:p>
            <a:endParaRPr lang="fi-FI" dirty="0"/>
          </a:p>
        </p:txBody>
      </p:sp>
    </p:spTree>
    <p:extLst>
      <p:ext uri="{BB962C8B-B14F-4D97-AF65-F5344CB8AC3E}">
        <p14:creationId xmlns:p14="http://schemas.microsoft.com/office/powerpoint/2010/main" val="787788676"/>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278343" y="274638"/>
            <a:ext cx="8733009" cy="6370273"/>
          </a:xfrm>
        </p:spPr>
        <p:txBody>
          <a:bodyPr>
            <a:normAutofit/>
          </a:bodyPr>
          <a:lstStyle/>
          <a:p>
            <a:r>
              <a:rPr lang="fi-FI" b="1" dirty="0" err="1" smtClean="0"/>
              <a:t>KäO</a:t>
            </a:r>
            <a:r>
              <a:rPr lang="fi-FI" dirty="0" smtClean="0"/>
              <a:t>: X </a:t>
            </a:r>
            <a:r>
              <a:rPr lang="fi-FI" dirty="0" err="1"/>
              <a:t>Ky:n</a:t>
            </a:r>
            <a:r>
              <a:rPr lang="fi-FI" dirty="0"/>
              <a:t> ottamien vapaaehtoisten eläkevakuutusten omistaja oli kommandiittiyhtiö. Niiden arvo oli sen vuoksi osituslaskelmassa lisättävä B:n vastuunalaisen yhtiömiehen yhtiöosuuden arvoon. </a:t>
            </a:r>
            <a:endParaRPr lang="fi-FI" dirty="0" smtClean="0"/>
          </a:p>
          <a:p>
            <a:r>
              <a:rPr lang="fi-FI" u="sng" dirty="0" smtClean="0"/>
              <a:t>Vahvan </a:t>
            </a:r>
            <a:r>
              <a:rPr lang="fi-FI" u="sng" dirty="0"/>
              <a:t>pääsäännön mukaan sijoituksen realisoinnista aiheutuvaa tulevaa veroa ei oteta osituslaskelmassa huomioon</a:t>
            </a:r>
            <a:r>
              <a:rPr lang="fi-FI" u="sng" dirty="0" smtClean="0"/>
              <a:t>.</a:t>
            </a:r>
            <a:endParaRPr lang="fi-FI" u="sng" dirty="0"/>
          </a:p>
          <a:p>
            <a:r>
              <a:rPr lang="fi-FI" dirty="0" smtClean="0">
                <a:sym typeface="Wingdings"/>
              </a:rPr>
              <a:t>Spekulatiivisuuden vuoksi </a:t>
            </a:r>
            <a:r>
              <a:rPr lang="fi-FI" dirty="0" smtClean="0"/>
              <a:t>vakuutussäästöjen </a:t>
            </a:r>
            <a:r>
              <a:rPr lang="fi-FI" dirty="0"/>
              <a:t>yhteismäärästä ei tullut vähentää arvioidun veron osuutta.</a:t>
            </a:r>
          </a:p>
          <a:p>
            <a:r>
              <a:rPr lang="fi-FI" dirty="0" smtClean="0"/>
              <a:t>Hylkäsi sovitteluvaatimuksen</a:t>
            </a:r>
            <a:endParaRPr lang="fi-FI" dirty="0"/>
          </a:p>
          <a:p>
            <a:endParaRPr lang="fi-FI" dirty="0"/>
          </a:p>
        </p:txBody>
      </p:sp>
    </p:spTree>
    <p:extLst>
      <p:ext uri="{BB962C8B-B14F-4D97-AF65-F5344CB8AC3E}">
        <p14:creationId xmlns:p14="http://schemas.microsoft.com/office/powerpoint/2010/main" val="1918139751"/>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1" y="274638"/>
            <a:ext cx="9144000" cy="6679245"/>
          </a:xfrm>
        </p:spPr>
        <p:txBody>
          <a:bodyPr>
            <a:noAutofit/>
          </a:bodyPr>
          <a:lstStyle/>
          <a:p>
            <a:r>
              <a:rPr lang="fi-FI" sz="2800" b="1" dirty="0" smtClean="0"/>
              <a:t>HO:</a:t>
            </a:r>
            <a:r>
              <a:rPr lang="fi-FI" sz="2800" dirty="0" smtClean="0"/>
              <a:t> pääsääntö</a:t>
            </a:r>
            <a:r>
              <a:rPr lang="fi-FI" sz="2800" dirty="0"/>
              <a:t>, jonka mukaan mahdollisille tuleville veroille ei anneta osituksessa omaisuuden arvostamisessa </a:t>
            </a:r>
            <a:r>
              <a:rPr lang="fi-FI" sz="2800" dirty="0" smtClean="0"/>
              <a:t>merkitystä.. Mahdolliset </a:t>
            </a:r>
            <a:r>
              <a:rPr lang="fi-FI" sz="2800" dirty="0"/>
              <a:t>veroseuraamukset eivät olleet </a:t>
            </a:r>
            <a:r>
              <a:rPr lang="fi-FI" sz="2800" dirty="0" smtClean="0"/>
              <a:t>ositushetkellä toteutuneita</a:t>
            </a:r>
            <a:r>
              <a:rPr lang="fi-FI" sz="2800" dirty="0"/>
              <a:t>, vaan ne olivat </a:t>
            </a:r>
            <a:r>
              <a:rPr lang="fi-FI" sz="2800" dirty="0" smtClean="0"/>
              <a:t>tuolloin vielä </a:t>
            </a:r>
            <a:r>
              <a:rPr lang="fi-FI" sz="2800" dirty="0"/>
              <a:t>piileviä ja määrältään epävarmoja kustannuksia. </a:t>
            </a:r>
            <a:endParaRPr lang="fi-FI" sz="2800" dirty="0" smtClean="0"/>
          </a:p>
          <a:p>
            <a:r>
              <a:rPr lang="fi-FI" sz="2800" dirty="0" smtClean="0"/>
              <a:t>Lisäksi </a:t>
            </a:r>
            <a:r>
              <a:rPr lang="fi-FI" sz="2800" dirty="0"/>
              <a:t>huomiota voitiin kiinnittää siihen, että osituksessa oli mahdollista tasata piilevät veroseuraamukset luovuttamalla tasinkona puolisolle osa sellaisesta omaisuudesta, johon tulevat veroseuraamukset liittyivät</a:t>
            </a:r>
            <a:r>
              <a:rPr lang="fi-FI" sz="2800" dirty="0" smtClean="0"/>
              <a:t>.</a:t>
            </a:r>
          </a:p>
          <a:p>
            <a:r>
              <a:rPr lang="fi-FI" sz="2800" dirty="0" err="1" smtClean="0"/>
              <a:t>Jtk</a:t>
            </a:r>
            <a:r>
              <a:rPr lang="fi-FI" sz="2800" dirty="0" smtClean="0"/>
              <a:t> </a:t>
            </a:r>
            <a:r>
              <a:rPr lang="fi-FI" sz="2800" dirty="0" smtClean="0">
                <a:sym typeface="Wingdings"/>
              </a:rPr>
              <a:t></a:t>
            </a:r>
            <a:endParaRPr lang="fi-FI" sz="2800" dirty="0"/>
          </a:p>
        </p:txBody>
      </p:sp>
    </p:spTree>
    <p:extLst>
      <p:ext uri="{BB962C8B-B14F-4D97-AF65-F5344CB8AC3E}">
        <p14:creationId xmlns:p14="http://schemas.microsoft.com/office/powerpoint/2010/main" val="3601471455"/>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226154" y="452272"/>
            <a:ext cx="8460646" cy="5673892"/>
          </a:xfrm>
        </p:spPr>
        <p:txBody>
          <a:bodyPr>
            <a:normAutofit lnSpcReduction="10000"/>
          </a:bodyPr>
          <a:lstStyle/>
          <a:p>
            <a:r>
              <a:rPr lang="fi-FI" dirty="0"/>
              <a:t>Vapaaehtoinen eläkevakuutus ei ollut kuitenkaan verrattavissa sijoitustuotteena kiinteistöihin tai muihin sellaisiin varallisuusmuotoihin, joihin investoitiin jopa sukupolvesta toiseen omaisuuden varallisuusarvon säilyttämiseksi ja sen kasvattamiseksi ja joita voitiin hyödyntää monella vaihtoehtoisella </a:t>
            </a:r>
            <a:r>
              <a:rPr lang="fi-FI" dirty="0" smtClean="0"/>
              <a:t>tavalla</a:t>
            </a:r>
            <a:r>
              <a:rPr lang="is-IS" dirty="0" smtClean="0"/>
              <a:t>…</a:t>
            </a:r>
          </a:p>
          <a:p>
            <a:r>
              <a:rPr lang="fi-FI" dirty="0" smtClean="0"/>
              <a:t>Asiassa </a:t>
            </a:r>
            <a:r>
              <a:rPr lang="fi-FI" dirty="0"/>
              <a:t>ei ollut myöskään esitetty selvitystä siitä, että eläkevakuutuksille olisi muodostunut sellaiset yleiset markkinat, joiden perusteella käypä hinta voitaisiin määrittää.</a:t>
            </a:r>
          </a:p>
        </p:txBody>
      </p:sp>
    </p:spTree>
    <p:extLst>
      <p:ext uri="{BB962C8B-B14F-4D97-AF65-F5344CB8AC3E}">
        <p14:creationId xmlns:p14="http://schemas.microsoft.com/office/powerpoint/2010/main" val="2846900623"/>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0" y="0"/>
            <a:ext cx="8686800" cy="6697096"/>
          </a:xfrm>
        </p:spPr>
        <p:txBody>
          <a:bodyPr>
            <a:normAutofit fontScale="92500" lnSpcReduction="20000"/>
          </a:bodyPr>
          <a:lstStyle/>
          <a:p>
            <a:r>
              <a:rPr lang="fi-FI" sz="3400" dirty="0" smtClean="0"/>
              <a:t>Varallisuuden </a:t>
            </a:r>
            <a:r>
              <a:rPr lang="fi-FI" sz="3400" dirty="0"/>
              <a:t>käyttäminen ei tässä tapauksessa ollut mahdollista missään muodossa ilman </a:t>
            </a:r>
            <a:r>
              <a:rPr lang="fi-FI" sz="3400" dirty="0" smtClean="0"/>
              <a:t>veroseuraamuksia.</a:t>
            </a:r>
            <a:endParaRPr lang="fi-FI" sz="3400" dirty="0"/>
          </a:p>
          <a:p>
            <a:r>
              <a:rPr lang="fi-FI" sz="3400" dirty="0"/>
              <a:t>Veroseuraamuksen tasaaminen osin A:n kannettavaksi ei tässä tilanteessa ollut mahdollista myöskään maksamalla osaa tasingosta eläkevakuutuksilla. </a:t>
            </a:r>
            <a:endParaRPr lang="fi-FI" sz="3400" dirty="0" smtClean="0"/>
          </a:p>
          <a:p>
            <a:r>
              <a:rPr lang="fi-FI" sz="3400" dirty="0" smtClean="0"/>
              <a:t>Ottaen </a:t>
            </a:r>
            <a:r>
              <a:rPr lang="fi-FI" sz="3400" dirty="0"/>
              <a:t>huomioon veroseuraamusten vähäistä suurempi määrä niillä oli vaikutusta myös puolittamisperiaatteen ja omaisuuden oikeudenmukaisen jaon toteutumisen kannalta. </a:t>
            </a:r>
            <a:r>
              <a:rPr lang="fi-FI" sz="3400" dirty="0" smtClean="0">
                <a:sym typeface="Wingdings"/>
              </a:rPr>
              <a:t> </a:t>
            </a:r>
            <a:r>
              <a:rPr lang="fi-FI" sz="3400" dirty="0" smtClean="0"/>
              <a:t>X </a:t>
            </a:r>
            <a:r>
              <a:rPr lang="fi-FI" sz="3400" dirty="0" err="1"/>
              <a:t>Ky:n</a:t>
            </a:r>
            <a:r>
              <a:rPr lang="fi-FI" sz="3400" dirty="0"/>
              <a:t> omistamien eläkevakuutusten käyvässä arvossa tuli antaa tässä tapauksessa </a:t>
            </a:r>
            <a:r>
              <a:rPr lang="fi-FI" sz="3400" dirty="0">
                <a:solidFill>
                  <a:srgbClr val="FF0000"/>
                </a:solidFill>
              </a:rPr>
              <a:t>poikkeuksellisesti</a:t>
            </a:r>
            <a:r>
              <a:rPr lang="fi-FI" sz="3400" dirty="0"/>
              <a:t> merkitystä myös piilevälle verovelalle.</a:t>
            </a:r>
          </a:p>
          <a:p>
            <a:r>
              <a:rPr lang="fi-FI" sz="3400" dirty="0" smtClean="0"/>
              <a:t>Ei </a:t>
            </a:r>
            <a:r>
              <a:rPr lang="fi-FI" sz="3400" dirty="0"/>
              <a:t>hyväksynyt sovitteluvaatimusta</a:t>
            </a:r>
          </a:p>
          <a:p>
            <a:endParaRPr lang="fi-FI" dirty="0"/>
          </a:p>
        </p:txBody>
      </p:sp>
    </p:spTree>
    <p:extLst>
      <p:ext uri="{BB962C8B-B14F-4D97-AF65-F5344CB8AC3E}">
        <p14:creationId xmlns:p14="http://schemas.microsoft.com/office/powerpoint/2010/main" val="1876985273"/>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1" y="0"/>
            <a:ext cx="8929076" cy="6858000"/>
          </a:xfrm>
        </p:spPr>
        <p:txBody>
          <a:bodyPr>
            <a:normAutofit fontScale="85000" lnSpcReduction="20000"/>
          </a:bodyPr>
          <a:lstStyle/>
          <a:p>
            <a:r>
              <a:rPr lang="fi-FI" dirty="0" smtClean="0"/>
              <a:t>KKO:  </a:t>
            </a:r>
            <a:r>
              <a:rPr lang="fi-FI" b="1" dirty="0" smtClean="0"/>
              <a:t>KYSYMYS SIITÄ, ONKO AL 35.3 §:n mukaista omaisuutta</a:t>
            </a:r>
          </a:p>
          <a:p>
            <a:r>
              <a:rPr lang="fi-FI" dirty="0" smtClean="0"/>
              <a:t>16</a:t>
            </a:r>
            <a:r>
              <a:rPr lang="fi-FI" dirty="0"/>
              <a:t>. Vapaaehtoisen eläkevakuutuksen keskeisenä tarkoituksena on täydentää edunsaajaksi määrätyn henkilön eläketurvaa. </a:t>
            </a:r>
            <a:r>
              <a:rPr lang="fi-FI" u="sng" dirty="0"/>
              <a:t>Eläkevakuutuksia voidaan siten </a:t>
            </a:r>
            <a:r>
              <a:rPr lang="fi-FI" u="sng" dirty="0">
                <a:solidFill>
                  <a:schemeClr val="accent2"/>
                </a:solidFill>
              </a:rPr>
              <a:t>lähtökohtaisesti pitää sellaisina luonteeltaan henkilökohtaisina oikeuksina, joita </a:t>
            </a:r>
            <a:r>
              <a:rPr lang="fi-FI" u="sng" dirty="0" smtClean="0">
                <a:solidFill>
                  <a:schemeClr val="accent2"/>
                </a:solidFill>
              </a:rPr>
              <a:t>AL 35.3:ssa tarkoitetaan</a:t>
            </a:r>
            <a:r>
              <a:rPr lang="fi-FI" u="sng" dirty="0">
                <a:solidFill>
                  <a:schemeClr val="accent2"/>
                </a:solidFill>
              </a:rPr>
              <a:t>.</a:t>
            </a:r>
          </a:p>
          <a:p>
            <a:r>
              <a:rPr lang="fi-FI" dirty="0"/>
              <a:t>17. </a:t>
            </a:r>
            <a:r>
              <a:rPr lang="fi-FI" dirty="0" smtClean="0"/>
              <a:t>kuitenkin </a:t>
            </a:r>
            <a:r>
              <a:rPr lang="fi-FI" dirty="0"/>
              <a:t>merkitystä myös </a:t>
            </a:r>
            <a:r>
              <a:rPr lang="fi-FI" dirty="0" smtClean="0"/>
              <a:t>sijoitusvarallisuutena.. </a:t>
            </a:r>
            <a:r>
              <a:rPr lang="fi-FI" dirty="0"/>
              <a:t>Lisäksi tässä tapauksessa </a:t>
            </a:r>
            <a:r>
              <a:rPr lang="fi-FI" u="sng" dirty="0"/>
              <a:t>kummallakin vapaaehtoisella eläkevakuutuksella on selvitetty olevan sellaista varallisuusarvoa, josta B voi omistamansa kommandiittiyhtiön puolesta tietyin edellytyksin määrätä. </a:t>
            </a:r>
            <a:endParaRPr lang="fi-FI" u="sng" dirty="0" smtClean="0"/>
          </a:p>
          <a:p>
            <a:r>
              <a:rPr lang="fi-FI" dirty="0" smtClean="0"/>
              <a:t>Nämä </a:t>
            </a:r>
            <a:r>
              <a:rPr lang="fi-FI" dirty="0"/>
              <a:t>seikat huomioon </a:t>
            </a:r>
            <a:r>
              <a:rPr lang="fi-FI" dirty="0" smtClean="0"/>
              <a:t>ottaen.. säännösten </a:t>
            </a:r>
            <a:r>
              <a:rPr lang="fi-FI" dirty="0"/>
              <a:t>soveltaminen, jotka koskevat avio-oikeuden alaisen omaisuuden huomioon ottamista osituksessa, ei ole avioliittolain 35 §:n 3 momentissa tarkoitetulla tavalla vastoin sitä, mitä tällaisista eläkevakuutuksista erityisesti on </a:t>
            </a:r>
            <a:r>
              <a:rPr lang="fi-FI" dirty="0" smtClean="0"/>
              <a:t>voimassa</a:t>
            </a:r>
            <a:r>
              <a:rPr lang="fi-FI" dirty="0"/>
              <a:t> </a:t>
            </a:r>
            <a:r>
              <a:rPr lang="fi-FI" dirty="0" smtClean="0">
                <a:sym typeface="Wingdings"/>
              </a:rPr>
              <a:t></a:t>
            </a:r>
            <a:r>
              <a:rPr lang="fi-FI" dirty="0" smtClean="0"/>
              <a:t> tulee </a:t>
            </a:r>
            <a:r>
              <a:rPr lang="fi-FI" dirty="0"/>
              <a:t>ottaa takaisinostoarvostaan huomioon B:n omistaman kommandiittiyhtiön arvoa osituksessa määritettäessä.</a:t>
            </a:r>
          </a:p>
        </p:txBody>
      </p:sp>
    </p:spTree>
    <p:extLst>
      <p:ext uri="{BB962C8B-B14F-4D97-AF65-F5344CB8AC3E}">
        <p14:creationId xmlns:p14="http://schemas.microsoft.com/office/powerpoint/2010/main" val="22372455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79512" y="116632"/>
            <a:ext cx="8784976" cy="6264696"/>
          </a:xfrm>
        </p:spPr>
        <p:txBody>
          <a:bodyPr>
            <a:normAutofit fontScale="92500" lnSpcReduction="20000"/>
          </a:bodyPr>
          <a:lstStyle/>
          <a:p>
            <a:r>
              <a:rPr lang="fi-FI" b="1" cap="all" dirty="0"/>
              <a:t>lauantai 31. joulukuuta 2011</a:t>
            </a:r>
          </a:p>
          <a:p>
            <a:r>
              <a:rPr lang="fi-FI" b="1" dirty="0">
                <a:hlinkClick r:id="rId2"/>
              </a:rPr>
              <a:t>Ilkka: Yhä useampi nai ulkomaalaisen</a:t>
            </a:r>
            <a:endParaRPr lang="fi-FI" b="1" dirty="0"/>
          </a:p>
          <a:p>
            <a:r>
              <a:rPr lang="fi-FI" dirty="0" smtClean="0"/>
              <a:t>Monikulttuuristen </a:t>
            </a:r>
            <a:r>
              <a:rPr lang="fi-FI" dirty="0"/>
              <a:t>avioliittojen määrä on viisinkertaistunut kahdenkymmenen viime vuoden aikana. </a:t>
            </a:r>
            <a:r>
              <a:rPr lang="fi-FI" dirty="0" smtClean="0"/>
              <a:t>Suurin </a:t>
            </a:r>
            <a:r>
              <a:rPr lang="fi-FI" dirty="0"/>
              <a:t>osa suomalaisten ulkomaalaisista puolisoista on juuriltaan thaimaalainen, venäläinen tai turkkilainen. Monikulttuurisessa avioliitossa ero on kolme kertaa todennäköisempi kuin samasta kulttuurista olevien liitossa</a:t>
            </a:r>
            <a:r>
              <a:rPr lang="fi-FI" dirty="0" smtClean="0"/>
              <a:t>.</a:t>
            </a:r>
            <a:r>
              <a:rPr lang="fi-FI" dirty="0"/>
              <a:t/>
            </a:r>
            <a:br>
              <a:rPr lang="fi-FI" dirty="0"/>
            </a:br>
            <a:r>
              <a:rPr lang="fi-FI" dirty="0"/>
              <a:t/>
            </a:r>
            <a:br>
              <a:rPr lang="fi-FI" dirty="0"/>
            </a:br>
            <a:r>
              <a:rPr lang="fi-FI" dirty="0"/>
              <a:t>Monikulttuurisen avioliiton suurin haaste on keskusteleminen, sillä yhteistä kieltä ei aina ole</a:t>
            </a:r>
            <a:r>
              <a:rPr lang="fi-FI" dirty="0" smtClean="0"/>
              <a:t>.</a:t>
            </a:r>
          </a:p>
          <a:p>
            <a:r>
              <a:rPr lang="fi-FI" dirty="0"/>
              <a:t>Ulkomaalaisia puolisoita tulee käytännössä maista, jotka hyväksyvät ulkomaalaispuolisot. Siksi Suomeen tulee vaimoja Thaimaasta, muttei juuri Afganistanista.</a:t>
            </a:r>
          </a:p>
          <a:p>
            <a:endParaRPr lang="fi-FI" dirty="0"/>
          </a:p>
          <a:p>
            <a:endParaRPr lang="en-US" dirty="0"/>
          </a:p>
        </p:txBody>
      </p:sp>
    </p:spTree>
    <p:extLst>
      <p:ext uri="{BB962C8B-B14F-4D97-AF65-F5344CB8AC3E}">
        <p14:creationId xmlns:p14="http://schemas.microsoft.com/office/powerpoint/2010/main" val="162471724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150881" y="0"/>
            <a:ext cx="8901962" cy="6858000"/>
          </a:xfrm>
        </p:spPr>
        <p:txBody>
          <a:bodyPr>
            <a:normAutofit fontScale="77500" lnSpcReduction="20000"/>
          </a:bodyPr>
          <a:lstStyle/>
          <a:p>
            <a:r>
              <a:rPr lang="fi-FI" b="1" dirty="0" smtClean="0"/>
              <a:t>KYSYMYS PIILEVÄN VEROVELAN HUOMIOIMISESTA OSITUSLASKELMASSA</a:t>
            </a:r>
          </a:p>
          <a:p>
            <a:r>
              <a:rPr lang="fi-FI" dirty="0" smtClean="0"/>
              <a:t>21. </a:t>
            </a:r>
            <a:r>
              <a:rPr lang="fi-FI" u="sng" dirty="0" smtClean="0"/>
              <a:t>ositustilanteet </a:t>
            </a:r>
            <a:r>
              <a:rPr lang="fi-FI" u="sng" dirty="0"/>
              <a:t>vaihtelevat ja myös eri omaisuuslajien verokohteluun vaikuttavat monet seikat. Yleistä, kaikkiin ositustilanteisiin ja kaikkiin omaisuuslajeihin sopivaa oikeusohjetta piilevän verovelan huomioon ottamisesta omaisuuden arvon määrittämisessä ei sen vuoksi ole mahdollista antaa. Keskeistä piilevän verovelan huomioon ottamista arvioitaessa on se, mikä merkitys piilevällä verovelalla on ositusta koskevien avioliittolain säännösten tavoitteiden kannalta.</a:t>
            </a:r>
          </a:p>
          <a:p>
            <a:r>
              <a:rPr lang="fi-FI" dirty="0"/>
              <a:t>22. </a:t>
            </a:r>
            <a:r>
              <a:rPr lang="fi-FI" dirty="0" smtClean="0"/>
              <a:t>..eläkevakuutusten </a:t>
            </a:r>
            <a:r>
              <a:rPr lang="fi-FI" dirty="0"/>
              <a:t>säästöt ovat </a:t>
            </a:r>
            <a:r>
              <a:rPr lang="fi-FI" dirty="0" smtClean="0"/>
              <a:t>takaisinostettavissa.. Piilevän </a:t>
            </a:r>
            <a:r>
              <a:rPr lang="fi-FI" dirty="0"/>
              <a:t>verovelan määrä on </a:t>
            </a:r>
            <a:r>
              <a:rPr lang="fi-FI" dirty="0" smtClean="0"/>
              <a:t>huomattava</a:t>
            </a:r>
            <a:r>
              <a:rPr lang="is-IS" dirty="0" smtClean="0"/>
              <a:t>…</a:t>
            </a:r>
            <a:r>
              <a:rPr lang="fi-FI" dirty="0" smtClean="0"/>
              <a:t> omaisuuden </a:t>
            </a:r>
            <a:r>
              <a:rPr lang="fi-FI" dirty="0"/>
              <a:t>käyttöön liittyy joka tapauksessa piilevä, mutta todellinen verovelka.</a:t>
            </a:r>
          </a:p>
          <a:p>
            <a:r>
              <a:rPr lang="fi-FI" dirty="0"/>
              <a:t>23. </a:t>
            </a:r>
            <a:r>
              <a:rPr lang="fi-FI" dirty="0">
                <a:solidFill>
                  <a:srgbClr val="C0504D"/>
                </a:solidFill>
              </a:rPr>
              <a:t>Tällaisessa tapauksessa avioliittolain ositusta koskevien säännösten sisältämän </a:t>
            </a:r>
            <a:r>
              <a:rPr lang="fi-FI" u="sng" dirty="0">
                <a:solidFill>
                  <a:srgbClr val="C0504D"/>
                </a:solidFill>
              </a:rPr>
              <a:t>puolittamisperiaatteen mukainen ositustulos on mahdollista saavuttaa vain siten, että piilevä verovelka otetaan vähennyksenä huomioon vapaaehtoisten eläkevakuutusten arvoa määritettäessä.</a:t>
            </a:r>
            <a:r>
              <a:rPr lang="fi-FI" dirty="0">
                <a:solidFill>
                  <a:srgbClr val="C0504D"/>
                </a:solidFill>
              </a:rPr>
              <a:t> </a:t>
            </a:r>
          </a:p>
        </p:txBody>
      </p:sp>
    </p:spTree>
    <p:extLst>
      <p:ext uri="{BB962C8B-B14F-4D97-AF65-F5344CB8AC3E}">
        <p14:creationId xmlns:p14="http://schemas.microsoft.com/office/powerpoint/2010/main" val="3047117606"/>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176027" y="125748"/>
            <a:ext cx="8826521" cy="6488615"/>
          </a:xfrm>
        </p:spPr>
        <p:txBody>
          <a:bodyPr>
            <a:normAutofit fontScale="77500" lnSpcReduction="20000"/>
          </a:bodyPr>
          <a:lstStyle/>
          <a:p>
            <a:r>
              <a:rPr lang="fi-FI" b="1" dirty="0" smtClean="0"/>
              <a:t>OSITUKSEN SOVITTELU TÄSSÄ ASIASSA</a:t>
            </a:r>
          </a:p>
          <a:p>
            <a:r>
              <a:rPr lang="fi-FI" dirty="0"/>
              <a:t>32. </a:t>
            </a:r>
            <a:r>
              <a:rPr lang="fi-FI" dirty="0" smtClean="0"/>
              <a:t>B:n </a:t>
            </a:r>
            <a:r>
              <a:rPr lang="fi-FI" dirty="0"/>
              <a:t>varat ovat 47 919,69 euroa hänen avio-osaansa suuremmat. Mikäli vapaaehtoisia eläkevakuutuksia ei otettaisi osituksessa huomioon, kummankin puolison varat olisivat lähes yhtä suuret. B:lle määrätty tasingonmaksuvelvollisuus johtuu siten ennen kaikkea vapaaehtoisten eläkevakuutusten takaisinostoarvosta. </a:t>
            </a:r>
            <a:endParaRPr lang="fi-FI" dirty="0" smtClean="0"/>
          </a:p>
          <a:p>
            <a:r>
              <a:rPr lang="fi-FI" dirty="0" smtClean="0"/>
              <a:t>33</a:t>
            </a:r>
            <a:r>
              <a:rPr lang="fi-FI" dirty="0"/>
              <a:t>. </a:t>
            </a:r>
            <a:r>
              <a:rPr lang="fi-FI" u="sng" dirty="0"/>
              <a:t>B on esittänyt selvitystä siitä, että hänen lakisääteinen yrittäjän eläkkeensä on huomattavasti pienempi kuin A:n lakisääteinen työeläke</a:t>
            </a:r>
            <a:r>
              <a:rPr lang="fi-FI" dirty="0"/>
              <a:t>. Tässä tapauksessa vapaaehtoisten eläkevakuutusten ensisijainen tarkoitus, B:n lakimääräisen eläkkeen määrä huomioon ottaen, on turvata B:n toimeentuloa hänen jäätyään eläkkeelle. </a:t>
            </a:r>
            <a:r>
              <a:rPr lang="fi-FI" u="sng" dirty="0" smtClean="0"/>
              <a:t>Puolisoiden </a:t>
            </a:r>
            <a:r>
              <a:rPr lang="fi-FI" u="sng" dirty="0"/>
              <a:t>avioliitto oli kestänyt 22 vuotta. Hovioikeuden hyväksymistä käräjäoikeuden tuomion perusteluista ilmenevin tavoin kumpikin puoliso on avioliiton aikana toiminut kykyjensä mukaan yhteisen talouden hyväksi sekä omaisuuden kartuttamiseksi ja säilyttämiseksi. </a:t>
            </a:r>
            <a:r>
              <a:rPr lang="fi-FI" u="sng" dirty="0">
                <a:solidFill>
                  <a:srgbClr val="C0504D"/>
                </a:solidFill>
              </a:rPr>
              <a:t>Nämä seikat puoltavat sitä, että osituksen lopputuloksen tulisi olla mahdollisimman tasapuolinen myös puolisoiden eläketurvan osalta.</a:t>
            </a:r>
          </a:p>
        </p:txBody>
      </p:sp>
    </p:spTree>
    <p:extLst>
      <p:ext uri="{BB962C8B-B14F-4D97-AF65-F5344CB8AC3E}">
        <p14:creationId xmlns:p14="http://schemas.microsoft.com/office/powerpoint/2010/main" val="2465354911"/>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0" y="0"/>
            <a:ext cx="9143999" cy="6731886"/>
          </a:xfrm>
        </p:spPr>
        <p:txBody>
          <a:bodyPr>
            <a:normAutofit fontScale="85000" lnSpcReduction="20000"/>
          </a:bodyPr>
          <a:lstStyle/>
          <a:p>
            <a:r>
              <a:rPr lang="fi-FI" dirty="0"/>
              <a:t>34. Koska B:lle määrätty tasingonmaksuvelvollisuus käytännössä johtuu hänen eläkesäästöistään, </a:t>
            </a:r>
            <a:r>
              <a:rPr lang="fi-FI" dirty="0" smtClean="0"/>
              <a:t>B </a:t>
            </a:r>
            <a:r>
              <a:rPr lang="fi-FI" dirty="0"/>
              <a:t>joutuisi hänen eläketurvakseen tarkoitettujen säästöjen johdosta suorittamaan A:lle tasinkoa. Tämä vaikuttaisi hänen mahdollisuuksiinsa saavuttaa suunniteltu eläketurva, kun taas A ei osituksen johdosta joutuisi tinkimään omasta eläketurvastaan. Koska kummankaan puolison lakisääteistä eläkettä ei ole osituksessa otettu huomioon, A:n ansaitseman eläkkeen suuruus ei ole vaikuttanut osituksen </a:t>
            </a:r>
            <a:r>
              <a:rPr lang="fi-FI" dirty="0" smtClean="0"/>
              <a:t>lopputulokseen</a:t>
            </a:r>
            <a:r>
              <a:rPr lang="fi-FI" dirty="0"/>
              <a:t> </a:t>
            </a:r>
            <a:r>
              <a:rPr lang="fi-FI" dirty="0" smtClean="0">
                <a:sym typeface="Wingdings"/>
              </a:rPr>
              <a:t> vapautettiin velvoitteesta tasingon maksamiseen</a:t>
            </a:r>
            <a:endParaRPr lang="fi-FI" dirty="0" smtClean="0"/>
          </a:p>
          <a:p>
            <a:r>
              <a:rPr lang="fi-FI" dirty="0" smtClean="0"/>
              <a:t>36</a:t>
            </a:r>
            <a:r>
              <a:rPr lang="fi-FI" dirty="0"/>
              <a:t>. B on vaatinut paitsi vapauttamistaan velvollisuudesta maksaa tasinkoa A:lle myös sitä, että eläkevakuutusten huomiotta jättämisen seurauksena A velvoitetaan suorittamaan hänelle tasinkoa 1 370,82 euroa. </a:t>
            </a:r>
            <a:r>
              <a:rPr lang="fi-FI" u="sng" dirty="0"/>
              <a:t>Kun otetaan huomioon, mitä sovittelukeinoista on avioliittolain 103 b §:n 2 momentissa säädetty, ositusta soviteltaessa ei kuitenkaan ole mahdollista määrätä, että vähemmän avio-oikeuden alaista omaisuutta omistava puoliso velvoitettaisiin suorittamaan tasinkoa toiselle puolisolle. </a:t>
            </a:r>
          </a:p>
        </p:txBody>
      </p:sp>
    </p:spTree>
    <p:extLst>
      <p:ext uri="{BB962C8B-B14F-4D97-AF65-F5344CB8AC3E}">
        <p14:creationId xmlns:p14="http://schemas.microsoft.com/office/powerpoint/2010/main" val="4256023288"/>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2016:78</a:t>
            </a:r>
            <a:endParaRPr lang="fi-FI" dirty="0"/>
          </a:p>
        </p:txBody>
      </p:sp>
      <p:sp>
        <p:nvSpPr>
          <p:cNvPr id="3" name="Sisällön paikkamerkki 2"/>
          <p:cNvSpPr>
            <a:spLocks noGrp="1"/>
          </p:cNvSpPr>
          <p:nvPr>
            <p:ph idx="1"/>
          </p:nvPr>
        </p:nvSpPr>
        <p:spPr/>
        <p:txBody>
          <a:bodyPr/>
          <a:lstStyle/>
          <a:p>
            <a:r>
              <a:rPr lang="fi-FI" dirty="0"/>
              <a:t>A oli myynyt omistamiaan osakkeita </a:t>
            </a:r>
            <a:r>
              <a:rPr lang="fi-FI" dirty="0">
                <a:solidFill>
                  <a:schemeClr val="accent2"/>
                </a:solidFill>
              </a:rPr>
              <a:t>ositusperusteen syntymisen jälkeen mutta ennen osituksen toimittamista </a:t>
            </a:r>
            <a:r>
              <a:rPr lang="fi-FI" dirty="0"/>
              <a:t>ja maksanut osakkeiden myyntiin liittyvän luovutusvoittoveron. Osakkeet otettiin A:n ja B:n välisessä osituksessa huomioon niillä myyntiajankohtana olleesta arvostaan siten, että siitä vähennettiin osakkeiden myynnistä aiheutunut luovutusvoittovero.</a:t>
            </a:r>
          </a:p>
        </p:txBody>
      </p:sp>
    </p:spTree>
    <p:extLst>
      <p:ext uri="{BB962C8B-B14F-4D97-AF65-F5344CB8AC3E}">
        <p14:creationId xmlns:p14="http://schemas.microsoft.com/office/powerpoint/2010/main" val="1338970060"/>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0"/>
            <a:ext cx="8229600" cy="852358"/>
          </a:xfrm>
        </p:spPr>
        <p:txBody>
          <a:bodyPr>
            <a:normAutofit/>
          </a:bodyPr>
          <a:lstStyle/>
          <a:p>
            <a:r>
              <a:rPr lang="fi-FI" dirty="0" smtClean="0"/>
              <a:t>Vaiheet</a:t>
            </a:r>
            <a:endParaRPr lang="fi-FI" dirty="0"/>
          </a:p>
        </p:txBody>
      </p:sp>
      <p:sp>
        <p:nvSpPr>
          <p:cNvPr id="3" name="Sisällön paikkamerkki 2"/>
          <p:cNvSpPr>
            <a:spLocks noGrp="1"/>
          </p:cNvSpPr>
          <p:nvPr>
            <p:ph idx="1"/>
          </p:nvPr>
        </p:nvSpPr>
        <p:spPr>
          <a:xfrm>
            <a:off x="0" y="730592"/>
            <a:ext cx="9011352" cy="5879528"/>
          </a:xfrm>
        </p:spPr>
        <p:txBody>
          <a:bodyPr>
            <a:normAutofit fontScale="85000" lnSpcReduction="20000"/>
          </a:bodyPr>
          <a:lstStyle/>
          <a:p>
            <a:r>
              <a:rPr lang="fi-FI" dirty="0"/>
              <a:t>A:n ja B:n avioero oli </a:t>
            </a:r>
            <a:r>
              <a:rPr lang="fi-FI" dirty="0" smtClean="0"/>
              <a:t>vireille </a:t>
            </a:r>
            <a:r>
              <a:rPr lang="fi-FI" dirty="0"/>
              <a:t>6.4.2010. </a:t>
            </a:r>
            <a:endParaRPr lang="fi-FI" dirty="0" smtClean="0"/>
          </a:p>
          <a:p>
            <a:r>
              <a:rPr lang="fi-FI" dirty="0" smtClean="0"/>
              <a:t>A:lla </a:t>
            </a:r>
            <a:r>
              <a:rPr lang="fi-FI" dirty="0"/>
              <a:t>oli ositusperusteen syntyhetkellä omistuksessaan muun ohella 14 300 kappaletta V Oyj:n osakkeita, joista hän oli keväällä 2011 myynyt 14 110 kappaletta 626 190 euron kauppahinnalla. Hän oli maksanut kauppahinnasta myyntikuluja 2 191,67 euroa ja luovutusvoittoveroa 105 199,94 euroa.</a:t>
            </a:r>
          </a:p>
          <a:p>
            <a:r>
              <a:rPr lang="fi-FI" dirty="0"/>
              <a:t>A oli pesänjakajan toimittamassa osituksessa vaatinut, että hänen jo myymänsä V Oyj:n osakkeet otetaan osituksessa huomioon niillä myyntihetkellä olleesta arvostaan siten, että tästä arvosta vähennetään osakkeiden myynnistä aiheutuneet kulut sekä luovutusvoittovero. B vastusti A:n vaatimuksia.</a:t>
            </a:r>
          </a:p>
          <a:p>
            <a:r>
              <a:rPr lang="fi-FI" dirty="0"/>
              <a:t>Pesänjakaja hyväksyi A:n vaatimuksen myyntikulujen vähentämisestä mutta hylkäsi vaatimuksen luovutusvoittoveron vähentämisestä.</a:t>
            </a:r>
          </a:p>
        </p:txBody>
      </p:sp>
    </p:spTree>
    <p:extLst>
      <p:ext uri="{BB962C8B-B14F-4D97-AF65-F5344CB8AC3E}">
        <p14:creationId xmlns:p14="http://schemas.microsoft.com/office/powerpoint/2010/main" val="92282358"/>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a:t>
            </a:r>
            <a:endParaRPr lang="fi-FI" dirty="0"/>
          </a:p>
        </p:txBody>
      </p:sp>
      <p:sp>
        <p:nvSpPr>
          <p:cNvPr id="3" name="Sisällön paikkamerkki 2"/>
          <p:cNvSpPr>
            <a:spLocks noGrp="1"/>
          </p:cNvSpPr>
          <p:nvPr>
            <p:ph idx="1"/>
          </p:nvPr>
        </p:nvSpPr>
        <p:spPr>
          <a:xfrm>
            <a:off x="0" y="1165469"/>
            <a:ext cx="8993956" cy="5496837"/>
          </a:xfrm>
        </p:spPr>
        <p:txBody>
          <a:bodyPr>
            <a:normAutofit/>
          </a:bodyPr>
          <a:lstStyle/>
          <a:p>
            <a:r>
              <a:rPr lang="fi-FI" dirty="0" smtClean="0"/>
              <a:t>- kysymys ei ollut omaisuuden vähentämisestä</a:t>
            </a:r>
          </a:p>
          <a:p>
            <a:r>
              <a:rPr lang="fi-FI" dirty="0" smtClean="0"/>
              <a:t>- esitetyn selvityksen mukaan ulkomailla asuminen ei vähentänyt velvoitetta maksaa veroa</a:t>
            </a:r>
          </a:p>
          <a:p>
            <a:r>
              <a:rPr lang="fi-FI" dirty="0" smtClean="0"/>
              <a:t>Vero on ollut määrältään huomattava</a:t>
            </a:r>
          </a:p>
          <a:p>
            <a:r>
              <a:rPr lang="fi-FI" dirty="0" smtClean="0"/>
              <a:t>Puolittamisperiaatteen mukainen lopputulos on mahdollista saavuttaa vain siten, että luovutusvoittovero otetaan huomioon ennen osituksen toimittamista myymien osakkeiden arvoa määritettäessä. </a:t>
            </a:r>
          </a:p>
          <a:p>
            <a:r>
              <a:rPr lang="fi-FI" dirty="0" smtClean="0"/>
              <a:t>Ei muutosta</a:t>
            </a:r>
            <a:endParaRPr lang="fi-FI" dirty="0"/>
          </a:p>
        </p:txBody>
      </p:sp>
    </p:spTree>
    <p:extLst>
      <p:ext uri="{BB962C8B-B14F-4D97-AF65-F5344CB8AC3E}">
        <p14:creationId xmlns:p14="http://schemas.microsoft.com/office/powerpoint/2010/main" val="1020551752"/>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Tasingon määrittäminen</a:t>
            </a:r>
            <a:endParaRPr lang="en-US" dirty="0"/>
          </a:p>
        </p:txBody>
      </p:sp>
      <p:sp>
        <p:nvSpPr>
          <p:cNvPr id="3" name="Content Placeholder 2"/>
          <p:cNvSpPr>
            <a:spLocks noGrp="1"/>
          </p:cNvSpPr>
          <p:nvPr>
            <p:ph idx="1"/>
          </p:nvPr>
        </p:nvSpPr>
        <p:spPr>
          <a:xfrm>
            <a:off x="395536" y="1340768"/>
            <a:ext cx="8435280" cy="4925144"/>
          </a:xfrm>
        </p:spPr>
        <p:txBody>
          <a:bodyPr>
            <a:normAutofit fontScale="92500" lnSpcReduction="20000"/>
          </a:bodyPr>
          <a:lstStyle/>
          <a:p>
            <a:r>
              <a:rPr lang="fi-FI" dirty="0" smtClean="0"/>
              <a:t>Omistajan suoja </a:t>
            </a:r>
            <a:r>
              <a:rPr lang="fi-FI" dirty="0" smtClean="0">
                <a:sym typeface="Wingdings" panose="05000000000000000000" pitchFamily="2" charset="2"/>
              </a:rPr>
              <a:t> ks. seur. Kalvo</a:t>
            </a:r>
            <a:endParaRPr lang="fi-FI" dirty="0" smtClean="0"/>
          </a:p>
          <a:p>
            <a:r>
              <a:rPr lang="fi-FI" dirty="0" smtClean="0"/>
              <a:t>Lunastusoikeudet ?</a:t>
            </a:r>
          </a:p>
          <a:p>
            <a:r>
              <a:rPr lang="fi-FI" dirty="0" smtClean="0"/>
              <a:t>Pesänjakajan toimivalta ?</a:t>
            </a:r>
          </a:p>
          <a:p>
            <a:r>
              <a:rPr lang="fi-FI" dirty="0" smtClean="0"/>
              <a:t>Mistä omaisuudesta ?</a:t>
            </a:r>
          </a:p>
          <a:p>
            <a:r>
              <a:rPr lang="fi-FI" dirty="0" smtClean="0"/>
              <a:t>KKO 1994:34: Pääosan ositettavista varoista muodosti omakotitalo vuokraoikeuksineen. Pesänjakajalle myönnettiin myyntilupa, kun lunastus pesän ulkopuolisilla varoilla ei tullut kysymykseen toisen puolison vastustaessa sitä eikä reaalinen jako ollut mahdollinen. Jakoa murto-osiin ei pidetty perusteltuna, kun yhteishallinnan edellytykset puuttuivat. Ään.</a:t>
            </a:r>
            <a:endParaRPr lang="en-US" dirty="0"/>
          </a:p>
        </p:txBody>
      </p:sp>
    </p:spTree>
    <p:extLst>
      <p:ext uri="{BB962C8B-B14F-4D97-AF65-F5344CB8AC3E}">
        <p14:creationId xmlns:p14="http://schemas.microsoft.com/office/powerpoint/2010/main" val="3852170029"/>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pPr eaLnBrk="1" hangingPunct="1"/>
            <a:r>
              <a:rPr lang="fi-FI" smtClean="0"/>
              <a:t>Tasingon maksaminen</a:t>
            </a:r>
          </a:p>
        </p:txBody>
      </p:sp>
      <p:sp>
        <p:nvSpPr>
          <p:cNvPr id="140291" name="Rectangle 3"/>
          <p:cNvSpPr>
            <a:spLocks noGrp="1" noChangeArrowheads="1"/>
          </p:cNvSpPr>
          <p:nvPr>
            <p:ph idx="1"/>
          </p:nvPr>
        </p:nvSpPr>
        <p:spPr/>
        <p:txBody>
          <a:bodyPr/>
          <a:lstStyle/>
          <a:p>
            <a:pPr eaLnBrk="1" hangingPunct="1"/>
            <a:r>
              <a:rPr lang="fi-FI" sz="2800" smtClean="0"/>
              <a:t>AL 103 §: Osituksessa, jonka eloonjäänyt puoliso ja ensiksi kuolleen puolison perilliset tai puolisot toimittavat, saa se puoli, jonka tulee luovuttaa omaisuutta, itse päättää, mitä se haluaa luovuttaa. Sellaisen omaisuuden sijasta, jonka se tahtoo itse pitää, on lupa antaa rahaa omaisuudelle osituksessa määrätyn arvon mukaan. </a:t>
            </a:r>
          </a:p>
        </p:txBody>
      </p:sp>
    </p:spTree>
    <p:extLst>
      <p:ext uri="{BB962C8B-B14F-4D97-AF65-F5344CB8AC3E}">
        <p14:creationId xmlns:p14="http://schemas.microsoft.com/office/powerpoint/2010/main" val="3326406797"/>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fi-FI" dirty="0"/>
              <a:t>KKO 1984 II 217: Kun kuolinpesien välillä toimitettavassa osituksessa pesien osakkaat eivät kaikki keskenään olleet päässeet yksimielisyyteen siitä, miten toisen kuolinpesän velvollisuus luovuttaa omaisuutta tasinkona toiselle kuolinpesälle olisi täytettävä, pesänjakaja oli oikeutettu määräämään siitä kaikkia osakkaita koskevalta osalta.</a:t>
            </a:r>
          </a:p>
          <a:p>
            <a:endParaRPr lang="en-US" dirty="0"/>
          </a:p>
        </p:txBody>
      </p:sp>
    </p:spTree>
    <p:extLst>
      <p:ext uri="{BB962C8B-B14F-4D97-AF65-F5344CB8AC3E}">
        <p14:creationId xmlns:p14="http://schemas.microsoft.com/office/powerpoint/2010/main" val="1244773117"/>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85000" lnSpcReduction="10000"/>
          </a:bodyPr>
          <a:lstStyle/>
          <a:p>
            <a:r>
              <a:rPr lang="fi-FI" dirty="0" smtClean="0"/>
              <a:t>Pesänjakaja voi estää haittavalinnan, mutta ainoastaan jos ei arvoa kädessä</a:t>
            </a:r>
          </a:p>
          <a:p>
            <a:r>
              <a:rPr lang="fi-FI" u="sng" dirty="0" smtClean="0"/>
              <a:t>SYSTEEMIVIRHE</a:t>
            </a:r>
            <a:r>
              <a:rPr lang="fi-FI" dirty="0" smtClean="0"/>
              <a:t> KKO 2013:34, perusteluiden kohta 29: </a:t>
            </a:r>
            <a:r>
              <a:rPr lang="fi-FI" dirty="0"/>
              <a:t>osituksessa, jonka pesänjakaja toimittaa, tasinkoa suorittava ei voi itse päättää, mitä hän tasinkona luovuttaa, vaan siitä päättää pesänjakaja. Tähän nähden ja kun tasingon sekä tasoituksen määrääminen soveliaimmin tapahtuu muutoinkin pesänjakajan toimesta, ositus palautetaan tästä ja alempien oikeuksien tuomioista johtuvien muutosten tekemiseksi pesänjakajalle ositustoimitukseen.</a:t>
            </a:r>
          </a:p>
        </p:txBody>
      </p:sp>
    </p:spTree>
    <p:extLst>
      <p:ext uri="{BB962C8B-B14F-4D97-AF65-F5344CB8AC3E}">
        <p14:creationId xmlns:p14="http://schemas.microsoft.com/office/powerpoint/2010/main" val="30915920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7848" y="259078"/>
            <a:ext cx="9026152" cy="6598922"/>
          </a:xfrm>
        </p:spPr>
        <p:txBody>
          <a:bodyPr>
            <a:normAutofit fontScale="85000" lnSpcReduction="20000"/>
          </a:bodyPr>
          <a:lstStyle/>
          <a:p>
            <a:r>
              <a:rPr lang="fi-FI" dirty="0" smtClean="0"/>
              <a:t>Tutkijoiden </a:t>
            </a:r>
            <a:r>
              <a:rPr lang="fi-FI" dirty="0"/>
              <a:t>mukaan joidenkin väestöryhmien on vaikea löytää sopivana pidettyä puolisoa. Suomessa maaseudulla asuvat vähän koulutetut miehet ja kaupungeissa asuvat akateemiset naiset ovat vaikeuksissa etsiessään kumppania omasta elinpiiristään.</a:t>
            </a:r>
          </a:p>
          <a:p>
            <a:r>
              <a:rPr lang="fi-FI" dirty="0" smtClean="0"/>
              <a:t>Suomalaiset </a:t>
            </a:r>
            <a:r>
              <a:rPr lang="fi-FI" dirty="0"/>
              <a:t>miehet naivat itseään selvästi nuorempia ulkomaalaisia vaimoja. Myös suomalaiset naiset ottavat kahden suomalaisen liittoihin verrattuna useammin itseään nuoremman miehen. Suomalaismiesten vaimot eivät kuitenkaan ole mitään teinejä, vaan iso ikäero johtuu ulkomaalaisen vaimon naivien miesten korkeammasta iästä.</a:t>
            </a:r>
          </a:p>
          <a:p>
            <a:r>
              <a:rPr lang="fi-FI" dirty="0"/>
              <a:t>Tutkijoiden mukaan suomalaismiehet päätyvät ulkomaalaispuolisoon ehkä sen takia, etteivät ole löytäneet vaimoa Suomesta tai siksi, etteivät halua toista suomalaista vaimoa.</a:t>
            </a:r>
          </a:p>
          <a:p>
            <a:r>
              <a:rPr lang="fi-FI" dirty="0"/>
              <a:t>Suomalaisnaisten ulkomaalaispuolisot tulevat useimmin korkeasti kehittyneistä maista. Suomalaiset miehet naivat useammin vaimon vähän kehittyneistä maista</a:t>
            </a:r>
          </a:p>
          <a:p>
            <a:endParaRPr lang="en-US" dirty="0"/>
          </a:p>
        </p:txBody>
      </p:sp>
    </p:spTree>
    <p:extLst>
      <p:ext uri="{BB962C8B-B14F-4D97-AF65-F5344CB8AC3E}">
        <p14:creationId xmlns:p14="http://schemas.microsoft.com/office/powerpoint/2010/main" val="28622794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smtClean="0"/>
              <a:t>Tasinko ei voi jäädä velaksi</a:t>
            </a:r>
            <a:endParaRPr lang="en-US" dirty="0"/>
          </a:p>
        </p:txBody>
      </p:sp>
      <p:sp>
        <p:nvSpPr>
          <p:cNvPr id="3" name="Content Placeholder 2"/>
          <p:cNvSpPr>
            <a:spLocks noGrp="1"/>
          </p:cNvSpPr>
          <p:nvPr>
            <p:ph idx="1"/>
          </p:nvPr>
        </p:nvSpPr>
        <p:spPr/>
        <p:txBody>
          <a:bodyPr/>
          <a:lstStyle/>
          <a:p>
            <a:r>
              <a:rPr lang="fi-FI" dirty="0"/>
              <a:t>KKO 1986 II 31: Ilman A:n suostumusta hovioikeus ei olisi saanut avioliittolain 103 §:n 1 momentissa säädetyn rahasuorituksen asemesta perustaa velkasuhdetta tasingon suorittamista varten, vaan tasinko olisi välittömän rahasuorituksen puuttuessa tullut määrätä suoritettavaksi B:n osituksen alaisesta </a:t>
            </a:r>
            <a:r>
              <a:rPr lang="fi-FI" dirty="0" smtClean="0"/>
              <a:t>omaisuudesta.</a:t>
            </a:r>
            <a:endParaRPr lang="en-US" dirty="0"/>
          </a:p>
        </p:txBody>
      </p:sp>
    </p:spTree>
    <p:extLst>
      <p:ext uri="{BB962C8B-B14F-4D97-AF65-F5344CB8AC3E}">
        <p14:creationId xmlns:p14="http://schemas.microsoft.com/office/powerpoint/2010/main" val="711888942"/>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fi-FI" b="1" dirty="0"/>
              <a:t>KKO:1990:75: </a:t>
            </a:r>
            <a:r>
              <a:rPr lang="fi-FI" dirty="0"/>
              <a:t>Kun tasinkoa luovuttavalla puolisolla ei ollut tasingoksi riittävää määrää muuta avio-oikeuden alaista omaisuutta kuin kiinteistö eikä hän ollut tarjonnut sen asemesta välitöntä rahasuoritusta, voitiin kiinteistöön tasingon suorittamiseksi perustaa yhteisomistussuhde.</a:t>
            </a:r>
          </a:p>
          <a:p>
            <a:endParaRPr lang="en-US" dirty="0"/>
          </a:p>
        </p:txBody>
      </p:sp>
    </p:spTree>
    <p:extLst>
      <p:ext uri="{BB962C8B-B14F-4D97-AF65-F5344CB8AC3E}">
        <p14:creationId xmlns:p14="http://schemas.microsoft.com/office/powerpoint/2010/main" val="1422961604"/>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fi-FI" dirty="0" smtClean="0"/>
              <a:t>Ratkaise tämä:</a:t>
            </a:r>
            <a:endParaRPr lang="en-US" dirty="0"/>
          </a:p>
        </p:txBody>
      </p:sp>
      <p:sp>
        <p:nvSpPr>
          <p:cNvPr id="3" name="Content Placeholder 2"/>
          <p:cNvSpPr>
            <a:spLocks noGrp="1"/>
          </p:cNvSpPr>
          <p:nvPr>
            <p:ph idx="1"/>
          </p:nvPr>
        </p:nvSpPr>
        <p:spPr>
          <a:xfrm>
            <a:off x="323528" y="836712"/>
            <a:ext cx="8568952" cy="5688632"/>
          </a:xfrm>
        </p:spPr>
        <p:txBody>
          <a:bodyPr>
            <a:normAutofit fontScale="77500" lnSpcReduction="20000"/>
          </a:bodyPr>
          <a:lstStyle/>
          <a:p>
            <a:r>
              <a:rPr lang="fi-FI" dirty="0"/>
              <a:t>Antilla on puoliosuus talosta, jonka arvo on 160 000 EUR, hänen puolisonsa Raakel omistaa toisen puolen. Heillä on yhteiset lapset, joiden koti talo on.</a:t>
            </a:r>
          </a:p>
          <a:p>
            <a:r>
              <a:rPr lang="fi-FI" dirty="0"/>
              <a:t>Antilla on lisäksi auto arvoltaan 40 000 EUR, Raakelilla velkaa 20 000 EUR. Raakelin täti on sairaalassa ja on kertonut että Raakel on hänen jäämistönsä ainoa edunsaaja. Täti on rikas ja omistaa noin 500 000 EUR arvosta omaisuutta. Täti on hengissä, kun Antti haluaa erota Raakelista</a:t>
            </a:r>
            <a:r>
              <a:rPr lang="fi-FI" dirty="0" smtClean="0"/>
              <a:t>.</a:t>
            </a:r>
          </a:p>
          <a:p>
            <a:r>
              <a:rPr lang="fi-FI" dirty="0" smtClean="0"/>
              <a:t>Antti esittää sovitteluvaatimuksen, koska Raakel tulee saamaan paljon omaisuutta tädiltä.</a:t>
            </a:r>
          </a:p>
          <a:p>
            <a:r>
              <a:rPr lang="fi-FI" dirty="0" smtClean="0"/>
              <a:t>Raakel kiistää ja vaatii elatusapua ja tasingoksi osuutta talosta, koska se on lasten koti ja äiti jää siihen eron jälkeen lasten kanssa asumaan.</a:t>
            </a:r>
          </a:p>
          <a:p>
            <a:r>
              <a:rPr lang="fi-FI" dirty="0" smtClean="0"/>
              <a:t>Antti muuttaa pois heti kun avioero on laitettu vireille, ja vaatii Raakelia maksamaan vuokraa hänen omistaman osuuden käytöstä osituksen toimittamispäivään asti.</a:t>
            </a:r>
            <a:endParaRPr lang="en-US" dirty="0"/>
          </a:p>
        </p:txBody>
      </p:sp>
    </p:spTree>
    <p:extLst>
      <p:ext uri="{BB962C8B-B14F-4D97-AF65-F5344CB8AC3E}">
        <p14:creationId xmlns:p14="http://schemas.microsoft.com/office/powerpoint/2010/main" val="3452087865"/>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normAutofit fontScale="90000"/>
          </a:bodyPr>
          <a:lstStyle/>
          <a:p>
            <a:pPr eaLnBrk="1" fontAlgn="auto" hangingPunct="1">
              <a:spcAft>
                <a:spcPts val="0"/>
              </a:spcAft>
              <a:defRPr/>
            </a:pPr>
            <a:r>
              <a:rPr lang="fi-FI" smtClean="0"/>
              <a:t>Tasinko-oikeuden toteutumisen esteet</a:t>
            </a:r>
          </a:p>
        </p:txBody>
      </p:sp>
      <p:sp>
        <p:nvSpPr>
          <p:cNvPr id="139267" name="Rectangle 3"/>
          <p:cNvSpPr>
            <a:spLocks noGrp="1" noChangeArrowheads="1"/>
          </p:cNvSpPr>
          <p:nvPr>
            <p:ph idx="1"/>
          </p:nvPr>
        </p:nvSpPr>
        <p:spPr/>
        <p:txBody>
          <a:bodyPr/>
          <a:lstStyle/>
          <a:p>
            <a:pPr eaLnBrk="1" hangingPunct="1"/>
            <a:r>
              <a:rPr lang="fi-FI" dirty="0" smtClean="0"/>
              <a:t>Puolison oikeus kieltäytyä tasingon maksamisesta (AL 103.2 §)</a:t>
            </a:r>
          </a:p>
          <a:p>
            <a:pPr eaLnBrk="1" hangingPunct="1"/>
            <a:r>
              <a:rPr lang="fi-FI" dirty="0" smtClean="0"/>
              <a:t>Tasinko-oikeuden menettäminen (AL 59 §). </a:t>
            </a:r>
          </a:p>
        </p:txBody>
      </p:sp>
    </p:spTree>
    <p:extLst>
      <p:ext uri="{BB962C8B-B14F-4D97-AF65-F5344CB8AC3E}">
        <p14:creationId xmlns:p14="http://schemas.microsoft.com/office/powerpoint/2010/main" val="72715000"/>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Esimerkki tasinkoprivilegistä</a:t>
            </a:r>
            <a:endParaRPr lang="fi-FI" dirty="0"/>
          </a:p>
        </p:txBody>
      </p:sp>
      <p:sp>
        <p:nvSpPr>
          <p:cNvPr id="3" name="Content Placeholder 2"/>
          <p:cNvSpPr>
            <a:spLocks noGrp="1"/>
          </p:cNvSpPr>
          <p:nvPr>
            <p:ph idx="1"/>
          </p:nvPr>
        </p:nvSpPr>
        <p:spPr>
          <a:xfrm>
            <a:off x="457200" y="1600200"/>
            <a:ext cx="8229600" cy="5069160"/>
          </a:xfrm>
        </p:spPr>
        <p:txBody>
          <a:bodyPr>
            <a:normAutofit lnSpcReduction="10000"/>
          </a:bodyPr>
          <a:lstStyle/>
          <a:p>
            <a:r>
              <a:rPr lang="fi-FI" dirty="0" smtClean="0"/>
              <a:t>Sirpa on 40-vuotias, 18-vuotiaan lapsen yksinhuoltaja. Hän tapaa Auliksen, 80-vuotta, jolla on kolme lasta, ikähaarukassa 40-50-vuotta. S ja A avioituvat, ja muuttavat asumaan Auliksen taloon. Sirpa kuolee. Hänellä ei ollut muuta omaisuutta, paitsi pankkitilillä rahaa 4200 euroa. Auliksella on miljoonan verran rahaa, plus talo, plus auto. Puolisoilla ei ollut avioehtoa. Miten ositus mahtaa mennä ja mitä Sirpan lapsi </a:t>
            </a:r>
            <a:r>
              <a:rPr lang="fi-FI" dirty="0" err="1" smtClean="0"/>
              <a:t>loppuviimein</a:t>
            </a:r>
            <a:r>
              <a:rPr lang="fi-FI" dirty="0" smtClean="0"/>
              <a:t> äitinsä jälkeen saa ?</a:t>
            </a:r>
            <a:endParaRPr lang="fi-FI" dirty="0"/>
          </a:p>
        </p:txBody>
      </p:sp>
    </p:spTree>
    <p:extLst>
      <p:ext uri="{BB962C8B-B14F-4D97-AF65-F5344CB8AC3E}">
        <p14:creationId xmlns:p14="http://schemas.microsoft.com/office/powerpoint/2010/main" val="784798359"/>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pPr eaLnBrk="1" hangingPunct="1"/>
            <a:r>
              <a:rPr lang="fi-FI" smtClean="0"/>
              <a:t>Ositus ja myyntilupa</a:t>
            </a:r>
          </a:p>
        </p:txBody>
      </p:sp>
      <p:sp>
        <p:nvSpPr>
          <p:cNvPr id="152579" name="Rectangle 3"/>
          <p:cNvSpPr>
            <a:spLocks noGrp="1" noChangeArrowheads="1"/>
          </p:cNvSpPr>
          <p:nvPr>
            <p:ph idx="1"/>
          </p:nvPr>
        </p:nvSpPr>
        <p:spPr/>
        <p:txBody>
          <a:bodyPr/>
          <a:lstStyle/>
          <a:p>
            <a:pPr eaLnBrk="1" hangingPunct="1"/>
            <a:r>
              <a:rPr lang="fi-FI" smtClean="0"/>
              <a:t>PK 23:8: Jollei jakoa muutoin saada toimitetuksi, voi oikeus pesänjakajan esityksestä määrätä, että tietty omaisuus tai tarvittaessa pesän koko omaisuus on pesänjakajan toimesta myytävä. </a:t>
            </a:r>
          </a:p>
        </p:txBody>
      </p:sp>
    </p:spTree>
    <p:extLst>
      <p:ext uri="{BB962C8B-B14F-4D97-AF65-F5344CB8AC3E}">
        <p14:creationId xmlns:p14="http://schemas.microsoft.com/office/powerpoint/2010/main" val="60143543"/>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fi-FI" b="1" dirty="0"/>
              <a:t>KKO:1986-II-20: </a:t>
            </a:r>
            <a:r>
              <a:rPr lang="fi-FI" dirty="0"/>
              <a:t>Pesänjakaja, joka oli määrätty toimittamaan avioeroon tuomittujen puolisoiden omaisuuden ositus, pyysi perintökaaren 23 luvun 8 §:n 2 momentissa tarkoitettua määräystä toisen yksin omistaman kiinteistön myymiseen. Kiinteistön lisäksi ositettavaan omaisuuteen kuului vain vähäarvoista irtainta omaisuutta. Kun tilan jakaminen murto-osiin tai määräaloin ei olisi ollut tarkoituksenmukaista, hakemukseen suostuttiin. Ään.</a:t>
            </a:r>
          </a:p>
          <a:p>
            <a:endParaRPr lang="en-US" dirty="0"/>
          </a:p>
        </p:txBody>
      </p:sp>
    </p:spTree>
    <p:extLst>
      <p:ext uri="{BB962C8B-B14F-4D97-AF65-F5344CB8AC3E}">
        <p14:creationId xmlns:p14="http://schemas.microsoft.com/office/powerpoint/2010/main" val="2929696144"/>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fi-FI" b="1" dirty="0"/>
              <a:t>KKO:1983-II-167: </a:t>
            </a:r>
            <a:r>
              <a:rPr lang="fi-FI" dirty="0"/>
              <a:t>Pesänjakaja, joka oli määrätty toimittamaan avioeron saaneiden puolisoiden omaisuuden ositus, pyysi PK </a:t>
            </a:r>
            <a:r>
              <a:rPr lang="fi-FI" dirty="0" smtClean="0"/>
              <a:t>23:8.2:ssa </a:t>
            </a:r>
            <a:r>
              <a:rPr lang="fi-FI" dirty="0"/>
              <a:t>tarkoitettua lupaa saada myydä puolisoiden yhteiseksi katsomansa tila. Kun kysymys tilan omistussuhteista oli puolisoiden välillä riitainen ja ositus voitiin myös toimittaa perustamalla tarvittaessa yhteisomistus tilaan, lupaa ei myönnetty.</a:t>
            </a:r>
          </a:p>
          <a:p>
            <a:endParaRPr lang="en-US" dirty="0"/>
          </a:p>
        </p:txBody>
      </p:sp>
    </p:spTree>
    <p:extLst>
      <p:ext uri="{BB962C8B-B14F-4D97-AF65-F5344CB8AC3E}">
        <p14:creationId xmlns:p14="http://schemas.microsoft.com/office/powerpoint/2010/main" val="2566544573"/>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Osituksen moite</a:t>
            </a:r>
            <a:endParaRPr lang="en-US" dirty="0"/>
          </a:p>
        </p:txBody>
      </p:sp>
      <p:sp>
        <p:nvSpPr>
          <p:cNvPr id="3" name="Content Placeholder 2"/>
          <p:cNvSpPr>
            <a:spLocks noGrp="1"/>
          </p:cNvSpPr>
          <p:nvPr>
            <p:ph idx="1"/>
          </p:nvPr>
        </p:nvSpPr>
        <p:spPr/>
        <p:txBody>
          <a:bodyPr/>
          <a:lstStyle/>
          <a:p>
            <a:r>
              <a:rPr lang="fi-FI" dirty="0" smtClean="0"/>
              <a:t>6 kk osituksen toimittamisesta</a:t>
            </a:r>
          </a:p>
          <a:p>
            <a:r>
              <a:rPr lang="fi-FI" dirty="0" smtClean="0"/>
              <a:t>Lainvoimaistuminen tarkoittaa, että tasinko myös </a:t>
            </a:r>
            <a:r>
              <a:rPr lang="fi-FI" dirty="0" err="1" smtClean="0"/>
              <a:t>pakkotäytäntöönpantavissa</a:t>
            </a:r>
            <a:endParaRPr lang="en-US" dirty="0"/>
          </a:p>
        </p:txBody>
      </p:sp>
    </p:spTree>
    <p:extLst>
      <p:ext uri="{BB962C8B-B14F-4D97-AF65-F5344CB8AC3E}">
        <p14:creationId xmlns:p14="http://schemas.microsoft.com/office/powerpoint/2010/main" val="2762155632"/>
      </p:ext>
    </p:extLst>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normAutofit fontScale="90000"/>
          </a:bodyPr>
          <a:lstStyle/>
          <a:p>
            <a:pPr eaLnBrk="1" fontAlgn="auto" hangingPunct="1">
              <a:spcAft>
                <a:spcPts val="0"/>
              </a:spcAft>
              <a:defRPr/>
            </a:pPr>
            <a:r>
              <a:rPr lang="fi-FI" smtClean="0"/>
              <a:t>Ositus avio-oikeuden purkavana toimituksena.</a:t>
            </a:r>
          </a:p>
        </p:txBody>
      </p:sp>
      <p:sp>
        <p:nvSpPr>
          <p:cNvPr id="56323" name="Rectangle 3"/>
          <p:cNvSpPr>
            <a:spLocks noGrp="1" noChangeArrowheads="1"/>
          </p:cNvSpPr>
          <p:nvPr>
            <p:ph idx="1"/>
          </p:nvPr>
        </p:nvSpPr>
        <p:spPr/>
        <p:txBody>
          <a:bodyPr/>
          <a:lstStyle/>
          <a:p>
            <a:pPr eaLnBrk="1" hangingPunct="1">
              <a:lnSpc>
                <a:spcPct val="90000"/>
              </a:lnSpc>
            </a:pPr>
            <a:r>
              <a:rPr lang="fi-FI" sz="2800" dirty="0" smtClean="0"/>
              <a:t>AL 107 a §  Kun ositus on toimitettu, mutta avioliitto jatkuu </a:t>
            </a:r>
            <a:r>
              <a:rPr lang="fi-FI" sz="2800" dirty="0" smtClean="0">
                <a:sym typeface="Wingdings"/>
              </a:rPr>
              <a:t> aviovarallisuussuhteet ?</a:t>
            </a:r>
            <a:endParaRPr lang="fi-FI" sz="2800" dirty="0" smtClean="0"/>
          </a:p>
          <a:p>
            <a:pPr eaLnBrk="1" hangingPunct="1">
              <a:lnSpc>
                <a:spcPct val="90000"/>
              </a:lnSpc>
            </a:pPr>
            <a:r>
              <a:rPr lang="fi-FI" sz="2800" dirty="0" smtClean="0"/>
              <a:t>Sovittelun kautta omaisuus ei voi palautua </a:t>
            </a:r>
            <a:r>
              <a:rPr lang="fi-FI" sz="2800" dirty="0" err="1" smtClean="0"/>
              <a:t>ao-omaisuudeksi</a:t>
            </a:r>
            <a:endParaRPr lang="fi-FI" sz="2800" dirty="0" smtClean="0"/>
          </a:p>
        </p:txBody>
      </p:sp>
    </p:spTree>
    <p:extLst>
      <p:ext uri="{BB962C8B-B14F-4D97-AF65-F5344CB8AC3E}">
        <p14:creationId xmlns:p14="http://schemas.microsoft.com/office/powerpoint/2010/main" val="8521705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err="1" smtClean="0"/>
              <a:t>Huom</a:t>
            </a:r>
            <a:r>
              <a:rPr lang="fi-FI" dirty="0" smtClean="0"/>
              <a:t> !</a:t>
            </a:r>
            <a:endParaRPr lang="en-US" dirty="0"/>
          </a:p>
        </p:txBody>
      </p:sp>
      <p:sp>
        <p:nvSpPr>
          <p:cNvPr id="3" name="Content Placeholder 2"/>
          <p:cNvSpPr>
            <a:spLocks noGrp="1"/>
          </p:cNvSpPr>
          <p:nvPr>
            <p:ph idx="1"/>
          </p:nvPr>
        </p:nvSpPr>
        <p:spPr/>
        <p:txBody>
          <a:bodyPr>
            <a:normAutofit/>
          </a:bodyPr>
          <a:lstStyle/>
          <a:p>
            <a:r>
              <a:rPr lang="fi-FI" dirty="0" smtClean="0"/>
              <a:t>Lumeavioliitto yksityisoikeuden näkökulmasta ?</a:t>
            </a:r>
          </a:p>
          <a:p>
            <a:r>
              <a:rPr lang="fi-FI" dirty="0" smtClean="0"/>
              <a:t>KKO </a:t>
            </a:r>
            <a:r>
              <a:rPr lang="fi-FI" dirty="0"/>
              <a:t>2005:</a:t>
            </a:r>
            <a:r>
              <a:rPr lang="fi-FI" dirty="0" smtClean="0"/>
              <a:t>84 </a:t>
            </a:r>
            <a:r>
              <a:rPr lang="fi-FI" dirty="0" smtClean="0">
                <a:sym typeface="Wingdings"/>
              </a:rPr>
              <a:t> motiivien merkitys avioitumisen näkökulmasta ?</a:t>
            </a:r>
            <a:endParaRPr lang="en-US" dirty="0"/>
          </a:p>
        </p:txBody>
      </p:sp>
    </p:spTree>
    <p:extLst>
      <p:ext uri="{BB962C8B-B14F-4D97-AF65-F5344CB8AC3E}">
        <p14:creationId xmlns:p14="http://schemas.microsoft.com/office/powerpoint/2010/main" val="400586531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fi-FI" smtClean="0"/>
              <a:t>Omaisuuden erottelu</a:t>
            </a:r>
          </a:p>
        </p:txBody>
      </p:sp>
      <p:sp>
        <p:nvSpPr>
          <p:cNvPr id="71683" name="Rectangle 3"/>
          <p:cNvSpPr>
            <a:spLocks noGrp="1" noChangeArrowheads="1"/>
          </p:cNvSpPr>
          <p:nvPr>
            <p:ph idx="1"/>
          </p:nvPr>
        </p:nvSpPr>
        <p:spPr/>
        <p:txBody>
          <a:bodyPr/>
          <a:lstStyle/>
          <a:p>
            <a:pPr eaLnBrk="1" hangingPunct="1"/>
            <a:r>
              <a:rPr lang="fi-FI" sz="2800" smtClean="0"/>
              <a:t>Jos puolisoilla on ainoastaan VO-omaisuutta, toimitetaan omaisuuden erottelu.</a:t>
            </a:r>
          </a:p>
          <a:p>
            <a:pPr eaLnBrk="1" hangingPunct="1"/>
            <a:r>
              <a:rPr lang="fi-FI" sz="2800" smtClean="0"/>
              <a:t>Erottelua koskevat soveltuvin osin ositusta koskevat oikeusohjeet, AL 107 §.</a:t>
            </a:r>
          </a:p>
          <a:p>
            <a:pPr eaLnBrk="1" hangingPunct="1"/>
            <a:r>
              <a:rPr lang="fi-FI" sz="2800" smtClean="0"/>
              <a:t>Omaisuuden erottelu on toimitettava siinä järjestyksessä, kuin perinnönjaosta on säädetty, noudattamalla sen ohessa, mitä AL  IV luvussa sanotaan (AL 97 §). </a:t>
            </a:r>
          </a:p>
        </p:txBody>
      </p:sp>
    </p:spTree>
    <p:extLst>
      <p:ext uri="{BB962C8B-B14F-4D97-AF65-F5344CB8AC3E}">
        <p14:creationId xmlns:p14="http://schemas.microsoft.com/office/powerpoint/2010/main" val="1907917422"/>
      </p:ext>
    </p:extLst>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Omaisuuden salaaminen osituksessa</a:t>
            </a:r>
            <a:endParaRPr lang="en-US" dirty="0"/>
          </a:p>
        </p:txBody>
      </p:sp>
      <p:sp>
        <p:nvSpPr>
          <p:cNvPr id="3" name="Content Placeholder 2"/>
          <p:cNvSpPr>
            <a:spLocks noGrp="1"/>
          </p:cNvSpPr>
          <p:nvPr>
            <p:ph idx="1"/>
          </p:nvPr>
        </p:nvSpPr>
        <p:spPr/>
        <p:txBody>
          <a:bodyPr>
            <a:normAutofit fontScale="92500" lnSpcReduction="10000"/>
          </a:bodyPr>
          <a:lstStyle/>
          <a:p>
            <a:pPr>
              <a:lnSpc>
                <a:spcPct val="90000"/>
              </a:lnSpc>
            </a:pPr>
            <a:r>
              <a:rPr lang="fi-FI" b="1" dirty="0"/>
              <a:t>KKO:2003:74</a:t>
            </a:r>
          </a:p>
          <a:p>
            <a:pPr>
              <a:lnSpc>
                <a:spcPct val="90000"/>
              </a:lnSpc>
            </a:pPr>
            <a:r>
              <a:rPr lang="fi-FI" dirty="0"/>
              <a:t>Syyttäjä vaati A:n tuomitsemista rangaistukseen kavalluksesta sillä perusteella, että A oli anastanut pankkitileillään olleet rahavarat salaamalla ne pesänjakajan toimittamassa osituksessa A:n ja tämän puolison välillä. Mainitulla menettelyllään A ei ollut syyllistynyt kavallukseen vaan petokseen. Korkeimman oikeuden ratkaisusta ilmenevillä perusteilla hänet voitiin kavallusta koskevan syytteen nojalla tuomita rangaistukseen petoksesta.</a:t>
            </a:r>
          </a:p>
          <a:p>
            <a:endParaRPr lang="en-US" dirty="0"/>
          </a:p>
        </p:txBody>
      </p:sp>
    </p:spTree>
    <p:extLst>
      <p:ext uri="{BB962C8B-B14F-4D97-AF65-F5344CB8AC3E}">
        <p14:creationId xmlns:p14="http://schemas.microsoft.com/office/powerpoint/2010/main" val="3101731028"/>
      </p:ext>
    </p:extLst>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Ja vielä: pesänjakajan toimivalta</a:t>
            </a:r>
            <a:endParaRPr lang="fi-FI" dirty="0"/>
          </a:p>
        </p:txBody>
      </p:sp>
      <p:sp>
        <p:nvSpPr>
          <p:cNvPr id="3" name="Sisällön paikkamerkki 2"/>
          <p:cNvSpPr>
            <a:spLocks noGrp="1"/>
          </p:cNvSpPr>
          <p:nvPr>
            <p:ph idx="1"/>
          </p:nvPr>
        </p:nvSpPr>
        <p:spPr/>
        <p:txBody>
          <a:bodyPr/>
          <a:lstStyle/>
          <a:p>
            <a:r>
              <a:rPr lang="fi-FI" dirty="0" err="1" smtClean="0"/>
              <a:t>HelHO</a:t>
            </a:r>
            <a:r>
              <a:rPr lang="fi-FI" dirty="0" smtClean="0"/>
              <a:t> 22.6.2016:PESÄNJAKAJA TEKI OSITTAISRATKAISUN JA OHJASI OSAKKAAT KÄRÄJÄOIKEUTEEN MUIDEN KYSYMYSTEN OSALTA</a:t>
            </a:r>
          </a:p>
          <a:p>
            <a:r>
              <a:rPr lang="fi-FI" dirty="0" smtClean="0"/>
              <a:t>VETOSI SIIHEN, ETTÄ EI OLLUT SAANUT TIETOA TEHDÄKSEEN RATKAISUJA (OSAKKAAT EIVÄT OLLEET KERTONEET KAIKKIA SEIKKOJA)</a:t>
            </a:r>
          </a:p>
          <a:p>
            <a:r>
              <a:rPr lang="fi-FI" dirty="0" smtClean="0"/>
              <a:t>TOIMIKO VELVOITTEIDENSA MUKAISESTI ?</a:t>
            </a:r>
          </a:p>
        </p:txBody>
      </p:sp>
    </p:spTree>
    <p:extLst>
      <p:ext uri="{BB962C8B-B14F-4D97-AF65-F5344CB8AC3E}">
        <p14:creationId xmlns:p14="http://schemas.microsoft.com/office/powerpoint/2010/main" val="380111373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Avoliittojen sääntely</a:t>
            </a:r>
            <a:endParaRPr lang="fi-FI" dirty="0"/>
          </a:p>
        </p:txBody>
      </p:sp>
      <p:sp>
        <p:nvSpPr>
          <p:cNvPr id="3" name="Content Placeholder 2"/>
          <p:cNvSpPr>
            <a:spLocks noGrp="1"/>
          </p:cNvSpPr>
          <p:nvPr>
            <p:ph idx="1"/>
          </p:nvPr>
        </p:nvSpPr>
        <p:spPr>
          <a:xfrm>
            <a:off x="457200" y="1600200"/>
            <a:ext cx="8435280" cy="4997152"/>
          </a:xfrm>
        </p:spPr>
        <p:txBody>
          <a:bodyPr>
            <a:normAutofit fontScale="92500" lnSpcReduction="20000"/>
          </a:bodyPr>
          <a:lstStyle/>
          <a:p>
            <a:r>
              <a:rPr lang="fi-FI" dirty="0" smtClean="0"/>
              <a:t>Jako: </a:t>
            </a:r>
            <a:r>
              <a:rPr lang="fi-FI" dirty="0"/>
              <a:t>a</a:t>
            </a:r>
            <a:r>
              <a:rPr lang="fi-FI" dirty="0" smtClean="0"/>
              <a:t>voliittolailla säännellyt suhteet ja erityissääntelyä vailla olevat suhteet</a:t>
            </a:r>
          </a:p>
          <a:p>
            <a:r>
              <a:rPr lang="fi-FI" dirty="0" smtClean="0"/>
              <a:t>Esimerkki: pariskunta yksiin 22 vuotta sitten. Kaikki nämä vuodet on nainen ollut kotona, ja hoitanut talouden ja 5 lasta. Mies on kieltänyt </a:t>
            </a:r>
            <a:r>
              <a:rPr lang="fi-FI" dirty="0" err="1" smtClean="0"/>
              <a:t>töissäkäymisen</a:t>
            </a:r>
            <a:r>
              <a:rPr lang="fi-FI" dirty="0" smtClean="0"/>
              <a:t> naiselta. Lopulta mies heittää naisen ulos, ja antaa sohvan sekä television. Nainen muuttaa pieneen yksiöön ja kysyy oikeusapua. Oikeusavustaja toteaa, ettei orjatyövoiman käyttäminen ole Suomessa kiellettyä, eikä mitään ole tehtävissä. Miehen varallisuus on naisen </a:t>
            </a:r>
            <a:r>
              <a:rPr lang="fi-FI" dirty="0" err="1" smtClean="0"/>
              <a:t>ulosmuuttaessa</a:t>
            </a:r>
            <a:r>
              <a:rPr lang="fi-FI" dirty="0" smtClean="0"/>
              <a:t> huomattava.  </a:t>
            </a:r>
            <a:endParaRPr lang="fi-FI" dirty="0"/>
          </a:p>
        </p:txBody>
      </p:sp>
    </p:spTree>
    <p:extLst>
      <p:ext uri="{BB962C8B-B14F-4D97-AF65-F5344CB8AC3E}">
        <p14:creationId xmlns:p14="http://schemas.microsoft.com/office/powerpoint/2010/main" val="615437353"/>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Avoliitot</a:t>
            </a:r>
            <a:endParaRPr lang="en-US" dirty="0"/>
          </a:p>
        </p:txBody>
      </p:sp>
      <p:sp>
        <p:nvSpPr>
          <p:cNvPr id="3" name="Content Placeholder 2"/>
          <p:cNvSpPr>
            <a:spLocks noGrp="1"/>
          </p:cNvSpPr>
          <p:nvPr>
            <p:ph idx="1"/>
          </p:nvPr>
        </p:nvSpPr>
        <p:spPr/>
        <p:txBody>
          <a:bodyPr/>
          <a:lstStyle/>
          <a:p>
            <a:r>
              <a:rPr lang="fi-FI" i="1" dirty="0"/>
              <a:t>Avopuolisoilla tarkoitetaan tässä laissa yhteistaloudessa asuvia parisuhteen (avoliiton) osapuolia, </a:t>
            </a:r>
            <a:r>
              <a:rPr lang="fi-FI" i="1" dirty="0">
                <a:solidFill>
                  <a:srgbClr val="FF0000"/>
                </a:solidFill>
              </a:rPr>
              <a:t>jotka ovat asuneet yhteistaloudessa vähintään viisi vuotta </a:t>
            </a:r>
            <a:r>
              <a:rPr lang="fi-FI" i="1" dirty="0"/>
              <a:t>tai joilla on tai on ollut yhteinen tai yhteisessä huollossa oleva lapsi. Avopuolisoksi ei kuitenkaan katsota sellaista henkilöä, joka on avioliitossa.</a:t>
            </a:r>
            <a:endParaRPr lang="fi-FI" dirty="0"/>
          </a:p>
          <a:p>
            <a:endParaRPr lang="en-US" dirty="0"/>
          </a:p>
        </p:txBody>
      </p:sp>
    </p:spTree>
    <p:extLst>
      <p:ext uri="{BB962C8B-B14F-4D97-AF65-F5344CB8AC3E}">
        <p14:creationId xmlns:p14="http://schemas.microsoft.com/office/powerpoint/2010/main" val="1734788867"/>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fi-FI" dirty="0"/>
              <a:t>Jotta parisuhteen osapuolet ovat avoliittolain tarkoittamassa avoliitossa, on heidän asuttava yhteistaloudessa. </a:t>
            </a:r>
            <a:endParaRPr lang="fi-FI" dirty="0" smtClean="0"/>
          </a:p>
          <a:p>
            <a:r>
              <a:rPr lang="fi-FI" dirty="0" smtClean="0"/>
              <a:t>Miten ilmenee ?</a:t>
            </a:r>
            <a:endParaRPr lang="en-US" dirty="0"/>
          </a:p>
        </p:txBody>
      </p:sp>
    </p:spTree>
    <p:extLst>
      <p:ext uri="{BB962C8B-B14F-4D97-AF65-F5344CB8AC3E}">
        <p14:creationId xmlns:p14="http://schemas.microsoft.com/office/powerpoint/2010/main" val="3847882005"/>
      </p:ext>
    </p:extLst>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856"/>
            <a:ext cx="8229600" cy="1143000"/>
          </a:xfrm>
        </p:spPr>
        <p:txBody>
          <a:bodyPr/>
          <a:lstStyle/>
          <a:p>
            <a:r>
              <a:rPr lang="fi-FI" dirty="0" smtClean="0"/>
              <a:t>Esimerkki</a:t>
            </a:r>
            <a:endParaRPr lang="en-US" dirty="0"/>
          </a:p>
        </p:txBody>
      </p:sp>
      <p:sp>
        <p:nvSpPr>
          <p:cNvPr id="3" name="Content Placeholder 2"/>
          <p:cNvSpPr>
            <a:spLocks noGrp="1"/>
          </p:cNvSpPr>
          <p:nvPr>
            <p:ph idx="1"/>
          </p:nvPr>
        </p:nvSpPr>
        <p:spPr>
          <a:xfrm>
            <a:off x="323528" y="836712"/>
            <a:ext cx="8568952" cy="5472608"/>
          </a:xfrm>
        </p:spPr>
        <p:txBody>
          <a:bodyPr>
            <a:normAutofit fontScale="92500" lnSpcReduction="10000"/>
          </a:bodyPr>
          <a:lstStyle/>
          <a:p>
            <a:r>
              <a:rPr lang="fi-FI" dirty="0" smtClean="0"/>
              <a:t>Arttu ja Kaisa ovat asuneet yhdessä jo kaksikymmentä vuotta, kun parisuhteeseen tulee kupru, josta syystä Kaisa ottaa Arttuun etäisyyttä. Hän vuokraa asunnon, jossa viettää osan ajasta. Osan aikaa hän on edelleen Artun luona. Kaisa käy treffeillä myös muiden miesten kanssa ja myös Arttu myöntää tapailleensa muita naisia sillä välin, kun Kaisa viettää aikaa omassa asunnossaan. Kaisa ja Arttu saavat välinsä korjattua ja Kaisa luopuu vuokra-asunnostaan. Ristiriidat kuitenkin kalvavat ja pari eroaa lopullisesti </a:t>
            </a:r>
            <a:r>
              <a:rPr lang="fi-FI" dirty="0" smtClean="0">
                <a:solidFill>
                  <a:srgbClr val="FF0000"/>
                </a:solidFill>
              </a:rPr>
              <a:t>kahden vuoden päästä </a:t>
            </a:r>
            <a:r>
              <a:rPr lang="fi-FI" dirty="0" smtClean="0"/>
              <a:t>em. ajankohdasta.</a:t>
            </a:r>
            <a:endParaRPr lang="en-US" dirty="0"/>
          </a:p>
        </p:txBody>
      </p:sp>
    </p:spTree>
    <p:extLst>
      <p:ext uri="{BB962C8B-B14F-4D97-AF65-F5344CB8AC3E}">
        <p14:creationId xmlns:p14="http://schemas.microsoft.com/office/powerpoint/2010/main" val="3236439066"/>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1520" y="35527"/>
            <a:ext cx="8496944" cy="6057769"/>
          </a:xfrm>
        </p:spPr>
        <p:txBody>
          <a:bodyPr>
            <a:normAutofit fontScale="92500" lnSpcReduction="10000"/>
          </a:bodyPr>
          <a:lstStyle/>
          <a:p>
            <a:r>
              <a:rPr lang="fi-FI" dirty="0" smtClean="0"/>
              <a:t>HE: ”Avoliiton </a:t>
            </a:r>
            <a:r>
              <a:rPr lang="fi-FI" i="1" dirty="0"/>
              <a:t>vähimmäiskestoajalla on haluttu välttää ehdotetun lain vaikutusten ulottaminen sellaisiin lyhytkestoisiin avoliittoihin, joissa yhteistaloussuhde on vasta muotoutumassa</a:t>
            </a:r>
            <a:r>
              <a:rPr lang="fi-FI" dirty="0"/>
              <a:t> ja näin ollen suojan tarve on vastaavasti vähäisempi</a:t>
            </a:r>
            <a:r>
              <a:rPr lang="fi-FI" dirty="0" smtClean="0"/>
              <a:t>.”</a:t>
            </a:r>
          </a:p>
          <a:p>
            <a:r>
              <a:rPr lang="fi-FI" dirty="0"/>
              <a:t>Laissa ei ole kuitenkaan säännöstä, jonka mukaisesti avoliittolain soveltamisen edellytyksenä ehdottomasti olisi se, että yhteisasumisen tulisi olla kestänyt vähintään viisi vuotta </a:t>
            </a:r>
            <a:r>
              <a:rPr lang="fi-FI" i="1" dirty="0"/>
              <a:t>välittömästi</a:t>
            </a:r>
            <a:r>
              <a:rPr lang="fi-FI" dirty="0"/>
              <a:t> ennen parisuhteen purkautumista välirikkoon. Sen sijaan on selvää, että avoliittolailla on pyritty antamaan suojaa pitkäkestoisen avoliiton osapuolille, joiden välillä on yli viiden vuoden ajan vallinnut taloudellinen </a:t>
            </a:r>
            <a:r>
              <a:rPr lang="fi-FI" dirty="0" err="1" smtClean="0"/>
              <a:t>yhteisyys</a:t>
            </a:r>
            <a:r>
              <a:rPr lang="fi-FI" dirty="0" err="1" smtClean="0">
                <a:sym typeface="Wingdings" panose="05000000000000000000" pitchFamily="2" charset="2"/>
              </a:rPr>
              <a:t></a:t>
            </a:r>
            <a:endParaRPr lang="en-US" dirty="0"/>
          </a:p>
        </p:txBody>
      </p:sp>
    </p:spTree>
    <p:extLst>
      <p:ext uri="{BB962C8B-B14F-4D97-AF65-F5344CB8AC3E}">
        <p14:creationId xmlns:p14="http://schemas.microsoft.com/office/powerpoint/2010/main" val="1824224956"/>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fi-FI" dirty="0" smtClean="0"/>
              <a:t>Muuttaako tilanteen, jos </a:t>
            </a:r>
            <a:r>
              <a:rPr lang="fi-FI" dirty="0"/>
              <a:t>puolisot ovat erilleen muuttaessaan tehneet nimenomaisen sopimuksen siitä, mikä taloudellinen merkitys heidän avoliitollaan on </a:t>
            </a:r>
            <a:r>
              <a:rPr lang="fi-FI" dirty="0" smtClean="0"/>
              <a:t>ollut ? </a:t>
            </a:r>
            <a:endParaRPr lang="en-US" dirty="0"/>
          </a:p>
        </p:txBody>
      </p:sp>
    </p:spTree>
    <p:extLst>
      <p:ext uri="{BB962C8B-B14F-4D97-AF65-F5344CB8AC3E}">
        <p14:creationId xmlns:p14="http://schemas.microsoft.com/office/powerpoint/2010/main" val="2197600758"/>
      </p:ext>
    </p:extLst>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Hyvityksen määrä</a:t>
            </a:r>
            <a:endParaRPr lang="en-US" dirty="0"/>
          </a:p>
        </p:txBody>
      </p:sp>
      <p:sp>
        <p:nvSpPr>
          <p:cNvPr id="3" name="Content Placeholder 2"/>
          <p:cNvSpPr>
            <a:spLocks noGrp="1"/>
          </p:cNvSpPr>
          <p:nvPr>
            <p:ph idx="1"/>
          </p:nvPr>
        </p:nvSpPr>
        <p:spPr>
          <a:xfrm>
            <a:off x="395536" y="1268760"/>
            <a:ext cx="8568952" cy="5589240"/>
          </a:xfrm>
        </p:spPr>
        <p:txBody>
          <a:bodyPr>
            <a:normAutofit/>
          </a:bodyPr>
          <a:lstStyle/>
          <a:p>
            <a:r>
              <a:rPr lang="fi-FI" dirty="0" smtClean="0"/>
              <a:t>Avoliittolain 8 §: </a:t>
            </a:r>
            <a:r>
              <a:rPr lang="fi-FI" dirty="0"/>
              <a:t>Avopuolisolla on oikeus hyvitykseen, jos hän on yhteistalouden hyväksi antamallaan panoksella auttanut toista avopuolisoa kartuttamaan tai säilyttämään tämän omaisuutta siten, että yhteistalouden purkaminen yksinomaan omistussuhteiden perusteella johtaisi perusteettoman edun saamiseen toisen kustannuksella.</a:t>
            </a:r>
          </a:p>
          <a:p>
            <a:r>
              <a:rPr lang="fi-FI" dirty="0"/>
              <a:t>Yhteistalouden hyväksi </a:t>
            </a:r>
            <a:r>
              <a:rPr lang="fi-FI" dirty="0" smtClean="0"/>
              <a:t>annetut panokset ?</a:t>
            </a:r>
            <a:endParaRPr lang="fi-FI" dirty="0"/>
          </a:p>
          <a:p>
            <a:r>
              <a:rPr lang="en-US" dirty="0" err="1" smtClean="0"/>
              <a:t>Lusikkariidat</a:t>
            </a:r>
            <a:r>
              <a:rPr lang="en-US" dirty="0" smtClean="0"/>
              <a:t> </a:t>
            </a:r>
            <a:r>
              <a:rPr lang="en-US" dirty="0" err="1" smtClean="0"/>
              <a:t>ovat</a:t>
            </a:r>
            <a:r>
              <a:rPr lang="en-US" dirty="0" smtClean="0"/>
              <a:t> </a:t>
            </a:r>
            <a:r>
              <a:rPr lang="en-US" dirty="0" err="1" smtClean="0"/>
              <a:t>pois</a:t>
            </a:r>
            <a:r>
              <a:rPr lang="en-US" dirty="0" smtClean="0"/>
              <a:t> </a:t>
            </a:r>
            <a:r>
              <a:rPr lang="en-US" dirty="0" err="1" smtClean="0"/>
              <a:t>soveltamisalasta</a:t>
            </a:r>
            <a:r>
              <a:rPr lang="en-US" dirty="0" smtClean="0"/>
              <a:t> </a:t>
            </a:r>
            <a:endParaRPr lang="en-US" dirty="0"/>
          </a:p>
        </p:txBody>
      </p:sp>
    </p:spTree>
    <p:extLst>
      <p:ext uri="{BB962C8B-B14F-4D97-AF65-F5344CB8AC3E}">
        <p14:creationId xmlns:p14="http://schemas.microsoft.com/office/powerpoint/2010/main" val="22061965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Yhteiselämän lopettaminen ja avioero</a:t>
            </a:r>
            <a:endParaRPr lang="en-US" dirty="0"/>
          </a:p>
        </p:txBody>
      </p:sp>
      <p:sp>
        <p:nvSpPr>
          <p:cNvPr id="3" name="Content Placeholder 2"/>
          <p:cNvSpPr>
            <a:spLocks noGrp="1"/>
          </p:cNvSpPr>
          <p:nvPr>
            <p:ph idx="1"/>
          </p:nvPr>
        </p:nvSpPr>
        <p:spPr/>
        <p:txBody>
          <a:bodyPr>
            <a:normAutofit lnSpcReduction="10000"/>
          </a:bodyPr>
          <a:lstStyle/>
          <a:p>
            <a:r>
              <a:rPr lang="fi-FI" dirty="0" smtClean="0"/>
              <a:t>Yhteiselämän lopettaminen AL 24 §</a:t>
            </a:r>
          </a:p>
          <a:p>
            <a:r>
              <a:rPr lang="fi-FI" dirty="0" smtClean="0"/>
              <a:t>Ajalliset rajoitukset</a:t>
            </a:r>
          </a:p>
          <a:p>
            <a:r>
              <a:rPr lang="fi-FI" dirty="0" smtClean="0"/>
              <a:t>Suhde vallinnanrajoituksiin</a:t>
            </a:r>
          </a:p>
          <a:p>
            <a:r>
              <a:rPr lang="fi-FI" dirty="0" smtClean="0"/>
              <a:t>Suhde elatukseen</a:t>
            </a:r>
          </a:p>
          <a:p>
            <a:r>
              <a:rPr lang="fi-FI" dirty="0" smtClean="0"/>
              <a:t>Kolmannen kanssa tehdyt sopimukset </a:t>
            </a:r>
          </a:p>
          <a:p>
            <a:r>
              <a:rPr lang="fi-FI" dirty="0" smtClean="0"/>
              <a:t>Velkojien oikeudet</a:t>
            </a:r>
          </a:p>
          <a:p>
            <a:r>
              <a:rPr lang="fi-FI" dirty="0" err="1" smtClean="0"/>
              <a:t>Huom</a:t>
            </a:r>
            <a:r>
              <a:rPr lang="fi-FI" dirty="0" smtClean="0"/>
              <a:t> ! Mikä on suhde jäämistöoikeudelliseen lesken suojaan ?</a:t>
            </a:r>
            <a:endParaRPr lang="en-US" dirty="0"/>
          </a:p>
        </p:txBody>
      </p:sp>
    </p:spTree>
    <p:extLst>
      <p:ext uri="{BB962C8B-B14F-4D97-AF65-F5344CB8AC3E}">
        <p14:creationId xmlns:p14="http://schemas.microsoft.com/office/powerpoint/2010/main" val="3525956367"/>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23528" y="260648"/>
            <a:ext cx="8352928" cy="5760640"/>
          </a:xfrm>
        </p:spPr>
        <p:txBody>
          <a:bodyPr>
            <a:normAutofit/>
          </a:bodyPr>
          <a:lstStyle/>
          <a:p>
            <a:r>
              <a:rPr lang="fi-FI" dirty="0"/>
              <a:t>Lain esitöiden mukaan hyvityksen määrä perustuu kokonaisvaltaiseen harkintaan puolisoiden panoksesta. </a:t>
            </a:r>
            <a:endParaRPr lang="fi-FI" dirty="0" smtClean="0"/>
          </a:p>
          <a:p>
            <a:r>
              <a:rPr lang="fi-FI" dirty="0"/>
              <a:t>M</a:t>
            </a:r>
            <a:r>
              <a:rPr lang="fi-FI" dirty="0" smtClean="0"/>
              <a:t>issä </a:t>
            </a:r>
            <a:r>
              <a:rPr lang="fi-FI" dirty="0"/>
              <a:t>muodossa hyvitys on maksettava tai voidaan </a:t>
            </a:r>
            <a:r>
              <a:rPr lang="fi-FI" dirty="0" smtClean="0"/>
              <a:t>maksaa</a:t>
            </a:r>
            <a:r>
              <a:rPr lang="fi-FI" dirty="0"/>
              <a:t> </a:t>
            </a:r>
            <a:r>
              <a:rPr lang="fi-FI" dirty="0" smtClean="0"/>
              <a:t>? </a:t>
            </a:r>
          </a:p>
          <a:p>
            <a:r>
              <a:rPr lang="fi-FI" dirty="0" smtClean="0"/>
              <a:t>Esinekohtaiset velvoitteet tietyllä omaisuudella maksamiseen</a:t>
            </a:r>
            <a:endParaRPr lang="en-US" dirty="0"/>
          </a:p>
        </p:txBody>
      </p:sp>
    </p:spTree>
    <p:extLst>
      <p:ext uri="{BB962C8B-B14F-4D97-AF65-F5344CB8AC3E}">
        <p14:creationId xmlns:p14="http://schemas.microsoft.com/office/powerpoint/2010/main" val="2338113382"/>
      </p:ext>
    </p:extLst>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Esimerkki</a:t>
            </a:r>
            <a:endParaRPr lang="en-US" dirty="0"/>
          </a:p>
        </p:txBody>
      </p:sp>
      <p:sp>
        <p:nvSpPr>
          <p:cNvPr id="3" name="Content Placeholder 2"/>
          <p:cNvSpPr>
            <a:spLocks noGrp="1"/>
          </p:cNvSpPr>
          <p:nvPr>
            <p:ph idx="1"/>
          </p:nvPr>
        </p:nvSpPr>
        <p:spPr/>
        <p:txBody>
          <a:bodyPr/>
          <a:lstStyle/>
          <a:p>
            <a:r>
              <a:rPr lang="fi-FI" dirty="0" smtClean="0"/>
              <a:t>Onko oikeutta hyvitykseen, jos miehen elintaso hirmuinen, antaa vaimolle koruja, autoja matkoja. Avoliitto päättyy, mies pyytää hyvityksenä 350 t EUR.</a:t>
            </a:r>
            <a:endParaRPr lang="en-US" dirty="0"/>
          </a:p>
        </p:txBody>
      </p:sp>
    </p:spTree>
    <p:extLst>
      <p:ext uri="{BB962C8B-B14F-4D97-AF65-F5344CB8AC3E}">
        <p14:creationId xmlns:p14="http://schemas.microsoft.com/office/powerpoint/2010/main" val="262898451"/>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 </a:t>
            </a:r>
            <a:endParaRPr lang="fi-FI" dirty="0"/>
          </a:p>
        </p:txBody>
      </p:sp>
      <p:sp>
        <p:nvSpPr>
          <p:cNvPr id="3" name="Sisällön paikkamerkki 2"/>
          <p:cNvSpPr>
            <a:spLocks noGrp="1"/>
          </p:cNvSpPr>
          <p:nvPr>
            <p:ph idx="1"/>
          </p:nvPr>
        </p:nvSpPr>
        <p:spPr/>
        <p:txBody>
          <a:bodyPr/>
          <a:lstStyle/>
          <a:p>
            <a:r>
              <a:rPr lang="fi-FI" dirty="0"/>
              <a:t>A</a:t>
            </a:r>
            <a:r>
              <a:rPr lang="fi-FI" dirty="0" smtClean="0"/>
              <a:t>voeron </a:t>
            </a:r>
            <a:r>
              <a:rPr lang="fi-FI" dirty="0"/>
              <a:t>jälkeisen omaisuuden erottelun moitekanne, jossa keskeisenä oikeuskysymyksenä on se, voiko avoerolain 8 § mukainen hyvitys tulla kysymykseen, jos ei ole suoranaisesti panostettu avopuolison omaisuuden kartuttamiseen, vaan pikemminkin velkaantumisen estämiseen (puolison varat käytännössä +/-0, häneen </a:t>
            </a:r>
            <a:r>
              <a:rPr lang="fi-FI" dirty="0" smtClean="0"/>
              <a:t>sijoitetut </a:t>
            </a:r>
            <a:r>
              <a:rPr lang="fi-FI" dirty="0"/>
              <a:t>varat reilut 30.000 euroa).</a:t>
            </a:r>
          </a:p>
        </p:txBody>
      </p:sp>
    </p:spTree>
    <p:extLst>
      <p:ext uri="{BB962C8B-B14F-4D97-AF65-F5344CB8AC3E}">
        <p14:creationId xmlns:p14="http://schemas.microsoft.com/office/powerpoint/2010/main" val="137962767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RHO 2009:2</a:t>
            </a:r>
            <a:endParaRPr lang="en-US" dirty="0"/>
          </a:p>
        </p:txBody>
      </p:sp>
      <p:sp>
        <p:nvSpPr>
          <p:cNvPr id="3" name="Content Placeholder 2"/>
          <p:cNvSpPr>
            <a:spLocks noGrp="1"/>
          </p:cNvSpPr>
          <p:nvPr>
            <p:ph idx="1"/>
          </p:nvPr>
        </p:nvSpPr>
        <p:spPr>
          <a:xfrm>
            <a:off x="323528" y="1340768"/>
            <a:ext cx="8424936" cy="5112568"/>
          </a:xfrm>
        </p:spPr>
        <p:txBody>
          <a:bodyPr>
            <a:normAutofit fontScale="62500" lnSpcReduction="20000"/>
          </a:bodyPr>
          <a:lstStyle/>
          <a:p>
            <a:r>
              <a:rPr lang="fi-FI" dirty="0"/>
              <a:t>KÄO: Avoliiton päättyessä maaliskuussa 2006 B:llä oli ollut 907 603,81 euron nettoarvoinen omaisuus, jonka kasvattamiseen A oli osallistunut avoliiton aikana 1986 - 2006 edellä kerrotulla mittavalla työpanoksella; yleisen elämänkokemuksen mukaan karjatalous oli harjoittajalleen erityisen sitovaa. Erään todistajan mukaan kumpikaan pojista ei ollut kiinnostunut karjataloudesta. A:n pitkäaikainen avoliitto ja siitä syntyneet kaksi lasta perustelivat päätelmää, että tämän menettelyn tavoitteena oli ollut perheen etu, jolloin hänen omansa etunsa valvominen oli väistynyt.</a:t>
            </a:r>
          </a:p>
          <a:p>
            <a:r>
              <a:rPr lang="fi-FI" u="sng" dirty="0"/>
              <a:t>Korkein oikeus ei ratkaisussa 1993:168 ollut perustellut miten se oli tapauksessa arvioinut kohtuullisen korvauksen määrän. Ratkaisusta voitiin kuitenkin laskea, että Korkeimman oikeuden tuomitsema korvaus oli noin alle kolmasosan tasolla siitä määrästä, mihin olisi päädytty soveltamalla huomioon otettuun kiinteistöön avioliittolain mukaisia ositussäännöksiä. Tuo tapaus erosi tästä jutusta siinä, että ulkopuolisessa työssä ollut pienipalkkaisempi avopuoliso oli osaksi rahoittanut toisen nimissä ollutta asuinkiinteistöä. Sen vuoksi käräjäoikeus katsoi, että tässä tapauksessa oli päädyttävä korvaukseen, joka oli huomattavasti alle ositussääntöjä soveltamalla päädyttävästä tasosta, mutta joka oli kuitenkin jonkin verran korkeammalla ratkaisun 1993:168 laskennallisesta tasosta.</a:t>
            </a:r>
          </a:p>
          <a:p>
            <a:r>
              <a:rPr lang="fi-FI" dirty="0" smtClean="0">
                <a:sym typeface="Wingdings" panose="05000000000000000000" pitchFamily="2" charset="2"/>
              </a:rPr>
              <a:t></a:t>
            </a:r>
            <a:r>
              <a:rPr lang="fi-FI" dirty="0" smtClean="0"/>
              <a:t> </a:t>
            </a:r>
            <a:endParaRPr lang="en-US" dirty="0"/>
          </a:p>
        </p:txBody>
      </p:sp>
    </p:spTree>
    <p:extLst>
      <p:ext uri="{BB962C8B-B14F-4D97-AF65-F5344CB8AC3E}">
        <p14:creationId xmlns:p14="http://schemas.microsoft.com/office/powerpoint/2010/main" val="2888122502"/>
      </p:ext>
    </p:extLst>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23528" y="332656"/>
            <a:ext cx="8568952" cy="6336704"/>
          </a:xfrm>
        </p:spPr>
        <p:txBody>
          <a:bodyPr>
            <a:normAutofit fontScale="62500" lnSpcReduction="20000"/>
          </a:bodyPr>
          <a:lstStyle/>
          <a:p>
            <a:r>
              <a:rPr lang="fi-FI" dirty="0"/>
              <a:t>Eräänä vertailukohtana käräjäoikeus otti huomioon sen ajatellun omaisuuden määrän, joka A:lla olisi avoliiton päättyessä ollut, mikäli tämä olisi 1986 - 2006 ollut ulkopuolisessa työssä maatalouslomittajana 2.000 - 2.300 euron bruttokuukausipalkalla osallistuen osaltaan yhteistalouden juokseviin menoihin ja lastensa elatukseen. Tuo vertailu ei kuitenkaan johtanut juurikaan KKO 1993:168 tason ylittäviin määriin, joten sillä ei ollut lopulliselle ratkaisulle merkitystä.</a:t>
            </a:r>
          </a:p>
          <a:p>
            <a:r>
              <a:rPr lang="fi-FI" dirty="0"/>
              <a:t>Käräjäoikeus oli oikeudenkäymiskaaren 17 luvun 6 §:n nojalla arvioidessaan edellä kerrotuilla perusteilla kohtuullista korvausta A:n työpanoksesta päätynyt siihen, että </a:t>
            </a:r>
            <a:r>
              <a:rPr lang="fi-FI" u="sng" dirty="0"/>
              <a:t>kohtuullisena korvauksena oli pidettävä 200 000 euroa</a:t>
            </a:r>
            <a:r>
              <a:rPr lang="fi-FI" dirty="0"/>
              <a:t>.</a:t>
            </a:r>
          </a:p>
          <a:p>
            <a:r>
              <a:rPr lang="fi-FI" dirty="0"/>
              <a:t>Toisaalta </a:t>
            </a:r>
            <a:r>
              <a:rPr lang="fi-FI" u="sng" dirty="0"/>
              <a:t>voitaisiin perustellusti ajatella, että huomioon ottaen A:n todella pitkäaikainen ja mittava työpanos, joka todistelusta kauttaaltaan välittyneen vaikutelman mukaan oli asiallisesti muistuttanut tasavertaiseen yrittäjäkumppanuuteen perustuvaa maatalousyhtymää ja joka oli estänyt häntä suuntautumasta omalle vaihtoehtoiselle työuralleen, edellyttäisi luottamuksensuoja- ja lojaliteettiperiaatteet huomioiden kohtuulliseksi katsottavalta korvaukselta huomattavasti korkeampaa, tasoltaan lähes avioliittolain mukaisia ositussäännöksiä soveltamalla saavutettavaa määrää. Tuollainen tulkinta olisi kuitenkin siinä määrin vastoin oikeuskäytännön ja -kirjallisuuden mukaista perhe- ja varallisuusoikeuden vakiintunutta tulkintaa, että käräjäoikeus ei katsonut asiakseen lähteä tuollaiselle tulkintalinjan muutokselle.</a:t>
            </a:r>
          </a:p>
          <a:p>
            <a:endParaRPr lang="en-US" dirty="0"/>
          </a:p>
        </p:txBody>
      </p:sp>
    </p:spTree>
    <p:extLst>
      <p:ext uri="{BB962C8B-B14F-4D97-AF65-F5344CB8AC3E}">
        <p14:creationId xmlns:p14="http://schemas.microsoft.com/office/powerpoint/2010/main" val="1139925776"/>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23528" y="332656"/>
            <a:ext cx="8496944" cy="6048672"/>
          </a:xfrm>
        </p:spPr>
        <p:txBody>
          <a:bodyPr>
            <a:normAutofit fontScale="62500" lnSpcReduction="20000"/>
          </a:bodyPr>
          <a:lstStyle/>
          <a:p>
            <a:r>
              <a:rPr lang="fi-FI" dirty="0"/>
              <a:t>HO: Suorituksen perusteettomuutta arvioidaan tässä tapauksessa sen perusteella, miltä osin A:n suorituksen tarkoitus ei ollut toteutunut. </a:t>
            </a:r>
            <a:r>
              <a:rPr lang="fi-FI" u="sng" dirty="0"/>
              <a:t>Kohtuullista korvausta ei voi määrätä yksinomaan A:n suorituksesta laskemalla, koska suoritus ei ole ollut rahasuoritus, vaan korvaus on arvioitava sellaiseen määrään, joka on suoritukseen liittyviä seikkoja ja asianomaisten tilannetta kokonaisvaltaisesti arvioiden kohtuullinen ja oikeudenmukainen</a:t>
            </a:r>
            <a:r>
              <a:rPr lang="fi-FI" u="sng" dirty="0" smtClean="0"/>
              <a:t>.</a:t>
            </a:r>
          </a:p>
          <a:p>
            <a:r>
              <a:rPr lang="fi-FI" dirty="0" smtClean="0"/>
              <a:t>A </a:t>
            </a:r>
            <a:r>
              <a:rPr lang="fi-FI" dirty="0"/>
              <a:t>on saanut työsuorituksestaan vastikkeeksi kodin ja jokapäiväisen elannon sekä eläketurvan. Tämän lisäksi A:n suorituksen tarkoituksena on ollut kehittää tilaa niin, että se siirtyy elinkelpoisena lapsille, jotka voivat jatkaa tilanpitoa, ja tällä tavoin A samalla turvata omaa asumista ja elämistä. Näistä tarkoituksista asuminen tilalla on estynyt sen jälkeen, kun A:n ja B:n avoliitto on päättynyt vuonna 2006. A:n tarkoituksena ei ole ollut kartuttaa B:n omaisuutta siinä tapauksessa, että avoliitto päättyy välirikkoon. </a:t>
            </a:r>
            <a:r>
              <a:rPr lang="fi-FI" u="sng" dirty="0"/>
              <a:t>Huomioon ottaen A:n kokopäiväisen työn määrän ja sen vaikutuksen B:n omaisuuden kartuttamisessa hovioikeus ei pidä hänen suorituksestaan saamaa vastiketta riittävänä, vaan suorituksen tarkoituksen toteuttamiseksi A:lla on oikeus saada B:ltä kohtuullinen korvaus panoksestaan tämän omaisuuden kartuttamisessa. Hovioikeus arvioi korvauksen määräksi 120 000 euroa. </a:t>
            </a:r>
            <a:r>
              <a:rPr lang="fi-FI" dirty="0"/>
              <a:t>Hovioikeus on ottanut korvausta korottavana seikkana huomioon B:lle avoliiton aikana kertyneen nettovarallisuuden suuren määrän.</a:t>
            </a:r>
            <a:endParaRPr lang="en-US" dirty="0"/>
          </a:p>
          <a:p>
            <a:endParaRPr lang="en-US" dirty="0"/>
          </a:p>
        </p:txBody>
      </p:sp>
    </p:spTree>
    <p:extLst>
      <p:ext uri="{BB962C8B-B14F-4D97-AF65-F5344CB8AC3E}">
        <p14:creationId xmlns:p14="http://schemas.microsoft.com/office/powerpoint/2010/main" val="4061680714"/>
      </p:ext>
    </p:extLst>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2018:5</a:t>
            </a:r>
            <a:endParaRPr lang="fi-FI" dirty="0"/>
          </a:p>
        </p:txBody>
      </p:sp>
      <p:sp>
        <p:nvSpPr>
          <p:cNvPr id="3" name="Sisällön paikkamerkki 2"/>
          <p:cNvSpPr>
            <a:spLocks noGrp="1"/>
          </p:cNvSpPr>
          <p:nvPr>
            <p:ph idx="1"/>
          </p:nvPr>
        </p:nvSpPr>
        <p:spPr/>
        <p:txBody>
          <a:bodyPr>
            <a:normAutofit fontScale="92500" lnSpcReduction="20000"/>
          </a:bodyPr>
          <a:lstStyle/>
          <a:p>
            <a:r>
              <a:rPr lang="fi-FI" dirty="0">
                <a:solidFill>
                  <a:srgbClr val="343434"/>
                </a:solidFill>
                <a:latin typeface="--unknown-9--"/>
              </a:rPr>
              <a:t>Avopuolison isä oli vastikkeetta tehnyt huomattavan määrän rakennustyötä avopuolisoiden yhteistä omakotitaloa rakennettaessa. Korkeimman oikeuden ratkaisusta ilmenevillä perusteilla katsottiin, että avopuolisoiden yhteistaloutta purettaessa avopuolisolla ei ollut oikeutta saada toiselta avopuolisolta hyvitystä isänsä tekemän rakennustyön perusteella. (Ään.)</a:t>
            </a:r>
          </a:p>
          <a:p>
            <a:r>
              <a:rPr lang="fi-FI" dirty="0">
                <a:solidFill>
                  <a:srgbClr val="343434"/>
                </a:solidFill>
                <a:latin typeface="--unknown-9--"/>
              </a:rPr>
              <a:t>L avopuolisoiden yhteistalouden purkamisesta 8 §</a:t>
            </a:r>
            <a:endParaRPr lang="fi-FI" dirty="0"/>
          </a:p>
        </p:txBody>
      </p:sp>
    </p:spTree>
    <p:extLst>
      <p:ext uri="{BB962C8B-B14F-4D97-AF65-F5344CB8AC3E}">
        <p14:creationId xmlns:p14="http://schemas.microsoft.com/office/powerpoint/2010/main" val="4228805475"/>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Aviopuolisoiden oikeustoimet: epäasiallista vai ei ?</a:t>
            </a:r>
            <a:endParaRPr lang="en-US" dirty="0"/>
          </a:p>
        </p:txBody>
      </p:sp>
      <p:sp>
        <p:nvSpPr>
          <p:cNvPr id="3" name="Content Placeholder 2"/>
          <p:cNvSpPr>
            <a:spLocks noGrp="1"/>
          </p:cNvSpPr>
          <p:nvPr>
            <p:ph idx="1"/>
          </p:nvPr>
        </p:nvSpPr>
        <p:spPr/>
        <p:txBody>
          <a:bodyPr>
            <a:normAutofit fontScale="92500" lnSpcReduction="10000"/>
          </a:bodyPr>
          <a:lstStyle/>
          <a:p>
            <a:r>
              <a:rPr lang="fi-FI" dirty="0" smtClean="0">
                <a:solidFill>
                  <a:srgbClr val="002060"/>
                </a:solidFill>
              </a:rPr>
              <a:t>Ositus </a:t>
            </a:r>
            <a:r>
              <a:rPr lang="fi-FI" dirty="0">
                <a:solidFill>
                  <a:srgbClr val="002060"/>
                </a:solidFill>
              </a:rPr>
              <a:t>mahdollinen ositusperusteen jälkeen</a:t>
            </a:r>
          </a:p>
          <a:p>
            <a:r>
              <a:rPr lang="fi-FI" dirty="0">
                <a:solidFill>
                  <a:srgbClr val="002060"/>
                </a:solidFill>
              </a:rPr>
              <a:t>Avioliiton jatkaminen mahdollista osituksen jälkeen</a:t>
            </a:r>
          </a:p>
          <a:p>
            <a:r>
              <a:rPr lang="fi-FI" dirty="0" smtClean="0">
                <a:solidFill>
                  <a:srgbClr val="002060"/>
                </a:solidFill>
              </a:rPr>
              <a:t>Yhteiselämä </a:t>
            </a:r>
            <a:r>
              <a:rPr lang="fi-FI" dirty="0">
                <a:solidFill>
                  <a:srgbClr val="002060"/>
                </a:solidFill>
              </a:rPr>
              <a:t>mahdollista osituksen ja avioeron jälkeen</a:t>
            </a:r>
          </a:p>
          <a:p>
            <a:r>
              <a:rPr lang="fi-FI" dirty="0">
                <a:solidFill>
                  <a:srgbClr val="002060"/>
                </a:solidFill>
              </a:rPr>
              <a:t>Kolmannen näkökulmasta näennäisyyden tulisi olla taloudellista</a:t>
            </a:r>
          </a:p>
          <a:p>
            <a:r>
              <a:rPr lang="fi-FI" dirty="0">
                <a:solidFill>
                  <a:srgbClr val="002060"/>
                </a:solidFill>
              </a:rPr>
              <a:t>KKO:2012:16 antaa osin väärän kuvan parisuhteen ulkoisesta </a:t>
            </a:r>
            <a:r>
              <a:rPr lang="fi-FI" dirty="0" smtClean="0">
                <a:solidFill>
                  <a:srgbClr val="002060"/>
                </a:solidFill>
              </a:rPr>
              <a:t>arvioinnista </a:t>
            </a:r>
            <a:r>
              <a:rPr lang="fi-FI" dirty="0" smtClean="0">
                <a:solidFill>
                  <a:srgbClr val="002060"/>
                </a:solidFill>
                <a:sym typeface="Wingdings" panose="05000000000000000000" pitchFamily="2" charset="2"/>
              </a:rPr>
              <a:t></a:t>
            </a:r>
            <a:endParaRPr lang="fi-FI" dirty="0">
              <a:solidFill>
                <a:srgbClr val="002060"/>
              </a:solidFill>
            </a:endParaRPr>
          </a:p>
          <a:p>
            <a:pPr marL="0" indent="0">
              <a:buNone/>
            </a:pPr>
            <a:endParaRPr lang="en-US" dirty="0"/>
          </a:p>
        </p:txBody>
      </p:sp>
    </p:spTree>
    <p:extLst>
      <p:ext uri="{BB962C8B-B14F-4D97-AF65-F5344CB8AC3E}">
        <p14:creationId xmlns:p14="http://schemas.microsoft.com/office/powerpoint/2010/main" val="3712876632"/>
      </p:ext>
    </p:extLst>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KKO 2012:16</a:t>
            </a:r>
            <a:endParaRPr lang="en-US" dirty="0"/>
          </a:p>
        </p:txBody>
      </p:sp>
      <p:sp>
        <p:nvSpPr>
          <p:cNvPr id="3" name="Content Placeholder 2"/>
          <p:cNvSpPr>
            <a:spLocks noGrp="1"/>
          </p:cNvSpPr>
          <p:nvPr>
            <p:ph idx="1"/>
          </p:nvPr>
        </p:nvSpPr>
        <p:spPr/>
        <p:txBody>
          <a:bodyPr/>
          <a:lstStyle/>
          <a:p>
            <a:r>
              <a:rPr lang="fi-FI" dirty="0"/>
              <a:t>A:ta syytettiin neljästä törkeästä velallisen petoksesta sillä perusteella, että hän oli ulosotto- ja konkurssimenettelyissä jättänyt ilmoittamatta omaisuuttaan. B:tä syytettiin avunannosta näihin rikoksiin. Syyte A:ta vastaan hylättiin osaksi </a:t>
            </a:r>
            <a:r>
              <a:rPr lang="fi-FI" dirty="0" err="1"/>
              <a:t>itsekriminointisuojan</a:t>
            </a:r>
            <a:r>
              <a:rPr lang="fi-FI" dirty="0"/>
              <a:t> perusteella. Kysymys siitä, ulottuiko </a:t>
            </a:r>
            <a:r>
              <a:rPr lang="fi-FI" dirty="0" err="1"/>
              <a:t>itsekriminointisuojan</a:t>
            </a:r>
            <a:r>
              <a:rPr lang="fi-FI" dirty="0"/>
              <a:t> vaikutus myös avunantajaan </a:t>
            </a:r>
            <a:r>
              <a:rPr lang="fi-FI" dirty="0" smtClean="0"/>
              <a:t>B:hen, JTK…</a:t>
            </a:r>
            <a:endParaRPr lang="en-US" dirty="0"/>
          </a:p>
        </p:txBody>
      </p:sp>
    </p:spTree>
    <p:extLst>
      <p:ext uri="{BB962C8B-B14F-4D97-AF65-F5344CB8AC3E}">
        <p14:creationId xmlns:p14="http://schemas.microsoft.com/office/powerpoint/2010/main" val="3594385258"/>
      </p:ext>
    </p:extLst>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79512" y="260648"/>
            <a:ext cx="8712968" cy="6264696"/>
          </a:xfrm>
        </p:spPr>
        <p:txBody>
          <a:bodyPr>
            <a:normAutofit fontScale="85000" lnSpcReduction="10000"/>
          </a:bodyPr>
          <a:lstStyle/>
          <a:p>
            <a:r>
              <a:rPr lang="fi-FI" dirty="0"/>
              <a:t>Asiassa esitetty henkilötodistelu tukee jossakin määrin näkemystä, että A ja B ovat välien rikkoutumisen vuoksi tähdänneet avioeroon ja aviovarallisuuden lopulliseen jakamiseen. Toisaalta myös A:n ja B:n kertomuksista on käynyt ilmi, että A oli vuodenvaihteen 2001 - 2002 jälkeenkin varsin usein oleskellut puolisoiden yhteisessä asunnossa. He ovat tehneet yhteisen lomamatkan Thaimaahan hyvin pian sen jälkeen, kun ositussopimus oli solmittu. A on ainakin pääosin maksanut matkan. Tämä yhdessä tehty lomamatka viittaa osaltaan siihen, ettei puolisoiden ero ole ollut todellinen. Tällaista päätelmää tukee myös se seikka, että A:n aikaisemmasta avioliitosta oleva alaikäinen poika on A:n ilmoitetun poismuuttamisen jälkeenkin jatkuvasti niinä viikkoina, jolloin hänen asumisestaan vastasi A, asunut B:n nimiin jääneessä asuintalossa.</a:t>
            </a:r>
            <a:endParaRPr lang="en-US" dirty="0"/>
          </a:p>
        </p:txBody>
      </p:sp>
    </p:spTree>
    <p:extLst>
      <p:ext uri="{BB962C8B-B14F-4D97-AF65-F5344CB8AC3E}">
        <p14:creationId xmlns:p14="http://schemas.microsoft.com/office/powerpoint/2010/main" val="15326507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Avioero</a:t>
            </a:r>
            <a:endParaRPr lang="en-US" dirty="0"/>
          </a:p>
        </p:txBody>
      </p:sp>
      <p:sp>
        <p:nvSpPr>
          <p:cNvPr id="3" name="Content Placeholder 2"/>
          <p:cNvSpPr>
            <a:spLocks noGrp="1"/>
          </p:cNvSpPr>
          <p:nvPr>
            <p:ph idx="1"/>
          </p:nvPr>
        </p:nvSpPr>
        <p:spPr/>
        <p:txBody>
          <a:bodyPr>
            <a:normAutofit lnSpcReduction="10000"/>
          </a:bodyPr>
          <a:lstStyle/>
          <a:p>
            <a:r>
              <a:rPr lang="fi-FI" dirty="0" smtClean="0"/>
              <a:t>Avioliitto päättyy joko puolison kuolemaan tai avioeroon</a:t>
            </a:r>
          </a:p>
          <a:p>
            <a:r>
              <a:rPr lang="fi-FI" dirty="0" smtClean="0"/>
              <a:t>Avioeroa voi hakea yksin tai yhdessä</a:t>
            </a:r>
          </a:p>
          <a:p>
            <a:r>
              <a:rPr lang="fi-FI" dirty="0" smtClean="0"/>
              <a:t>Harkinta-aika 6 kk – 1 v, jonka jälkeen toinen hakemus yksin tai yhdessä tai avioero raukeaa</a:t>
            </a:r>
          </a:p>
          <a:p>
            <a:r>
              <a:rPr lang="fi-FI" dirty="0" smtClean="0"/>
              <a:t>Poikkeuksena tilanteet, joissa puolisot ovat asuneet erillään 2 v. tai jos avioliitto on solmittu aikaisemman avioliiton ollessa voimassa tai läheisten sukulaisten kesken</a:t>
            </a:r>
          </a:p>
          <a:p>
            <a:endParaRPr lang="en-US" dirty="0"/>
          </a:p>
        </p:txBody>
      </p:sp>
    </p:spTree>
    <p:extLst>
      <p:ext uri="{BB962C8B-B14F-4D97-AF65-F5344CB8AC3E}">
        <p14:creationId xmlns:p14="http://schemas.microsoft.com/office/powerpoint/2010/main" val="2907107824"/>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Content Placeholder 2"/>
          <p:cNvSpPr txBox="1">
            <a:spLocks noGrp="1"/>
          </p:cNvSpPr>
          <p:nvPr>
            <p:ph idx="1"/>
          </p:nvPr>
        </p:nvSpPr>
        <p:spPr>
          <a:xfrm>
            <a:off x="395536" y="404664"/>
            <a:ext cx="8748464" cy="619268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i-FI" dirty="0" smtClean="0"/>
              <a:t>KKO 2005:97: Aviopuolisot A ja B olivat omistaneet yhteisesti kiinteistön, jolla sijaitsi heidän yhteinen kotinsa. A oli ostanut mieheltään B:ltä tämän osuuden kiinteistöstä ja sen jälkeen ulkopuoliselta taholta kaksi kiinteistöön liittyvää määräalaa. A oli ostanut B:ltä myös kiinteistön, jolla sijaitsi puolisoiden loma-asunto. A:n nimiin oli lisäksi hankittu B:n varoilla henkilöauto. Ulosottomies oli ulosottolain 4 luvun 9 §:n 4 momentin nojalla ulosmitannut B:n veloista edellä mainitun A:n omaisuuden. Kysymys siitä, perustuiko A:n omistusoikeus ulosmitattuun kiinteään omaisuuteen ja henkilöautoon säännöksessä tarkoitetuin tavoin keinotekoiseen järjestelyyn siten, että ulosmittaus ei loukannut A:n todellista oikeutta.</a:t>
            </a:r>
            <a:endParaRPr lang="en-US" dirty="0"/>
          </a:p>
        </p:txBody>
      </p:sp>
    </p:spTree>
    <p:extLst>
      <p:ext uri="{BB962C8B-B14F-4D97-AF65-F5344CB8AC3E}">
        <p14:creationId xmlns:p14="http://schemas.microsoft.com/office/powerpoint/2010/main" val="1556161143"/>
      </p:ext>
    </p:extLst>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Johdantona perimykseen</a:t>
            </a:r>
            <a:r>
              <a:rPr lang="is-IS" dirty="0" smtClean="0"/>
              <a:t>…</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a:t>Jos ositusta ei ole toimitettu ensiksi kuolleen puolison jälkeen vaan toimitetaan vasta leskenkin kuoltua (puolisoilla keskinäinen hallintaoikeustestamentti) niin lasketaanko tasinkoa varten avio-oikeuden alainen omaisuus lesken kuolinhetken tilanteen vai ensiksi kuolleen puolison kuolinhetken tilanteen mukaan?</a:t>
            </a:r>
          </a:p>
          <a:p>
            <a:r>
              <a:rPr lang="fi-FI"/>
              <a:t>Eli kummasta perukirjasta ositustilanne katsotaan kun lesken varallisuus on muuttunut olennaisesti?</a:t>
            </a:r>
          </a:p>
        </p:txBody>
      </p:sp>
    </p:spTree>
    <p:extLst>
      <p:ext uri="{BB962C8B-B14F-4D97-AF65-F5344CB8AC3E}">
        <p14:creationId xmlns:p14="http://schemas.microsoft.com/office/powerpoint/2010/main" val="2464126047"/>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Sekä vielä KKO 2017:32</a:t>
            </a:r>
            <a:endParaRPr lang="fi-FI" dirty="0"/>
          </a:p>
        </p:txBody>
      </p:sp>
      <p:sp>
        <p:nvSpPr>
          <p:cNvPr id="3" name="Sisällön paikkamerkki 2"/>
          <p:cNvSpPr>
            <a:spLocks noGrp="1"/>
          </p:cNvSpPr>
          <p:nvPr>
            <p:ph idx="1"/>
          </p:nvPr>
        </p:nvSpPr>
        <p:spPr/>
        <p:txBody>
          <a:bodyPr>
            <a:normAutofit fontScale="92500" lnSpcReduction="20000"/>
          </a:bodyPr>
          <a:lstStyle/>
          <a:p>
            <a:r>
              <a:rPr lang="fi-FI" dirty="0"/>
              <a:t>Käräjäoikeus oli tuominnut puolisot A:n ja B:n ensin mainitun hakemuksesta avioeroon. B valitti hovioikeuteen ja vaati päätöksen kumoamista. A kuoli asian ollessa vireillä hovioikeudessa ja B vaati asian jättämistä </a:t>
            </a:r>
            <a:r>
              <a:rPr lang="fi-FI" dirty="0" err="1"/>
              <a:t>sillensä</a:t>
            </a:r>
            <a:r>
              <a:rPr lang="fi-FI" dirty="0"/>
              <a:t>. Hovioikeus tutki valituksen ja pysytti käräjäoikeuden päätöksen. Korkein oikeus katsoi, että avioliitto oli purkautunut A:n kuoleman johdosta, joten avioerohakemus oli rauennut ja asia tuli jättää </a:t>
            </a:r>
            <a:r>
              <a:rPr lang="fi-FI" dirty="0" err="1" smtClean="0"/>
              <a:t>sillensä</a:t>
            </a:r>
            <a:endParaRPr lang="fi-FI" dirty="0"/>
          </a:p>
          <a:p>
            <a:r>
              <a:rPr lang="en-US" dirty="0"/>
              <a:t>AL 3 §</a:t>
            </a:r>
            <a:endParaRPr lang="fi-FI" dirty="0"/>
          </a:p>
        </p:txBody>
      </p:sp>
    </p:spTree>
    <p:extLst>
      <p:ext uri="{BB962C8B-B14F-4D97-AF65-F5344CB8AC3E}">
        <p14:creationId xmlns:p14="http://schemas.microsoft.com/office/powerpoint/2010/main" val="1067162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Parisuhteen varallisuusaikajana</a:t>
            </a:r>
            <a:endParaRPr lang="fi-FI" dirty="0"/>
          </a:p>
        </p:txBody>
      </p:sp>
      <p:sp>
        <p:nvSpPr>
          <p:cNvPr id="3" name="Sisällön paikkamerkki 2"/>
          <p:cNvSpPr>
            <a:spLocks noGrp="1"/>
          </p:cNvSpPr>
          <p:nvPr>
            <p:ph idx="1"/>
          </p:nvPr>
        </p:nvSpPr>
        <p:spPr>
          <a:xfrm>
            <a:off x="179512" y="1124744"/>
            <a:ext cx="8964488" cy="5544616"/>
          </a:xfrm>
        </p:spPr>
        <p:txBody>
          <a:bodyPr>
            <a:normAutofit lnSpcReduction="10000"/>
          </a:bodyPr>
          <a:lstStyle/>
          <a:p>
            <a:r>
              <a:rPr lang="fi-FI" dirty="0" smtClean="0"/>
              <a:t>Parisuhdetta ennen toteutetut oikeustoimet: ei aikarajaa</a:t>
            </a:r>
          </a:p>
          <a:p>
            <a:r>
              <a:rPr lang="fi-FI" dirty="0" smtClean="0"/>
              <a:t>Kihlaus perimykseen heijastuvana tekijänä</a:t>
            </a:r>
          </a:p>
          <a:p>
            <a:r>
              <a:rPr lang="fi-FI" dirty="0" smtClean="0"/>
              <a:t>Avioituminen ja avioehdon rekisteröiminen</a:t>
            </a:r>
          </a:p>
          <a:p>
            <a:r>
              <a:rPr lang="fi-FI" dirty="0" smtClean="0"/>
              <a:t>Avioliitto käynnistää avioliiton varallisuusjärjestelmän</a:t>
            </a:r>
          </a:p>
          <a:p>
            <a:r>
              <a:rPr lang="fi-FI" dirty="0" smtClean="0"/>
              <a:t>Avioituminen käynnistää avio-oikeuden, vallinnanrajoitusjärjestelmän, velkavastuun ja vastikejärjestelmän</a:t>
            </a:r>
          </a:p>
          <a:p>
            <a:r>
              <a:rPr lang="fi-FI" dirty="0" smtClean="0"/>
              <a:t>Avioituminen käynnistää elatusjärjestelmän</a:t>
            </a:r>
          </a:p>
          <a:p>
            <a:r>
              <a:rPr lang="fi-FI" dirty="0" smtClean="0"/>
              <a:t>Avioituminen muotoaa sopimusvapautta</a:t>
            </a:r>
            <a:endParaRPr lang="fi-FI" dirty="0"/>
          </a:p>
        </p:txBody>
      </p:sp>
    </p:spTree>
    <p:extLst>
      <p:ext uri="{BB962C8B-B14F-4D97-AF65-F5344CB8AC3E}">
        <p14:creationId xmlns:p14="http://schemas.microsoft.com/office/powerpoint/2010/main" val="2446365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Avioitumisen oikeusvaikutukset</a:t>
            </a:r>
            <a:endParaRPr lang="en-US" dirty="0"/>
          </a:p>
        </p:txBody>
      </p:sp>
      <p:sp>
        <p:nvSpPr>
          <p:cNvPr id="3" name="Content Placeholder 2"/>
          <p:cNvSpPr>
            <a:spLocks noGrp="1"/>
          </p:cNvSpPr>
          <p:nvPr>
            <p:ph idx="1"/>
          </p:nvPr>
        </p:nvSpPr>
        <p:spPr/>
        <p:txBody>
          <a:bodyPr>
            <a:normAutofit/>
          </a:bodyPr>
          <a:lstStyle/>
          <a:p>
            <a:r>
              <a:rPr lang="fi-FI" dirty="0" smtClean="0">
                <a:sym typeface="Wingdings" panose="05000000000000000000" pitchFamily="2" charset="2"/>
              </a:rPr>
              <a:t>Elatus</a:t>
            </a:r>
          </a:p>
          <a:p>
            <a:r>
              <a:rPr lang="fi-FI" dirty="0" smtClean="0">
                <a:sym typeface="Wingdings" panose="05000000000000000000" pitchFamily="2" charset="2"/>
              </a:rPr>
              <a:t>Puolisot voivat tehdä sopimuksen elatuksen tasosta, mutta sitä voidaan muuttaa (AL 53.1 §)</a:t>
            </a:r>
          </a:p>
          <a:p>
            <a:r>
              <a:rPr lang="fi-FI" dirty="0" smtClean="0">
                <a:sym typeface="Wingdings" panose="05000000000000000000" pitchFamily="2" charset="2"/>
              </a:rPr>
              <a:t>Elatusvelvoite jatkuu, kunnes II –vaiheen avioeroa koskeva tuomio tullut lainvoimaiseksi</a:t>
            </a:r>
          </a:p>
          <a:p>
            <a:r>
              <a:rPr lang="fi-FI" dirty="0" smtClean="0">
                <a:sym typeface="Wingdings" panose="05000000000000000000" pitchFamily="2" charset="2"/>
              </a:rPr>
              <a:t></a:t>
            </a:r>
            <a:endParaRPr lang="en-US" dirty="0"/>
          </a:p>
        </p:txBody>
      </p:sp>
    </p:spTree>
    <p:extLst>
      <p:ext uri="{BB962C8B-B14F-4D97-AF65-F5344CB8AC3E}">
        <p14:creationId xmlns:p14="http://schemas.microsoft.com/office/powerpoint/2010/main" val="3359268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fi-FI" dirty="0" smtClean="0"/>
              <a:t>KKO 2004:104: </a:t>
            </a:r>
            <a:r>
              <a:rPr lang="fi-FI" dirty="0"/>
              <a:t>"Pääsääntö on, että avioeron yhteydessä avioliiton aikaansaama taloudellinen yhteys lakkaa ja puolison elatusvelvollisuus päättyy. Puolison elatusapu avioliiton päättymisen jälkeen on kohtuullista ja tulee yleensä kysymykseen vain silloin, kun toinen puoliso on jäänyt vaille itsenäistä elatuskykyä avioliitosta johtuen. Avioero sellaisenaan ei siis ole peruste elatusavun saamiselle.”</a:t>
            </a:r>
            <a:endParaRPr lang="en-US" dirty="0"/>
          </a:p>
          <a:p>
            <a:endParaRPr lang="en-US" dirty="0"/>
          </a:p>
        </p:txBody>
      </p:sp>
    </p:spTree>
    <p:extLst>
      <p:ext uri="{BB962C8B-B14F-4D97-AF65-F5344CB8AC3E}">
        <p14:creationId xmlns:p14="http://schemas.microsoft.com/office/powerpoint/2010/main" val="3848948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fi-FI" dirty="0" smtClean="0"/>
              <a:t>I: parisuhdeoikeus </a:t>
            </a:r>
            <a:r>
              <a:rPr lang="fi-FI" dirty="0" smtClean="0">
                <a:sym typeface="Wingdings" panose="05000000000000000000" pitchFamily="2" charset="2"/>
              </a:rPr>
              <a:t> k</a:t>
            </a:r>
            <a:r>
              <a:rPr lang="fi-FI" dirty="0" smtClean="0"/>
              <a:t>eskeiset säädökset</a:t>
            </a:r>
            <a:endParaRPr lang="en-US" dirty="0"/>
          </a:p>
        </p:txBody>
      </p:sp>
      <p:sp>
        <p:nvSpPr>
          <p:cNvPr id="5" name="Content Placeholder 4"/>
          <p:cNvSpPr>
            <a:spLocks noGrp="1"/>
          </p:cNvSpPr>
          <p:nvPr>
            <p:ph idx="1"/>
          </p:nvPr>
        </p:nvSpPr>
        <p:spPr/>
        <p:txBody>
          <a:bodyPr/>
          <a:lstStyle/>
          <a:p>
            <a:r>
              <a:rPr lang="fi-FI" dirty="0" smtClean="0"/>
              <a:t>Avioliittolaki</a:t>
            </a:r>
          </a:p>
          <a:p>
            <a:r>
              <a:rPr lang="fi-FI" dirty="0" smtClean="0"/>
              <a:t>Perintökaari</a:t>
            </a:r>
          </a:p>
          <a:p>
            <a:r>
              <a:rPr lang="fi-FI" dirty="0" smtClean="0"/>
              <a:t>Avoliittolaki</a:t>
            </a:r>
          </a:p>
          <a:p>
            <a:r>
              <a:rPr lang="fi-FI" dirty="0" smtClean="0"/>
              <a:t>Laki rekisteröidyistä parisuhteista</a:t>
            </a:r>
          </a:p>
          <a:p>
            <a:r>
              <a:rPr lang="fi-FI" dirty="0" smtClean="0"/>
              <a:t>Yleinen varallisuusoikeus</a:t>
            </a:r>
          </a:p>
          <a:p>
            <a:r>
              <a:rPr lang="fi-FI" dirty="0" smtClean="0"/>
              <a:t>Kansainvälinen parisuhdeoikeus</a:t>
            </a:r>
          </a:p>
          <a:p>
            <a:r>
              <a:rPr lang="fi-FI" dirty="0" smtClean="0"/>
              <a:t>Perus- ja ihmisoikeudet</a:t>
            </a:r>
            <a:endParaRPr lang="en-US" dirty="0"/>
          </a:p>
        </p:txBody>
      </p:sp>
    </p:spTree>
    <p:extLst>
      <p:ext uri="{BB962C8B-B14F-4D97-AF65-F5344CB8AC3E}">
        <p14:creationId xmlns:p14="http://schemas.microsoft.com/office/powerpoint/2010/main" val="4205899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fi-FI" dirty="0" smtClean="0"/>
              <a:t>KKO 2010:3: </a:t>
            </a:r>
            <a:r>
              <a:rPr lang="fi-FI" dirty="0"/>
              <a:t>Kysymys ulkomaalaissyntyisen, heikon suomen kielen taidon omaavan ja ammattikoulutusta vailla olevan puolison oikeudesta elatusapuun noin kymmenen vuotta kestäneen avioliiton päättymisen jälkeen. (Ään.)</a:t>
            </a:r>
          </a:p>
          <a:p>
            <a:r>
              <a:rPr lang="fi-FI" dirty="0" smtClean="0"/>
              <a:t>3 lasta, rouva pääosin kotiäitinä, yhteinen ravintolahanke avioliiton loppuvuosina, puolisoiden kieli englanti </a:t>
            </a:r>
            <a:endParaRPr lang="en-US" dirty="0"/>
          </a:p>
        </p:txBody>
      </p:sp>
    </p:spTree>
    <p:extLst>
      <p:ext uri="{BB962C8B-B14F-4D97-AF65-F5344CB8AC3E}">
        <p14:creationId xmlns:p14="http://schemas.microsoft.com/office/powerpoint/2010/main" val="315827775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29387" y="692696"/>
            <a:ext cx="8229600" cy="4525963"/>
          </a:xfrm>
        </p:spPr>
        <p:txBody>
          <a:bodyPr>
            <a:normAutofit fontScale="92500" lnSpcReduction="10000"/>
          </a:bodyPr>
          <a:lstStyle/>
          <a:p>
            <a:r>
              <a:rPr lang="fi-FI" dirty="0" err="1" smtClean="0"/>
              <a:t>KäO</a:t>
            </a:r>
            <a:r>
              <a:rPr lang="fi-FI" dirty="0"/>
              <a:t>: </a:t>
            </a:r>
            <a:r>
              <a:rPr lang="fi-FI" dirty="0" smtClean="0"/>
              <a:t>”JH </a:t>
            </a:r>
            <a:r>
              <a:rPr lang="fi-FI" dirty="0"/>
              <a:t>oli ravintola-alalla. Hän oli työkykyinen eikä hänen ikänsä kohtuuttomasti vaikeuttanut uuden työn saantia. Hänen olisi tullut jo avioeron tultua voimaan hakeutua työhön. Hän sai nyt ilmoittauduttuaan työttömäksi työnhakijaksi työttömyyskorvausta. Käräjäoikeus katsoi, ettei asiassa ollut perusteita poiketa avioliittolain mukaisesta pääsäännöstä, jonka mukaan puolison elatusvelvollisuus päättyi avioeron yhteydessä</a:t>
            </a:r>
            <a:r>
              <a:rPr lang="fi-FI" dirty="0" smtClean="0"/>
              <a:t>.” </a:t>
            </a:r>
            <a:r>
              <a:rPr lang="fi-FI" dirty="0" smtClean="0">
                <a:sym typeface="Wingdings" pitchFamily="2" charset="2"/>
              </a:rPr>
              <a:t></a:t>
            </a:r>
            <a:endParaRPr lang="fi-FI" dirty="0"/>
          </a:p>
          <a:p>
            <a:endParaRPr lang="en-US" dirty="0"/>
          </a:p>
        </p:txBody>
      </p:sp>
    </p:spTree>
    <p:extLst>
      <p:ext uri="{BB962C8B-B14F-4D97-AF65-F5344CB8AC3E}">
        <p14:creationId xmlns:p14="http://schemas.microsoft.com/office/powerpoint/2010/main" val="325951480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79512" y="188640"/>
            <a:ext cx="8229600" cy="4525963"/>
          </a:xfrm>
        </p:spPr>
        <p:txBody>
          <a:bodyPr/>
          <a:lstStyle/>
          <a:p>
            <a:r>
              <a:rPr lang="fi-FI" dirty="0" smtClean="0"/>
              <a:t>HO: ei muutosta</a:t>
            </a:r>
          </a:p>
          <a:p>
            <a:r>
              <a:rPr lang="fi-FI" dirty="0" smtClean="0"/>
              <a:t>KKO</a:t>
            </a:r>
            <a:r>
              <a:rPr lang="fi-FI" dirty="0"/>
              <a:t>: Puolison velvollisuus suorittaa elatusapua avioliiton päättymisen jälkeen on kohtuullista ja tulee yleensä kysymykseen vain silloin, kun toinen puoliso on jäänyt vaille itsenäistä elatuskykyä avioliiton takia. Avioero sellaisenaan ei ole peruste elatusavun saamiselle</a:t>
            </a:r>
            <a:r>
              <a:rPr lang="fi-FI" dirty="0" smtClean="0"/>
              <a:t>. </a:t>
            </a:r>
            <a:r>
              <a:rPr lang="fi-FI" dirty="0" smtClean="0">
                <a:sym typeface="Wingdings" pitchFamily="2" charset="2"/>
              </a:rPr>
              <a:t></a:t>
            </a:r>
            <a:endParaRPr lang="fi-FI" dirty="0"/>
          </a:p>
          <a:p>
            <a:endParaRPr lang="en-US" dirty="0"/>
          </a:p>
        </p:txBody>
      </p:sp>
    </p:spTree>
    <p:extLst>
      <p:ext uri="{BB962C8B-B14F-4D97-AF65-F5344CB8AC3E}">
        <p14:creationId xmlns:p14="http://schemas.microsoft.com/office/powerpoint/2010/main" val="360958833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79512" y="0"/>
            <a:ext cx="8301608" cy="6858000"/>
          </a:xfrm>
        </p:spPr>
        <p:txBody>
          <a:bodyPr>
            <a:normAutofit fontScale="85000" lnSpcReduction="10000"/>
          </a:bodyPr>
          <a:lstStyle/>
          <a:p>
            <a:r>
              <a:rPr lang="fi-FI" dirty="0"/>
              <a:t>12. </a:t>
            </a:r>
            <a:r>
              <a:rPr lang="fi-FI" dirty="0" err="1"/>
              <a:t>JH:n</a:t>
            </a:r>
            <a:r>
              <a:rPr lang="fi-FI" dirty="0"/>
              <a:t> olosuhteita koskevan selvityksen perusteella on pääteltävissä, että hänellä ei ole ollut avioliiton päättymisen jälkeen lainkaan ansiotuloja, tai ne ovat olleet joka tapauksessa niin vähäiset, että hän aivan ilmeisesti on jäänyt vaille itsenäistä elatuskykyä. Tällaisen tilanteen syntymiseen on vaikuttanut hänen asemansa Suomessa kotia ja lapsia hoitaneena perheenemäntänä lähes koko kymmenen vuotta kestäneen avioliiton ajan ja ainakin osaltaan tästä johtunut vähäinen suomen kielen taito sekä jääminen vaille minkäänlaista ammatillista koulutusta. Vaikka hänellä onkin Thaimaassa omaisuutta, ei voida pitää todennäköisenä, että hän olisi voinut avioliiton päätyttyä omaisuudesta saatavilla tuloilla tai omaisuutta realisoimalla parantaa taloudellista tilannettaan. Hän ei ole myöskään osituksessa saanut lainkaan omaisuutta.</a:t>
            </a:r>
          </a:p>
          <a:p>
            <a:endParaRPr lang="en-US" dirty="0"/>
          </a:p>
        </p:txBody>
      </p:sp>
    </p:spTree>
    <p:extLst>
      <p:ext uri="{BB962C8B-B14F-4D97-AF65-F5344CB8AC3E}">
        <p14:creationId xmlns:p14="http://schemas.microsoft.com/office/powerpoint/2010/main" val="272316266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88640"/>
            <a:ext cx="9144000" cy="6552728"/>
          </a:xfrm>
        </p:spPr>
        <p:txBody>
          <a:bodyPr>
            <a:normAutofit fontScale="85000" lnSpcReduction="20000"/>
          </a:bodyPr>
          <a:lstStyle/>
          <a:p>
            <a:r>
              <a:rPr lang="fi-FI" dirty="0" smtClean="0"/>
              <a:t>JH </a:t>
            </a:r>
            <a:r>
              <a:rPr lang="fi-FI" dirty="0"/>
              <a:t>on avioliiton päättymisen jälkeen jäänyt vaille itsenäistä elatuskykyä nimenomaan avioliiton takia. Hänen elatuksen tarpeensa puoltaa elatusavun suorittamisvelvollisuutta. Toisaalta on otettava huomioon, että hän on oikeutettu saamaan yhteiskunnalta turvaa toimeentuloonsa ja asumiseensa, mikä osaltaan vähentää elatusavun suorittamisen tarvetta. JH on myös työkykyinen, joten on kohtuullista edellyttää, että hän esimerkiksi kouluttautumalla pyrkii hakeutumaan työelämään ja siten vastaamaan omasta elatuksestaan. Nämä seikat huomioon ottaen ei voida lähteä siitä, että hän olisi elatusavun tarpeessa määräämättömän ajan, vaan on perusteltua katsoa, että hän tarvitsee elatusapua vain tietyn ajan, jonka kuluessa hänen voidaan edellyttää saattavan asiansa sellaiseen tilaan, että hän kykenee vastaamaan itse elatuksestaan. Tässä tapauksessa Korkein oikeus pitää tällaisena sopeutumisaikana välttämättömän kielitaidon ja koulutuksen hankkimiseksi kolmea vuotta avioliiton päättymisestä.</a:t>
            </a:r>
          </a:p>
          <a:p>
            <a:r>
              <a:rPr lang="fi-FI" dirty="0" smtClean="0">
                <a:sym typeface="Wingdings"/>
              </a:rPr>
              <a:t></a:t>
            </a:r>
            <a:endParaRPr lang="en-US" dirty="0"/>
          </a:p>
        </p:txBody>
      </p:sp>
    </p:spTree>
    <p:extLst>
      <p:ext uri="{BB962C8B-B14F-4D97-AF65-F5344CB8AC3E}">
        <p14:creationId xmlns:p14="http://schemas.microsoft.com/office/powerpoint/2010/main" val="394839250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a:t>14. Sen selvityksen perusteella, mikä Pertti H:n tuloista ja varallisuudesta on esitetty, Korkein oikeus katsoo, että </a:t>
            </a:r>
            <a:r>
              <a:rPr lang="fi-FI" dirty="0" err="1"/>
              <a:t>JH:n</a:t>
            </a:r>
            <a:r>
              <a:rPr lang="fi-FI" dirty="0"/>
              <a:t> esittämä vaatimus 300 euron elatusavun suorittamisesta kuukausittain on määrältään kohtuullinen. Pertti H pystyy kohtuudella suorittamaan tämän perusteella lasketun määrän kolmelta vuodelta.</a:t>
            </a:r>
          </a:p>
          <a:p>
            <a:endParaRPr lang="fi-FI" dirty="0"/>
          </a:p>
        </p:txBody>
      </p:sp>
    </p:spTree>
    <p:extLst>
      <p:ext uri="{BB962C8B-B14F-4D97-AF65-F5344CB8AC3E}">
        <p14:creationId xmlns:p14="http://schemas.microsoft.com/office/powerpoint/2010/main" val="1359954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79512" y="0"/>
            <a:ext cx="8964488" cy="6858000"/>
          </a:xfrm>
        </p:spPr>
        <p:txBody>
          <a:bodyPr>
            <a:normAutofit fontScale="77500" lnSpcReduction="20000"/>
          </a:bodyPr>
          <a:lstStyle/>
          <a:p>
            <a:r>
              <a:rPr lang="fi-FI" dirty="0"/>
              <a:t>Eriävästä: JH on työkykyinen ja työikäinen. Hän on myös käytännön toiminnallaan yrittäjänä ja ammatinharjoittajana osoittanut kykenevänsä työskentelemään suomalaisessa yhteiskunnassa. On tosin luonnollista, että heikko suomen kielen taito, ammattikoulutuksen puuttuminen ja vieras kulttuuritausta ovat omiaan heikentämään hänen mahdollisuuksiaan sijoittua työmarkkinoilla. Tämän johdosta totean ensiksikin, että JH on asunut Suomessa vuodesta 1994 lähtien. </a:t>
            </a:r>
            <a:r>
              <a:rPr lang="fi-FI" sz="3600" u="sng" dirty="0"/>
              <a:t>Hän on valinnut kotityön ja hoitanut perheen kolmea lasta. On kuitenkin ilmeistä, etteivät lapset nykyisen päivähoitojärjestelmän vallitessa tai kotityö ole voineet estää häntä hankkimasta suomen kielen taitoa ja ammattia. Mainitut puutteet eivät siten johdu avioliitosta. </a:t>
            </a:r>
            <a:r>
              <a:rPr lang="fi-FI" dirty="0"/>
              <a:t>Toiseksi tältä osin on kysymys seikoista, jotka yleisemminkin haittaavat maahanmuuttajien integroitumista suomalaiseen yhteiskuntaan ja työelämään. Näiden esteiden poistamiseen vaaditaan kuitenkin yhteiskunnan tehokkaita toimenpiteitä, joita ei voida eikä ole syytä korvata yksityisillä sosiaalisilla velvoitteilla.</a:t>
            </a:r>
          </a:p>
          <a:p>
            <a:endParaRPr lang="en-US" dirty="0"/>
          </a:p>
        </p:txBody>
      </p:sp>
    </p:spTree>
    <p:extLst>
      <p:ext uri="{BB962C8B-B14F-4D97-AF65-F5344CB8AC3E}">
        <p14:creationId xmlns:p14="http://schemas.microsoft.com/office/powerpoint/2010/main" val="7555679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Aviovarallisuusjärjestelmä</a:t>
            </a:r>
            <a:endParaRPr lang="en-US" dirty="0"/>
          </a:p>
        </p:txBody>
      </p:sp>
      <p:sp>
        <p:nvSpPr>
          <p:cNvPr id="3" name="Content Placeholder 2"/>
          <p:cNvSpPr>
            <a:spLocks noGrp="1"/>
          </p:cNvSpPr>
          <p:nvPr>
            <p:ph idx="1"/>
          </p:nvPr>
        </p:nvSpPr>
        <p:spPr>
          <a:xfrm>
            <a:off x="323528" y="1268760"/>
            <a:ext cx="8496944" cy="5112568"/>
          </a:xfrm>
        </p:spPr>
        <p:txBody>
          <a:bodyPr>
            <a:normAutofit/>
          </a:bodyPr>
          <a:lstStyle/>
          <a:p>
            <a:r>
              <a:rPr lang="fi-FI" dirty="0" smtClean="0"/>
              <a:t>Sopimusvapaus </a:t>
            </a:r>
          </a:p>
          <a:p>
            <a:r>
              <a:rPr lang="fi-FI" dirty="0" smtClean="0"/>
              <a:t>Taloudellinen itsenäisyys</a:t>
            </a:r>
          </a:p>
          <a:p>
            <a:r>
              <a:rPr lang="fi-FI" dirty="0"/>
              <a:t>V</a:t>
            </a:r>
            <a:r>
              <a:rPr lang="fi-FI" dirty="0" smtClean="0"/>
              <a:t>astuussa toisen puolison veloista </a:t>
            </a:r>
          </a:p>
          <a:p>
            <a:r>
              <a:rPr lang="fi-FI" dirty="0" smtClean="0"/>
              <a:t>Avio-oikeuden vaikutus – missä näkyy muualla paitsi osituksessa/erottelussa</a:t>
            </a:r>
          </a:p>
        </p:txBody>
      </p:sp>
    </p:spTree>
    <p:extLst>
      <p:ext uri="{BB962C8B-B14F-4D97-AF65-F5344CB8AC3E}">
        <p14:creationId xmlns:p14="http://schemas.microsoft.com/office/powerpoint/2010/main" val="18064440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AL</a:t>
            </a:r>
            <a:endParaRPr lang="fi-FI" dirty="0"/>
          </a:p>
        </p:txBody>
      </p:sp>
      <p:sp>
        <p:nvSpPr>
          <p:cNvPr id="3" name="Sisällön paikkamerkki 2"/>
          <p:cNvSpPr>
            <a:spLocks noGrp="1"/>
          </p:cNvSpPr>
          <p:nvPr>
            <p:ph idx="1"/>
          </p:nvPr>
        </p:nvSpPr>
        <p:spPr>
          <a:xfrm>
            <a:off x="0" y="1196752"/>
            <a:ext cx="8964488" cy="5472608"/>
          </a:xfrm>
        </p:spPr>
        <p:txBody>
          <a:bodyPr>
            <a:normAutofit lnSpcReduction="10000"/>
          </a:bodyPr>
          <a:lstStyle/>
          <a:p>
            <a:r>
              <a:rPr lang="fi-FI" dirty="0" smtClean="0"/>
              <a:t>AL 33 §: </a:t>
            </a:r>
            <a:r>
              <a:rPr lang="fi-FI" dirty="0"/>
              <a:t>Avioliitto ei rajoita puolison oikeutta tehdä sopimuksia, mikäli 2 luvussa ei toisin säädetä, eikä myöskään hänen oikeuttaan esiintyä kantajana ja vastaajana.</a:t>
            </a:r>
          </a:p>
          <a:p>
            <a:r>
              <a:rPr lang="fi-FI" dirty="0"/>
              <a:t>Puolisot saavat tehdä sopimuksia myöskin keskenään, kuitenkin ottaen huomioon, mitä 3 luvussa sanotaan.</a:t>
            </a:r>
            <a:endParaRPr lang="fi-FI" dirty="0" smtClean="0"/>
          </a:p>
          <a:p>
            <a:r>
              <a:rPr lang="fi-FI" dirty="0" smtClean="0"/>
              <a:t>AL 34 §: </a:t>
            </a:r>
            <a:r>
              <a:rPr lang="fi-FI" dirty="0"/>
              <a:t>Se omaisuus, mikä puolisolla on avioliittoon mennessään, kuuluu edelleen hänelle. Niin ikään on hänen omaisuuttaan, mitä hän avioliiton aikana saa.</a:t>
            </a:r>
          </a:p>
        </p:txBody>
      </p:sp>
    </p:spTree>
    <p:extLst>
      <p:ext uri="{BB962C8B-B14F-4D97-AF65-F5344CB8AC3E}">
        <p14:creationId xmlns:p14="http://schemas.microsoft.com/office/powerpoint/2010/main" val="18077944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Puolisoiden keskinäinen sopimusvapaus</a:t>
            </a:r>
            <a:endParaRPr lang="en-US" dirty="0"/>
          </a:p>
        </p:txBody>
      </p:sp>
      <p:sp>
        <p:nvSpPr>
          <p:cNvPr id="3" name="Content Placeholder 2"/>
          <p:cNvSpPr>
            <a:spLocks noGrp="1"/>
          </p:cNvSpPr>
          <p:nvPr>
            <p:ph idx="1"/>
          </p:nvPr>
        </p:nvSpPr>
        <p:spPr/>
        <p:txBody>
          <a:bodyPr/>
          <a:lstStyle/>
          <a:p>
            <a:r>
              <a:rPr lang="fi-FI" dirty="0" smtClean="0"/>
              <a:t>KKO 2003:48: </a:t>
            </a:r>
            <a:r>
              <a:rPr lang="fi-FI" dirty="0"/>
              <a:t>Iäkäs ja sairaalloinen vaimo myi miehelleen omistamansa osuuden heidän asuntonaan käyttämänsä huoneiston hallintaan oikeuttavista osakkeista. Kysymys kaupan pätevyydestä.</a:t>
            </a:r>
            <a:endParaRPr lang="en-US" dirty="0"/>
          </a:p>
        </p:txBody>
      </p:sp>
    </p:spTree>
    <p:extLst>
      <p:ext uri="{BB962C8B-B14F-4D97-AF65-F5344CB8AC3E}">
        <p14:creationId xmlns:p14="http://schemas.microsoft.com/office/powerpoint/2010/main" val="2818646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83" y="116632"/>
            <a:ext cx="8229600" cy="1143000"/>
          </a:xfrm>
        </p:spPr>
        <p:txBody>
          <a:bodyPr/>
          <a:lstStyle/>
          <a:p>
            <a:r>
              <a:rPr lang="fi-FI" dirty="0" smtClean="0"/>
              <a:t>Esimerkki</a:t>
            </a:r>
            <a:endParaRPr lang="fi-FI" dirty="0"/>
          </a:p>
        </p:txBody>
      </p:sp>
      <p:sp>
        <p:nvSpPr>
          <p:cNvPr id="3" name="Content Placeholder 2"/>
          <p:cNvSpPr>
            <a:spLocks noGrp="1"/>
          </p:cNvSpPr>
          <p:nvPr>
            <p:ph idx="1"/>
          </p:nvPr>
        </p:nvSpPr>
        <p:spPr>
          <a:xfrm>
            <a:off x="436924" y="1052736"/>
            <a:ext cx="8527563" cy="5400600"/>
          </a:xfrm>
        </p:spPr>
        <p:txBody>
          <a:bodyPr>
            <a:normAutofit fontScale="92500"/>
          </a:bodyPr>
          <a:lstStyle/>
          <a:p>
            <a:r>
              <a:rPr lang="fi-FI" dirty="0" smtClean="0"/>
              <a:t>Avopuolisot ovat asuneet yhdessä 20 vuotta. Heillä on yhteinen käsityöyritys, mutta omaisuus muutoin on Liisan nimissä. Yhteisiä lapsia on kaksi. Liisa on allekirjoittanut sopimukset, kolme vuotta ennen lopullista välirikkoa, joiden mukaisesti Antti saa lähes kaiken Liisan omaisuuden. Lisäksi sopimuksessa on kilpailukieltolauseke. Liisa on luullut, että sopimukset tulisivat sovellettaviksi vain, jos hän olisi osapuoli, joka aiheuttaisi välirikon. Antti lähtee kotoa, ja vetoaa sopimuksiin ja avopuolisoiden keskinäiseen sopimusvapauteen.</a:t>
            </a:r>
            <a:endParaRPr lang="fi-FI" dirty="0"/>
          </a:p>
        </p:txBody>
      </p:sp>
    </p:spTree>
    <p:extLst>
      <p:ext uri="{BB962C8B-B14F-4D97-AF65-F5344CB8AC3E}">
        <p14:creationId xmlns:p14="http://schemas.microsoft.com/office/powerpoint/2010/main" val="11516398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1520" y="188640"/>
            <a:ext cx="8640960" cy="5832648"/>
          </a:xfrm>
        </p:spPr>
        <p:txBody>
          <a:bodyPr>
            <a:normAutofit fontScale="85000" lnSpcReduction="10000"/>
          </a:bodyPr>
          <a:lstStyle/>
          <a:p>
            <a:r>
              <a:rPr lang="fi-FI" dirty="0"/>
              <a:t>Aviopuolisot A ja B omistivat asuntonaan käyttämänsä Asunto Oy Läntinen Brahenkatu 8:n osakkeet siten, että vaimo A omisti niistä 61 prosenttia ja mies B 39 prosenttia. A myi 23.1.1997 omistamansa osuuden osakkeista B:lle 200 000 markalla. Kauppahinta kuitattiin kauppakirjassa maksetuksi. Kauppahintaa ei suoritettu A:lle kaupantekotilaisuudessa eikä myöskään hänen tileilleen pankkiin. Huoneiston arvo oli kaupantekohetkellä ainakin </a:t>
            </a:r>
            <a:r>
              <a:rPr lang="fi-FI" dirty="0" smtClean="0"/>
              <a:t>700 000 </a:t>
            </a:r>
            <a:r>
              <a:rPr lang="fi-FI" dirty="0"/>
              <a:t>markkaa. Molemmat puolisot kuolivat tammikuussa 1998.</a:t>
            </a:r>
          </a:p>
          <a:p>
            <a:r>
              <a:rPr lang="fi-FI" dirty="0" smtClean="0"/>
              <a:t>A:n </a:t>
            </a:r>
            <a:r>
              <a:rPr lang="fi-FI" dirty="0"/>
              <a:t>tytär C lausui B:n kuolinpesän osakkaita D, E ja F vastaan ajamassaan kanteessa, että A ei ollut tiedostanut 23.1.1997 tehdyn kaupan merkitystä. A ei ollut kaupantekotilaisuudessa lukenut kauppakirjaa eikä sitä ollut hänelle myöskään luettu</a:t>
            </a:r>
            <a:r>
              <a:rPr lang="fi-FI" dirty="0" smtClean="0"/>
              <a:t>. </a:t>
            </a:r>
            <a:r>
              <a:rPr lang="fi-FI" dirty="0" smtClean="0">
                <a:sym typeface="Wingdings" panose="05000000000000000000" pitchFamily="2" charset="2"/>
              </a:rPr>
              <a:t></a:t>
            </a:r>
            <a:endParaRPr lang="fi-FI" dirty="0"/>
          </a:p>
          <a:p>
            <a:endParaRPr lang="en-US" dirty="0"/>
          </a:p>
        </p:txBody>
      </p:sp>
    </p:spTree>
    <p:extLst>
      <p:ext uri="{BB962C8B-B14F-4D97-AF65-F5344CB8AC3E}">
        <p14:creationId xmlns:p14="http://schemas.microsoft.com/office/powerpoint/2010/main" val="6946018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1520" y="260648"/>
            <a:ext cx="8568952" cy="6120680"/>
          </a:xfrm>
        </p:spPr>
        <p:txBody>
          <a:bodyPr>
            <a:normAutofit fontScale="70000" lnSpcReduction="20000"/>
          </a:bodyPr>
          <a:lstStyle/>
          <a:p>
            <a:r>
              <a:rPr lang="fi-FI" dirty="0"/>
              <a:t>A, joka oli syntynyt 8.1.1919, oli vuonna 1993 kärsinyt aivoinfarktin ja oli 8.3.1996 - 2.12.1997 välisenä aikana ollut useana eri jaksona hoidettavana sairaalassa.</a:t>
            </a:r>
          </a:p>
          <a:p>
            <a:r>
              <a:rPr lang="fi-FI" dirty="0"/>
              <a:t>A:lla ei ollut ollut minkäänlaista taloudellista tarvetta tai muutakaan perustetta kaupan tekemiseen. Luovutustoimi oli osa B:n toimia A:n omaisuuden siirtämiseksi hänen haltuunsa korvauksetta. B oli asunto-osakkeiden kaupalla ja vuonna 1994 tehdyllä kesämökkikaupalla siirtänyt lähes kaiken A:n varallisuuden itselleen. Luovutusten syynä olivat olleet A:n terveydentilan heikkeneminen ja siitä johtuva ymmärtämättömyys sekä B:n hallitseva asema perheessä. B oli, käyttäen hyväkseen hallitsevaa asemaansa ja siitä johtuvaa A:n riippuvuutta hänestä sekä tämän ymmärtämättömyyttä ja heikentynyttä terveydentilaa, tehnyt asunto-osakkeiden luovutusjärjestelyn, jossa kauppahintaa ei ollut maksettu.</a:t>
            </a:r>
          </a:p>
          <a:p>
            <a:r>
              <a:rPr lang="fi-FI" dirty="0"/>
              <a:t>Edellä sanotuilla perusteilla C on vaatinut, että käräjäoikeus vahvistaa, ettei A:n ja B:n välillä 23.1.1997 Asunto Oy Läntinen Brahenkatu 8:n osakkeista </a:t>
            </a:r>
            <a:r>
              <a:rPr lang="fi-FI" dirty="0" err="1"/>
              <a:t>nro:t</a:t>
            </a:r>
            <a:r>
              <a:rPr lang="fi-FI" dirty="0"/>
              <a:t> 100-172 tehty A:n omistamaa osuutta 61/100 koskeva kauppa varallisuusoikeudellisista oikeustoimista annetun lain (oikeustoimilaki) 31 ja 33 §:n nojalla sido </a:t>
            </a:r>
            <a:r>
              <a:rPr lang="fi-FI" dirty="0" smtClean="0"/>
              <a:t>A:ta.</a:t>
            </a:r>
          </a:p>
          <a:p>
            <a:r>
              <a:rPr lang="fi-FI" dirty="0" smtClean="0">
                <a:sym typeface="Wingdings" panose="05000000000000000000" pitchFamily="2" charset="2"/>
              </a:rPr>
              <a:t></a:t>
            </a:r>
            <a:endParaRPr lang="fi-FI" dirty="0"/>
          </a:p>
        </p:txBody>
      </p:sp>
    </p:spTree>
    <p:extLst>
      <p:ext uri="{BB962C8B-B14F-4D97-AF65-F5344CB8AC3E}">
        <p14:creationId xmlns:p14="http://schemas.microsoft.com/office/powerpoint/2010/main" val="7372405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79512" y="260648"/>
            <a:ext cx="8640960" cy="6192688"/>
          </a:xfrm>
        </p:spPr>
        <p:txBody>
          <a:bodyPr>
            <a:normAutofit fontScale="70000" lnSpcReduction="20000"/>
          </a:bodyPr>
          <a:lstStyle/>
          <a:p>
            <a:r>
              <a:rPr lang="fi-FI" dirty="0"/>
              <a:t>KKO: Korkein oikeus katsoo selvitetyksi, että B on puheena olevan luovutustoimen yhteydessä käyttänyt hyväkseen A:n hänestä riippuvaista asemaa ja siten saanut A:n vastikkeettomasti luovuttamaan hänelle osuutensa puolisoiden yhdessä omistamista asunto-osakkeista. Luovutustoimella on loukattu A:n etua. Sen vuoksi 23.1.1997 allekirjoitettu kauppakirja on oikeustoimilain 31 §:n nojalla luovutustoimena pätemätön eikä se näin ollen sido A:n oikeudenomistajaa.</a:t>
            </a:r>
          </a:p>
          <a:p>
            <a:r>
              <a:rPr lang="fi-FI" dirty="0"/>
              <a:t>B:n kuolinpesä on sittemmin myynyt kyseessä olevat asunto-osakkeet, eikä osuus osakkeisiin siten ole palautettavissa C:lle A:n ainoana oikeudenomistajana. B:n kuolinpesän osakkaiden D:n, E:n ja F:n on siksi yhteisvastuullisesti korvattava C:lle kuolinpesän varoista A:n osuuden arvo. Kun asunto-osakkeiden osuuden luovutus on alusta alkaen ollut pätemätön, korvattavana arvona on perusteltua pitää osuuden kaupanteon aikaista arvoa. Asiassa esitetyn selvityksen perusteella tällaiseksi arvoksi voidaan katsoa edellä mainittua 457 500 markkaa vastaavat 76 945,98 euroa. Kun A:n ei ole näytetty osaksikaan vastaanottaneen vastiketta osuudestaan osakkeisiin, ei C:llä ole mitään palauttamisvelvollisuutta</a:t>
            </a:r>
          </a:p>
          <a:p>
            <a:endParaRPr lang="en-US" dirty="0"/>
          </a:p>
        </p:txBody>
      </p:sp>
    </p:spTree>
    <p:extLst>
      <p:ext uri="{BB962C8B-B14F-4D97-AF65-F5344CB8AC3E}">
        <p14:creationId xmlns:p14="http://schemas.microsoft.com/office/powerpoint/2010/main" val="24078158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24744"/>
          </a:xfrm>
        </p:spPr>
        <p:txBody>
          <a:bodyPr/>
          <a:lstStyle/>
          <a:p>
            <a:r>
              <a:rPr lang="fi-FI" dirty="0" smtClean="0"/>
              <a:t>Velkavastuu avioliitossa</a:t>
            </a:r>
            <a:endParaRPr lang="en-US" dirty="0"/>
          </a:p>
        </p:txBody>
      </p:sp>
      <p:sp>
        <p:nvSpPr>
          <p:cNvPr id="3" name="Content Placeholder 2"/>
          <p:cNvSpPr>
            <a:spLocks noGrp="1"/>
          </p:cNvSpPr>
          <p:nvPr>
            <p:ph idx="1"/>
          </p:nvPr>
        </p:nvSpPr>
        <p:spPr>
          <a:xfrm>
            <a:off x="323528" y="1124744"/>
            <a:ext cx="8640960" cy="5733256"/>
          </a:xfrm>
        </p:spPr>
        <p:txBody>
          <a:bodyPr>
            <a:normAutofit/>
          </a:bodyPr>
          <a:lstStyle/>
          <a:p>
            <a:r>
              <a:rPr lang="fi-FI" dirty="0"/>
              <a:t>AL 52.1 § Velkojen </a:t>
            </a:r>
            <a:r>
              <a:rPr lang="fi-FI" dirty="0" smtClean="0"/>
              <a:t>erillisyysjärjestelmä </a:t>
            </a:r>
            <a:endParaRPr lang="fi-FI" dirty="0"/>
          </a:p>
          <a:p>
            <a:r>
              <a:rPr lang="fi-FI" dirty="0" smtClean="0"/>
              <a:t>Kuitenkin UK 4:73</a:t>
            </a:r>
          </a:p>
          <a:p>
            <a:endParaRPr lang="en-US" dirty="0"/>
          </a:p>
        </p:txBody>
      </p:sp>
    </p:spTree>
    <p:extLst>
      <p:ext uri="{BB962C8B-B14F-4D97-AF65-F5344CB8AC3E}">
        <p14:creationId xmlns:p14="http://schemas.microsoft.com/office/powerpoint/2010/main" val="24517490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fi-FI" smtClean="0"/>
              <a:t>Elatusvelka AL 46.1</a:t>
            </a:r>
          </a:p>
        </p:txBody>
      </p:sp>
      <p:sp>
        <p:nvSpPr>
          <p:cNvPr id="80899" name="Rectangle 3"/>
          <p:cNvSpPr>
            <a:spLocks noGrp="1" noChangeArrowheads="1"/>
          </p:cNvSpPr>
          <p:nvPr>
            <p:ph idx="1"/>
          </p:nvPr>
        </p:nvSpPr>
        <p:spPr/>
        <p:txBody>
          <a:bodyPr>
            <a:normAutofit/>
          </a:bodyPr>
          <a:lstStyle/>
          <a:p>
            <a:pPr eaLnBrk="1" hangingPunct="1">
              <a:lnSpc>
                <a:spcPct val="90000"/>
              </a:lnSpc>
            </a:pPr>
            <a:r>
              <a:rPr lang="fi-FI" sz="2800" dirty="0" smtClean="0"/>
              <a:t>Mitä elatus tarkoittaa ?</a:t>
            </a:r>
          </a:p>
          <a:p>
            <a:pPr eaLnBrk="1" hangingPunct="1">
              <a:lnSpc>
                <a:spcPct val="90000"/>
              </a:lnSpc>
            </a:pPr>
            <a:r>
              <a:rPr lang="fi-FI" sz="2800" dirty="0" smtClean="0"/>
              <a:t>AL 52 §: Velasta, jonka jompikumpi puoliso on tehnyt perheen elatusta varten, vastaavat kuitenkin puolisot kumpikin omasta ja toisensa puolesta.</a:t>
            </a:r>
          </a:p>
          <a:p>
            <a:pPr eaLnBrk="1" hangingPunct="1">
              <a:lnSpc>
                <a:spcPct val="90000"/>
              </a:lnSpc>
            </a:pPr>
            <a:endParaRPr lang="fi-FI" sz="2800" dirty="0" smtClean="0"/>
          </a:p>
        </p:txBody>
      </p:sp>
    </p:spTree>
    <p:extLst>
      <p:ext uri="{BB962C8B-B14F-4D97-AF65-F5344CB8AC3E}">
        <p14:creationId xmlns:p14="http://schemas.microsoft.com/office/powerpoint/2010/main" val="23326915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Aviopuolisoiden varallisuus</a:t>
            </a:r>
            <a:endParaRPr lang="fi-FI" dirty="0"/>
          </a:p>
        </p:txBody>
      </p:sp>
      <p:sp>
        <p:nvSpPr>
          <p:cNvPr id="3" name="Sisällön paikkamerkki 2"/>
          <p:cNvSpPr>
            <a:spLocks noGrp="1"/>
          </p:cNvSpPr>
          <p:nvPr>
            <p:ph idx="1"/>
          </p:nvPr>
        </p:nvSpPr>
        <p:spPr/>
        <p:txBody>
          <a:bodyPr/>
          <a:lstStyle/>
          <a:p>
            <a:r>
              <a:rPr lang="fi-FI" dirty="0" smtClean="0"/>
              <a:t>..ei muodosta yhteistä pesää</a:t>
            </a:r>
          </a:p>
          <a:p>
            <a:r>
              <a:rPr lang="fi-FI" dirty="0" smtClean="0"/>
              <a:t>Aviopuolisoiden varallisuus ei muodosta myöskään yhteistä digitaalista pesää</a:t>
            </a:r>
            <a:endParaRPr lang="fi-FI" dirty="0"/>
          </a:p>
        </p:txBody>
      </p:sp>
    </p:spTree>
    <p:extLst>
      <p:ext uri="{BB962C8B-B14F-4D97-AF65-F5344CB8AC3E}">
        <p14:creationId xmlns:p14="http://schemas.microsoft.com/office/powerpoint/2010/main" val="9566838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0"/>
            <a:ext cx="8229600" cy="1055077"/>
          </a:xfrm>
        </p:spPr>
        <p:txBody>
          <a:bodyPr/>
          <a:lstStyle/>
          <a:p>
            <a:r>
              <a:rPr lang="fi-FI" dirty="0" smtClean="0"/>
              <a:t>KKO 2016:73</a:t>
            </a:r>
            <a:endParaRPr lang="fi-FI" dirty="0"/>
          </a:p>
        </p:txBody>
      </p:sp>
      <p:sp>
        <p:nvSpPr>
          <p:cNvPr id="3" name="Sisällön paikkamerkki 2"/>
          <p:cNvSpPr>
            <a:spLocks noGrp="1"/>
          </p:cNvSpPr>
          <p:nvPr>
            <p:ph idx="1"/>
          </p:nvPr>
        </p:nvSpPr>
        <p:spPr>
          <a:xfrm>
            <a:off x="195385" y="898769"/>
            <a:ext cx="8491415" cy="5959231"/>
          </a:xfrm>
        </p:spPr>
        <p:txBody>
          <a:bodyPr>
            <a:normAutofit lnSpcReduction="10000"/>
          </a:bodyPr>
          <a:lstStyle/>
          <a:p>
            <a:r>
              <a:rPr lang="fi-FI" dirty="0"/>
              <a:t>B oli säilyttänyt verkkopankin käyttäjätunnusta ja avainlukulistaa samassa paikassa kotonaan siten, että myös hänen puolisonsa C oli tiennyt niiden säilytyspaikan ja voinut saada ne haltuunsa. C oli luottoa hakiessaan käyttänyt B:n verkkopankkitunnuksia ja ottanut B:n nimissä kuluttajaluoton ilman tämän lupaa. Tämän johdosta C oli tuomittu rangaistukseen petoksesta.</a:t>
            </a:r>
          </a:p>
          <a:p>
            <a:r>
              <a:rPr lang="fi-FI" dirty="0" smtClean="0"/>
              <a:t>Oliko B vastuussa </a:t>
            </a:r>
            <a:r>
              <a:rPr lang="fi-FI" dirty="0"/>
              <a:t>tunnistusvälineiden oikeudettomasta käytöstä ja velvollinen suorittamaan maksamatta jääneen </a:t>
            </a:r>
            <a:r>
              <a:rPr lang="fi-FI" dirty="0" smtClean="0"/>
              <a:t>luoton ?</a:t>
            </a:r>
            <a:endParaRPr lang="fi-FI" dirty="0"/>
          </a:p>
          <a:p>
            <a:endParaRPr lang="fi-FI" dirty="0"/>
          </a:p>
          <a:p>
            <a:endParaRPr lang="fi-FI" dirty="0"/>
          </a:p>
        </p:txBody>
      </p:sp>
    </p:spTree>
    <p:extLst>
      <p:ext uri="{BB962C8B-B14F-4D97-AF65-F5344CB8AC3E}">
        <p14:creationId xmlns:p14="http://schemas.microsoft.com/office/powerpoint/2010/main" val="26904258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Puoliso omistajana</a:t>
            </a:r>
            <a:endParaRPr lang="en-US" dirty="0"/>
          </a:p>
        </p:txBody>
      </p:sp>
      <p:sp>
        <p:nvSpPr>
          <p:cNvPr id="3" name="Content Placeholder 2"/>
          <p:cNvSpPr>
            <a:spLocks noGrp="1"/>
          </p:cNvSpPr>
          <p:nvPr>
            <p:ph idx="1"/>
          </p:nvPr>
        </p:nvSpPr>
        <p:spPr/>
        <p:txBody>
          <a:bodyPr/>
          <a:lstStyle/>
          <a:p>
            <a:r>
              <a:rPr lang="fi-FI" dirty="0" smtClean="0"/>
              <a:t>Omaisuuden erillisyys</a:t>
            </a:r>
          </a:p>
          <a:p>
            <a:r>
              <a:rPr lang="fi-FI" dirty="0" smtClean="0"/>
              <a:t>Omistuksesta ei erillissäännöksiä (</a:t>
            </a:r>
            <a:r>
              <a:rPr lang="fi-FI" dirty="0" err="1" smtClean="0"/>
              <a:t>huom</a:t>
            </a:r>
            <a:r>
              <a:rPr lang="fi-FI" dirty="0" smtClean="0"/>
              <a:t> ! AL 89 §) </a:t>
            </a:r>
            <a:r>
              <a:rPr lang="fi-FI" dirty="0" smtClean="0">
                <a:sym typeface="Wingdings" panose="05000000000000000000" pitchFamily="2" charset="2"/>
              </a:rPr>
              <a:t> yleinen varallisuusoikeus</a:t>
            </a:r>
            <a:endParaRPr lang="en-US" dirty="0"/>
          </a:p>
        </p:txBody>
      </p:sp>
    </p:spTree>
    <p:extLst>
      <p:ext uri="{BB962C8B-B14F-4D97-AF65-F5344CB8AC3E}">
        <p14:creationId xmlns:p14="http://schemas.microsoft.com/office/powerpoint/2010/main" val="19496741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Osuuden suuruus</a:t>
            </a:r>
            <a:endParaRPr lang="en-US" dirty="0"/>
          </a:p>
        </p:txBody>
      </p:sp>
      <p:sp>
        <p:nvSpPr>
          <p:cNvPr id="3" name="Content Placeholder 2"/>
          <p:cNvSpPr>
            <a:spLocks noGrp="1"/>
          </p:cNvSpPr>
          <p:nvPr>
            <p:ph idx="1"/>
          </p:nvPr>
        </p:nvSpPr>
        <p:spPr/>
        <p:txBody>
          <a:bodyPr/>
          <a:lstStyle/>
          <a:p>
            <a:r>
              <a:rPr lang="fi-FI" dirty="0" smtClean="0"/>
              <a:t>EYL 2 §</a:t>
            </a:r>
          </a:p>
          <a:p>
            <a:r>
              <a:rPr lang="fi-FI" dirty="0" smtClean="0"/>
              <a:t>Poikkeusmahdollisuudet</a:t>
            </a:r>
          </a:p>
          <a:p>
            <a:r>
              <a:rPr lang="fi-FI" dirty="0" smtClean="0"/>
              <a:t>Osuuksien suuruudet inter </a:t>
            </a:r>
            <a:r>
              <a:rPr lang="fi-FI" dirty="0" err="1" smtClean="0"/>
              <a:t>partes</a:t>
            </a:r>
            <a:r>
              <a:rPr lang="fi-FI" dirty="0" smtClean="0"/>
              <a:t> (osapuolten välisessä suhteessa) ja ultra </a:t>
            </a:r>
            <a:r>
              <a:rPr lang="fi-FI" dirty="0" err="1" smtClean="0"/>
              <a:t>partes</a:t>
            </a:r>
            <a:r>
              <a:rPr lang="fi-FI" dirty="0" smtClean="0"/>
              <a:t> (suhteessa kolmansiin, esim. velkojiin)</a:t>
            </a:r>
          </a:p>
          <a:p>
            <a:r>
              <a:rPr lang="fi-FI" dirty="0" smtClean="0"/>
              <a:t>Näyttö </a:t>
            </a:r>
            <a:r>
              <a:rPr lang="fi-FI" dirty="0" smtClean="0">
                <a:sym typeface="Wingdings" pitchFamily="2" charset="2"/>
              </a:rPr>
              <a:t></a:t>
            </a:r>
            <a:endParaRPr lang="en-US" dirty="0"/>
          </a:p>
        </p:txBody>
      </p:sp>
    </p:spTree>
    <p:extLst>
      <p:ext uri="{BB962C8B-B14F-4D97-AF65-F5344CB8AC3E}">
        <p14:creationId xmlns:p14="http://schemas.microsoft.com/office/powerpoint/2010/main" val="121506076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95536" y="260648"/>
            <a:ext cx="8229600" cy="4525963"/>
          </a:xfrm>
        </p:spPr>
        <p:txBody>
          <a:bodyPr>
            <a:normAutofit/>
          </a:bodyPr>
          <a:lstStyle/>
          <a:p>
            <a:r>
              <a:rPr lang="fi-FI" dirty="0" smtClean="0"/>
              <a:t>KKO 1988:85: A:n ja B:n avoliiton aikana oli A:n omistamalle tilalle rakennettu omakotitalo, jossa A ja B sekä heidän lapsensa olivat asuneet. Muutettuaan tilalta B vaati vahvistettavaksi, että hän omisti talon yhteisesti A:n kanssa. Koska B ei ollut näyttänyt, että olisi tarkoitettu A:n ja B:n yhteisesti omistavan talon, B:n vaatimus hylättiin. Ään.</a:t>
            </a:r>
          </a:p>
          <a:p>
            <a:endParaRPr lang="en-US" dirty="0"/>
          </a:p>
        </p:txBody>
      </p:sp>
    </p:spTree>
    <p:extLst>
      <p:ext uri="{BB962C8B-B14F-4D97-AF65-F5344CB8AC3E}">
        <p14:creationId xmlns:p14="http://schemas.microsoft.com/office/powerpoint/2010/main" val="81616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fi-FI" dirty="0" smtClean="0"/>
              <a:t>Esimerkki</a:t>
            </a:r>
            <a:endParaRPr lang="fi-FI" dirty="0"/>
          </a:p>
        </p:txBody>
      </p:sp>
      <p:sp>
        <p:nvSpPr>
          <p:cNvPr id="3" name="Content Placeholder 2"/>
          <p:cNvSpPr>
            <a:spLocks noGrp="1"/>
          </p:cNvSpPr>
          <p:nvPr>
            <p:ph idx="1"/>
          </p:nvPr>
        </p:nvSpPr>
        <p:spPr>
          <a:xfrm>
            <a:off x="251520" y="980728"/>
            <a:ext cx="8229600" cy="4525963"/>
          </a:xfrm>
        </p:spPr>
        <p:txBody>
          <a:bodyPr>
            <a:normAutofit/>
          </a:bodyPr>
          <a:lstStyle/>
          <a:p>
            <a:r>
              <a:rPr lang="fi-FI" dirty="0" smtClean="0"/>
              <a:t>Aviopuolisot ovat ostaneet Vesan sukulaisten omistamalta maalta tontin, jonne he ovat rakentaneet kesämökin. Hulppean ja hienon. Nina on osallistunut rahoitukseen ja rakentamiseen, mutta rakennuslupa ja lainhuuto ovat yksin Vesan nimissä. Puolisoilla on avioehto. Avioeron jälkeen toimitettavassa erottelussa Nina väittää, että he omistavat kesämökin yhteisesti.</a:t>
            </a:r>
            <a:endParaRPr lang="fi-FI" dirty="0"/>
          </a:p>
        </p:txBody>
      </p:sp>
    </p:spTree>
    <p:extLst>
      <p:ext uri="{BB962C8B-B14F-4D97-AF65-F5344CB8AC3E}">
        <p14:creationId xmlns:p14="http://schemas.microsoft.com/office/powerpoint/2010/main" val="2956798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Käytännössä omaksuttu kaksi polkua omistusosuuden määrittämiseksi</a:t>
            </a:r>
            <a:endParaRPr lang="en-US" dirty="0"/>
          </a:p>
        </p:txBody>
      </p:sp>
      <p:sp>
        <p:nvSpPr>
          <p:cNvPr id="3" name="Content Placeholder 2"/>
          <p:cNvSpPr>
            <a:spLocks noGrp="1"/>
          </p:cNvSpPr>
          <p:nvPr>
            <p:ph idx="1"/>
          </p:nvPr>
        </p:nvSpPr>
        <p:spPr/>
        <p:txBody>
          <a:bodyPr>
            <a:normAutofit/>
          </a:bodyPr>
          <a:lstStyle/>
          <a:p>
            <a:r>
              <a:rPr lang="fi-FI" dirty="0" smtClean="0">
                <a:sym typeface="Wingdings" pitchFamily="2" charset="2"/>
              </a:rPr>
              <a:t>Tarkoitus vai rahoitus</a:t>
            </a:r>
          </a:p>
          <a:p>
            <a:r>
              <a:rPr lang="fi-FI" dirty="0" smtClean="0">
                <a:sym typeface="Wingdings" pitchFamily="2" charset="2"/>
              </a:rPr>
              <a:t>Ajallinen tarkastelu  </a:t>
            </a:r>
            <a:r>
              <a:rPr lang="fi-FI" dirty="0">
                <a:sym typeface="Wingdings" pitchFamily="2" charset="2"/>
              </a:rPr>
              <a:t>p</a:t>
            </a:r>
            <a:r>
              <a:rPr lang="fi-FI" dirty="0" smtClean="0"/>
              <a:t>istemäisyys: KKO 2010:57 ja RHO 2009:2 </a:t>
            </a:r>
            <a:r>
              <a:rPr lang="fi-FI" dirty="0" smtClean="0">
                <a:sym typeface="Wingdings" pitchFamily="2" charset="2"/>
              </a:rPr>
              <a:t></a:t>
            </a:r>
            <a:endParaRPr lang="fi-FI" dirty="0" smtClean="0"/>
          </a:p>
          <a:p>
            <a:endParaRPr lang="en-US" dirty="0">
              <a:solidFill>
                <a:srgbClr val="FF0000"/>
              </a:solidFill>
            </a:endParaRPr>
          </a:p>
        </p:txBody>
      </p:sp>
    </p:spTree>
    <p:extLst>
      <p:ext uri="{BB962C8B-B14F-4D97-AF65-F5344CB8AC3E}">
        <p14:creationId xmlns:p14="http://schemas.microsoft.com/office/powerpoint/2010/main" val="34923320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79512" y="332656"/>
            <a:ext cx="8229600" cy="6120680"/>
          </a:xfrm>
        </p:spPr>
        <p:txBody>
          <a:bodyPr>
            <a:normAutofit/>
          </a:bodyPr>
          <a:lstStyle/>
          <a:p>
            <a:r>
              <a:rPr lang="fi-FI" dirty="0" smtClean="0"/>
              <a:t>”Oikeuskäytännön </a:t>
            </a:r>
            <a:r>
              <a:rPr lang="fi-FI" dirty="0"/>
              <a:t>ja -kirjallisuuden mukaan avoliitossa olevien henkilöiden välillä toisen nimissä oleva omaisuus voidaan katsoa yhdessä omistetuksi ainoastaan, mikäli omaisuuden hankintahetkellä oli näin tarkoitettu ja henkilö, jonka nimissä omaisuus ei ollut, oli välittömästi osallistunut sen rahoittamiseen. Sen sijaan niin sanottua perheoikeudellista yhteisomistusta pelkän avoliiton ja mahdollisesti toisen nimissä olevan omaisuuden rahoituksen perusteella ei Suomen oikeusjärjestys nykyisin </a:t>
            </a:r>
            <a:r>
              <a:rPr lang="fi-FI" dirty="0" err="1"/>
              <a:t>hyväksy</a:t>
            </a:r>
            <a:r>
              <a:rPr lang="fi-FI" dirty="0" err="1" smtClean="0"/>
              <a:t>.</a:t>
            </a:r>
            <a:r>
              <a:rPr lang="fi-FI" dirty="0" err="1" smtClean="0">
                <a:sym typeface="Wingdings"/>
              </a:rPr>
              <a:t></a:t>
            </a:r>
            <a:endParaRPr lang="fi-FI" dirty="0"/>
          </a:p>
          <a:p>
            <a:endParaRPr lang="en-US" dirty="0"/>
          </a:p>
        </p:txBody>
      </p:sp>
    </p:spTree>
    <p:extLst>
      <p:ext uri="{BB962C8B-B14F-4D97-AF65-F5344CB8AC3E}">
        <p14:creationId xmlns:p14="http://schemas.microsoft.com/office/powerpoint/2010/main" val="151495391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79512" y="260648"/>
            <a:ext cx="8229600" cy="6192688"/>
          </a:xfrm>
        </p:spPr>
        <p:txBody>
          <a:bodyPr>
            <a:normAutofit/>
          </a:bodyPr>
          <a:lstStyle/>
          <a:p>
            <a:r>
              <a:rPr lang="fi-FI" dirty="0" smtClean="0"/>
              <a:t>Edellä </a:t>
            </a:r>
            <a:r>
              <a:rPr lang="fi-FI" dirty="0"/>
              <a:t>kerrotuilla perusteilla A ei ollut näyttänyt, että olisi tarkoitettu hänen ja B:n yhteisesti omistavan kanteessa tarkoitetun omaisuuden. Yhteisomistusta koskevat kannevaatimukset hylättiin</a:t>
            </a:r>
            <a:r>
              <a:rPr lang="fi-FI" dirty="0" smtClean="0"/>
              <a:t>.”</a:t>
            </a:r>
            <a:endParaRPr lang="fi-FI" dirty="0"/>
          </a:p>
          <a:p>
            <a:endParaRPr lang="en-US" dirty="0"/>
          </a:p>
        </p:txBody>
      </p:sp>
    </p:spTree>
    <p:extLst>
      <p:ext uri="{BB962C8B-B14F-4D97-AF65-F5344CB8AC3E}">
        <p14:creationId xmlns:p14="http://schemas.microsoft.com/office/powerpoint/2010/main" val="288088912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2016:37</a:t>
            </a:r>
            <a:endParaRPr lang="fi-FI" dirty="0"/>
          </a:p>
        </p:txBody>
      </p:sp>
      <p:sp>
        <p:nvSpPr>
          <p:cNvPr id="3" name="Sisällön paikkamerkki 2"/>
          <p:cNvSpPr>
            <a:spLocks noGrp="1"/>
          </p:cNvSpPr>
          <p:nvPr>
            <p:ph idx="1"/>
          </p:nvPr>
        </p:nvSpPr>
        <p:spPr/>
        <p:txBody>
          <a:bodyPr/>
          <a:lstStyle/>
          <a:p>
            <a:r>
              <a:rPr lang="fi-FI" dirty="0" smtClean="0"/>
              <a:t>Kesämökkikiinteistön omistaminen ositusriidassa ?</a:t>
            </a:r>
          </a:p>
          <a:p>
            <a:r>
              <a:rPr lang="fi-FI" dirty="0" smtClean="0"/>
              <a:t>Sopimusajattelu !</a:t>
            </a:r>
            <a:endParaRPr lang="fi-FI" dirty="0"/>
          </a:p>
        </p:txBody>
      </p:sp>
    </p:spTree>
    <p:extLst>
      <p:ext uri="{BB962C8B-B14F-4D97-AF65-F5344CB8AC3E}">
        <p14:creationId xmlns:p14="http://schemas.microsoft.com/office/powerpoint/2010/main" val="9041022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Rahoituksen merkityksestä</a:t>
            </a:r>
            <a:endParaRPr lang="en-US" dirty="0"/>
          </a:p>
        </p:txBody>
      </p:sp>
      <p:sp>
        <p:nvSpPr>
          <p:cNvPr id="3" name="Content Placeholder 2"/>
          <p:cNvSpPr>
            <a:spLocks noGrp="1"/>
          </p:cNvSpPr>
          <p:nvPr>
            <p:ph idx="1"/>
          </p:nvPr>
        </p:nvSpPr>
        <p:spPr>
          <a:xfrm>
            <a:off x="179512" y="1268760"/>
            <a:ext cx="8301608" cy="5328592"/>
          </a:xfrm>
        </p:spPr>
        <p:txBody>
          <a:bodyPr>
            <a:normAutofit fontScale="77500" lnSpcReduction="20000"/>
          </a:bodyPr>
          <a:lstStyle/>
          <a:p>
            <a:r>
              <a:rPr lang="fi-FI" dirty="0" smtClean="0"/>
              <a:t>Omistus ?</a:t>
            </a:r>
          </a:p>
          <a:p>
            <a:r>
              <a:rPr lang="fi-FI" dirty="0" smtClean="0"/>
              <a:t>Perusteeton etu ?</a:t>
            </a:r>
          </a:p>
          <a:p>
            <a:r>
              <a:rPr lang="fi-FI" dirty="0" smtClean="0"/>
              <a:t>Velkasuhde </a:t>
            </a:r>
            <a:r>
              <a:rPr lang="fi-FI" dirty="0" smtClean="0">
                <a:sym typeface="Wingdings" pitchFamily="2" charset="2"/>
              </a:rPr>
              <a:t> oikeuskäytännössä edellytetään näyttöä velkasitoumuksen olemassaolosta, ks. esimerkiksi </a:t>
            </a:r>
            <a:r>
              <a:rPr lang="fi-FI" dirty="0" err="1" smtClean="0">
                <a:sym typeface="Wingdings" pitchFamily="2" charset="2"/>
              </a:rPr>
              <a:t>VaaHO</a:t>
            </a:r>
            <a:r>
              <a:rPr lang="fi-FI" dirty="0" smtClean="0">
                <a:sym typeface="Wingdings" pitchFamily="2" charset="2"/>
              </a:rPr>
              <a:t> 1991:26: </a:t>
            </a:r>
            <a:r>
              <a:rPr lang="fi-FI" dirty="0" smtClean="0"/>
              <a:t>Avovaimo A oli ottanut pankista äitinsä ja avomiehensä B:n äidin takaaman 9.000 markan määräisen lainan. Lainalla ostettiin B:n nimiin rekisteröity henkilöauto, jota kumpikin avopuoliso käytti. B puolestaan vastasi suurimmaksi osaksi auton huomattavista korjaus- ja käyttökustannuksista. Avosuhteen päätyttyä A velkoi kantein B:ltä lainan määrää takaisin. Koska auto oli hankittu avopuolisoiden yhteistä käyttöä varten, hovioikeus katsoi jääneen näyttämättä, että A:n ja B:n välille olisi syntynyt velkasuhde, ja hylkäsi kanteen.</a:t>
            </a:r>
          </a:p>
          <a:p>
            <a:r>
              <a:rPr lang="fi-FI" dirty="0" smtClean="0"/>
              <a:t>Ks. myös RHO 2009:2 </a:t>
            </a:r>
            <a:r>
              <a:rPr lang="fi-FI" dirty="0" smtClean="0">
                <a:sym typeface="Wingdings" pitchFamily="2" charset="2"/>
              </a:rPr>
              <a:t></a:t>
            </a:r>
            <a:endParaRPr lang="fi-FI" dirty="0" smtClean="0"/>
          </a:p>
          <a:p>
            <a:endParaRPr lang="en-US" dirty="0"/>
          </a:p>
        </p:txBody>
      </p:sp>
    </p:spTree>
    <p:extLst>
      <p:ext uri="{BB962C8B-B14F-4D97-AF65-F5344CB8AC3E}">
        <p14:creationId xmlns:p14="http://schemas.microsoft.com/office/powerpoint/2010/main" val="239324532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79512" y="260648"/>
            <a:ext cx="8229600" cy="6336704"/>
          </a:xfrm>
        </p:spPr>
        <p:txBody>
          <a:bodyPr>
            <a:normAutofit fontScale="77500" lnSpcReduction="20000"/>
          </a:bodyPr>
          <a:lstStyle/>
          <a:p>
            <a:r>
              <a:rPr lang="fi-FI" dirty="0" smtClean="0"/>
              <a:t>”A </a:t>
            </a:r>
            <a:r>
              <a:rPr lang="fi-FI" dirty="0"/>
              <a:t>on saanut työsuorituksestaan vastikkeeksi kodin ja jokapäiväisen elannon sekä eläketurvan. Tämän lisäksi A:n suorituksen tarkoituksena on ollut kehittää tilaa niin, että se siirtyy elinkelpoisena lapsille, jotka voivat jatkaa tilanpitoa, ja tällä tavoin A samalla turvata omaa asumista ja elämistä. Näistä tarkoituksista asuminen tilalla on estynyt sen jälkeen, kun A:n ja B:n avoliitto on päättynyt vuonna 2006. A:n tarkoituksena ei ole ollut kartuttaa B:n omaisuutta siinä tapauksessa, että avoliitto päättyy välirikkoon. Huomioon ottaen A:n kokopäiväisen työn määrän ja sen vaikutuksen B:n omaisuuden kartuttamisessa hovioikeus ei pidä hänen suorituksestaan saamaa vastiketta riittävänä, vaan suorituksen tarkoituksen toteuttamiseksi A:lla on oikeus saada B:ltä </a:t>
            </a:r>
            <a:r>
              <a:rPr lang="fi-FI" b="1" dirty="0"/>
              <a:t>kohtuullinen korvaus panoksestaan tämän omaisuuden kartuttamisessa</a:t>
            </a:r>
            <a:r>
              <a:rPr lang="fi-FI" dirty="0"/>
              <a:t>. Hovioikeus arvioi korvauksen määräksi 120 000 euroa. Hovioikeus on ottanut korvausta korottavana seikkana huomioon B:lle avoliiton aikana kertyneen nettovarallisuuden suuren määrän</a:t>
            </a:r>
            <a:r>
              <a:rPr lang="fi-FI" dirty="0" smtClean="0"/>
              <a:t>.”</a:t>
            </a:r>
            <a:endParaRPr lang="fi-FI" dirty="0"/>
          </a:p>
          <a:p>
            <a:endParaRPr lang="en-US" dirty="0"/>
          </a:p>
        </p:txBody>
      </p:sp>
    </p:spTree>
    <p:extLst>
      <p:ext uri="{BB962C8B-B14F-4D97-AF65-F5344CB8AC3E}">
        <p14:creationId xmlns:p14="http://schemas.microsoft.com/office/powerpoint/2010/main" val="65500352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Käytön korvaaminen ?</a:t>
            </a:r>
            <a:endParaRPr lang="fi-FI" dirty="0"/>
          </a:p>
        </p:txBody>
      </p:sp>
      <p:sp>
        <p:nvSpPr>
          <p:cNvPr id="3" name="Content Placeholder 2"/>
          <p:cNvSpPr>
            <a:spLocks noGrp="1"/>
          </p:cNvSpPr>
          <p:nvPr>
            <p:ph idx="1"/>
          </p:nvPr>
        </p:nvSpPr>
        <p:spPr/>
        <p:txBody>
          <a:bodyPr/>
          <a:lstStyle/>
          <a:p>
            <a:r>
              <a:rPr lang="fi-FI" dirty="0" smtClean="0"/>
              <a:t>Aviopuolisot omistavat talon yhdessä. Tulee välirikko ja mies muuttaa pois. Mies vaatii ositusperusteen jälkeen pesänjakajalta käyttökorvauksia siksi, että vaimo on yksin käyttänyt hänen osuuttaan yhteisestä talosta. Miten ratkeaa ?</a:t>
            </a:r>
            <a:endParaRPr lang="fi-FI" dirty="0"/>
          </a:p>
        </p:txBody>
      </p:sp>
    </p:spTree>
    <p:extLst>
      <p:ext uri="{BB962C8B-B14F-4D97-AF65-F5344CB8AC3E}">
        <p14:creationId xmlns:p14="http://schemas.microsoft.com/office/powerpoint/2010/main" val="22854383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Käyttökorvaukset: keskeinen oikeuskäytäntö</a:t>
            </a:r>
            <a:endParaRPr lang="en-US" dirty="0"/>
          </a:p>
        </p:txBody>
      </p:sp>
      <p:sp>
        <p:nvSpPr>
          <p:cNvPr id="3" name="Content Placeholder 2"/>
          <p:cNvSpPr>
            <a:spLocks noGrp="1"/>
          </p:cNvSpPr>
          <p:nvPr>
            <p:ph idx="1"/>
          </p:nvPr>
        </p:nvSpPr>
        <p:spPr/>
        <p:txBody>
          <a:bodyPr>
            <a:normAutofit fontScale="92500" lnSpcReduction="20000"/>
          </a:bodyPr>
          <a:lstStyle/>
          <a:p>
            <a:r>
              <a:rPr lang="fi-FI" dirty="0" smtClean="0"/>
              <a:t>KKO 1996:54 ja 53: aviopuolisoista toinen velvoitetaan muuttamaan AL 24 §:n nojalla</a:t>
            </a:r>
          </a:p>
          <a:p>
            <a:r>
              <a:rPr lang="fi-FI" dirty="0" smtClean="0"/>
              <a:t>KKO 2007:13: vaimo muutti yhteisesti omistetusta asunnosta lasten kanssa ja vaati osituksessa käyttökorvausta mieheltä </a:t>
            </a:r>
            <a:r>
              <a:rPr lang="fi-FI" dirty="0" smtClean="0">
                <a:sym typeface="Wingdings" panose="05000000000000000000" pitchFamily="2" charset="2"/>
              </a:rPr>
              <a:t> </a:t>
            </a:r>
            <a:r>
              <a:rPr lang="fi-FI" dirty="0" err="1" smtClean="0">
                <a:sym typeface="Wingdings" panose="05000000000000000000" pitchFamily="2" charset="2"/>
              </a:rPr>
              <a:t>seur</a:t>
            </a:r>
            <a:r>
              <a:rPr lang="fi-FI" dirty="0" smtClean="0">
                <a:sym typeface="Wingdings" panose="05000000000000000000" pitchFamily="2" charset="2"/>
              </a:rPr>
              <a:t> kalvo</a:t>
            </a:r>
            <a:endParaRPr lang="fi-FI" dirty="0" smtClean="0"/>
          </a:p>
          <a:p>
            <a:r>
              <a:rPr lang="fi-FI" dirty="0" smtClean="0"/>
              <a:t>KKO 2000:114: </a:t>
            </a:r>
            <a:r>
              <a:rPr lang="fi-FI" u="sng" dirty="0" smtClean="0"/>
              <a:t>avopuoliso</a:t>
            </a:r>
            <a:r>
              <a:rPr lang="fi-FI" dirty="0" smtClean="0"/>
              <a:t> muutti pois yhteisesti omistetusta asunnosta, lopulta yhteisomistussuhteen purkaminen </a:t>
            </a:r>
            <a:r>
              <a:rPr lang="fi-FI" dirty="0" smtClean="0">
                <a:sym typeface="Wingdings" pitchFamily="2" charset="2"/>
              </a:rPr>
              <a:t> käyttökorvausta määrättiin, sen aloitusajankohtaa koskeva kritiikki</a:t>
            </a:r>
            <a:endParaRPr lang="en-US" dirty="0"/>
          </a:p>
        </p:txBody>
      </p:sp>
    </p:spTree>
    <p:extLst>
      <p:ext uri="{BB962C8B-B14F-4D97-AF65-F5344CB8AC3E}">
        <p14:creationId xmlns:p14="http://schemas.microsoft.com/office/powerpoint/2010/main" val="119596339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dirty="0"/>
          </a:p>
        </p:txBody>
      </p:sp>
      <p:sp>
        <p:nvSpPr>
          <p:cNvPr id="3" name="Content Placeholder 2"/>
          <p:cNvSpPr>
            <a:spLocks noGrp="1"/>
          </p:cNvSpPr>
          <p:nvPr>
            <p:ph idx="1"/>
          </p:nvPr>
        </p:nvSpPr>
        <p:spPr/>
        <p:txBody>
          <a:bodyPr/>
          <a:lstStyle/>
          <a:p>
            <a:r>
              <a:rPr lang="fi-FI" dirty="0" smtClean="0"/>
              <a:t>Jos ”köyhempi” muuttaa, ja toinen käyttää asunto-osuutta, harkinnassa huomioidaan kaikki elatukseen liittyvät asiat. </a:t>
            </a:r>
          </a:p>
          <a:p>
            <a:r>
              <a:rPr lang="fi-FI" dirty="0" smtClean="0"/>
              <a:t>Pesänjakaja saa päättää ajalta avioerosta ositukseen.</a:t>
            </a:r>
            <a:endParaRPr lang="fi-FI" dirty="0"/>
          </a:p>
        </p:txBody>
      </p:sp>
    </p:spTree>
    <p:extLst>
      <p:ext uri="{BB962C8B-B14F-4D97-AF65-F5344CB8AC3E}">
        <p14:creationId xmlns:p14="http://schemas.microsoft.com/office/powerpoint/2010/main" val="16200160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2008:66</a:t>
            </a:r>
            <a:endParaRPr lang="fi-FI" dirty="0"/>
          </a:p>
        </p:txBody>
      </p:sp>
      <p:sp>
        <p:nvSpPr>
          <p:cNvPr id="3" name="Sisällön paikkamerkki 2"/>
          <p:cNvSpPr>
            <a:spLocks noGrp="1"/>
          </p:cNvSpPr>
          <p:nvPr>
            <p:ph idx="1"/>
          </p:nvPr>
        </p:nvSpPr>
        <p:spPr/>
        <p:txBody>
          <a:bodyPr/>
          <a:lstStyle/>
          <a:p>
            <a:r>
              <a:rPr lang="fi-FI" dirty="0"/>
              <a:t>Aviopuolisot A ja B olivat yhdessä vuokranneet määräajaksi asuinhuoneiston. B:n muutettua pois asunnosta A oli maksanut yksin koko vuokran vuokrasuhteen päättymiseen saakka. A:n oikeutta saada B:ltä tämän osalta muuton jälkeen maksamiensa vuokrien osuus oli arvioitava puolisoiden elatusvelvollisuutta koskevien säännösten perusteella.</a:t>
            </a:r>
          </a:p>
        </p:txBody>
      </p:sp>
    </p:spTree>
    <p:extLst>
      <p:ext uri="{BB962C8B-B14F-4D97-AF65-F5344CB8AC3E}">
        <p14:creationId xmlns:p14="http://schemas.microsoft.com/office/powerpoint/2010/main" val="1619733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a:t>
            </a:r>
            <a:endParaRPr lang="fi-FI" dirty="0"/>
          </a:p>
        </p:txBody>
      </p:sp>
      <p:sp>
        <p:nvSpPr>
          <p:cNvPr id="3" name="Sisällön paikkamerkki 2"/>
          <p:cNvSpPr>
            <a:spLocks noGrp="1"/>
          </p:cNvSpPr>
          <p:nvPr>
            <p:ph idx="1"/>
          </p:nvPr>
        </p:nvSpPr>
        <p:spPr/>
        <p:txBody>
          <a:bodyPr/>
          <a:lstStyle/>
          <a:p>
            <a:r>
              <a:rPr lang="fi-FI" dirty="0" smtClean="0"/>
              <a:t>Aino ja Vesa eroavat. Aino muuttaa pois asunnosta, josta hän väittää omistavansa 6/10. Ositus viivästyy ja Aino vaatii osituksessa, että Vesa maksaa hänelle asunto-osuuden käytöstä käyttökorvauksia. </a:t>
            </a:r>
            <a:endParaRPr lang="fi-FI" dirty="0"/>
          </a:p>
        </p:txBody>
      </p:sp>
    </p:spTree>
    <p:extLst>
      <p:ext uri="{BB962C8B-B14F-4D97-AF65-F5344CB8AC3E}">
        <p14:creationId xmlns:p14="http://schemas.microsoft.com/office/powerpoint/2010/main" val="9559929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Johtopäätöksiä</a:t>
            </a:r>
            <a:endParaRPr lang="fi-FI" dirty="0"/>
          </a:p>
        </p:txBody>
      </p:sp>
      <p:sp>
        <p:nvSpPr>
          <p:cNvPr id="3" name="Sisällön paikkamerkki 2"/>
          <p:cNvSpPr>
            <a:spLocks noGrp="1"/>
          </p:cNvSpPr>
          <p:nvPr>
            <p:ph idx="1"/>
          </p:nvPr>
        </p:nvSpPr>
        <p:spPr/>
        <p:txBody>
          <a:bodyPr/>
          <a:lstStyle/>
          <a:p>
            <a:r>
              <a:rPr lang="fi-FI" dirty="0" smtClean="0"/>
              <a:t>Lähtökohtana osittain rajoitettu sopimusvapaus aviopuolisoiden välillä</a:t>
            </a:r>
          </a:p>
          <a:p>
            <a:r>
              <a:rPr lang="fi-FI" dirty="0" smtClean="0"/>
              <a:t>Normaalikohtelun periaate</a:t>
            </a:r>
          </a:p>
          <a:p>
            <a:r>
              <a:rPr lang="fi-FI" dirty="0" smtClean="0"/>
              <a:t>Arvoperusteinen ajatus läheissuhteesta </a:t>
            </a:r>
            <a:r>
              <a:rPr lang="fi-FI" dirty="0" smtClean="0">
                <a:sym typeface="Wingdings"/>
              </a:rPr>
              <a:t> heijastuu  käypää arvoa alempi vastike ja näyttö varallisuusoikeuksia koskien</a:t>
            </a:r>
            <a:endParaRPr lang="fi-FI" dirty="0"/>
          </a:p>
        </p:txBody>
      </p:sp>
    </p:spTree>
    <p:extLst>
      <p:ext uri="{BB962C8B-B14F-4D97-AF65-F5344CB8AC3E}">
        <p14:creationId xmlns:p14="http://schemas.microsoft.com/office/powerpoint/2010/main" val="2008565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fi-FI" smtClean="0"/>
              <a:t>Avio-oikeus ja vallinta AL 38 §</a:t>
            </a:r>
          </a:p>
        </p:txBody>
      </p:sp>
      <p:sp>
        <p:nvSpPr>
          <p:cNvPr id="28675" name="Rectangle 3"/>
          <p:cNvSpPr>
            <a:spLocks noGrp="1" noChangeArrowheads="1"/>
          </p:cNvSpPr>
          <p:nvPr>
            <p:ph idx="1"/>
          </p:nvPr>
        </p:nvSpPr>
        <p:spPr/>
        <p:txBody>
          <a:bodyPr/>
          <a:lstStyle/>
          <a:p>
            <a:pPr eaLnBrk="1" hangingPunct="1">
              <a:lnSpc>
                <a:spcPct val="80000"/>
              </a:lnSpc>
            </a:pPr>
            <a:r>
              <a:rPr lang="fi-FI" sz="2800" smtClean="0"/>
              <a:t>Puoliso ei saa ilman toisen puolison kirjallista suostumusta luovuttaa </a:t>
            </a:r>
            <a:r>
              <a:rPr lang="fi-FI" sz="2800" b="1" smtClean="0"/>
              <a:t>kiinteää omaisuutta, joka on tarkoitettu käytettäväksi puolisoiden yhteisenä kotina</a:t>
            </a:r>
            <a:r>
              <a:rPr lang="fi-FI" sz="2800" smtClean="0"/>
              <a:t>. Mitä tässä momentissa säädetään kiinteästä omaisuudesta, koskee myös </a:t>
            </a:r>
            <a:r>
              <a:rPr lang="fi-FI" sz="2800" b="1" smtClean="0"/>
              <a:t>toisen maalla olevaa rakennusta</a:t>
            </a:r>
            <a:r>
              <a:rPr lang="fi-FI" sz="2800" smtClean="0"/>
              <a:t> ja </a:t>
            </a:r>
            <a:r>
              <a:rPr lang="fi-FI" sz="2800" b="1" smtClean="0"/>
              <a:t>käyttöoikeutta</a:t>
            </a:r>
            <a:r>
              <a:rPr lang="fi-FI" sz="2800" smtClean="0"/>
              <a:t> maahan. Luovuttamiseen rinnastetaan myös kiinteän omaisuuden antaminen </a:t>
            </a:r>
            <a:r>
              <a:rPr lang="fi-FI" sz="2800" i="1" smtClean="0"/>
              <a:t>vuokralle</a:t>
            </a:r>
            <a:r>
              <a:rPr lang="fi-FI" sz="2800" smtClean="0"/>
              <a:t> tai muun sitä koskevan </a:t>
            </a:r>
            <a:r>
              <a:rPr lang="fi-FI" sz="2800" b="1" smtClean="0"/>
              <a:t>käyttöoikeuden perustaminen. </a:t>
            </a:r>
          </a:p>
        </p:txBody>
      </p:sp>
    </p:spTree>
    <p:extLst>
      <p:ext uri="{BB962C8B-B14F-4D97-AF65-F5344CB8AC3E}">
        <p14:creationId xmlns:p14="http://schemas.microsoft.com/office/powerpoint/2010/main" val="12741364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Vallinnanrajoitusjärjestelmä</a:t>
            </a:r>
            <a:endParaRPr lang="en-US" dirty="0"/>
          </a:p>
        </p:txBody>
      </p:sp>
      <p:sp>
        <p:nvSpPr>
          <p:cNvPr id="3" name="Content Placeholder 2"/>
          <p:cNvSpPr>
            <a:spLocks noGrp="1"/>
          </p:cNvSpPr>
          <p:nvPr>
            <p:ph idx="1"/>
          </p:nvPr>
        </p:nvSpPr>
        <p:spPr/>
        <p:txBody>
          <a:bodyPr>
            <a:normAutofit fontScale="92500" lnSpcReduction="10000"/>
          </a:bodyPr>
          <a:lstStyle/>
          <a:p>
            <a:r>
              <a:rPr lang="fi-FI" dirty="0" smtClean="0"/>
              <a:t>Poikkeus omistajan oikeudesta omasta omaisuudesta määräämiseen</a:t>
            </a:r>
          </a:p>
          <a:p>
            <a:r>
              <a:rPr lang="fi-FI" dirty="0" smtClean="0"/>
              <a:t>Pakottavaa oikeutta</a:t>
            </a:r>
          </a:p>
          <a:p>
            <a:r>
              <a:rPr lang="fi-FI" dirty="0"/>
              <a:t>P</a:t>
            </a:r>
            <a:r>
              <a:rPr lang="fi-FI" dirty="0" smtClean="0"/>
              <a:t>erheen </a:t>
            </a:r>
            <a:r>
              <a:rPr lang="fi-FI" dirty="0"/>
              <a:t>koti ja siihen kuuluva asuntoirtaimisto sekä toisen puolison käytössä olevat </a:t>
            </a:r>
            <a:r>
              <a:rPr lang="fi-FI" dirty="0" smtClean="0"/>
              <a:t>työvälineet</a:t>
            </a:r>
            <a:endParaRPr lang="fi-FI" dirty="0"/>
          </a:p>
          <a:p>
            <a:r>
              <a:rPr lang="fi-FI" dirty="0" smtClean="0"/>
              <a:t>Pääasiallinen käyttötarkoitus</a:t>
            </a:r>
          </a:p>
          <a:p>
            <a:r>
              <a:rPr lang="fi-FI" dirty="0" smtClean="0"/>
              <a:t>Yksi asunto kerrallaan vai miten tulkittava ? (KKO 2017:13)</a:t>
            </a:r>
          </a:p>
          <a:p>
            <a:r>
              <a:rPr lang="fi-FI" dirty="0" smtClean="0">
                <a:sym typeface="Wingdings" panose="05000000000000000000" pitchFamily="2" charset="2"/>
              </a:rPr>
              <a:t></a:t>
            </a:r>
            <a:endParaRPr lang="en-US" dirty="0"/>
          </a:p>
        </p:txBody>
      </p:sp>
    </p:spTree>
    <p:extLst>
      <p:ext uri="{BB962C8B-B14F-4D97-AF65-F5344CB8AC3E}">
        <p14:creationId xmlns:p14="http://schemas.microsoft.com/office/powerpoint/2010/main" val="27381786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2017:13</a:t>
            </a:r>
            <a:endParaRPr lang="fi-FI" dirty="0"/>
          </a:p>
        </p:txBody>
      </p:sp>
      <p:sp>
        <p:nvSpPr>
          <p:cNvPr id="3" name="Sisällön paikkamerkki 2"/>
          <p:cNvSpPr>
            <a:spLocks noGrp="1"/>
          </p:cNvSpPr>
          <p:nvPr>
            <p:ph idx="1"/>
          </p:nvPr>
        </p:nvSpPr>
        <p:spPr/>
        <p:txBody>
          <a:bodyPr>
            <a:normAutofit fontScale="77500" lnSpcReduction="20000"/>
          </a:bodyPr>
          <a:lstStyle/>
          <a:p>
            <a:r>
              <a:rPr lang="fi-FI" dirty="0"/>
              <a:t>Aviopuolisot olivat vuodesta 2003 vuoteen 2014 saakka asuneet keskimäärin </a:t>
            </a:r>
            <a:r>
              <a:rPr lang="fi-FI" dirty="0" err="1"/>
              <a:t>huhti-</a:t>
            </a:r>
            <a:r>
              <a:rPr lang="fi-FI" dirty="0"/>
              <a:t> </a:t>
            </a:r>
            <a:r>
              <a:rPr lang="fi-FI" dirty="0" smtClean="0"/>
              <a:t> ja </a:t>
            </a:r>
            <a:r>
              <a:rPr lang="fi-FI" dirty="0"/>
              <a:t>toukokuun vaihteesta syys- ja lokakuun vaihteeseen Suomessa pinta-alaltaan noin 60 neliömetrin asuinrakennuksessa, joka soveltui vakituiseen asumiseen. Muun ajan vuodesta he olivat asuneet Espanjassa, missä heillä oli yhteisenä kotina omakotitalo. Toinen puoliso vaati yhteiselämän lopettamista koskevassa hakemuksessaan sen vahvistamista, että hän saa jäädä asumaan mainittuun kiinteistöllä sijaitsevaan asuinrakennukseen.</a:t>
            </a:r>
          </a:p>
          <a:p>
            <a:r>
              <a:rPr lang="fi-FI" dirty="0"/>
              <a:t>Korkeimman oikeuden päätöksestä ilmenevillä perusteilla asuinrakennus katsottiin avioliittolain 24 §:n 1 momentissa tarkoitetuksi puolisoiden yhteiseksi kodiksi.</a:t>
            </a:r>
          </a:p>
          <a:p>
            <a:endParaRPr lang="fi-FI" dirty="0"/>
          </a:p>
        </p:txBody>
      </p:sp>
    </p:spTree>
    <p:extLst>
      <p:ext uri="{BB962C8B-B14F-4D97-AF65-F5344CB8AC3E}">
        <p14:creationId xmlns:p14="http://schemas.microsoft.com/office/powerpoint/2010/main" val="198798650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Vallinnanrajoitukset</a:t>
            </a:r>
            <a:r>
              <a:rPr lang="en-US" dirty="0" smtClean="0"/>
              <a:t> </a:t>
            </a:r>
            <a:r>
              <a:rPr lang="en-US" dirty="0" err="1" smtClean="0"/>
              <a:t>jatkuvat</a:t>
            </a:r>
            <a:endParaRPr lang="en-US" dirty="0"/>
          </a:p>
        </p:txBody>
      </p:sp>
      <p:sp>
        <p:nvSpPr>
          <p:cNvPr id="3" name="Content Placeholder 2"/>
          <p:cNvSpPr>
            <a:spLocks noGrp="1"/>
          </p:cNvSpPr>
          <p:nvPr>
            <p:ph idx="1"/>
          </p:nvPr>
        </p:nvSpPr>
        <p:spPr>
          <a:xfrm>
            <a:off x="179512" y="1556792"/>
            <a:ext cx="8640960" cy="5040560"/>
          </a:xfrm>
        </p:spPr>
        <p:txBody>
          <a:bodyPr>
            <a:normAutofit/>
          </a:bodyPr>
          <a:lstStyle/>
          <a:p>
            <a:r>
              <a:rPr lang="fi-FI" dirty="0" smtClean="0"/>
              <a:t>Estääkö panttina käyttämisen ?</a:t>
            </a:r>
          </a:p>
          <a:p>
            <a:r>
              <a:rPr lang="fi-FI" dirty="0" smtClean="0"/>
              <a:t>Velkojien suoja ?</a:t>
            </a:r>
          </a:p>
          <a:p>
            <a:r>
              <a:rPr lang="fi-FI" dirty="0" err="1" smtClean="0"/>
              <a:t>Huom</a:t>
            </a:r>
            <a:r>
              <a:rPr lang="fi-FI" dirty="0" smtClean="0"/>
              <a:t> ! Vain puolison oma omaisuus/omistusosuus vastaa tämän veloista</a:t>
            </a:r>
          </a:p>
          <a:p>
            <a:r>
              <a:rPr lang="fi-FI" dirty="0" smtClean="0">
                <a:sym typeface="Wingdings" panose="05000000000000000000" pitchFamily="2" charset="2"/>
              </a:rPr>
              <a:t>Puolison lupa  etukäteinen vai jälkikäteinen</a:t>
            </a:r>
            <a:endParaRPr lang="en-US" dirty="0"/>
          </a:p>
        </p:txBody>
      </p:sp>
    </p:spTree>
    <p:extLst>
      <p:ext uri="{BB962C8B-B14F-4D97-AF65-F5344CB8AC3E}">
        <p14:creationId xmlns:p14="http://schemas.microsoft.com/office/powerpoint/2010/main" val="79786434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fi-FI" smtClean="0"/>
              <a:t>Vallinnanrajoitusten kesto</a:t>
            </a:r>
          </a:p>
        </p:txBody>
      </p:sp>
      <p:sp>
        <p:nvSpPr>
          <p:cNvPr id="31747" name="Rectangle 3"/>
          <p:cNvSpPr>
            <a:spLocks noGrp="1" noChangeArrowheads="1"/>
          </p:cNvSpPr>
          <p:nvPr>
            <p:ph idx="1"/>
          </p:nvPr>
        </p:nvSpPr>
        <p:spPr>
          <a:xfrm>
            <a:off x="251520" y="1196752"/>
            <a:ext cx="8892480" cy="5544616"/>
          </a:xfrm>
        </p:spPr>
        <p:txBody>
          <a:bodyPr/>
          <a:lstStyle/>
          <a:p>
            <a:pPr eaLnBrk="1" hangingPunct="1">
              <a:lnSpc>
                <a:spcPct val="90000"/>
              </a:lnSpc>
            </a:pPr>
            <a:r>
              <a:rPr lang="fi-FI" sz="2800" dirty="0" smtClean="0"/>
              <a:t>Rajoitus alkaa vihkimisestä</a:t>
            </a:r>
          </a:p>
          <a:p>
            <a:pPr eaLnBrk="1" hangingPunct="1">
              <a:lnSpc>
                <a:spcPct val="90000"/>
              </a:lnSpc>
            </a:pPr>
            <a:r>
              <a:rPr lang="fi-FI" sz="2800" dirty="0" smtClean="0"/>
              <a:t>Rajoitus jatkuu avioliiton aikana</a:t>
            </a:r>
          </a:p>
          <a:p>
            <a:pPr eaLnBrk="1" hangingPunct="1">
              <a:lnSpc>
                <a:spcPct val="90000"/>
              </a:lnSpc>
            </a:pPr>
            <a:r>
              <a:rPr lang="fi-FI" sz="2800" dirty="0" smtClean="0"/>
              <a:t>Rajoitus jatkuu erillään asumisen aikana</a:t>
            </a:r>
          </a:p>
          <a:p>
            <a:pPr eaLnBrk="1" hangingPunct="1">
              <a:lnSpc>
                <a:spcPct val="90000"/>
              </a:lnSpc>
            </a:pPr>
            <a:r>
              <a:rPr lang="fi-FI" sz="2800" dirty="0" smtClean="0"/>
              <a:t>Rajoitus jatkuu osituksen ollessa vireillä</a:t>
            </a:r>
          </a:p>
          <a:p>
            <a:pPr eaLnBrk="1" hangingPunct="1">
              <a:lnSpc>
                <a:spcPct val="90000"/>
              </a:lnSpc>
            </a:pPr>
            <a:r>
              <a:rPr lang="fi-FI" sz="2800" dirty="0" smtClean="0"/>
              <a:t>Rajoitus jatkuu osituksen moitteen aikana</a:t>
            </a:r>
          </a:p>
          <a:p>
            <a:pPr eaLnBrk="1" hangingPunct="1">
              <a:lnSpc>
                <a:spcPct val="90000"/>
              </a:lnSpc>
            </a:pPr>
            <a:r>
              <a:rPr lang="fi-FI" sz="2800" dirty="0" smtClean="0"/>
              <a:t>Rajoitus jatkuu vaikka puolisot solmisivat tahoillaan uuden avioliiton</a:t>
            </a:r>
          </a:p>
          <a:p>
            <a:pPr eaLnBrk="1" hangingPunct="1">
              <a:lnSpc>
                <a:spcPct val="90000"/>
              </a:lnSpc>
            </a:pPr>
            <a:r>
              <a:rPr lang="fi-FI" sz="2800" dirty="0" smtClean="0"/>
              <a:t>Rajoitus päättyy osituksen tultua lainvoimaiseksi.</a:t>
            </a:r>
          </a:p>
        </p:txBody>
      </p:sp>
    </p:spTree>
    <p:extLst>
      <p:ext uri="{BB962C8B-B14F-4D97-AF65-F5344CB8AC3E}">
        <p14:creationId xmlns:p14="http://schemas.microsoft.com/office/powerpoint/2010/main" val="34344493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pPr eaLnBrk="1" hangingPunct="1"/>
            <a:r>
              <a:rPr lang="fi-FI" sz="3600" smtClean="0"/>
              <a:t>Vallinnanrajoitukset ja eloonjäänyt puoliso (AL 86.2 §)</a:t>
            </a:r>
          </a:p>
        </p:txBody>
      </p:sp>
      <p:sp>
        <p:nvSpPr>
          <p:cNvPr id="34819" name="Rectangle 3"/>
          <p:cNvSpPr>
            <a:spLocks noGrp="1" noChangeArrowheads="1"/>
          </p:cNvSpPr>
          <p:nvPr>
            <p:ph idx="1"/>
          </p:nvPr>
        </p:nvSpPr>
        <p:spPr>
          <a:xfrm>
            <a:off x="457200" y="1600200"/>
            <a:ext cx="8507288" cy="4853136"/>
          </a:xfrm>
        </p:spPr>
        <p:txBody>
          <a:bodyPr/>
          <a:lstStyle/>
          <a:p>
            <a:pPr eaLnBrk="1" hangingPunct="1">
              <a:lnSpc>
                <a:spcPct val="90000"/>
              </a:lnSpc>
            </a:pPr>
            <a:r>
              <a:rPr lang="fi-FI" sz="2400" dirty="0" smtClean="0"/>
              <a:t>Eloonjäänyt puoliso on oikeutettu sanottuna aikana yksin vallitsemaan omaisuuttaan. Jos eloonjäänyt puoliso tahtoo tehdä sellaisen luovutus- tai muun toimen, johon toisen puolison suostumus 38 tai 39 §:n mukaan olisi tarpeen, siihen on kuitenkin hankittava joko oikeuden lupa tai perillisten kirjallinen 66 §:n mukaisesti annettu suostumus. Eloonjäänyt puoliso on velvollinen tekemään osituksessa tilin omaisuuden vallinnasta kuolemantapauksen jälkeiseltä ajalta sekä sen tuotosta. </a:t>
            </a:r>
          </a:p>
          <a:p>
            <a:pPr eaLnBrk="1" hangingPunct="1">
              <a:lnSpc>
                <a:spcPct val="90000"/>
              </a:lnSpc>
            </a:pPr>
            <a:r>
              <a:rPr lang="fi-FI" sz="2400" dirty="0" smtClean="0"/>
              <a:t>JÄÄMISTÖOIKEUTEEN LINKITTYVÄ KYSYMYS: voiko puoliso ennen perittävän kuolemaa luopua oikeudestaan vedota vallinnanrajoituksiin ?</a:t>
            </a:r>
          </a:p>
        </p:txBody>
      </p:sp>
    </p:spTree>
    <p:extLst>
      <p:ext uri="{BB962C8B-B14F-4D97-AF65-F5344CB8AC3E}">
        <p14:creationId xmlns:p14="http://schemas.microsoft.com/office/powerpoint/2010/main" val="27801588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a:t>
            </a:r>
            <a:r>
              <a:rPr lang="fi-FI" dirty="0" smtClean="0"/>
              <a:t>uomioistuimen lupa AL 38-39 §:n mukaisiin oikeustoimiin</a:t>
            </a:r>
            <a:endParaRPr lang="fi-FI" dirty="0"/>
          </a:p>
        </p:txBody>
      </p:sp>
      <p:pic>
        <p:nvPicPr>
          <p:cNvPr id="4" name="Sisällön paikkamerkki 3" descr="j0149118.jpg"/>
          <p:cNvPicPr>
            <a:picLocks noGrp="1" noChangeAspect="1"/>
          </p:cNvPicPr>
          <p:nvPr>
            <p:ph idx="1"/>
          </p:nvPr>
        </p:nvPicPr>
        <p:blipFill>
          <a:blip r:embed="rId2">
            <a:extLst>
              <a:ext uri="{28A0092B-C50C-407E-A947-70E740481C1C}">
                <a14:useLocalDpi xmlns:a14="http://schemas.microsoft.com/office/drawing/2010/main" val="0"/>
              </a:ext>
            </a:extLst>
          </a:blip>
          <a:srcRect t="9362" b="9362"/>
          <a:stretch>
            <a:fillRect/>
          </a:stretch>
        </p:blipFill>
        <p:spPr>
          <a:xfrm>
            <a:off x="890765" y="2052617"/>
            <a:ext cx="5256155" cy="2890683"/>
          </a:xfrm>
        </p:spPr>
      </p:pic>
    </p:spTree>
    <p:extLst>
      <p:ext uri="{BB962C8B-B14F-4D97-AF65-F5344CB8AC3E}">
        <p14:creationId xmlns:p14="http://schemas.microsoft.com/office/powerpoint/2010/main" val="86452913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idx="1"/>
          </p:nvPr>
        </p:nvSpPr>
        <p:spPr/>
        <p:txBody>
          <a:bodyPr/>
          <a:lstStyle/>
          <a:p>
            <a:r>
              <a:rPr lang="fi-FI" dirty="0"/>
              <a:t>Tuomioistuin voi hakemuksesta antaa luvan 38 ja 39 §:ssä tarkoitettuun luovutukseen tai muuhun oikeustoimeen, jos toinen puoliso on kieltäytynyt antamasta suostumustaan taikka jos suostumusta ei ole muusta syystä saatu hankituksi</a:t>
            </a:r>
            <a:r>
              <a:rPr lang="fi-FI" dirty="0" smtClean="0"/>
              <a:t>.</a:t>
            </a:r>
          </a:p>
          <a:p>
            <a:r>
              <a:rPr lang="fi-FI" dirty="0" smtClean="0"/>
              <a:t>Milloin tuomioistuin voisi luvan antaa ja kenellä on argumentaatiotaakka ?</a:t>
            </a:r>
            <a:endParaRPr lang="fi-FI" dirty="0"/>
          </a:p>
        </p:txBody>
      </p:sp>
    </p:spTree>
    <p:extLst>
      <p:ext uri="{BB962C8B-B14F-4D97-AF65-F5344CB8AC3E}">
        <p14:creationId xmlns:p14="http://schemas.microsoft.com/office/powerpoint/2010/main" val="73497766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457200" y="274638"/>
            <a:ext cx="8229600" cy="5851525"/>
          </a:xfrm>
        </p:spPr>
        <p:txBody>
          <a:bodyPr>
            <a:normAutofit/>
          </a:bodyPr>
          <a:lstStyle/>
          <a:p>
            <a:r>
              <a:rPr lang="fi-FI" dirty="0" smtClean="0"/>
              <a:t>Puoliso </a:t>
            </a:r>
            <a:r>
              <a:rPr lang="fi-FI" dirty="0" err="1" smtClean="0"/>
              <a:t>vs</a:t>
            </a:r>
            <a:r>
              <a:rPr lang="fi-FI" dirty="0" smtClean="0"/>
              <a:t> puoliso: riita vai poissaolo</a:t>
            </a:r>
          </a:p>
          <a:p>
            <a:r>
              <a:rPr lang="fi-FI" dirty="0" smtClean="0"/>
              <a:t>Tasinko-oikeus, osituksen </a:t>
            </a:r>
            <a:r>
              <a:rPr lang="fi-FI" dirty="0"/>
              <a:t>esisopimuksen </a:t>
            </a:r>
            <a:r>
              <a:rPr lang="fi-FI" dirty="0" smtClean="0"/>
              <a:t>merkitys, sovitteluvaade</a:t>
            </a:r>
          </a:p>
          <a:p>
            <a:r>
              <a:rPr lang="fi-FI" dirty="0" smtClean="0"/>
              <a:t>Puoliso </a:t>
            </a:r>
            <a:r>
              <a:rPr lang="fi-FI" dirty="0" err="1" smtClean="0"/>
              <a:t>vs</a:t>
            </a:r>
            <a:r>
              <a:rPr lang="fi-FI" dirty="0" smtClean="0"/>
              <a:t> perilliset</a:t>
            </a:r>
          </a:p>
          <a:p>
            <a:r>
              <a:rPr lang="fi-FI" dirty="0" smtClean="0"/>
              <a:t>Tuomioistuin voi liittää lupapäätökseen ehtoja: Rovaniemen HO 31.12.2008 </a:t>
            </a:r>
            <a:r>
              <a:rPr lang="fi-FI" dirty="0" smtClean="0">
                <a:sym typeface="Wingdings"/>
              </a:rPr>
              <a:t> hakemuksessa mainittu kiinteistö saatiin myydä tietyllä hinnalla ja kauppahinnasta tietty summa oli luovutettava pesänjakajan huostaan</a:t>
            </a:r>
            <a:endParaRPr lang="fi-FI" dirty="0" smtClean="0"/>
          </a:p>
          <a:p>
            <a:endParaRPr lang="fi-FI" dirty="0"/>
          </a:p>
        </p:txBody>
      </p:sp>
    </p:spTree>
    <p:extLst>
      <p:ext uri="{BB962C8B-B14F-4D97-AF65-F5344CB8AC3E}">
        <p14:creationId xmlns:p14="http://schemas.microsoft.com/office/powerpoint/2010/main" val="9310497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Esimerkki</a:t>
            </a:r>
            <a:endParaRPr lang="fi-FI" dirty="0"/>
          </a:p>
        </p:txBody>
      </p:sp>
      <p:sp>
        <p:nvSpPr>
          <p:cNvPr id="3" name="Content Placeholder 2"/>
          <p:cNvSpPr>
            <a:spLocks noGrp="1"/>
          </p:cNvSpPr>
          <p:nvPr>
            <p:ph idx="1"/>
          </p:nvPr>
        </p:nvSpPr>
        <p:spPr/>
        <p:txBody>
          <a:bodyPr>
            <a:normAutofit/>
          </a:bodyPr>
          <a:lstStyle/>
          <a:p>
            <a:r>
              <a:rPr lang="fi-FI" dirty="0" smtClean="0"/>
              <a:t>Stig ja Peter ovat asuneet valtiossa Y (EU:n ulkopuolinen valtio) jo 12 vuotta. He ovat aviopari ja haluavat palata ulkomailla olemisen jälkeen Suomeen eläkepäiviksi. He omistavat ulkomailla kiinteistöjä, ovat tehneet ulkomailla perintösopimuksen ja avioehdon, ja kaksi viikkoa Suomeen tulemisen jälkeen Peter kuolee. Heillä ei ole Suomessa omaisuutta.</a:t>
            </a:r>
            <a:endParaRPr lang="fi-FI" dirty="0"/>
          </a:p>
        </p:txBody>
      </p:sp>
    </p:spTree>
    <p:extLst>
      <p:ext uri="{BB962C8B-B14F-4D97-AF65-F5344CB8AC3E}">
        <p14:creationId xmlns:p14="http://schemas.microsoft.com/office/powerpoint/2010/main" val="168365986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Aviovarallisuusjärjestelmä: kertausta</a:t>
            </a:r>
            <a:endParaRPr lang="fi-FI" dirty="0"/>
          </a:p>
        </p:txBody>
      </p:sp>
      <p:sp>
        <p:nvSpPr>
          <p:cNvPr id="3" name="Sisällön paikkamerkki 2"/>
          <p:cNvSpPr>
            <a:spLocks noGrp="1"/>
          </p:cNvSpPr>
          <p:nvPr>
            <p:ph idx="1"/>
          </p:nvPr>
        </p:nvSpPr>
        <p:spPr/>
        <p:txBody>
          <a:bodyPr/>
          <a:lstStyle/>
          <a:p>
            <a:r>
              <a:rPr lang="fi-FI" dirty="0" smtClean="0"/>
              <a:t>Ei yhteistä pesää</a:t>
            </a:r>
          </a:p>
          <a:p>
            <a:r>
              <a:rPr lang="fi-FI" dirty="0" smtClean="0"/>
              <a:t>Tasajaon periaate ei sovellu ositukseen</a:t>
            </a:r>
          </a:p>
          <a:p>
            <a:r>
              <a:rPr lang="fi-FI" dirty="0" smtClean="0"/>
              <a:t>Avioliitto ei luo yhteisomistusta</a:t>
            </a:r>
          </a:p>
          <a:p>
            <a:r>
              <a:rPr lang="fi-FI" dirty="0" smtClean="0"/>
              <a:t>Avio-oikeus ei vaikuta vallinnanrajoituksiin</a:t>
            </a:r>
          </a:p>
          <a:p>
            <a:r>
              <a:rPr lang="fi-FI" dirty="0" smtClean="0"/>
              <a:t>Ositus muotoaa avio-oikeuden vaikutukset</a:t>
            </a:r>
            <a:endParaRPr lang="fi-FI" dirty="0"/>
          </a:p>
        </p:txBody>
      </p:sp>
    </p:spTree>
    <p:extLst>
      <p:ext uri="{BB962C8B-B14F-4D97-AF65-F5344CB8AC3E}">
        <p14:creationId xmlns:p14="http://schemas.microsoft.com/office/powerpoint/2010/main" val="41432907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Avio-oikeus ja siitä sopiminen</a:t>
            </a:r>
            <a:endParaRPr lang="en-US" dirty="0"/>
          </a:p>
        </p:txBody>
      </p:sp>
      <p:sp>
        <p:nvSpPr>
          <p:cNvPr id="3" name="Content Placeholder 2"/>
          <p:cNvSpPr>
            <a:spLocks noGrp="1"/>
          </p:cNvSpPr>
          <p:nvPr>
            <p:ph idx="1"/>
          </p:nvPr>
        </p:nvSpPr>
        <p:spPr/>
        <p:txBody>
          <a:bodyPr/>
          <a:lstStyle/>
          <a:p>
            <a:r>
              <a:rPr lang="fi-FI" dirty="0" smtClean="0"/>
              <a:t>Ositus/erottelu = aviovarallisuusjärjestelmän purkaminen avioliiton loppumisessa</a:t>
            </a:r>
          </a:p>
          <a:p>
            <a:r>
              <a:rPr lang="fi-FI" dirty="0" smtClean="0"/>
              <a:t>Mikä avio-oikeus on </a:t>
            </a:r>
          </a:p>
          <a:p>
            <a:r>
              <a:rPr lang="fi-FI" dirty="0" smtClean="0"/>
              <a:t>Avio-oikeuden ulottuvuudesta voi sopia </a:t>
            </a:r>
          </a:p>
          <a:p>
            <a:r>
              <a:rPr lang="fi-FI" dirty="0" smtClean="0">
                <a:sym typeface="Wingdings" panose="05000000000000000000" pitchFamily="2" charset="2"/>
              </a:rPr>
              <a:t></a:t>
            </a:r>
            <a:endParaRPr lang="en-US" dirty="0"/>
          </a:p>
        </p:txBody>
      </p:sp>
    </p:spTree>
    <p:extLst>
      <p:ext uri="{BB962C8B-B14F-4D97-AF65-F5344CB8AC3E}">
        <p14:creationId xmlns:p14="http://schemas.microsoft.com/office/powerpoint/2010/main" val="40743913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95536" y="548680"/>
            <a:ext cx="8568952" cy="5688632"/>
          </a:xfrm>
        </p:spPr>
        <p:txBody>
          <a:bodyPr>
            <a:normAutofit fontScale="92500" lnSpcReduction="10000"/>
          </a:bodyPr>
          <a:lstStyle/>
          <a:p>
            <a:r>
              <a:rPr lang="fi-FI" dirty="0"/>
              <a:t>avioehdolla poistaa avio-oikeuden joko yksipuolisesti tai molemminpuolisesti, heillä jo olevaan tai myöhemmin tulevaan omaisuuteen, tiettyihin omaisuusesineisiin tai omaisuuslajeihin. He voivat myös rajata tietyt saanto­tyypit, esimerkiksi perinnöt tai lahjat, avio-oikeuden ulkopuolelle. Tällaisen avio-oikeuden ulottuvuudesta määräävän sopimuksen puolisot voivat tehdä ennen avioliittoa tai milloin tahansa sen aikana. Sen muoto on tarkasti laissa säännelty ja sitä voidaan muuttaa vain uudella avioehtosopimuksella. Lisäksi avioehtosopimus on voimaan tullakseen rekisteröitävä maistraattiin.</a:t>
            </a:r>
            <a:endParaRPr lang="en-US" dirty="0"/>
          </a:p>
          <a:p>
            <a:endParaRPr lang="en-US" dirty="0"/>
          </a:p>
        </p:txBody>
      </p:sp>
    </p:spTree>
    <p:extLst>
      <p:ext uri="{BB962C8B-B14F-4D97-AF65-F5344CB8AC3E}">
        <p14:creationId xmlns:p14="http://schemas.microsoft.com/office/powerpoint/2010/main" val="2254279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KKO 1992:30</a:t>
            </a:r>
            <a:endParaRPr lang="en-US" dirty="0"/>
          </a:p>
        </p:txBody>
      </p:sp>
      <p:sp>
        <p:nvSpPr>
          <p:cNvPr id="3" name="Content Placeholder 2"/>
          <p:cNvSpPr>
            <a:spLocks noGrp="1"/>
          </p:cNvSpPr>
          <p:nvPr>
            <p:ph idx="1"/>
          </p:nvPr>
        </p:nvSpPr>
        <p:spPr/>
        <p:txBody>
          <a:bodyPr/>
          <a:lstStyle/>
          <a:p>
            <a:r>
              <a:rPr lang="fi-FI" dirty="0"/>
              <a:t>Avioehtosopimuksessa oli määrätty, ettei kummallakaan puolisolla ollut avio-oikeutta toisensa omaisuuteen. Kun omaisuuden erottelua ei ollut suoritettu, puolison kanne avioehtosopimuksen kohtuullistamisesta jätettiin tutkimatta. Ään.</a:t>
            </a:r>
            <a:endParaRPr lang="en-US" dirty="0"/>
          </a:p>
        </p:txBody>
      </p:sp>
    </p:spTree>
    <p:extLst>
      <p:ext uri="{BB962C8B-B14F-4D97-AF65-F5344CB8AC3E}">
        <p14:creationId xmlns:p14="http://schemas.microsoft.com/office/powerpoint/2010/main" val="236108553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fi-FI" smtClean="0"/>
              <a:t>Ehdollinen avioehto</a:t>
            </a:r>
          </a:p>
        </p:txBody>
      </p:sp>
      <p:sp>
        <p:nvSpPr>
          <p:cNvPr id="44035" name="Rectangle 3"/>
          <p:cNvSpPr>
            <a:spLocks noGrp="1" noChangeArrowheads="1"/>
          </p:cNvSpPr>
          <p:nvPr>
            <p:ph idx="1"/>
          </p:nvPr>
        </p:nvSpPr>
        <p:spPr/>
        <p:txBody>
          <a:bodyPr/>
          <a:lstStyle/>
          <a:p>
            <a:pPr eaLnBrk="1" hangingPunct="1">
              <a:lnSpc>
                <a:spcPct val="90000"/>
              </a:lnSpc>
            </a:pPr>
            <a:r>
              <a:rPr lang="fi-FI" sz="2800" b="1" smtClean="0"/>
              <a:t>KKO:2000:100</a:t>
            </a:r>
          </a:p>
          <a:p>
            <a:pPr eaLnBrk="1" hangingPunct="1">
              <a:lnSpc>
                <a:spcPct val="90000"/>
              </a:lnSpc>
            </a:pPr>
            <a:r>
              <a:rPr lang="fi-FI" sz="2800" smtClean="0"/>
              <a:t>Puolisot oli tuomittu avioeroon. Puolisoiden välisessä avioehtosopimuksessa oli sovittu, että avioliiton purkautuessa avioeron vuoksi kummallakaan puolisolla ei ollut avio-oikeutta toisen omaisuuteen ja että avioliiton purkautuessa toisen puolison kuoleman johdosta leskellä oli avio-oikeus kuolleen puolison omaisuuteen. Avioehtosopimus katsottiin päteväksi. (Ään.)</a:t>
            </a:r>
          </a:p>
        </p:txBody>
      </p:sp>
    </p:spTree>
    <p:extLst>
      <p:ext uri="{BB962C8B-B14F-4D97-AF65-F5344CB8AC3E}">
        <p14:creationId xmlns:p14="http://schemas.microsoft.com/office/powerpoint/2010/main" val="13606415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fi-FI" smtClean="0"/>
              <a:t>Avio-oikeuden palauttaminen</a:t>
            </a:r>
          </a:p>
        </p:txBody>
      </p:sp>
      <p:sp>
        <p:nvSpPr>
          <p:cNvPr id="47107" name="Rectangle 3"/>
          <p:cNvSpPr>
            <a:spLocks noGrp="1" noChangeArrowheads="1"/>
          </p:cNvSpPr>
          <p:nvPr>
            <p:ph idx="1"/>
          </p:nvPr>
        </p:nvSpPr>
        <p:spPr/>
        <p:txBody>
          <a:bodyPr/>
          <a:lstStyle/>
          <a:p>
            <a:pPr eaLnBrk="1" hangingPunct="1"/>
            <a:r>
              <a:rPr lang="fi-FI" sz="2800" dirty="0" smtClean="0"/>
              <a:t>Miten tapahtuu ?</a:t>
            </a:r>
          </a:p>
          <a:p>
            <a:pPr eaLnBrk="1" hangingPunct="1"/>
            <a:r>
              <a:rPr lang="fi-FI" sz="2800" dirty="0" smtClean="0"/>
              <a:t>Onko osituksessa pakko vedota avioehtoon</a:t>
            </a:r>
          </a:p>
          <a:p>
            <a:pPr eaLnBrk="1" hangingPunct="1"/>
            <a:r>
              <a:rPr lang="fi-FI" sz="2800" dirty="0" smtClean="0"/>
              <a:t>Suhde avioeron varalta tehtyyn sopimukseen </a:t>
            </a:r>
            <a:r>
              <a:rPr lang="fi-FI" sz="2800" dirty="0" smtClean="0">
                <a:sym typeface="Wingdings" panose="05000000000000000000" pitchFamily="2" charset="2"/>
              </a:rPr>
              <a:t></a:t>
            </a:r>
            <a:endParaRPr lang="fi-FI" sz="2800" dirty="0" smtClean="0"/>
          </a:p>
        </p:txBody>
      </p:sp>
    </p:spTree>
    <p:extLst>
      <p:ext uri="{BB962C8B-B14F-4D97-AF65-F5344CB8AC3E}">
        <p14:creationId xmlns:p14="http://schemas.microsoft.com/office/powerpoint/2010/main" val="335417249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Avioeron varalta tehtävä sopimus</a:t>
            </a:r>
            <a:endParaRPr lang="en-US" dirty="0"/>
          </a:p>
        </p:txBody>
      </p:sp>
      <p:sp>
        <p:nvSpPr>
          <p:cNvPr id="3" name="Content Placeholder 2"/>
          <p:cNvSpPr>
            <a:spLocks noGrp="1"/>
          </p:cNvSpPr>
          <p:nvPr>
            <p:ph idx="1"/>
          </p:nvPr>
        </p:nvSpPr>
        <p:spPr/>
        <p:txBody>
          <a:bodyPr>
            <a:normAutofit fontScale="85000" lnSpcReduction="10000"/>
          </a:bodyPr>
          <a:lstStyle/>
          <a:p>
            <a:r>
              <a:rPr lang="fi-FI" dirty="0"/>
              <a:t>KKO 1985-I-1: A ja B olivat ennen avioliiton päättämistä tehneet avioehtosopimuksen, keskinäisen testamentin ja sopimuksen mahdollisen asumus- tai avioeron varalta, jossa A oli sitoutunut suorittamaan B:lle elatusapua ja korvausta B:n avioliiton takia tekemistä taloudellisista uhrauksista ja jossa lisäksi oli sovittu B:n asumisoikeudesta A:n ja B:n yhteisessä asunnossa. Kun A ja B tuomittiin asumuseroon, katsottiin mainittu asumus- tai avioeron varalta tehty sopimus päteväksi ja B:n sopimukseen perustuvat vaatimukset hyväksyttiin. Ään.</a:t>
            </a:r>
            <a:endParaRPr lang="en-US" dirty="0"/>
          </a:p>
          <a:p>
            <a:endParaRPr lang="en-US" dirty="0"/>
          </a:p>
        </p:txBody>
      </p:sp>
    </p:spTree>
    <p:extLst>
      <p:ext uri="{BB962C8B-B14F-4D97-AF65-F5344CB8AC3E}">
        <p14:creationId xmlns:p14="http://schemas.microsoft.com/office/powerpoint/2010/main" val="116871213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24744"/>
          </a:xfrm>
        </p:spPr>
        <p:txBody>
          <a:bodyPr/>
          <a:lstStyle/>
          <a:p>
            <a:r>
              <a:rPr lang="fi-FI" dirty="0" smtClean="0"/>
              <a:t>Ositus</a:t>
            </a:r>
            <a:endParaRPr lang="en-US" dirty="0"/>
          </a:p>
        </p:txBody>
      </p:sp>
      <p:sp>
        <p:nvSpPr>
          <p:cNvPr id="3" name="Content Placeholder 2"/>
          <p:cNvSpPr>
            <a:spLocks noGrp="1"/>
          </p:cNvSpPr>
          <p:nvPr>
            <p:ph idx="1"/>
          </p:nvPr>
        </p:nvSpPr>
        <p:spPr>
          <a:xfrm>
            <a:off x="323528" y="1196752"/>
            <a:ext cx="8568952" cy="5328592"/>
          </a:xfrm>
        </p:spPr>
        <p:txBody>
          <a:bodyPr>
            <a:normAutofit/>
          </a:bodyPr>
          <a:lstStyle/>
          <a:p>
            <a:r>
              <a:rPr lang="fi-FI" dirty="0" smtClean="0"/>
              <a:t>Avio-oikeuden toteuttaminen</a:t>
            </a:r>
          </a:p>
          <a:p>
            <a:r>
              <a:rPr lang="fi-FI" dirty="0" smtClean="0"/>
              <a:t>Missä vaiheessa voi toteuttaa ?</a:t>
            </a:r>
          </a:p>
          <a:p>
            <a:r>
              <a:rPr lang="fi-FI" dirty="0" smtClean="0"/>
              <a:t>Avioero-ositus tai jäämistöositus</a:t>
            </a:r>
          </a:p>
          <a:p>
            <a:r>
              <a:rPr lang="fi-FI" dirty="0" smtClean="0"/>
              <a:t>Ositusvaateen vanheneminen ? </a:t>
            </a:r>
            <a:r>
              <a:rPr lang="fi-FI" dirty="0" smtClean="0">
                <a:sym typeface="Wingdings"/>
              </a:rPr>
              <a:t></a:t>
            </a:r>
            <a:endParaRPr lang="fi-FI" dirty="0" smtClean="0"/>
          </a:p>
          <a:p>
            <a:r>
              <a:rPr lang="fi-FI" dirty="0" smtClean="0"/>
              <a:t>Toimitusmuodot </a:t>
            </a:r>
          </a:p>
          <a:p>
            <a:r>
              <a:rPr lang="fi-FI" dirty="0" smtClean="0"/>
              <a:t>Sopimusvapaus ? Sopimusvapaus ja toimitusositus ?</a:t>
            </a:r>
            <a:endParaRPr lang="en-US" dirty="0"/>
          </a:p>
        </p:txBody>
      </p:sp>
    </p:spTree>
    <p:extLst>
      <p:ext uri="{BB962C8B-B14F-4D97-AF65-F5344CB8AC3E}">
        <p14:creationId xmlns:p14="http://schemas.microsoft.com/office/powerpoint/2010/main" val="297867128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Pesänjakajan henkilö</a:t>
            </a:r>
            <a:endParaRPr lang="fi-FI" dirty="0"/>
          </a:p>
        </p:txBody>
      </p:sp>
      <p:sp>
        <p:nvSpPr>
          <p:cNvPr id="3" name="Sisällön paikkamerkki 2"/>
          <p:cNvSpPr>
            <a:spLocks noGrp="1"/>
          </p:cNvSpPr>
          <p:nvPr>
            <p:ph idx="1"/>
          </p:nvPr>
        </p:nvSpPr>
        <p:spPr/>
        <p:txBody>
          <a:bodyPr/>
          <a:lstStyle/>
          <a:p>
            <a:r>
              <a:rPr lang="fi-FI" dirty="0" smtClean="0"/>
              <a:t>PK 23:4.1: pesänjakajaksi nimetyn henkilön tulee olla tehtävään sopiva: riittävä koulutus ja kokemus</a:t>
            </a:r>
          </a:p>
          <a:p>
            <a:r>
              <a:rPr lang="fi-FI" dirty="0" smtClean="0"/>
              <a:t>Osakkaiden suostumuksella voi olla myös esteellinen henkilö (myös osakas) </a:t>
            </a:r>
            <a:r>
              <a:rPr lang="fi-FI" dirty="0" smtClean="0">
                <a:sym typeface="Wingdings"/>
              </a:rPr>
              <a:t></a:t>
            </a:r>
            <a:endParaRPr lang="fi-FI" dirty="0"/>
          </a:p>
        </p:txBody>
      </p:sp>
    </p:spTree>
    <p:extLst>
      <p:ext uri="{BB962C8B-B14F-4D97-AF65-F5344CB8AC3E}">
        <p14:creationId xmlns:p14="http://schemas.microsoft.com/office/powerpoint/2010/main" val="823046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92500" lnSpcReduction="10000"/>
          </a:bodyPr>
          <a:lstStyle/>
          <a:p>
            <a:r>
              <a:rPr lang="fi-FI" dirty="0" smtClean="0"/>
              <a:t>Asianajajien tapaohjeet ja valvontalautakunnan käytännöt</a:t>
            </a:r>
          </a:p>
          <a:p>
            <a:r>
              <a:rPr lang="fi-FI" dirty="0" smtClean="0"/>
              <a:t>Mistä kannellaan:</a:t>
            </a:r>
          </a:p>
          <a:p>
            <a:r>
              <a:rPr lang="fi-FI" dirty="0" smtClean="0"/>
              <a:t>Viivyttely</a:t>
            </a:r>
          </a:p>
          <a:p>
            <a:r>
              <a:rPr lang="fi-FI" dirty="0" smtClean="0"/>
              <a:t>Puolueellinen</a:t>
            </a:r>
          </a:p>
          <a:p>
            <a:r>
              <a:rPr lang="fi-FI" dirty="0" smtClean="0"/>
              <a:t>Liikalaskutus</a:t>
            </a:r>
          </a:p>
          <a:p>
            <a:r>
              <a:rPr lang="fi-FI" dirty="0" smtClean="0"/>
              <a:t>Väärät ratkaisut</a:t>
            </a:r>
          </a:p>
          <a:p>
            <a:r>
              <a:rPr lang="fi-FI" dirty="0" smtClean="0"/>
              <a:t>Seuraamuksena huomautus, varoitus, seuraamusmaksu, jäsenyyden menettäminen</a:t>
            </a:r>
          </a:p>
          <a:p>
            <a:endParaRPr lang="fi-FI" dirty="0"/>
          </a:p>
        </p:txBody>
      </p:sp>
    </p:spTree>
    <p:extLst>
      <p:ext uri="{BB962C8B-B14F-4D97-AF65-F5344CB8AC3E}">
        <p14:creationId xmlns:p14="http://schemas.microsoft.com/office/powerpoint/2010/main" val="2921887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Kihlaus</a:t>
            </a:r>
            <a:endParaRPr lang="en-US" dirty="0"/>
          </a:p>
        </p:txBody>
      </p:sp>
      <p:sp>
        <p:nvSpPr>
          <p:cNvPr id="3" name="Content Placeholder 2"/>
          <p:cNvSpPr>
            <a:spLocks noGrp="1"/>
          </p:cNvSpPr>
          <p:nvPr>
            <p:ph idx="1"/>
          </p:nvPr>
        </p:nvSpPr>
        <p:spPr>
          <a:xfrm>
            <a:off x="323528" y="1268760"/>
            <a:ext cx="8496944" cy="5472608"/>
          </a:xfrm>
        </p:spPr>
        <p:txBody>
          <a:bodyPr>
            <a:normAutofit/>
          </a:bodyPr>
          <a:lstStyle/>
          <a:p>
            <a:r>
              <a:rPr lang="fi-FI" dirty="0" smtClean="0"/>
              <a:t>Mistä on kysymys ?</a:t>
            </a:r>
          </a:p>
          <a:p>
            <a:r>
              <a:rPr lang="fi-FI" dirty="0" smtClean="0"/>
              <a:t>Muoto ?</a:t>
            </a:r>
          </a:p>
          <a:p>
            <a:r>
              <a:rPr lang="fi-FI" dirty="0" smtClean="0"/>
              <a:t>Alentuneen oikeustoimikelpoisuuden tai erehdyksen merkitys ?</a:t>
            </a:r>
          </a:p>
          <a:p>
            <a:endParaRPr lang="en-US" dirty="0"/>
          </a:p>
        </p:txBody>
      </p:sp>
    </p:spTree>
    <p:extLst>
      <p:ext uri="{BB962C8B-B14F-4D97-AF65-F5344CB8AC3E}">
        <p14:creationId xmlns:p14="http://schemas.microsoft.com/office/powerpoint/2010/main" val="113137145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err="1" smtClean="0"/>
              <a:t>Esim</a:t>
            </a:r>
            <a:r>
              <a:rPr lang="fi-FI" dirty="0" smtClean="0"/>
              <a:t>: ollut pesänjakaja ja vahvistanut yhteisomistussuhteita. Jaon jälkeen syntyi yhteisomistusta koskevia riitoja ja ryhtyi edustamaan yhtä riidan osapuolista.</a:t>
            </a:r>
          </a:p>
          <a:p>
            <a:r>
              <a:rPr lang="fi-FI" dirty="0" smtClean="0">
                <a:sym typeface="Wingdings"/>
              </a:rPr>
              <a:t> oli ollut esteellinen ottamaan toimeksiannon vastaan</a:t>
            </a:r>
            <a:endParaRPr lang="fi-FI" dirty="0"/>
          </a:p>
        </p:txBody>
      </p:sp>
    </p:spTree>
    <p:extLst>
      <p:ext uri="{BB962C8B-B14F-4D97-AF65-F5344CB8AC3E}">
        <p14:creationId xmlns:p14="http://schemas.microsoft.com/office/powerpoint/2010/main" val="377472366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Esimerkki 2: avoerotilanteessa neuvoi toista osapuolta että paljonko hyvitystä voisi saada. Auttoi pesänjakajan hakemuksen tekemisessä, ja ryhtyi itse tehtävään.</a:t>
            </a:r>
          </a:p>
          <a:p>
            <a:r>
              <a:rPr lang="fi-FI" dirty="0" smtClean="0"/>
              <a:t>- oli ollut esteellinen tehtävään</a:t>
            </a:r>
            <a:endParaRPr lang="fi-FI" dirty="0"/>
          </a:p>
        </p:txBody>
      </p:sp>
    </p:spTree>
    <p:extLst>
      <p:ext uri="{BB962C8B-B14F-4D97-AF65-F5344CB8AC3E}">
        <p14:creationId xmlns:p14="http://schemas.microsoft.com/office/powerpoint/2010/main" val="144963458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err="1" smtClean="0"/>
              <a:t>Esim</a:t>
            </a:r>
            <a:r>
              <a:rPr lang="fi-FI" dirty="0" smtClean="0"/>
              <a:t>: leski ja kuolinpesän osakkaat tekivät kauppakirjan 2003 ja asianajaja auttoi tässä. Pystyikö toimimaan </a:t>
            </a:r>
            <a:r>
              <a:rPr lang="fi-FI" dirty="0" err="1" smtClean="0"/>
              <a:t>ps</a:t>
            </a:r>
            <a:r>
              <a:rPr lang="fi-FI" dirty="0" smtClean="0"/>
              <a:t> ja jakajana lesken kuolinpesässä ?</a:t>
            </a:r>
          </a:p>
          <a:p>
            <a:r>
              <a:rPr lang="fi-FI" dirty="0" smtClean="0"/>
              <a:t>Ei koska saattaa joutua tarkastelemaan avustamaansa luovutusta tehtävässään. Esteellinen.</a:t>
            </a:r>
            <a:endParaRPr lang="fi-FI" dirty="0"/>
          </a:p>
        </p:txBody>
      </p:sp>
    </p:spTree>
    <p:extLst>
      <p:ext uri="{BB962C8B-B14F-4D97-AF65-F5344CB8AC3E}">
        <p14:creationId xmlns:p14="http://schemas.microsoft.com/office/powerpoint/2010/main" val="267028400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Ositusvaateen vanheneminen: KKO 2001:56</a:t>
            </a:r>
            <a:endParaRPr lang="fi-FI" dirty="0"/>
          </a:p>
        </p:txBody>
      </p:sp>
      <p:sp>
        <p:nvSpPr>
          <p:cNvPr id="3" name="Sisällön paikkamerkki 2"/>
          <p:cNvSpPr>
            <a:spLocks noGrp="1"/>
          </p:cNvSpPr>
          <p:nvPr>
            <p:ph idx="1"/>
          </p:nvPr>
        </p:nvSpPr>
        <p:spPr/>
        <p:txBody>
          <a:bodyPr>
            <a:normAutofit fontScale="92500" lnSpcReduction="20000"/>
          </a:bodyPr>
          <a:lstStyle/>
          <a:p>
            <a:r>
              <a:rPr lang="fi-FI" dirty="0"/>
              <a:t>Aviopuolisot A ja B olivat eronneet vuonna 1977. A haki vuonna 1998 vireille tulleella hakemuksella pesänjakajan määräämistä toimittamaan ositus A:n ja B:n välillä. B vastusti hakemusta, koska ositus oli jo lopullisesti toimitettu tai A oli ainakin passiivisella käyttäytymisellään menettänyt oikeutensa vaatia ositusta. Kysymykset, oliko ositus toimitettu jo lopullisesti tai oliko A menettänyt ositusvaateensa ajan kulumisen ja passiivisuuden perusteella, olivat riidanalaisia ja kuuluivat pesänjakajan ratkaistavaksi. Pesänjakaja määrättiin hakemuksen mukaisesti.</a:t>
            </a:r>
          </a:p>
        </p:txBody>
      </p:sp>
    </p:spTree>
    <p:extLst>
      <p:ext uri="{BB962C8B-B14F-4D97-AF65-F5344CB8AC3E}">
        <p14:creationId xmlns:p14="http://schemas.microsoft.com/office/powerpoint/2010/main" val="83475318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Ositusvaateen vanheneminen</a:t>
            </a:r>
            <a:endParaRPr lang="fi-FI" dirty="0"/>
          </a:p>
        </p:txBody>
      </p:sp>
      <p:sp>
        <p:nvSpPr>
          <p:cNvPr id="3" name="Content Placeholder 2"/>
          <p:cNvSpPr>
            <a:spLocks noGrp="1"/>
          </p:cNvSpPr>
          <p:nvPr>
            <p:ph idx="1"/>
          </p:nvPr>
        </p:nvSpPr>
        <p:spPr/>
        <p:txBody>
          <a:bodyPr/>
          <a:lstStyle/>
          <a:p>
            <a:r>
              <a:rPr lang="fi-FI" dirty="0"/>
              <a:t>KKO 2008:22: Sopimusosituskirjan mukaan, johon oli merkitty puolisoiden allekirjoitukset, puolisot olivat toimittaneet osituksen välillään ja sitoutuneet olemaan sitä moittimatta. Puoliso vaati pesänjakajan määräämistä toimittamaan </a:t>
            </a:r>
            <a:r>
              <a:rPr lang="fi-FI" dirty="0" smtClean="0"/>
              <a:t>ositus </a:t>
            </a:r>
            <a:r>
              <a:rPr lang="fi-FI" dirty="0"/>
              <a:t>puolisoiden välillä, koska hän ei ollut tosiasiassa allekirjoittanut sopimusta ja ositusta ei siten ollut toimitettu. Hakemus hylättiin</a:t>
            </a:r>
            <a:r>
              <a:rPr lang="fi-FI" dirty="0" smtClean="0"/>
              <a:t>. </a:t>
            </a:r>
            <a:r>
              <a:rPr lang="fi-FI" dirty="0" smtClean="0">
                <a:sym typeface="Wingdings" panose="05000000000000000000" pitchFamily="2" charset="2"/>
              </a:rPr>
              <a:t></a:t>
            </a:r>
            <a:endParaRPr lang="fi-FI" dirty="0"/>
          </a:p>
        </p:txBody>
      </p:sp>
    </p:spTree>
    <p:extLst>
      <p:ext uri="{BB962C8B-B14F-4D97-AF65-F5344CB8AC3E}">
        <p14:creationId xmlns:p14="http://schemas.microsoft.com/office/powerpoint/2010/main" val="65096237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179512" y="274638"/>
            <a:ext cx="8507288" cy="6178698"/>
          </a:xfrm>
        </p:spPr>
        <p:txBody>
          <a:bodyPr>
            <a:normAutofit fontScale="85000" lnSpcReduction="10000"/>
          </a:bodyPr>
          <a:lstStyle/>
          <a:p>
            <a:r>
              <a:rPr lang="fi-FI" dirty="0"/>
              <a:t>HO: Laissa ei ollut säännöstä tuomioistuimen toimivallan laajuudesta haettaessa pesänjakajan määräämistä. Myöskään pesänjakajalle kuuluvia tehtäviä ei ollut lainsäädännössä kattavasti määritelty. Korkein oikeus oli ratkaisussaan KKO 2001:56 katsonut, ettei puolisoiden välisiä taloudellisia asioita eikä myöskään aviovarallisuussuhteen purkamiseen liittyviä riitaisia kysymyksiä pääsääntöisesti tullut tutkia tuomioistuimessa pesänjakajan määräämistä haettaessa. Pääsäännöstä oli aihetta poiketa vain, jos oli selvää, ettei hakijalla ollut enää ositusvaadetta tai että hän toimi ilmeisessä oikeuden väärinkäyttötarkoituksessa. Pesänjakaja oli määrätty, koska muun muassa kysymys siitä, oliko </a:t>
            </a:r>
            <a:r>
              <a:rPr lang="fi-FI" dirty="0">
                <a:hlinkClick r:id="rId2"/>
              </a:rPr>
              <a:t>«</a:t>
            </a:r>
            <a:r>
              <a:rPr lang="fi-FI" dirty="0"/>
              <a:t>ositus</a:t>
            </a:r>
            <a:r>
              <a:rPr lang="fi-FI" dirty="0">
                <a:hlinkClick r:id="rId3"/>
              </a:rPr>
              <a:t>»</a:t>
            </a:r>
            <a:r>
              <a:rPr lang="fi-FI" dirty="0"/>
              <a:t> toimitettu jo lopullisesti, oli ollut riidanalainen ja se kuului pesänjakajan ratkaistavaksi.</a:t>
            </a:r>
          </a:p>
          <a:p>
            <a:endParaRPr lang="fi-FI" dirty="0"/>
          </a:p>
        </p:txBody>
      </p:sp>
    </p:spTree>
    <p:extLst>
      <p:ext uri="{BB962C8B-B14F-4D97-AF65-F5344CB8AC3E}">
        <p14:creationId xmlns:p14="http://schemas.microsoft.com/office/powerpoint/2010/main" val="187376374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92500" lnSpcReduction="20000"/>
          </a:bodyPr>
          <a:lstStyle/>
          <a:p>
            <a:r>
              <a:rPr lang="fi-FI" dirty="0"/>
              <a:t>Nyt ratkaistavana olevassa asiassa oli riitaa siitä, oliko ositusta ylipäätään tehty. Minna-Marja H oli ilmoittanut hänen ja Nils-Erik H:n tehneen sopimusosituksen ja hän oli esittänyt 9.12.2002 päivätyn ositussopimusasiakirjan, jonka molemmat osapuolet olivat Minna-Marja H:n mukaan allekirjoittaneet. Nils-Erik H oli kuitenkin ilmoittanut, ettei osapuolten välillä ollut tehty ositusta. Hän ei ollut allekirjoittanut kyseistä sopimusta eikä ollut ollut edes tietoinen väitetyn ositussopimuksen olemassaolosta. </a:t>
            </a:r>
            <a:r>
              <a:rPr lang="fi-FI" dirty="0">
                <a:sym typeface="Wingdings" panose="05000000000000000000" pitchFamily="2" charset="2"/>
              </a:rPr>
              <a:t></a:t>
            </a:r>
            <a:endParaRPr lang="fi-FI" dirty="0"/>
          </a:p>
          <a:p>
            <a:endParaRPr lang="fi-FI" dirty="0"/>
          </a:p>
        </p:txBody>
      </p:sp>
    </p:spTree>
    <p:extLst>
      <p:ext uri="{BB962C8B-B14F-4D97-AF65-F5344CB8AC3E}">
        <p14:creationId xmlns:p14="http://schemas.microsoft.com/office/powerpoint/2010/main" val="340629787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457200" y="274638"/>
            <a:ext cx="8229600" cy="5851525"/>
          </a:xfrm>
        </p:spPr>
        <p:txBody>
          <a:bodyPr>
            <a:normAutofit fontScale="85000" lnSpcReduction="20000"/>
          </a:bodyPr>
          <a:lstStyle/>
          <a:p>
            <a:r>
              <a:rPr lang="fi-FI" dirty="0"/>
              <a:t>Näin ollen ei ollut selvää, oliko Nils-Erik H:lla oikeus vaatia ositusta. Ei voitu myöskään katsoa, että hän toimisi ilmeisessä oikeuden väärinkäyttötarkoituksessa hakiessaan pesänjakajan määräämistä. Asiassa ei ollut esitetty mitään sellaista syytä, miksi edellä mainittua korkeimman oikeuden ratkaisussa ilmenevää oikeusohjetta ei tulisi soveltaa myös nyt ratkaistavana olevassa asiassa. Asiassa oli näin ollen määrättävä pesänjakaja.</a:t>
            </a:r>
          </a:p>
          <a:p>
            <a:r>
              <a:rPr lang="fi-FI" dirty="0"/>
              <a:t>Ehdotettu asianajaja oli antanut pesänjakajan tehtävään suostumuksensa ja häntä voitiin pitää siihen sopivana.</a:t>
            </a:r>
          </a:p>
          <a:p>
            <a:r>
              <a:rPr lang="fi-FI" dirty="0"/>
              <a:t>Näillä perusteilla hovioikeus määräsi asianajajan pesänjakajana suorittamaan osituksen Minna-Marja H:n ja Nils-Erik H:n välillä.</a:t>
            </a:r>
          </a:p>
          <a:p>
            <a:r>
              <a:rPr lang="fi-FI" dirty="0" smtClean="0">
                <a:sym typeface="Wingdings" panose="05000000000000000000" pitchFamily="2" charset="2"/>
              </a:rPr>
              <a:t></a:t>
            </a:r>
            <a:endParaRPr lang="fi-FI" dirty="0"/>
          </a:p>
        </p:txBody>
      </p:sp>
    </p:spTree>
    <p:extLst>
      <p:ext uri="{BB962C8B-B14F-4D97-AF65-F5344CB8AC3E}">
        <p14:creationId xmlns:p14="http://schemas.microsoft.com/office/powerpoint/2010/main" val="304001048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dirty="0"/>
          </a:p>
        </p:txBody>
      </p:sp>
      <p:sp>
        <p:nvSpPr>
          <p:cNvPr id="3" name="Content Placeholder 2"/>
          <p:cNvSpPr>
            <a:spLocks noGrp="1"/>
          </p:cNvSpPr>
          <p:nvPr>
            <p:ph idx="1"/>
          </p:nvPr>
        </p:nvSpPr>
        <p:spPr>
          <a:xfrm>
            <a:off x="179512" y="116632"/>
            <a:ext cx="8856984" cy="6624736"/>
          </a:xfrm>
        </p:spPr>
        <p:txBody>
          <a:bodyPr>
            <a:normAutofit fontScale="85000" lnSpcReduction="10000"/>
          </a:bodyPr>
          <a:lstStyle/>
          <a:p>
            <a:r>
              <a:rPr lang="fi-FI" dirty="0"/>
              <a:t>KKO: 1. Minna-Marja H ja Nils-Erik H on tuomittu avioeroon 26.4.2002. Nils-Erik H on vaatinut 18.4.2006 vireille tulleella hakemuksellaan, että pesänjakaja määrätään toimittamaan hänen ja Minna-Marja H:n välinen </a:t>
            </a:r>
            <a:r>
              <a:rPr lang="fi-FI" dirty="0" smtClean="0"/>
              <a:t>ositus. </a:t>
            </a:r>
            <a:r>
              <a:rPr lang="fi-FI" dirty="0"/>
              <a:t>Vastustaessaan hakemusta Minna-Marja H on vedonnut 9.12.2002 päivättyyn sopimusosituskirjaan, jonka mukaan puolisot ovat toimittaneet omaisuutensa osituksen ja sitoutuneet olemaan sitä moittimatta. Nils-Erik H on puolestaan väittänyt, että hän ei ole allekirjoittanut sopimusosituskirjaa eikä ositusta ole siis lainkaan toimitettu.</a:t>
            </a:r>
          </a:p>
          <a:p>
            <a:r>
              <a:rPr lang="fi-FI" dirty="0"/>
              <a:t>2. Asiassa on kysymys siitä, onko tässä tilanteessa edellytyksiä määrätä pesänjakaja. Tämä kysymys sisältää myös kysymykset siitä, tutkitaanko Nils-Erik H:n väite pesänjakajan määräämistä koskevassa hakemusasiassa vai tutkiiko väitteen pesänjakaja toimituksessa vai tutkitaanko väite jossakin muussa menettelyssä.</a:t>
            </a:r>
          </a:p>
          <a:p>
            <a:r>
              <a:rPr lang="fi-FI" dirty="0" smtClean="0">
                <a:sym typeface="Wingdings" panose="05000000000000000000" pitchFamily="2" charset="2"/>
              </a:rPr>
              <a:t></a:t>
            </a:r>
            <a:endParaRPr lang="fi-FI" dirty="0" smtClean="0"/>
          </a:p>
          <a:p>
            <a:endParaRPr lang="fi-FI" dirty="0"/>
          </a:p>
        </p:txBody>
      </p:sp>
    </p:spTree>
    <p:extLst>
      <p:ext uri="{BB962C8B-B14F-4D97-AF65-F5344CB8AC3E}">
        <p14:creationId xmlns:p14="http://schemas.microsoft.com/office/powerpoint/2010/main" val="257184237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457200" y="620688"/>
            <a:ext cx="8229600" cy="5505475"/>
          </a:xfrm>
        </p:spPr>
        <p:txBody>
          <a:bodyPr>
            <a:normAutofit fontScale="85000" lnSpcReduction="10000"/>
          </a:bodyPr>
          <a:lstStyle/>
          <a:p>
            <a:r>
              <a:rPr lang="fi-FI" dirty="0"/>
              <a:t>3. Kun Minna-Marja H on vedonnut sopimusosituskirjaan, jonka mukaan puolisoiden välinen ositus on jo toimitettu, eikä osituskirjaa ole pidettävä ilmeisen pätemättömänä, lähtökohtana on, että sopimus sitoo puolisoita. Vasta sitten jos sopimus on vahvistettu eri oikeudenkäynnissä tehottomaksi, toimitus voidaan aloittaa uudelleen. Toimitusta ei siis voida käynnistää uudelleen pesänjakajan määräystä hakemalla siinä tarkoituksessa, että sopimuksen tehottomuus tutkittaisiin jakajan määräämistä koskevan hakemusasian yhteydessä tai että jakaja tutkisi sen toimituksessa.</a:t>
            </a:r>
          </a:p>
          <a:p>
            <a:r>
              <a:rPr lang="fi-FI" dirty="0"/>
              <a:t>4. Asiassa ei ole edellytyksiä määrätä pesänjakajaa.</a:t>
            </a:r>
          </a:p>
          <a:p>
            <a:endParaRPr lang="fi-FI" dirty="0"/>
          </a:p>
        </p:txBody>
      </p:sp>
    </p:spTree>
    <p:extLst>
      <p:ext uri="{BB962C8B-B14F-4D97-AF65-F5344CB8AC3E}">
        <p14:creationId xmlns:p14="http://schemas.microsoft.com/office/powerpoint/2010/main" val="1890818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416" y="116632"/>
            <a:ext cx="8798055" cy="6336704"/>
          </a:xfrm>
        </p:spPr>
        <p:txBody>
          <a:bodyPr>
            <a:normAutofit/>
          </a:bodyPr>
          <a:lstStyle/>
          <a:p>
            <a:r>
              <a:rPr lang="fi-FI" dirty="0" smtClean="0"/>
              <a:t>Mihin kihlaus velvoittaa ?</a:t>
            </a:r>
          </a:p>
          <a:p>
            <a:r>
              <a:rPr lang="fi-FI" dirty="0" smtClean="0"/>
              <a:t>Mitä oikeusvaikutuksia ?</a:t>
            </a:r>
          </a:p>
          <a:p>
            <a:r>
              <a:rPr lang="fi-FI" dirty="0" smtClean="0"/>
              <a:t>Esimerkiksi: mies antaa kihlakumppanilleen lahjaksi auton. Nainen huristelee iloisena pois ja heittää kolmen päivän kuluttua sormuksen miehelle sanoen, että tämä oli tässä. Ajeleeko nainen autolla vielä tämänkin jälkeen ?</a:t>
            </a:r>
          </a:p>
          <a:p>
            <a:r>
              <a:rPr lang="fi-FI" dirty="0" smtClean="0">
                <a:sym typeface="Wingdings" panose="05000000000000000000" pitchFamily="2" charset="2"/>
              </a:rPr>
              <a:t> </a:t>
            </a:r>
            <a:endParaRPr lang="en-US" dirty="0"/>
          </a:p>
          <a:p>
            <a:endParaRPr lang="en-US" dirty="0"/>
          </a:p>
        </p:txBody>
      </p:sp>
    </p:spTree>
    <p:extLst>
      <p:ext uri="{BB962C8B-B14F-4D97-AF65-F5344CB8AC3E}">
        <p14:creationId xmlns:p14="http://schemas.microsoft.com/office/powerpoint/2010/main" val="197208093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p:txBody>
          <a:bodyPr>
            <a:normAutofit lnSpcReduction="10000"/>
          </a:bodyPr>
          <a:lstStyle/>
          <a:p>
            <a:r>
              <a:rPr lang="fi-FI" dirty="0"/>
              <a:t>KKO 2008:23: Sopimusosituskirjan mukaan puolisot olivat toimittaneet lopullisen osituksen välillään ja sitoutuneet olemaan ositusta moittimatta. Puoliso vaati pesänjakajan määräämistä toimittamaan </a:t>
            </a:r>
            <a:r>
              <a:rPr lang="fi-FI" dirty="0" smtClean="0"/>
              <a:t>ositus </a:t>
            </a:r>
            <a:r>
              <a:rPr lang="fi-FI" dirty="0"/>
              <a:t>puolisoiden välillä, koska sopimusosituksessa oli jäänyt osittamatta osa toisen puolison varoista. Hakemus hylättiin</a:t>
            </a:r>
            <a:r>
              <a:rPr lang="fi-FI" dirty="0" smtClean="0"/>
              <a:t>.</a:t>
            </a:r>
          </a:p>
          <a:p>
            <a:r>
              <a:rPr lang="fi-FI" dirty="0" smtClean="0">
                <a:sym typeface="Wingdings" panose="05000000000000000000" pitchFamily="2" charset="2"/>
              </a:rPr>
              <a:t></a:t>
            </a:r>
            <a:endParaRPr lang="fi-FI" dirty="0"/>
          </a:p>
        </p:txBody>
      </p:sp>
    </p:spTree>
    <p:extLst>
      <p:ext uri="{BB962C8B-B14F-4D97-AF65-F5344CB8AC3E}">
        <p14:creationId xmlns:p14="http://schemas.microsoft.com/office/powerpoint/2010/main" val="326794647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179512" y="188640"/>
            <a:ext cx="8784976" cy="6480720"/>
          </a:xfrm>
        </p:spPr>
        <p:txBody>
          <a:bodyPr>
            <a:normAutofit fontScale="85000" lnSpcReduction="20000"/>
          </a:bodyPr>
          <a:lstStyle/>
          <a:p>
            <a:r>
              <a:rPr lang="fi-FI" dirty="0"/>
              <a:t>KKO: 1. Glenn B:n ja Päivi K:n välinen avioero on tullut vireille 30.9.2003 ja heidät on tuomittu avioeroon 2.4.2004. Päivi K on vaatinut 15.2.2006 vireille tulleella hakemuksellaan, että pesänjakaja määrätään toimittamaan hänen ja Glenn B:n välinen </a:t>
            </a:r>
            <a:r>
              <a:rPr lang="fi-FI" dirty="0" smtClean="0"/>
              <a:t>ositus. </a:t>
            </a:r>
            <a:r>
              <a:rPr lang="fi-FI" dirty="0"/>
              <a:t>Vastustaessaan hakemusta Glenn B on vedonnut 2.10.2003 päivättyyn sopimusosituskirjaan, jonka mukaisen osituksen puolisot olivat vahvistaneet lopulliseksi ositukseksi välillään ja sitoutuneet olemaan sitä moittimatta. Päivi K on puolestaan väittänyt, että kaikkea puolisoiden omaisuutta ei ole ositettu, vaan että osittamatta ovat jääneet eräät Glenn B:n omistamat osakkeet ja moottoripyörä.</a:t>
            </a:r>
          </a:p>
          <a:p>
            <a:r>
              <a:rPr lang="fi-FI" dirty="0"/>
              <a:t>2. Asiassa on kysymys siitä, onko tässä tilanteessa edellytyksiä määrätä pesänjakaja. Tämä kysymys sisältää myös kysymykset siitä, tutkitaanko Päivi K:n väite osituksen osittaisesta toimittamatta jättämisestä pesänjakajan määräämistä koskevassa hakemusasiassa vai tutkiiko väitteen pesänjakaja toimituksessa vai tutkitaanko väite jossakin muussa menettelyssä.</a:t>
            </a:r>
          </a:p>
          <a:p>
            <a:endParaRPr lang="fi-FI" dirty="0"/>
          </a:p>
        </p:txBody>
      </p:sp>
    </p:spTree>
    <p:extLst>
      <p:ext uri="{BB962C8B-B14F-4D97-AF65-F5344CB8AC3E}">
        <p14:creationId xmlns:p14="http://schemas.microsoft.com/office/powerpoint/2010/main" val="15176631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p:txBody>
          <a:bodyPr>
            <a:normAutofit fontScale="77500" lnSpcReduction="20000"/>
          </a:bodyPr>
          <a:lstStyle/>
          <a:p>
            <a:r>
              <a:rPr lang="fi-FI" dirty="0"/>
              <a:t>3. Kun Glenn B on vedonnut sopimusosituskirjaan, jonka mukaan puolisoiden välinen lopullinen ositus on jo toimitettu, eikä osituskirjaa ole pidettävä ilmeisen pätemättömänä, lähtökohtana on, että sopimus on koskenut kaikkea puolisoiden omaisuutta ja että sopimus sitoo puolisoita. Vasta sitten jos eri oikeudenkäynnissä on vahvistettu, että sopimus ei koske kaikkea puolisoiden omaisuutta, toimitus voidaan aloittaa uudelleen. Toimitusta ei siis voida käynnistää uudelleen pesänjakajan määräämistä hakemalla siinä tarkoituksessa, että kysymys siitä, mitä omaisuutta toimitettu ositus on koskenut, tutkittaisiin jakajan määräämistä koskevan hakemusasian yhteydessä tai että jakaja tutkisi sen toimituksessa.</a:t>
            </a:r>
          </a:p>
          <a:p>
            <a:r>
              <a:rPr lang="fi-FI" dirty="0"/>
              <a:t>4. Asiassa ei ole edellytyksiä määrätä pesänjakajaa.</a:t>
            </a:r>
          </a:p>
          <a:p>
            <a:endParaRPr lang="fi-FI" dirty="0"/>
          </a:p>
        </p:txBody>
      </p:sp>
    </p:spTree>
    <p:extLst>
      <p:ext uri="{BB962C8B-B14F-4D97-AF65-F5344CB8AC3E}">
        <p14:creationId xmlns:p14="http://schemas.microsoft.com/office/powerpoint/2010/main" val="339272592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fontScale="90000"/>
          </a:bodyPr>
          <a:lstStyle/>
          <a:p>
            <a:pPr eaLnBrk="1" fontAlgn="auto" hangingPunct="1">
              <a:spcAft>
                <a:spcPts val="0"/>
              </a:spcAft>
              <a:defRPr/>
            </a:pPr>
            <a:r>
              <a:rPr lang="fi-FI" smtClean="0"/>
              <a:t>Ositus avio-oikeuden purkavana toimituksena.</a:t>
            </a:r>
          </a:p>
        </p:txBody>
      </p:sp>
      <p:sp>
        <p:nvSpPr>
          <p:cNvPr id="55299" name="Rectangle 3"/>
          <p:cNvSpPr>
            <a:spLocks noGrp="1" noChangeArrowheads="1"/>
          </p:cNvSpPr>
          <p:nvPr>
            <p:ph idx="1"/>
          </p:nvPr>
        </p:nvSpPr>
        <p:spPr/>
        <p:txBody>
          <a:bodyPr/>
          <a:lstStyle/>
          <a:p>
            <a:pPr eaLnBrk="1" hangingPunct="1"/>
            <a:r>
              <a:rPr lang="fi-FI" sz="2800" dirty="0" smtClean="0"/>
              <a:t>Ositus voidaan toimittaa aina kun avioeroa koskeva asia on vireillä.</a:t>
            </a:r>
          </a:p>
          <a:p>
            <a:pPr eaLnBrk="1" hangingPunct="1"/>
            <a:r>
              <a:rPr lang="fi-FI" sz="2800" dirty="0" smtClean="0"/>
              <a:t>Avioeroa koskeva asia voi  raueta sen vuoksi, ettei kumpikaan puolisoista halua harkinta-ajan </a:t>
            </a:r>
            <a:r>
              <a:rPr lang="fi-FI" sz="2800" dirty="0" err="1" smtClean="0"/>
              <a:t>umpeenkulumisen</a:t>
            </a:r>
            <a:r>
              <a:rPr lang="fi-FI" sz="2800" dirty="0" smtClean="0"/>
              <a:t> jälkeen hakea eroa.</a:t>
            </a:r>
          </a:p>
          <a:p>
            <a:pPr eaLnBrk="1" hangingPunct="1"/>
            <a:r>
              <a:rPr lang="fi-FI" sz="2800" dirty="0" smtClean="0"/>
              <a:t>Jos avioeroa koskeva asia raukeaa, sen vireille tulon jälkeen toimitettu ositus ei raukea.</a:t>
            </a:r>
          </a:p>
          <a:p>
            <a:pPr eaLnBrk="1" hangingPunct="1"/>
            <a:r>
              <a:rPr lang="fi-FI" sz="2800" dirty="0" smtClean="0"/>
              <a:t>Miten aviovarallisuusjärjestelmä rakentuu tehdyn osituksen jälkeen ? AL 107a §</a:t>
            </a:r>
          </a:p>
        </p:txBody>
      </p:sp>
    </p:spTree>
    <p:extLst>
      <p:ext uri="{BB962C8B-B14F-4D97-AF65-F5344CB8AC3E}">
        <p14:creationId xmlns:p14="http://schemas.microsoft.com/office/powerpoint/2010/main" val="217993409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2010:92</a:t>
            </a:r>
            <a:endParaRPr lang="fi-FI" dirty="0"/>
          </a:p>
        </p:txBody>
      </p:sp>
      <p:sp>
        <p:nvSpPr>
          <p:cNvPr id="3" name="Sisällön paikkamerkki 2"/>
          <p:cNvSpPr>
            <a:spLocks noGrp="1"/>
          </p:cNvSpPr>
          <p:nvPr>
            <p:ph idx="1"/>
          </p:nvPr>
        </p:nvSpPr>
        <p:spPr/>
        <p:txBody>
          <a:bodyPr/>
          <a:lstStyle/>
          <a:p>
            <a:r>
              <a:rPr lang="fi-FI" dirty="0"/>
              <a:t>A ja B olivat avioeron tultua vireille allekirjoittaneet 15.5.1991 ositussopimuksen. Tämän jälkeen avioliitto oli jatkunut, kunnes puolisot oli tuomittu avioeroon 6.8.2008. A haki pesänjakajan määräämistä toimittamaan omaisuuden ositus tai erottelu. Pesänjakaja määrättiin toimittamaan puolisoiden omaisuuden erottelu.</a:t>
            </a:r>
          </a:p>
        </p:txBody>
      </p:sp>
    </p:spTree>
    <p:extLst>
      <p:ext uri="{BB962C8B-B14F-4D97-AF65-F5344CB8AC3E}">
        <p14:creationId xmlns:p14="http://schemas.microsoft.com/office/powerpoint/2010/main" val="247351171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fi-FI" smtClean="0"/>
              <a:t>Osituksen käynnistäminen</a:t>
            </a:r>
          </a:p>
        </p:txBody>
      </p:sp>
      <p:sp>
        <p:nvSpPr>
          <p:cNvPr id="57347" name="Rectangle 3"/>
          <p:cNvSpPr>
            <a:spLocks noGrp="1" noChangeArrowheads="1"/>
          </p:cNvSpPr>
          <p:nvPr>
            <p:ph idx="1"/>
          </p:nvPr>
        </p:nvSpPr>
        <p:spPr>
          <a:xfrm>
            <a:off x="457200" y="1340768"/>
            <a:ext cx="8507288" cy="5256584"/>
          </a:xfrm>
        </p:spPr>
        <p:txBody>
          <a:bodyPr>
            <a:normAutofit/>
          </a:bodyPr>
          <a:lstStyle/>
          <a:p>
            <a:pPr eaLnBrk="1" hangingPunct="1">
              <a:lnSpc>
                <a:spcPct val="90000"/>
              </a:lnSpc>
            </a:pPr>
            <a:r>
              <a:rPr lang="fi-FI" sz="2800" dirty="0" smtClean="0"/>
              <a:t>Avioero-ositus </a:t>
            </a:r>
            <a:r>
              <a:rPr lang="fi-FI" sz="2800" dirty="0" smtClean="0">
                <a:sym typeface="Wingdings"/>
              </a:rPr>
              <a:t> milloin ositus vireille ?</a:t>
            </a:r>
          </a:p>
          <a:p>
            <a:pPr eaLnBrk="1" hangingPunct="1">
              <a:lnSpc>
                <a:spcPct val="90000"/>
              </a:lnSpc>
            </a:pPr>
            <a:r>
              <a:rPr lang="fi-FI" sz="2800" dirty="0" smtClean="0"/>
              <a:t>Jäämistöositus </a:t>
            </a:r>
            <a:r>
              <a:rPr lang="fi-FI" sz="2800" dirty="0" smtClean="0">
                <a:sym typeface="Wingdings"/>
              </a:rPr>
              <a:t> liityntä perinnönjaon aloittamiseen ?</a:t>
            </a:r>
          </a:p>
          <a:p>
            <a:pPr eaLnBrk="1" hangingPunct="1">
              <a:lnSpc>
                <a:spcPct val="90000"/>
              </a:lnSpc>
            </a:pPr>
            <a:r>
              <a:rPr lang="fi-FI" sz="2800" dirty="0" smtClean="0"/>
              <a:t>Yhteinen omaisuus aviovarallisuussuhteiden purkamisen yhteydessä ? (AL 85.3 §) </a:t>
            </a:r>
            <a:r>
              <a:rPr lang="fi-FI" sz="2800" dirty="0" smtClean="0">
                <a:sym typeface="Wingdings"/>
              </a:rPr>
              <a:t> mitä tarkoittaa ?</a:t>
            </a:r>
            <a:endParaRPr lang="fi-FI" sz="2800" dirty="0" smtClean="0"/>
          </a:p>
        </p:txBody>
      </p:sp>
    </p:spTree>
    <p:extLst>
      <p:ext uri="{BB962C8B-B14F-4D97-AF65-F5344CB8AC3E}">
        <p14:creationId xmlns:p14="http://schemas.microsoft.com/office/powerpoint/2010/main" val="225375133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Substanssi</a:t>
            </a:r>
            <a:r>
              <a:rPr lang="en-US" dirty="0" smtClean="0"/>
              <a:t> </a:t>
            </a:r>
            <a:r>
              <a:rPr lang="en-US" dirty="0" err="1" smtClean="0"/>
              <a:t>vs</a:t>
            </a:r>
            <a:r>
              <a:rPr lang="en-US" dirty="0" smtClean="0"/>
              <a:t> </a:t>
            </a:r>
            <a:r>
              <a:rPr lang="en-US" dirty="0" err="1" smtClean="0"/>
              <a:t>prosessi</a:t>
            </a:r>
            <a:endParaRPr lang="en-US" dirty="0"/>
          </a:p>
        </p:txBody>
      </p:sp>
      <p:sp>
        <p:nvSpPr>
          <p:cNvPr id="3" name="Content Placeholder 2"/>
          <p:cNvSpPr>
            <a:spLocks noGrp="1"/>
          </p:cNvSpPr>
          <p:nvPr>
            <p:ph idx="1"/>
          </p:nvPr>
        </p:nvSpPr>
        <p:spPr/>
        <p:txBody>
          <a:bodyPr/>
          <a:lstStyle/>
          <a:p>
            <a:r>
              <a:rPr lang="fi-FI" dirty="0" smtClean="0"/>
              <a:t>Osituksen aineelliset säännökset </a:t>
            </a:r>
            <a:r>
              <a:rPr lang="fi-FI" dirty="0" smtClean="0">
                <a:sym typeface="Wingdings"/>
              </a:rPr>
              <a:t> missä ?</a:t>
            </a:r>
          </a:p>
          <a:p>
            <a:r>
              <a:rPr lang="fi-FI" dirty="0" smtClean="0"/>
              <a:t>Menettelyä koskevat säännökset </a:t>
            </a:r>
            <a:r>
              <a:rPr lang="fi-FI" dirty="0" smtClean="0">
                <a:sym typeface="Wingdings"/>
              </a:rPr>
              <a:t> </a:t>
            </a:r>
            <a:r>
              <a:rPr lang="fi-FI" dirty="0" smtClean="0"/>
              <a:t>AL 98 §</a:t>
            </a:r>
            <a:endParaRPr lang="en-US" dirty="0"/>
          </a:p>
        </p:txBody>
      </p:sp>
    </p:spTree>
    <p:extLst>
      <p:ext uri="{BB962C8B-B14F-4D97-AF65-F5344CB8AC3E}">
        <p14:creationId xmlns:p14="http://schemas.microsoft.com/office/powerpoint/2010/main" val="197834739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fi-FI" smtClean="0"/>
              <a:t>Ositettava omaisuus</a:t>
            </a:r>
          </a:p>
        </p:txBody>
      </p:sp>
      <p:sp>
        <p:nvSpPr>
          <p:cNvPr id="24579" name="Rectangle 3"/>
          <p:cNvSpPr>
            <a:spLocks noGrp="1" noChangeArrowheads="1"/>
          </p:cNvSpPr>
          <p:nvPr>
            <p:ph idx="1"/>
          </p:nvPr>
        </p:nvSpPr>
        <p:spPr/>
        <p:txBody>
          <a:bodyPr/>
          <a:lstStyle/>
          <a:p>
            <a:pPr eaLnBrk="1" hangingPunct="1">
              <a:lnSpc>
                <a:spcPct val="90000"/>
              </a:lnSpc>
            </a:pPr>
            <a:r>
              <a:rPr lang="fi-FI" dirty="0" smtClean="0"/>
              <a:t>Osituksessa puolisolla voi olla kahdenlaista omaisuutta</a:t>
            </a:r>
          </a:p>
          <a:p>
            <a:pPr eaLnBrk="1" hangingPunct="1">
              <a:lnSpc>
                <a:spcPct val="90000"/>
              </a:lnSpc>
            </a:pPr>
            <a:r>
              <a:rPr lang="fi-FI" dirty="0" smtClean="0"/>
              <a:t>AO ja VO</a:t>
            </a:r>
          </a:p>
          <a:p>
            <a:pPr eaLnBrk="1" hangingPunct="1">
              <a:lnSpc>
                <a:spcPct val="90000"/>
              </a:lnSpc>
            </a:pPr>
            <a:r>
              <a:rPr lang="fi-FI" dirty="0" smtClean="0"/>
              <a:t>Surrogaatti plus tuotto </a:t>
            </a:r>
          </a:p>
          <a:p>
            <a:pPr eaLnBrk="1" hangingPunct="1">
              <a:lnSpc>
                <a:spcPct val="90000"/>
              </a:lnSpc>
            </a:pPr>
            <a:r>
              <a:rPr lang="fi-FI" dirty="0" smtClean="0"/>
              <a:t>Omistussuhteiden selvittely</a:t>
            </a:r>
          </a:p>
        </p:txBody>
      </p:sp>
    </p:spTree>
    <p:extLst>
      <p:ext uri="{BB962C8B-B14F-4D97-AF65-F5344CB8AC3E}">
        <p14:creationId xmlns:p14="http://schemas.microsoft.com/office/powerpoint/2010/main" val="204685742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a:bodyPr>
          <a:lstStyle/>
          <a:p>
            <a:pPr eaLnBrk="1" fontAlgn="auto" hangingPunct="1">
              <a:spcAft>
                <a:spcPts val="0"/>
              </a:spcAft>
              <a:defRPr/>
            </a:pPr>
            <a:r>
              <a:rPr lang="fi-FI" smtClean="0"/>
              <a:t>Avio-oikeudesta vapaa omaisuus</a:t>
            </a:r>
          </a:p>
        </p:txBody>
      </p:sp>
      <p:sp>
        <p:nvSpPr>
          <p:cNvPr id="35843" name="Rectangle 3"/>
          <p:cNvSpPr>
            <a:spLocks noGrp="1" noChangeArrowheads="1"/>
          </p:cNvSpPr>
          <p:nvPr>
            <p:ph idx="1"/>
          </p:nvPr>
        </p:nvSpPr>
        <p:spPr/>
        <p:txBody>
          <a:bodyPr/>
          <a:lstStyle/>
          <a:p>
            <a:pPr eaLnBrk="1" hangingPunct="1">
              <a:lnSpc>
                <a:spcPct val="80000"/>
              </a:lnSpc>
            </a:pPr>
            <a:r>
              <a:rPr lang="fi-FI" sz="2800" dirty="0" smtClean="0"/>
              <a:t>Kolmannen henkilön tahdonilmaisuun perustuva </a:t>
            </a:r>
            <a:r>
              <a:rPr lang="fi-FI" sz="2800" dirty="0" err="1" smtClean="0"/>
              <a:t>VO-omaisuus</a:t>
            </a:r>
            <a:r>
              <a:rPr lang="fi-FI" sz="2800" dirty="0" smtClean="0"/>
              <a:t>.</a:t>
            </a:r>
          </a:p>
          <a:p>
            <a:pPr eaLnBrk="1" hangingPunct="1">
              <a:lnSpc>
                <a:spcPct val="80000"/>
              </a:lnSpc>
            </a:pPr>
            <a:r>
              <a:rPr lang="fi-FI" sz="2800" dirty="0" smtClean="0"/>
              <a:t>Sopimukseen perustuva </a:t>
            </a:r>
            <a:r>
              <a:rPr lang="fi-FI" sz="2800" dirty="0" err="1" smtClean="0"/>
              <a:t>VO-omaisuus</a:t>
            </a:r>
            <a:r>
              <a:rPr lang="fi-FI" sz="2800" dirty="0" smtClean="0"/>
              <a:t>.</a:t>
            </a:r>
          </a:p>
          <a:p>
            <a:pPr eaLnBrk="1" hangingPunct="1">
              <a:lnSpc>
                <a:spcPct val="80000"/>
              </a:lnSpc>
            </a:pPr>
            <a:r>
              <a:rPr lang="fi-FI" sz="2800" dirty="0" smtClean="0"/>
              <a:t>Lakiin perustuva </a:t>
            </a:r>
            <a:r>
              <a:rPr lang="fi-FI" sz="2800" dirty="0" err="1" smtClean="0"/>
              <a:t>VO-omaisuus</a:t>
            </a:r>
            <a:r>
              <a:rPr lang="fi-FI" sz="2800" dirty="0" smtClean="0"/>
              <a:t>.</a:t>
            </a:r>
          </a:p>
          <a:p>
            <a:pPr eaLnBrk="1" hangingPunct="1">
              <a:lnSpc>
                <a:spcPct val="80000"/>
              </a:lnSpc>
            </a:pPr>
            <a:r>
              <a:rPr lang="fi-FI" sz="2800" dirty="0" smtClean="0"/>
              <a:t>Toisen puolison vaatimuksesta syntynyt </a:t>
            </a:r>
            <a:r>
              <a:rPr lang="fi-FI" sz="2800" dirty="0" err="1" smtClean="0"/>
              <a:t>VO-omaisuus</a:t>
            </a:r>
            <a:r>
              <a:rPr lang="fi-FI" sz="2800" dirty="0" smtClean="0"/>
              <a:t>.</a:t>
            </a:r>
          </a:p>
        </p:txBody>
      </p:sp>
    </p:spTree>
    <p:extLst>
      <p:ext uri="{BB962C8B-B14F-4D97-AF65-F5344CB8AC3E}">
        <p14:creationId xmlns:p14="http://schemas.microsoft.com/office/powerpoint/2010/main" val="357005625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pPr eaLnBrk="1" fontAlgn="auto" hangingPunct="1">
              <a:spcAft>
                <a:spcPts val="0"/>
              </a:spcAft>
              <a:defRPr/>
            </a:pPr>
            <a:r>
              <a:rPr lang="fi-FI" smtClean="0"/>
              <a:t>Lahjaan ja testamenttiin perustuva VO-omaisuus</a:t>
            </a:r>
          </a:p>
        </p:txBody>
      </p:sp>
      <p:sp>
        <p:nvSpPr>
          <p:cNvPr id="36867" name="Rectangle 3"/>
          <p:cNvSpPr>
            <a:spLocks noGrp="1" noChangeArrowheads="1"/>
          </p:cNvSpPr>
          <p:nvPr>
            <p:ph idx="1"/>
          </p:nvPr>
        </p:nvSpPr>
        <p:spPr/>
        <p:txBody>
          <a:bodyPr/>
          <a:lstStyle/>
          <a:p>
            <a:pPr eaLnBrk="1" hangingPunct="1"/>
            <a:r>
              <a:rPr lang="fi-FI" sz="2800" dirty="0" smtClean="0"/>
              <a:t>AL 35.2 §</a:t>
            </a:r>
          </a:p>
          <a:p>
            <a:pPr eaLnBrk="1" hangingPunct="1"/>
            <a:r>
              <a:rPr lang="fi-FI" sz="2800" dirty="0" smtClean="0"/>
              <a:t>Voivatko puolisot keskinäisin sopimuksin kumota nämä kolmannen antamat määräykset ?</a:t>
            </a:r>
          </a:p>
        </p:txBody>
      </p:sp>
    </p:spTree>
    <p:extLst>
      <p:ext uri="{BB962C8B-B14F-4D97-AF65-F5344CB8AC3E}">
        <p14:creationId xmlns:p14="http://schemas.microsoft.com/office/powerpoint/2010/main" val="2977261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1520" y="188640"/>
            <a:ext cx="8784976" cy="6192688"/>
          </a:xfrm>
        </p:spPr>
        <p:txBody>
          <a:bodyPr>
            <a:normAutofit/>
          </a:bodyPr>
          <a:lstStyle/>
          <a:p>
            <a:r>
              <a:rPr lang="en-US" dirty="0" err="1" smtClean="0"/>
              <a:t>Jäämistöoikeudelliset</a:t>
            </a:r>
            <a:r>
              <a:rPr lang="en-US" dirty="0" smtClean="0"/>
              <a:t> </a:t>
            </a:r>
            <a:r>
              <a:rPr lang="en-US" dirty="0" err="1" smtClean="0"/>
              <a:t>vaikutukset</a:t>
            </a:r>
            <a:r>
              <a:rPr lang="en-US" dirty="0" smtClean="0"/>
              <a:t> ?</a:t>
            </a:r>
          </a:p>
          <a:p>
            <a:r>
              <a:rPr lang="en-US" dirty="0" err="1" smtClean="0"/>
              <a:t>Kihlakumppani</a:t>
            </a:r>
            <a:r>
              <a:rPr lang="en-US" dirty="0" smtClean="0"/>
              <a:t> </a:t>
            </a:r>
            <a:r>
              <a:rPr lang="en-US" dirty="0" err="1" smtClean="0"/>
              <a:t>kuolee</a:t>
            </a:r>
            <a:r>
              <a:rPr lang="en-US" dirty="0" smtClean="0"/>
              <a:t>: </a:t>
            </a:r>
            <a:r>
              <a:rPr lang="en-US" dirty="0" err="1" smtClean="0"/>
              <a:t>onko</a:t>
            </a:r>
            <a:r>
              <a:rPr lang="en-US" dirty="0" smtClean="0"/>
              <a:t> </a:t>
            </a:r>
            <a:r>
              <a:rPr lang="en-US" dirty="0" err="1" smtClean="0"/>
              <a:t>kihlakumppanilla</a:t>
            </a:r>
            <a:r>
              <a:rPr lang="en-US" dirty="0" smtClean="0"/>
              <a:t> </a:t>
            </a:r>
            <a:r>
              <a:rPr lang="en-US" dirty="0" err="1" smtClean="0"/>
              <a:t>mitään</a:t>
            </a:r>
            <a:r>
              <a:rPr lang="en-US" dirty="0" smtClean="0"/>
              <a:t> </a:t>
            </a:r>
            <a:r>
              <a:rPr lang="en-US" dirty="0" err="1" smtClean="0"/>
              <a:t>mahdollisuutta</a:t>
            </a:r>
            <a:r>
              <a:rPr lang="en-US" dirty="0" smtClean="0"/>
              <a:t> </a:t>
            </a:r>
            <a:r>
              <a:rPr lang="en-US" dirty="0" err="1" smtClean="0"/>
              <a:t>hyötyä</a:t>
            </a:r>
            <a:r>
              <a:rPr lang="en-US" dirty="0" smtClean="0"/>
              <a:t> </a:t>
            </a:r>
            <a:r>
              <a:rPr lang="en-US" dirty="0" err="1" smtClean="0"/>
              <a:t>jäämistöstä</a:t>
            </a:r>
            <a:r>
              <a:rPr lang="en-US" dirty="0" smtClean="0"/>
              <a:t> ?</a:t>
            </a:r>
          </a:p>
          <a:p>
            <a:endParaRPr lang="en-US" dirty="0"/>
          </a:p>
        </p:txBody>
      </p:sp>
    </p:spTree>
    <p:extLst>
      <p:ext uri="{BB962C8B-B14F-4D97-AF65-F5344CB8AC3E}">
        <p14:creationId xmlns:p14="http://schemas.microsoft.com/office/powerpoint/2010/main" val="373612846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eaLnBrk="1" fontAlgn="auto" hangingPunct="1">
              <a:spcAft>
                <a:spcPts val="0"/>
              </a:spcAft>
              <a:defRPr/>
            </a:pPr>
            <a:r>
              <a:rPr lang="fi-FI" smtClean="0"/>
              <a:t>Avio-oikeuden yksipuolinen poistaminen AL 35.4 §</a:t>
            </a:r>
          </a:p>
        </p:txBody>
      </p:sp>
      <p:sp>
        <p:nvSpPr>
          <p:cNvPr id="52227" name="Rectangle 3"/>
          <p:cNvSpPr>
            <a:spLocks noGrp="1" noChangeArrowheads="1"/>
          </p:cNvSpPr>
          <p:nvPr>
            <p:ph idx="1"/>
          </p:nvPr>
        </p:nvSpPr>
        <p:spPr/>
        <p:txBody>
          <a:bodyPr/>
          <a:lstStyle/>
          <a:p>
            <a:pPr eaLnBrk="1" hangingPunct="1"/>
            <a:r>
              <a:rPr lang="fi-FI" sz="2800" dirty="0" smtClean="0"/>
              <a:t>Konkurssitilanteet</a:t>
            </a:r>
          </a:p>
          <a:p>
            <a:pPr eaLnBrk="1" hangingPunct="1"/>
            <a:r>
              <a:rPr lang="fi-FI" sz="2800" dirty="0" smtClean="0"/>
              <a:t>Ei edellytä sopimusta</a:t>
            </a:r>
          </a:p>
        </p:txBody>
      </p:sp>
    </p:spTree>
    <p:extLst>
      <p:ext uri="{BB962C8B-B14F-4D97-AF65-F5344CB8AC3E}">
        <p14:creationId xmlns:p14="http://schemas.microsoft.com/office/powerpoint/2010/main" val="423034885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rmAutofit fontScale="90000"/>
          </a:bodyPr>
          <a:lstStyle/>
          <a:p>
            <a:pPr eaLnBrk="1" fontAlgn="auto" hangingPunct="1">
              <a:spcAft>
                <a:spcPts val="0"/>
              </a:spcAft>
              <a:defRPr/>
            </a:pPr>
            <a:r>
              <a:rPr lang="fi-FI" smtClean="0"/>
              <a:t>Avio-oikeuden yksipuolinen poistaminen AL 35.4 §</a:t>
            </a:r>
          </a:p>
        </p:txBody>
      </p:sp>
      <p:sp>
        <p:nvSpPr>
          <p:cNvPr id="53251" name="Rectangle 3"/>
          <p:cNvSpPr>
            <a:spLocks noGrp="1" noChangeArrowheads="1"/>
          </p:cNvSpPr>
          <p:nvPr>
            <p:ph idx="1"/>
          </p:nvPr>
        </p:nvSpPr>
        <p:spPr/>
        <p:txBody>
          <a:bodyPr/>
          <a:lstStyle/>
          <a:p>
            <a:pPr eaLnBrk="1" hangingPunct="1">
              <a:lnSpc>
                <a:spcPct val="90000"/>
              </a:lnSpc>
            </a:pPr>
            <a:r>
              <a:rPr lang="fi-FI" dirty="0" smtClean="0"/>
              <a:t>Ei voi tehokkaasti vastustaa.</a:t>
            </a:r>
          </a:p>
          <a:p>
            <a:pPr eaLnBrk="1" hangingPunct="1">
              <a:lnSpc>
                <a:spcPct val="90000"/>
              </a:lnSpc>
            </a:pPr>
            <a:r>
              <a:rPr lang="fi-FI" dirty="0" smtClean="0"/>
              <a:t>Avio-oikeus lakkaa ilmoituksen seurauksena</a:t>
            </a:r>
          </a:p>
          <a:p>
            <a:pPr eaLnBrk="1" hangingPunct="1">
              <a:lnSpc>
                <a:spcPct val="90000"/>
              </a:lnSpc>
            </a:pPr>
            <a:r>
              <a:rPr lang="fi-FI" dirty="0" smtClean="0"/>
              <a:t>Kattavuus ?</a:t>
            </a:r>
          </a:p>
        </p:txBody>
      </p:sp>
    </p:spTree>
    <p:extLst>
      <p:ext uri="{BB962C8B-B14F-4D97-AF65-F5344CB8AC3E}">
        <p14:creationId xmlns:p14="http://schemas.microsoft.com/office/powerpoint/2010/main" val="347562712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fontScale="90000"/>
          </a:bodyPr>
          <a:lstStyle/>
          <a:p>
            <a:pPr eaLnBrk="1" fontAlgn="auto" hangingPunct="1">
              <a:spcAft>
                <a:spcPts val="0"/>
              </a:spcAft>
              <a:defRPr/>
            </a:pPr>
            <a:r>
              <a:rPr lang="fi-FI" smtClean="0"/>
              <a:t>Ositus laskennallisena toimituksena </a:t>
            </a:r>
          </a:p>
        </p:txBody>
      </p:sp>
      <p:sp>
        <p:nvSpPr>
          <p:cNvPr id="25603" name="Rectangle 3"/>
          <p:cNvSpPr>
            <a:spLocks noGrp="1" noChangeArrowheads="1"/>
          </p:cNvSpPr>
          <p:nvPr>
            <p:ph idx="1"/>
          </p:nvPr>
        </p:nvSpPr>
        <p:spPr/>
        <p:txBody>
          <a:bodyPr>
            <a:normAutofit/>
          </a:bodyPr>
          <a:lstStyle/>
          <a:p>
            <a:pPr eaLnBrk="1" hangingPunct="1"/>
            <a:r>
              <a:rPr lang="fi-FI" u="sng" dirty="0" smtClean="0"/>
              <a:t>Puolittamisperiaate</a:t>
            </a:r>
          </a:p>
          <a:p>
            <a:pPr eaLnBrk="1" hangingPunct="1"/>
            <a:r>
              <a:rPr lang="fi-FI" dirty="0" smtClean="0"/>
              <a:t>Laskelma (AL 100 §)</a:t>
            </a:r>
          </a:p>
          <a:p>
            <a:pPr eaLnBrk="1" hangingPunct="1"/>
            <a:r>
              <a:rPr lang="fi-FI" dirty="0" smtClean="0"/>
              <a:t>Päältäpäin erottaminen + vastikkeet</a:t>
            </a:r>
          </a:p>
          <a:p>
            <a:pPr eaLnBrk="1" hangingPunct="1"/>
            <a:r>
              <a:rPr lang="fi-FI" dirty="0" smtClean="0"/>
              <a:t>Vastikkeet </a:t>
            </a:r>
            <a:r>
              <a:rPr lang="fi-FI" dirty="0" err="1" smtClean="0"/>
              <a:t>vs</a:t>
            </a:r>
            <a:r>
              <a:rPr lang="fi-FI" dirty="0" smtClean="0"/>
              <a:t> </a:t>
            </a:r>
            <a:r>
              <a:rPr lang="fi-FI" dirty="0" err="1" smtClean="0"/>
              <a:t>restituutio</a:t>
            </a:r>
            <a:r>
              <a:rPr lang="fi-FI" dirty="0" smtClean="0"/>
              <a:t>: ajalliset rajat ?</a:t>
            </a:r>
          </a:p>
          <a:p>
            <a:pPr eaLnBrk="1" hangingPunct="1"/>
            <a:r>
              <a:rPr lang="fi-FI" dirty="0" smtClean="0"/>
              <a:t>Tasinko</a:t>
            </a:r>
          </a:p>
        </p:txBody>
      </p:sp>
    </p:spTree>
    <p:extLst>
      <p:ext uri="{BB962C8B-B14F-4D97-AF65-F5344CB8AC3E}">
        <p14:creationId xmlns:p14="http://schemas.microsoft.com/office/powerpoint/2010/main" val="232511210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Osituksen kulku</a:t>
            </a:r>
            <a:endParaRPr lang="en-US" dirty="0"/>
          </a:p>
        </p:txBody>
      </p:sp>
      <p:sp>
        <p:nvSpPr>
          <p:cNvPr id="3" name="Content Placeholder 2"/>
          <p:cNvSpPr>
            <a:spLocks noGrp="1"/>
          </p:cNvSpPr>
          <p:nvPr>
            <p:ph idx="1"/>
          </p:nvPr>
        </p:nvSpPr>
        <p:spPr>
          <a:xfrm>
            <a:off x="457200" y="1268760"/>
            <a:ext cx="8435280" cy="5328592"/>
          </a:xfrm>
        </p:spPr>
        <p:txBody>
          <a:bodyPr>
            <a:normAutofit/>
          </a:bodyPr>
          <a:lstStyle/>
          <a:p>
            <a:r>
              <a:rPr lang="fi-FI" dirty="0" smtClean="0"/>
              <a:t>Laskennallinen osuus: </a:t>
            </a:r>
            <a:r>
              <a:rPr lang="fi-FI" dirty="0"/>
              <a:t>mikä on avio-oikeuden alaisen omaisuutensa säästö eli omaisuudesta </a:t>
            </a:r>
            <a:r>
              <a:rPr lang="fi-FI" dirty="0" smtClean="0"/>
              <a:t>vähennetään </a:t>
            </a:r>
            <a:r>
              <a:rPr lang="fi-FI" dirty="0"/>
              <a:t>velat (omaisuuden ja velkojen erillisyyttä lähtökohtana pitäen). Näin saadut säästöosuudet lasketaan yhteen ja jaetaan puoliksi. Saatu summa on avio-oikeusosuus. Enemmän omistavan on siten luovutettava toiselle tämän avio-oikeusosuuden ja avio-oikeuden alaisen omaisuuden säästö tasinkona. </a:t>
            </a:r>
            <a:endParaRPr lang="fi-FI" dirty="0" smtClean="0"/>
          </a:p>
          <a:p>
            <a:r>
              <a:rPr lang="fi-FI" dirty="0" smtClean="0"/>
              <a:t>NOLLASÄÄNTÖ velallisen puolison osalta</a:t>
            </a:r>
          </a:p>
          <a:p>
            <a:endParaRPr lang="en-US" dirty="0"/>
          </a:p>
        </p:txBody>
      </p:sp>
    </p:spTree>
    <p:extLst>
      <p:ext uri="{BB962C8B-B14F-4D97-AF65-F5344CB8AC3E}">
        <p14:creationId xmlns:p14="http://schemas.microsoft.com/office/powerpoint/2010/main" val="408834656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fi-FI" smtClean="0"/>
              <a:t>Osituslaskelma</a:t>
            </a:r>
          </a:p>
        </p:txBody>
      </p:sp>
      <p:sp>
        <p:nvSpPr>
          <p:cNvPr id="63491" name="Rectangle 3"/>
          <p:cNvSpPr>
            <a:spLocks noGrp="1" noChangeArrowheads="1"/>
          </p:cNvSpPr>
          <p:nvPr>
            <p:ph idx="1"/>
          </p:nvPr>
        </p:nvSpPr>
        <p:spPr>
          <a:xfrm>
            <a:off x="251520" y="1124744"/>
            <a:ext cx="8229600" cy="4525963"/>
          </a:xfrm>
        </p:spPr>
        <p:txBody>
          <a:bodyPr>
            <a:normAutofit/>
          </a:bodyPr>
          <a:lstStyle/>
          <a:p>
            <a:pPr eaLnBrk="1" hangingPunct="1"/>
            <a:r>
              <a:rPr lang="fi-FI" sz="2800" dirty="0" smtClean="0"/>
              <a:t>Omaisuus, jonka puoliso hankkii tai jonka hän saa ositusperusteen syntyhetken jälkeen laskelmassa ?</a:t>
            </a:r>
          </a:p>
          <a:p>
            <a:pPr eaLnBrk="1" hangingPunct="1"/>
            <a:r>
              <a:rPr lang="fi-FI" sz="2800" dirty="0" smtClean="0"/>
              <a:t>Velka, jonka puoliso tekee ositusperusteen syntyhetken jälkeen ?</a:t>
            </a:r>
          </a:p>
          <a:p>
            <a:pPr eaLnBrk="1" hangingPunct="1"/>
            <a:r>
              <a:rPr lang="fi-FI" sz="2800" dirty="0" smtClean="0"/>
              <a:t>AO- omaisuuden tuotto ositusperusteen syntyhetken ja osituksen väliseltä ajalta </a:t>
            </a:r>
            <a:r>
              <a:rPr lang="fi-FI" sz="2800" dirty="0"/>
              <a:t>?</a:t>
            </a:r>
            <a:endParaRPr lang="fi-FI" sz="2800" dirty="0" smtClean="0"/>
          </a:p>
          <a:p>
            <a:pPr eaLnBrk="1" hangingPunct="1"/>
            <a:r>
              <a:rPr lang="fi-FI" sz="2800" dirty="0" smtClean="0"/>
              <a:t>Omaisuuden arvostamishetki ?</a:t>
            </a:r>
          </a:p>
        </p:txBody>
      </p:sp>
    </p:spTree>
    <p:extLst>
      <p:ext uri="{BB962C8B-B14F-4D97-AF65-F5344CB8AC3E}">
        <p14:creationId xmlns:p14="http://schemas.microsoft.com/office/powerpoint/2010/main" val="62079227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a:t>
            </a:r>
            <a:endParaRPr lang="fi-FI" dirty="0"/>
          </a:p>
        </p:txBody>
      </p:sp>
      <p:sp>
        <p:nvSpPr>
          <p:cNvPr id="3" name="Sisällön paikkamerkki 2"/>
          <p:cNvSpPr>
            <a:spLocks noGrp="1"/>
          </p:cNvSpPr>
          <p:nvPr>
            <p:ph idx="1"/>
          </p:nvPr>
        </p:nvSpPr>
        <p:spPr/>
        <p:txBody>
          <a:bodyPr>
            <a:normAutofit/>
          </a:bodyPr>
          <a:lstStyle/>
          <a:p>
            <a:r>
              <a:rPr lang="fi-FI" dirty="0" smtClean="0"/>
              <a:t>Mies saa vaimolta kympin ja lähtee kioskille lottoamaan. Lottoarvonnassa käy ilmi että sehän on jättipotti. Mies miettii että nyt alkaa elämä ja laittaa avioeron vireille. Mikä määrittää sen, kuuluuko lottovoitto ositettavaan varallisuuteen ?</a:t>
            </a:r>
            <a:endParaRPr lang="fi-FI" dirty="0"/>
          </a:p>
        </p:txBody>
      </p:sp>
    </p:spTree>
    <p:extLst>
      <p:ext uri="{BB962C8B-B14F-4D97-AF65-F5344CB8AC3E}">
        <p14:creationId xmlns:p14="http://schemas.microsoft.com/office/powerpoint/2010/main" val="266182487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fi-FI" smtClean="0"/>
              <a:t>Osituslaskelma</a:t>
            </a:r>
          </a:p>
        </p:txBody>
      </p:sp>
      <p:sp>
        <p:nvSpPr>
          <p:cNvPr id="65539" name="Rectangle 3"/>
          <p:cNvSpPr>
            <a:spLocks noGrp="1" noChangeArrowheads="1"/>
          </p:cNvSpPr>
          <p:nvPr>
            <p:ph idx="1"/>
          </p:nvPr>
        </p:nvSpPr>
        <p:spPr/>
        <p:txBody>
          <a:bodyPr/>
          <a:lstStyle/>
          <a:p>
            <a:pPr eaLnBrk="1" hangingPunct="1"/>
            <a:r>
              <a:rPr lang="fi-FI" sz="2800" dirty="0" smtClean="0"/>
              <a:t>Mikäli kertynyttä varallisuutta on ennen ositusperustetta hukattu toista puolisoa vahingoittavalla tavalla, miten voidaan huomioida ?</a:t>
            </a:r>
          </a:p>
          <a:p>
            <a:pPr eaLnBrk="1" hangingPunct="1"/>
            <a:r>
              <a:rPr lang="fi-FI" sz="2800" dirty="0" smtClean="0"/>
              <a:t>Mikäli kertynyttä varallisuutta on hukattu ositusperusteen syntyhetken jälkeen toista puolisoa vahingoittavalla tavalla, miten voidaan reagoida ?</a:t>
            </a:r>
          </a:p>
        </p:txBody>
      </p:sp>
    </p:spTree>
    <p:extLst>
      <p:ext uri="{BB962C8B-B14F-4D97-AF65-F5344CB8AC3E}">
        <p14:creationId xmlns:p14="http://schemas.microsoft.com/office/powerpoint/2010/main" val="257400874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fi-FI" dirty="0" smtClean="0"/>
              <a:t>Osituslaskelma</a:t>
            </a:r>
            <a:endParaRPr lang="en-US" dirty="0"/>
          </a:p>
        </p:txBody>
      </p:sp>
      <p:sp>
        <p:nvSpPr>
          <p:cNvPr id="3" name="Content Placeholder 2"/>
          <p:cNvSpPr>
            <a:spLocks noGrp="1"/>
          </p:cNvSpPr>
          <p:nvPr>
            <p:ph idx="1"/>
          </p:nvPr>
        </p:nvSpPr>
        <p:spPr>
          <a:xfrm>
            <a:off x="323528" y="908720"/>
            <a:ext cx="8229600" cy="4525963"/>
          </a:xfrm>
        </p:spPr>
        <p:txBody>
          <a:bodyPr>
            <a:normAutofit fontScale="92500" lnSpcReduction="20000"/>
          </a:bodyPr>
          <a:lstStyle/>
          <a:p>
            <a:r>
              <a:rPr lang="fi-FI" dirty="0" smtClean="0"/>
              <a:t>Antilla on puoliosuus talosta, jonka arvo on 160 000 EUR, hänen puolisonsa Raakel omistaa toisen puolen. Heillä on yhteiset lapset, joiden koti talo on.</a:t>
            </a:r>
          </a:p>
          <a:p>
            <a:r>
              <a:rPr lang="fi-FI" dirty="0" smtClean="0"/>
              <a:t>Antilla on lisäksi auto arvoltaan 40 000 EUR, Raakelilla velkaa 20 000 EUR. Raakelin täti on sairaalassa ja on kertonut että Raakel on hänen jäämistönsä ainoa edunsaaja. Täti on rikas ja omistaa noin 500 000 EUR arvosta omaisuutta. Täti on hengissä, kun Antti haluaa erota Raakelista. Tee osituslaskelma.</a:t>
            </a:r>
            <a:endParaRPr lang="en-US" dirty="0"/>
          </a:p>
        </p:txBody>
      </p:sp>
    </p:spTree>
    <p:extLst>
      <p:ext uri="{BB962C8B-B14F-4D97-AF65-F5344CB8AC3E}">
        <p14:creationId xmlns:p14="http://schemas.microsoft.com/office/powerpoint/2010/main" val="319929303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Laskelma numero 2</a:t>
            </a:r>
            <a:endParaRPr lang="fi-FI" dirty="0"/>
          </a:p>
        </p:txBody>
      </p:sp>
      <p:sp>
        <p:nvSpPr>
          <p:cNvPr id="3" name="Content Placeholder 2"/>
          <p:cNvSpPr>
            <a:spLocks noGrp="1"/>
          </p:cNvSpPr>
          <p:nvPr>
            <p:ph idx="1"/>
          </p:nvPr>
        </p:nvSpPr>
        <p:spPr>
          <a:xfrm>
            <a:off x="251520" y="1391290"/>
            <a:ext cx="8229600" cy="4525963"/>
          </a:xfrm>
        </p:spPr>
        <p:txBody>
          <a:bodyPr>
            <a:normAutofit fontScale="85000" lnSpcReduction="20000"/>
          </a:bodyPr>
          <a:lstStyle/>
          <a:p>
            <a:r>
              <a:rPr lang="fi-FI" dirty="0"/>
              <a:t>Antilla on puoliosuus talosta, jonka arvo on 160 000 EUR, hänen puolisonsa Raakel omistaa toisen puolen. Heillä on yhteiset lapset, joiden koti talo on.</a:t>
            </a:r>
          </a:p>
          <a:p>
            <a:r>
              <a:rPr lang="fi-FI" dirty="0"/>
              <a:t>Antilla on lisäksi auto arvoltaan 40 000 EUR, Raakelilla velkaa 20 000 EUR. Raakelin täti on sairaalassa ja on kertonut että Raakel on hänen jäämistönsä ainoa edunsaaja. Täti on rikas ja omistaa noin 500 000 EUR arvosta omaisuutta. Täti on hengissä, kun Antti haluaa erota Raakelista. </a:t>
            </a:r>
            <a:endParaRPr lang="fi-FI" dirty="0" smtClean="0"/>
          </a:p>
          <a:p>
            <a:r>
              <a:rPr lang="fi-FI" dirty="0" smtClean="0"/>
              <a:t>Yksipuolinen avioehto. Antilla ei ole avio-oikeutta Raakelin omaisuuteen, mutta Raakelilla on Antin omaisuuteen.</a:t>
            </a:r>
            <a:endParaRPr lang="fi-FI" dirty="0"/>
          </a:p>
        </p:txBody>
      </p:sp>
    </p:spTree>
    <p:extLst>
      <p:ext uri="{BB962C8B-B14F-4D97-AF65-F5344CB8AC3E}">
        <p14:creationId xmlns:p14="http://schemas.microsoft.com/office/powerpoint/2010/main" val="355311766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Osituksen sovittelu</a:t>
            </a:r>
            <a:endParaRPr lang="en-US" dirty="0"/>
          </a:p>
        </p:txBody>
      </p:sp>
      <p:sp>
        <p:nvSpPr>
          <p:cNvPr id="3" name="Content Placeholder 2"/>
          <p:cNvSpPr>
            <a:spLocks noGrp="1"/>
          </p:cNvSpPr>
          <p:nvPr>
            <p:ph idx="1"/>
          </p:nvPr>
        </p:nvSpPr>
        <p:spPr/>
        <p:txBody>
          <a:bodyPr>
            <a:normAutofit fontScale="77500" lnSpcReduction="20000"/>
          </a:bodyPr>
          <a:lstStyle/>
          <a:p>
            <a:r>
              <a:rPr lang="fi-FI" dirty="0"/>
              <a:t>mahdollista </a:t>
            </a:r>
            <a:r>
              <a:rPr lang="fi-FI" dirty="0" smtClean="0"/>
              <a:t>poikkeuksellisesti </a:t>
            </a:r>
            <a:r>
              <a:rPr lang="fi-FI" dirty="0"/>
              <a:t>niissä tapauksissa, kun ositus muutoin johtaisi </a:t>
            </a:r>
            <a:r>
              <a:rPr lang="fi-FI" dirty="0" smtClean="0"/>
              <a:t>kohtuuttomaan </a:t>
            </a:r>
            <a:r>
              <a:rPr lang="fi-FI" dirty="0"/>
              <a:t>lopputulok­seen tai siihen, että puoliso saisi perusteettomasti taloudellista etua. Osituksen sovittelusäännös ei ole luonteeltaan avoin kohtuullistamissäännös, koska avioliittolaki on antanut tuomioistuinten harkinnalle viitekehyksen: </a:t>
            </a:r>
            <a:r>
              <a:rPr lang="fi-FI" u="sng" dirty="0"/>
              <a:t>säännöksen mukaan sovittelua harkittaessa on otettava huomioon avioliiton kestoaika, puolisoiden toiminta yhteisen talouden hyväksi ja omaisuuden kartuttamiseksi ja säilyttämiseksi sekä muut näihin verrattavat puolisoiden taloutta koskevat seikat. </a:t>
            </a:r>
            <a:r>
              <a:rPr lang="fi-FI" dirty="0"/>
              <a:t>Sovittelun poikkeuksellisuutta osoittaa myös se, että </a:t>
            </a:r>
            <a:r>
              <a:rPr lang="fi-FI" dirty="0" smtClean="0"/>
              <a:t>sovittelutavat </a:t>
            </a:r>
            <a:r>
              <a:rPr lang="fi-FI" dirty="0"/>
              <a:t>on nekin säännöksessä tarkasti määritelty.</a:t>
            </a:r>
            <a:endParaRPr lang="en-US" dirty="0"/>
          </a:p>
          <a:p>
            <a:endParaRPr lang="en-US" dirty="0"/>
          </a:p>
        </p:txBody>
      </p:sp>
    </p:spTree>
    <p:extLst>
      <p:ext uri="{BB962C8B-B14F-4D97-AF65-F5344CB8AC3E}">
        <p14:creationId xmlns:p14="http://schemas.microsoft.com/office/powerpoint/2010/main" val="29766905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58800</TotalTime>
  <Words>9835</Words>
  <Application>Microsoft Office PowerPoint</Application>
  <PresentationFormat>Näytössä katseltava diaesitys (4:3)</PresentationFormat>
  <Paragraphs>503</Paragraphs>
  <Slides>162</Slides>
  <Notes>0</Notes>
  <HiddenSlides>0</HiddenSlides>
  <MMClips>0</MMClips>
  <ScaleCrop>false</ScaleCrop>
  <HeadingPairs>
    <vt:vector size="4" baseType="variant">
      <vt:variant>
        <vt:lpstr>Teema</vt:lpstr>
      </vt:variant>
      <vt:variant>
        <vt:i4>1</vt:i4>
      </vt:variant>
      <vt:variant>
        <vt:lpstr>Dian otsikot</vt:lpstr>
      </vt:variant>
      <vt:variant>
        <vt:i4>162</vt:i4>
      </vt:variant>
    </vt:vector>
  </HeadingPairs>
  <TitlesOfParts>
    <vt:vector size="163" baseType="lpstr">
      <vt:lpstr>Office Theme</vt:lpstr>
      <vt:lpstr>Johdatus parisuhdeoikeuden perusteisiin</vt:lpstr>
      <vt:lpstr>I: parisuhdeoikeus  keskeiset säädökset</vt:lpstr>
      <vt:lpstr>Esimerkki</vt:lpstr>
      <vt:lpstr>Esimerkki</vt:lpstr>
      <vt:lpstr>Esimerkki</vt:lpstr>
      <vt:lpstr>Esimerkki</vt:lpstr>
      <vt:lpstr>Kihlaus</vt:lpstr>
      <vt:lpstr>PowerPoint-esitys</vt:lpstr>
      <vt:lpstr>PowerPoint-esitys</vt:lpstr>
      <vt:lpstr>Avioliittoon vihkiminen</vt:lpstr>
      <vt:lpstr>PowerPoint-esitys</vt:lpstr>
      <vt:lpstr>PowerPoint-esitys</vt:lpstr>
      <vt:lpstr>PowerPoint-esitys</vt:lpstr>
      <vt:lpstr>Huom !</vt:lpstr>
      <vt:lpstr>Yhteiselämän lopettaminen ja avioero</vt:lpstr>
      <vt:lpstr>Avioero</vt:lpstr>
      <vt:lpstr>Parisuhteen varallisuusaikajana</vt:lpstr>
      <vt:lpstr>Avioitumisen oikeusvaikutukset</vt:lpstr>
      <vt:lpstr>PowerPoint-esitys</vt:lpstr>
      <vt:lpstr>PowerPoint-esitys</vt:lpstr>
      <vt:lpstr>PowerPoint-esitys</vt:lpstr>
      <vt:lpstr>PowerPoint-esitys</vt:lpstr>
      <vt:lpstr>PowerPoint-esitys</vt:lpstr>
      <vt:lpstr>PowerPoint-esitys</vt:lpstr>
      <vt:lpstr>PowerPoint-esitys</vt:lpstr>
      <vt:lpstr>PowerPoint-esitys</vt:lpstr>
      <vt:lpstr>Aviovarallisuusjärjestelmä</vt:lpstr>
      <vt:lpstr>AL</vt:lpstr>
      <vt:lpstr>Puolisoiden keskinäinen sopimusvapaus</vt:lpstr>
      <vt:lpstr>PowerPoint-esitys</vt:lpstr>
      <vt:lpstr>PowerPoint-esitys</vt:lpstr>
      <vt:lpstr>PowerPoint-esitys</vt:lpstr>
      <vt:lpstr>Velkavastuu avioliitossa</vt:lpstr>
      <vt:lpstr>Elatusvelka AL 46.1</vt:lpstr>
      <vt:lpstr>Aviopuolisoiden varallisuus</vt:lpstr>
      <vt:lpstr>KKO 2016:73</vt:lpstr>
      <vt:lpstr>Puoliso omistajana</vt:lpstr>
      <vt:lpstr>Osuuden suuruus</vt:lpstr>
      <vt:lpstr>PowerPoint-esitys</vt:lpstr>
      <vt:lpstr>Käytännössä omaksuttu kaksi polkua omistusosuuden määrittämiseksi</vt:lpstr>
      <vt:lpstr>PowerPoint-esitys</vt:lpstr>
      <vt:lpstr>PowerPoint-esitys</vt:lpstr>
      <vt:lpstr>KKO 2016:37</vt:lpstr>
      <vt:lpstr>Rahoituksen merkityksestä</vt:lpstr>
      <vt:lpstr>PowerPoint-esitys</vt:lpstr>
      <vt:lpstr>Käytön korvaaminen ?</vt:lpstr>
      <vt:lpstr>Käyttökorvaukset: keskeinen oikeuskäytäntö</vt:lpstr>
      <vt:lpstr>PowerPoint-esitys</vt:lpstr>
      <vt:lpstr>KKO 2008:66</vt:lpstr>
      <vt:lpstr>Johtopäätöksiä</vt:lpstr>
      <vt:lpstr>Avio-oikeus ja vallinta AL 38 §</vt:lpstr>
      <vt:lpstr>Vallinnanrajoitusjärjestelmä</vt:lpstr>
      <vt:lpstr>KKO 2017:13</vt:lpstr>
      <vt:lpstr>Vallinnanrajoitukset jatkuvat</vt:lpstr>
      <vt:lpstr>Vallinnanrajoitusten kesto</vt:lpstr>
      <vt:lpstr>Vallinnanrajoitukset ja eloonjäänyt puoliso (AL 86.2 §)</vt:lpstr>
      <vt:lpstr>Tuomioistuimen lupa AL 38-39 §:n mukaisiin oikeustoimiin</vt:lpstr>
      <vt:lpstr>PowerPoint-esitys</vt:lpstr>
      <vt:lpstr>PowerPoint-esitys</vt:lpstr>
      <vt:lpstr>Aviovarallisuusjärjestelmä: kertausta</vt:lpstr>
      <vt:lpstr>Avio-oikeus ja siitä sopiminen</vt:lpstr>
      <vt:lpstr>PowerPoint-esitys</vt:lpstr>
      <vt:lpstr>KKO 1992:30</vt:lpstr>
      <vt:lpstr>Ehdollinen avioehto</vt:lpstr>
      <vt:lpstr>Avio-oikeuden palauttaminen</vt:lpstr>
      <vt:lpstr>Avioeron varalta tehtävä sopimus</vt:lpstr>
      <vt:lpstr>Ositus</vt:lpstr>
      <vt:lpstr>Pesänjakajan henkilö</vt:lpstr>
      <vt:lpstr>PowerPoint-esitys</vt:lpstr>
      <vt:lpstr>PowerPoint-esitys</vt:lpstr>
      <vt:lpstr>PowerPoint-esitys</vt:lpstr>
      <vt:lpstr>PowerPoint-esitys</vt:lpstr>
      <vt:lpstr>Ositusvaateen vanheneminen: KKO 2001:56</vt:lpstr>
      <vt:lpstr>Ositusvaateen vanheneminen</vt:lpstr>
      <vt:lpstr>PowerPoint-esitys</vt:lpstr>
      <vt:lpstr>PowerPoint-esitys</vt:lpstr>
      <vt:lpstr>PowerPoint-esitys</vt:lpstr>
      <vt:lpstr>PowerPoint-esitys</vt:lpstr>
      <vt:lpstr>PowerPoint-esitys</vt:lpstr>
      <vt:lpstr>PowerPoint-esitys</vt:lpstr>
      <vt:lpstr>PowerPoint-esitys</vt:lpstr>
      <vt:lpstr>PowerPoint-esitys</vt:lpstr>
      <vt:lpstr>Ositus avio-oikeuden purkavana toimituksena.</vt:lpstr>
      <vt:lpstr>KKO 2010:92</vt:lpstr>
      <vt:lpstr>Osituksen käynnistäminen</vt:lpstr>
      <vt:lpstr>Substanssi vs prosessi</vt:lpstr>
      <vt:lpstr>Ositettava omaisuus</vt:lpstr>
      <vt:lpstr>Avio-oikeudesta vapaa omaisuus</vt:lpstr>
      <vt:lpstr>Lahjaan ja testamenttiin perustuva VO-omaisuus</vt:lpstr>
      <vt:lpstr>Avio-oikeuden yksipuolinen poistaminen AL 35.4 §</vt:lpstr>
      <vt:lpstr>Avio-oikeuden yksipuolinen poistaminen AL 35.4 §</vt:lpstr>
      <vt:lpstr>Ositus laskennallisena toimituksena </vt:lpstr>
      <vt:lpstr>Osituksen kulku</vt:lpstr>
      <vt:lpstr>Osituslaskelma</vt:lpstr>
      <vt:lpstr>Esimerkki</vt:lpstr>
      <vt:lpstr>Osituslaskelma</vt:lpstr>
      <vt:lpstr>Osituslaskelma</vt:lpstr>
      <vt:lpstr>Laskelma numero 2</vt:lpstr>
      <vt:lpstr>Osituksen sovittelu</vt:lpstr>
      <vt:lpstr>PowerPoint-esitys</vt:lpstr>
      <vt:lpstr>KKO 2003:29</vt:lpstr>
      <vt:lpstr>PowerPoint-esitys</vt:lpstr>
      <vt:lpstr>PowerPoint-esitys</vt:lpstr>
      <vt:lpstr>KKO 2013:13</vt:lpstr>
      <vt:lpstr>PowerPoint-esitys</vt:lpstr>
      <vt:lpstr>PowerPoint-esitys</vt:lpstr>
      <vt:lpstr>PowerPoint-esitys</vt:lpstr>
      <vt:lpstr>KKO 2013:34</vt:lpstr>
      <vt:lpstr>PowerPoint-esitys</vt:lpstr>
      <vt:lpstr>PowerPoint-esitys</vt:lpstr>
      <vt:lpstr>KKO 2016:67</vt:lpstr>
      <vt:lpstr>KKOssa</vt:lpstr>
      <vt:lpstr>Vaiheet</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KKO 2016:78</vt:lpstr>
      <vt:lpstr>Vaiheet</vt:lpstr>
      <vt:lpstr>KKO:</vt:lpstr>
      <vt:lpstr>Tasingon määrittäminen</vt:lpstr>
      <vt:lpstr>Tasingon maksaminen</vt:lpstr>
      <vt:lpstr>PowerPoint-esitys</vt:lpstr>
      <vt:lpstr>PowerPoint-esitys</vt:lpstr>
      <vt:lpstr>Tasinko ei voi jäädä velaksi</vt:lpstr>
      <vt:lpstr>PowerPoint-esitys</vt:lpstr>
      <vt:lpstr>Ratkaise tämä:</vt:lpstr>
      <vt:lpstr>Tasinko-oikeuden toteutumisen esteet</vt:lpstr>
      <vt:lpstr>Esimerkki tasinkoprivilegistä</vt:lpstr>
      <vt:lpstr>Ositus ja myyntilupa</vt:lpstr>
      <vt:lpstr>PowerPoint-esitys</vt:lpstr>
      <vt:lpstr>PowerPoint-esitys</vt:lpstr>
      <vt:lpstr>Osituksen moite</vt:lpstr>
      <vt:lpstr>Ositus avio-oikeuden purkavana toimituksena.</vt:lpstr>
      <vt:lpstr>Omaisuuden erottelu</vt:lpstr>
      <vt:lpstr>Omaisuuden salaaminen osituksessa</vt:lpstr>
      <vt:lpstr>Ja vielä: pesänjakajan toimivalta</vt:lpstr>
      <vt:lpstr>Avoliittojen sääntely</vt:lpstr>
      <vt:lpstr>Avoliitot</vt:lpstr>
      <vt:lpstr>PowerPoint-esitys</vt:lpstr>
      <vt:lpstr>Esimerkki</vt:lpstr>
      <vt:lpstr>PowerPoint-esitys</vt:lpstr>
      <vt:lpstr>PowerPoint-esitys</vt:lpstr>
      <vt:lpstr>Hyvityksen määrä</vt:lpstr>
      <vt:lpstr>PowerPoint-esitys</vt:lpstr>
      <vt:lpstr>Esimerkki</vt:lpstr>
      <vt:lpstr>Esimerkki </vt:lpstr>
      <vt:lpstr>RHO 2009:2</vt:lpstr>
      <vt:lpstr>PowerPoint-esitys</vt:lpstr>
      <vt:lpstr>PowerPoint-esitys</vt:lpstr>
      <vt:lpstr>KKO 2018:5</vt:lpstr>
      <vt:lpstr>Aviopuolisoiden oikeustoimet: epäasiallista vai ei ?</vt:lpstr>
      <vt:lpstr>KKO 2012:16</vt:lpstr>
      <vt:lpstr>PowerPoint-esitys</vt:lpstr>
      <vt:lpstr>PowerPoint-esitys</vt:lpstr>
      <vt:lpstr>Johdantona perimykseen…</vt:lpstr>
      <vt:lpstr>Sekä vielä KKO 2017:32</vt:lpstr>
    </vt:vector>
  </TitlesOfParts>
  <Company>Lay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Johdatus perhe- ja jäämistöoikeuden perusteisiin</dc:title>
  <dc:creator>Mikkola Tuulikki</dc:creator>
  <cp:lastModifiedBy>Sanna Luoma</cp:lastModifiedBy>
  <cp:revision>98</cp:revision>
  <cp:lastPrinted>2017-02-05T14:44:26Z</cp:lastPrinted>
  <dcterms:created xsi:type="dcterms:W3CDTF">2014-05-13T12:27:08Z</dcterms:created>
  <dcterms:modified xsi:type="dcterms:W3CDTF">2018-03-02T08:37:34Z</dcterms:modified>
</cp:coreProperties>
</file>