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5" r:id="rId15"/>
    <p:sldId id="276" r:id="rId16"/>
    <p:sldId id="269" r:id="rId17"/>
    <p:sldId id="270" r:id="rId18"/>
    <p:sldId id="271" r:id="rId19"/>
    <p:sldId id="272" r:id="rId20"/>
    <p:sldId id="273" r:id="rId21"/>
    <p:sldId id="274" r:id="rId22"/>
    <p:sldId id="277" r:id="rId23"/>
    <p:sldId id="278" r:id="rId24"/>
    <p:sldId id="280" r:id="rId25"/>
    <p:sldId id="286" r:id="rId26"/>
    <p:sldId id="281" r:id="rId27"/>
    <p:sldId id="279" r:id="rId28"/>
    <p:sldId id="282" r:id="rId29"/>
    <p:sldId id="283" r:id="rId30"/>
    <p:sldId id="284" r:id="rId31"/>
    <p:sldId id="285" r:id="rId32"/>
    <p:sldId id="289" r:id="rId33"/>
    <p:sldId id="287" r:id="rId34"/>
    <p:sldId id="288" r:id="rId35"/>
    <p:sldId id="290" r:id="rId3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540FA1-2D66-45C6-827B-0561AE90AA8E}" type="datetimeFigureOut">
              <a:rPr lang="fi-FI" smtClean="0"/>
              <a:t>7.3.2018</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0C76CE-6EF2-4A9A-AF55-FDCDA33DEB71}" type="slidenum">
              <a:rPr lang="fi-FI" smtClean="0"/>
              <a:t>‹#›</a:t>
            </a:fld>
            <a:endParaRPr lang="fi-FI"/>
          </a:p>
        </p:txBody>
      </p:sp>
    </p:spTree>
    <p:extLst>
      <p:ext uri="{BB962C8B-B14F-4D97-AF65-F5344CB8AC3E}">
        <p14:creationId xmlns:p14="http://schemas.microsoft.com/office/powerpoint/2010/main" val="4048921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i-FI" smtClean="0"/>
              <a:t>Muokkaa perustyyl. napsautt.</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D514697F-798B-46A5-8CCE-37C80F91D048}" type="datetime1">
              <a:rPr lang="fi-FI" smtClean="0"/>
              <a:t>7.3.2018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AFECD6CD-2468-4CD7-BED0-2AF821BBF894}" type="datetime1">
              <a:rPr lang="fi-FI" smtClean="0"/>
              <a:t>7.3.2018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0D98B4A8-5DDC-4E85-9D91-89531A187198}" type="datetime1">
              <a:rPr lang="fi-FI" smtClean="0"/>
              <a:t>7.3.2018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0F5EF39D-AE4E-4555-ADC7-616042DE56E6}" type="datetime1">
              <a:rPr lang="fi-FI" smtClean="0"/>
              <a:t>7.3.2018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i-FI" smtClean="0"/>
              <a:t>Muokkaa perustyyl. napsautt.</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8F7A2454-AF50-4859-A430-ED30DCD578EB}" type="datetime1">
              <a:rPr lang="fi-FI" smtClean="0"/>
              <a:t>7.3.2018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FADE9A85-75AB-4F75-9F88-44C17B04708A}" type="datetime1">
              <a:rPr lang="fi-FI" smtClean="0"/>
              <a:t>7.3.2018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8D35CC0D-9486-4A3D-A1BB-C647F30805A9}" type="datetime1">
              <a:rPr lang="fi-FI" smtClean="0"/>
              <a:t>7.3.2018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B7F238C7-2207-4284-9512-1A88DD73379F}" type="datetime1">
              <a:rPr lang="fi-FI" smtClean="0"/>
              <a:t>7.3.2018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B2DA89-ACEC-4152-99E0-CDEB3003C046}" type="datetime1">
              <a:rPr lang="fi-FI" smtClean="0"/>
              <a:t>7.3.2018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3697DAA-DE73-49C3-BF41-6296F9836CF6}"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i-FI" smtClean="0"/>
              <a:t>Muokkaa perustyyl. napsautt.</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7CC89528-C809-49F0-8780-526C0DAA5B23}" type="datetime1">
              <a:rPr lang="fi-FI" smtClean="0"/>
              <a:t>7.3.2018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3697DAA-DE73-49C3-BF41-6296F9836CF6}" type="slidenum">
              <a:rPr lang="fi-FI" smtClean="0"/>
              <a:t>‹#›</a:t>
            </a:fld>
            <a:endParaRPr lang="fi-FI"/>
          </a:p>
        </p:txBody>
      </p:sp>
      <p:sp>
        <p:nvSpPr>
          <p:cNvPr id="9" name="Content Placeholder 8"/>
          <p:cNvSpPr>
            <a:spLocks noGrp="1"/>
          </p:cNvSpPr>
          <p:nvPr>
            <p:ph sz="quarter" idx="13"/>
          </p:nvPr>
        </p:nvSpPr>
        <p:spPr>
          <a:xfrm>
            <a:off x="304800" y="381000"/>
            <a:ext cx="7772400" cy="494284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i-FI" smtClean="0"/>
              <a:t>Muokkaa perustyyl. napsautt.</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8" name="Date Placeholder 7"/>
          <p:cNvSpPr>
            <a:spLocks noGrp="1"/>
          </p:cNvSpPr>
          <p:nvPr>
            <p:ph type="dt" sz="half" idx="10"/>
          </p:nvPr>
        </p:nvSpPr>
        <p:spPr/>
        <p:txBody>
          <a:bodyPr/>
          <a:lstStyle/>
          <a:p>
            <a:fld id="{F6FC5EA0-CFF8-4B38-91D0-78660E113349}" type="datetime1">
              <a:rPr lang="fi-FI" smtClean="0"/>
              <a:t>7.3.2018</a:t>
            </a:fld>
            <a:endParaRPr lang="fi-FI"/>
          </a:p>
        </p:txBody>
      </p:sp>
      <p:sp>
        <p:nvSpPr>
          <p:cNvPr id="9" name="Slide Number Placeholder 8"/>
          <p:cNvSpPr>
            <a:spLocks noGrp="1"/>
          </p:cNvSpPr>
          <p:nvPr>
            <p:ph type="sldNum" sz="quarter" idx="11"/>
          </p:nvPr>
        </p:nvSpPr>
        <p:spPr/>
        <p:txBody>
          <a:bodyPr/>
          <a:lstStyle/>
          <a:p>
            <a:fld id="{83697DAA-DE73-49C3-BF41-6296F9836CF6}" type="slidenum">
              <a:rPr lang="fi-FI" smtClean="0"/>
              <a:t>‹#›</a:t>
            </a:fld>
            <a:endParaRPr lang="fi-FI"/>
          </a:p>
        </p:txBody>
      </p:sp>
      <p:sp>
        <p:nvSpPr>
          <p:cNvPr id="10" name="Footer Placeholder 9"/>
          <p:cNvSpPr>
            <a:spLocks noGrp="1"/>
          </p:cNvSpPr>
          <p:nvPr>
            <p:ph type="ftr" sz="quarter" idx="12"/>
          </p:nvPr>
        </p:nvSpPr>
        <p:spPr/>
        <p:txBody>
          <a:bodyPr/>
          <a:lstStyle/>
          <a:p>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i-FI" smtClean="0"/>
              <a:t>Muokkaa perustyyl. napsautt.</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3697DAA-DE73-49C3-BF41-6296F9836CF6}" type="slidenum">
              <a:rPr lang="fi-FI" smtClean="0"/>
              <a:t>‹#›</a:t>
            </a:fld>
            <a:endParaRPr lang="fi-FI"/>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i-FI"/>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CE2AADE-9D74-4F68-9A13-E4E62FA4A456}" type="datetime1">
              <a:rPr lang="fi-FI" smtClean="0"/>
              <a:t>7.3.2018</a:t>
            </a:fld>
            <a:endParaRPr lang="fi-FI"/>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AVIOVARALLISUUS</a:t>
            </a:r>
            <a:endParaRPr lang="fi-FI" dirty="0"/>
          </a:p>
        </p:txBody>
      </p:sp>
      <p:sp>
        <p:nvSpPr>
          <p:cNvPr id="3" name="Alaotsikko 2"/>
          <p:cNvSpPr>
            <a:spLocks noGrp="1"/>
          </p:cNvSpPr>
          <p:nvPr>
            <p:ph type="subTitle" idx="1"/>
          </p:nvPr>
        </p:nvSpPr>
        <p:spPr/>
        <p:txBody>
          <a:bodyPr/>
          <a:lstStyle/>
          <a:p>
            <a:r>
              <a:rPr lang="fi-FI" dirty="0" smtClean="0"/>
              <a:t>Eva </a:t>
            </a:r>
            <a:r>
              <a:rPr lang="fi-FI" dirty="0" err="1" smtClean="0"/>
              <a:t>Gottberg</a:t>
            </a:r>
            <a:r>
              <a:rPr lang="fi-FI" dirty="0" smtClean="0"/>
              <a:t>: Perhesuhteet ja lainsäädäntö</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a:t>
            </a:fld>
            <a:endParaRPr lang="fi-FI"/>
          </a:p>
        </p:txBody>
      </p:sp>
    </p:spTree>
    <p:extLst>
      <p:ext uri="{BB962C8B-B14F-4D97-AF65-F5344CB8AC3E}">
        <p14:creationId xmlns:p14="http://schemas.microsoft.com/office/powerpoint/2010/main" val="2686443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KUMPI OMISTAA?</a:t>
            </a:r>
            <a:endParaRPr lang="fi-FI" dirty="0"/>
          </a:p>
        </p:txBody>
      </p:sp>
      <p:sp>
        <p:nvSpPr>
          <p:cNvPr id="3" name="Sisällön paikkamerkki 2"/>
          <p:cNvSpPr>
            <a:spLocks noGrp="1"/>
          </p:cNvSpPr>
          <p:nvPr>
            <p:ph idx="1"/>
          </p:nvPr>
        </p:nvSpPr>
        <p:spPr>
          <a:xfrm>
            <a:off x="457200" y="1268760"/>
            <a:ext cx="7620000" cy="5132040"/>
          </a:xfrm>
        </p:spPr>
        <p:txBody>
          <a:bodyPr>
            <a:normAutofit/>
          </a:bodyPr>
          <a:lstStyle/>
          <a:p>
            <a:r>
              <a:rPr lang="fi-FI" dirty="0" smtClean="0"/>
              <a:t>PUOLISOIDEN OMISTUSSUHTEET MÄÄRÄTYY AVIOLIITON AIKANA ESINE- JA VELVOITEOIKEUDELLISTEN SÄÄNTÖJEN MUKAAN</a:t>
            </a:r>
          </a:p>
          <a:p>
            <a:pPr marL="411480" lvl="1" indent="0">
              <a:buNone/>
            </a:pPr>
            <a:r>
              <a:rPr lang="fi-FI" dirty="0" smtClean="0"/>
              <a:t>= OMISTAJA ON SE JOLLA ON ESINEESEEN SAANTO</a:t>
            </a:r>
          </a:p>
          <a:p>
            <a:pPr marL="411480" lvl="1" indent="0">
              <a:buNone/>
            </a:pPr>
            <a:endParaRPr lang="fi-FI" dirty="0"/>
          </a:p>
          <a:p>
            <a:pPr marL="411480" lvl="1" indent="0">
              <a:buNone/>
            </a:pPr>
            <a:r>
              <a:rPr lang="fi-FI" dirty="0" smtClean="0"/>
              <a:t>KIINTEÄN JA MUUN REKISTERÖITÄVÄN OMAISUUDEN OSALTA OMISTAJA ON SE JONKA NIMISSÄ OMAISUUS ON. (autot, osakkeet..)</a:t>
            </a:r>
          </a:p>
          <a:p>
            <a:pPr marL="411480" lvl="1" indent="0">
              <a:buNone/>
            </a:pPr>
            <a:r>
              <a:rPr lang="fi-FI" dirty="0" smtClean="0"/>
              <a:t>LAINHUUTO LUO OMISTAJAOLETTAMAN</a:t>
            </a:r>
          </a:p>
          <a:p>
            <a:pPr marL="411480" lvl="1" indent="0">
              <a:buNone/>
            </a:pPr>
            <a:endParaRPr lang="fi-FI" dirty="0" smtClean="0"/>
          </a:p>
          <a:p>
            <a:pPr marL="411480" lvl="1" indent="0">
              <a:buNone/>
            </a:pPr>
            <a:r>
              <a:rPr lang="fi-FI" dirty="0" smtClean="0"/>
              <a:t>OMISTAJAOLETTAMA ON KUMOTTAVISSA! JOS OSAPUOLTEN ALKUPERÄINEN TARKOITUS OLLUT HANKKIA OMAISUUS YHTEISEKSI!! MYÖS REKISTERÖITY YHTEISOMAISUUS ON MUUTETTAVISSA!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10</a:t>
            </a:fld>
            <a:endParaRPr lang="fi-FI"/>
          </a:p>
        </p:txBody>
      </p:sp>
    </p:spTree>
    <p:extLst>
      <p:ext uri="{BB962C8B-B14F-4D97-AF65-F5344CB8AC3E}">
        <p14:creationId xmlns:p14="http://schemas.microsoft.com/office/powerpoint/2010/main" val="39638120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AVIOVARALLISUUS</a:t>
            </a:r>
            <a:endParaRPr lang="fi-FI" dirty="0"/>
          </a:p>
        </p:txBody>
      </p:sp>
      <p:sp>
        <p:nvSpPr>
          <p:cNvPr id="3" name="Sisällön paikkamerkki 2"/>
          <p:cNvSpPr>
            <a:spLocks noGrp="1"/>
          </p:cNvSpPr>
          <p:nvPr>
            <p:ph idx="1"/>
          </p:nvPr>
        </p:nvSpPr>
        <p:spPr/>
        <p:txBody>
          <a:bodyPr/>
          <a:lstStyle/>
          <a:p>
            <a:r>
              <a:rPr lang="fi-FI" dirty="0" smtClean="0"/>
              <a:t>AL 38-39 § VALLINTARAJOITUS KOSKEE PUOLISON YKSIN OMISTAMAA OMAISUUTTA</a:t>
            </a:r>
          </a:p>
          <a:p>
            <a:r>
              <a:rPr lang="fi-FI" dirty="0" smtClean="0"/>
              <a:t>YHDESSÄ OMISTETTAVAAN ESINEESEN KOHDOSTUVIIN TOIMIIN TARVITAAN KUMMANKIN OMISTAJAN SUOSTUMUS</a:t>
            </a:r>
          </a:p>
          <a:p>
            <a:endParaRPr lang="fi-FI" dirty="0"/>
          </a:p>
          <a:p>
            <a:r>
              <a:rPr lang="fi-FI" dirty="0" smtClean="0"/>
              <a:t>JA </a:t>
            </a:r>
            <a:r>
              <a:rPr lang="fi-FI" b="1" dirty="0" smtClean="0"/>
              <a:t>AVO</a:t>
            </a:r>
            <a:r>
              <a:rPr lang="fi-FI" dirty="0" smtClean="0"/>
              <a:t>PUOLISOIDEN YHDESSÄ OMISTAESSA SOVELLETAAN YHTEISOMISTUSLAKIA</a:t>
            </a:r>
          </a:p>
          <a:p>
            <a:r>
              <a:rPr lang="fi-FI" dirty="0" smtClean="0"/>
              <a:t>PÄÄSÄÄNTÖ ON HANKINTAHETKEN MUKAINEN YHTEINEN TARKOITUS:</a:t>
            </a:r>
          </a:p>
          <a:p>
            <a:pPr lvl="1"/>
            <a:r>
              <a:rPr lang="fi-FI" dirty="0" smtClean="0"/>
              <a:t>OLIKO TARKOITUS HANKIIA YHTEISEKSI OMAISUUDEKSI? </a:t>
            </a:r>
          </a:p>
          <a:p>
            <a:endParaRPr lang="fi-FI" dirty="0"/>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11</a:t>
            </a:fld>
            <a:endParaRPr lang="fi-FI"/>
          </a:p>
        </p:txBody>
      </p:sp>
    </p:spTree>
    <p:extLst>
      <p:ext uri="{BB962C8B-B14F-4D97-AF65-F5344CB8AC3E}">
        <p14:creationId xmlns:p14="http://schemas.microsoft.com/office/powerpoint/2010/main" val="843300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AVIO-OIKEUS</a:t>
            </a:r>
            <a:endParaRPr lang="fi-FI" dirty="0"/>
          </a:p>
        </p:txBody>
      </p:sp>
      <p:sp>
        <p:nvSpPr>
          <p:cNvPr id="3" name="Sisällön paikkamerkki 2"/>
          <p:cNvSpPr>
            <a:spLocks noGrp="1"/>
          </p:cNvSpPr>
          <p:nvPr>
            <p:ph idx="1"/>
          </p:nvPr>
        </p:nvSpPr>
        <p:spPr/>
        <p:txBody>
          <a:bodyPr/>
          <a:lstStyle/>
          <a:p>
            <a:r>
              <a:rPr lang="fi-FI" dirty="0" smtClean="0"/>
              <a:t>PÄÄSÄÄNTÖ: KUMMALLAKNI PUOLISOLLA ON AVIO-OIKEUS SELLAISEEN OMAISUUTEEN JOKA TOISELLA AVIOLIITTOA SOLMITTAESSA ON TAI JOKA HÄNELLE MYÖH. TULEE (AL 35§)</a:t>
            </a:r>
          </a:p>
          <a:p>
            <a:endParaRPr lang="fi-FI" dirty="0"/>
          </a:p>
          <a:p>
            <a:r>
              <a:rPr lang="fi-FI" dirty="0" smtClean="0"/>
              <a:t>AVIO-OIKEUS EI OLE YHTEISOMISTUSTA! </a:t>
            </a:r>
          </a:p>
          <a:p>
            <a:r>
              <a:rPr lang="fi-FI" dirty="0" smtClean="0"/>
              <a:t>MERKITYS ILMENEE VASTA OSITUKSESSA, JOLLOIN VÄHEMMÄN OMISTAVALLA ON OIKEUS SAADA ENEMMÄN OMISTAVALTA TASINKOA</a:t>
            </a:r>
          </a:p>
          <a:p>
            <a:endParaRPr lang="fi-FI" dirty="0" smtClean="0"/>
          </a:p>
          <a:p>
            <a:pPr lvl="1"/>
            <a:r>
              <a:rPr lang="fi-FI" dirty="0" smtClean="0"/>
              <a:t>KYSE OMAISUUDEN NETTO-OMAISUUDEN PUOLITTAMISESTA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12</a:t>
            </a:fld>
            <a:endParaRPr lang="fi-FI"/>
          </a:p>
        </p:txBody>
      </p:sp>
    </p:spTree>
    <p:extLst>
      <p:ext uri="{BB962C8B-B14F-4D97-AF65-F5344CB8AC3E}">
        <p14:creationId xmlns:p14="http://schemas.microsoft.com/office/powerpoint/2010/main" val="4249821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AVIO-OIKEUS PÄÄSÄÄNTÖNÄ</a:t>
            </a:r>
            <a:endParaRPr lang="fi-FI" dirty="0"/>
          </a:p>
        </p:txBody>
      </p:sp>
      <p:sp>
        <p:nvSpPr>
          <p:cNvPr id="3" name="Sisällön paikkamerkki 2"/>
          <p:cNvSpPr>
            <a:spLocks noGrp="1"/>
          </p:cNvSpPr>
          <p:nvPr>
            <p:ph idx="1"/>
          </p:nvPr>
        </p:nvSpPr>
        <p:spPr/>
        <p:txBody>
          <a:bodyPr>
            <a:normAutofit/>
          </a:bodyPr>
          <a:lstStyle/>
          <a:p>
            <a:r>
              <a:rPr lang="fi-FI" sz="2400" dirty="0" smtClean="0"/>
              <a:t>PUOLISOILLA SOPIMUSVAPAUS</a:t>
            </a:r>
          </a:p>
          <a:p>
            <a:r>
              <a:rPr lang="fi-FI" sz="2400" dirty="0" smtClean="0"/>
              <a:t>HE VOIVAT TEHDÄ ENNEN AVIOLIITTOA TAI SEN AIKANA AVIOEHTOSOPIMUKSEN AVIO-OIKEUDEN RAJOITTAISESTA</a:t>
            </a:r>
          </a:p>
          <a:p>
            <a:r>
              <a:rPr lang="fi-FI" sz="2400" dirty="0" smtClean="0"/>
              <a:t>AVIO-OIKEUDESTA VAPAAKSI MÄÄRÄTTY OMAISUUS JÄÄ OSITUKSESSA TASINKOLASKELMAN ULKOPUOLELLE</a:t>
            </a:r>
          </a:p>
          <a:p>
            <a:pPr marL="114300" indent="0">
              <a:buNone/>
            </a:pPr>
            <a:r>
              <a:rPr lang="fi-FI" sz="2400" dirty="0" smtClean="0"/>
              <a:t>	- JOS AVIO-OIKEUS MOLEMMIN PUOLIN KOKONAAN 	POISTETTU, SUORITETAAN OMAISUUDEN EROTTELU</a:t>
            </a:r>
            <a:endParaRPr lang="fi-FI" sz="2400" dirty="0"/>
          </a:p>
          <a:p>
            <a:pPr marL="114300" indent="0">
              <a:buNone/>
            </a:pPr>
            <a:r>
              <a:rPr lang="fi-FI" sz="2400" dirty="0"/>
              <a:t>	</a:t>
            </a:r>
            <a:r>
              <a:rPr lang="fi-FI" sz="2400" dirty="0" smtClean="0"/>
              <a:t>- KUMPIKIN PITÄÄ OMANSA</a:t>
            </a:r>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13</a:t>
            </a:fld>
            <a:endParaRPr lang="fi-FI"/>
          </a:p>
        </p:txBody>
      </p:sp>
    </p:spTree>
    <p:extLst>
      <p:ext uri="{BB962C8B-B14F-4D97-AF65-F5344CB8AC3E}">
        <p14:creationId xmlns:p14="http://schemas.microsoft.com/office/powerpoint/2010/main" val="3142028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AVIOEHTOSOPIMUS</a:t>
            </a:r>
            <a:endParaRPr lang="fi-FI" dirty="0"/>
          </a:p>
        </p:txBody>
      </p:sp>
      <p:sp>
        <p:nvSpPr>
          <p:cNvPr id="3" name="Sisällön paikkamerkki 2"/>
          <p:cNvSpPr>
            <a:spLocks noGrp="1"/>
          </p:cNvSpPr>
          <p:nvPr>
            <p:ph idx="1"/>
          </p:nvPr>
        </p:nvSpPr>
        <p:spPr/>
        <p:txBody>
          <a:bodyPr/>
          <a:lstStyle/>
          <a:p>
            <a:r>
              <a:rPr lang="fi-FI" dirty="0" smtClean="0"/>
              <a:t>ON SOPIMUS</a:t>
            </a:r>
          </a:p>
          <a:p>
            <a:r>
              <a:rPr lang="fi-FI" dirty="0" smtClean="0"/>
              <a:t>ENNEN AVIOL. TAI SEN AIKANA</a:t>
            </a:r>
          </a:p>
          <a:p>
            <a:r>
              <a:rPr lang="fi-FI" dirty="0" smtClean="0"/>
              <a:t>MÄÄRÄMUOTOINEN: OLTAVA PÄIVÄTTY, ALLEKIRJOITETTU JA KAHDEN ESTEETTÖMÄN TODISTAJAN OIKEAKSI TODISTAMA</a:t>
            </a:r>
          </a:p>
          <a:p>
            <a:endParaRPr lang="fi-FI" dirty="0"/>
          </a:p>
          <a:p>
            <a:r>
              <a:rPr lang="fi-FI" dirty="0" smtClean="0"/>
              <a:t>MUUTOIN SISÄLTÖ VAPAAMUOTOINEN:</a:t>
            </a:r>
          </a:p>
          <a:p>
            <a:r>
              <a:rPr lang="fi-FI" dirty="0" smtClean="0"/>
              <a:t>VOI OLLA YKSIPUOLINEN, MOLEMMINPUOLINEN, HEILLÄ OLEVAAN TAI TULEVAAN OMAISUUTEEN.. </a:t>
            </a:r>
          </a:p>
          <a:p>
            <a:r>
              <a:rPr lang="fi-FI" dirty="0" smtClean="0"/>
              <a:t>MAHDOLLISTA MYÖS VAIN ERON VARALTA: KKO 2000:100</a:t>
            </a:r>
          </a:p>
          <a:p>
            <a:endParaRPr lang="fi-FI" dirty="0"/>
          </a:p>
          <a:p>
            <a:r>
              <a:rPr lang="fi-FI" dirty="0" smtClean="0"/>
              <a:t>MAHDOLLISTA MUUTTAA VAIN UUDELLA AVIOEHTOSOPIMUKSELLA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14</a:t>
            </a:fld>
            <a:endParaRPr lang="fi-FI"/>
          </a:p>
        </p:txBody>
      </p:sp>
    </p:spTree>
    <p:extLst>
      <p:ext uri="{BB962C8B-B14F-4D97-AF65-F5344CB8AC3E}">
        <p14:creationId xmlns:p14="http://schemas.microsoft.com/office/powerpoint/2010/main" val="36860329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EI AVIO-OIKEUTTA:</a:t>
            </a:r>
            <a:endParaRPr lang="fi-FI" dirty="0"/>
          </a:p>
        </p:txBody>
      </p:sp>
      <p:sp>
        <p:nvSpPr>
          <p:cNvPr id="3" name="Sisällön paikkamerkki 2"/>
          <p:cNvSpPr>
            <a:spLocks noGrp="1"/>
          </p:cNvSpPr>
          <p:nvPr>
            <p:ph idx="1"/>
          </p:nvPr>
        </p:nvSpPr>
        <p:spPr/>
        <p:txBody>
          <a:bodyPr/>
          <a:lstStyle/>
          <a:p>
            <a:r>
              <a:rPr lang="fi-FI" dirty="0" smtClean="0"/>
              <a:t>LUOVUTUSKELVOTTOMAT OIKEUDET (MM. TEKIJÄNOIKEUS, LUVAT..) AVIO-OIKEUTTA SOVELLETAAN VAIN RAJOITETUSTI</a:t>
            </a:r>
          </a:p>
          <a:p>
            <a:endParaRPr lang="fi-FI" dirty="0" smtClean="0"/>
          </a:p>
          <a:p>
            <a:r>
              <a:rPr lang="fi-FI" dirty="0" smtClean="0"/>
              <a:t>PERITTÄVÄ VOI MÄÄRÄTÄ TESTAMENTISSA TAI LAHJAKIRJASSA ETTEI PUOLISOLLA OLE AVIO-OIKEUTTA</a:t>
            </a:r>
          </a:p>
          <a:p>
            <a:endParaRPr lang="fi-FI" dirty="0"/>
          </a:p>
          <a:p>
            <a:r>
              <a:rPr lang="fi-FI" dirty="0" smtClean="0"/>
              <a:t>SURROGAATTI; JOS OMAISUUS VAIHTUU TOISEKSI, SIJAANTULLUT OMAISUUS SÄILYY SAMANLUONTOISENA ELI AVIO-OIKEUDESTA VAPAANA JOS PYSTYTÄÄN OSOITTAMAAN ETTÄ ESINE ON ALKUPER. SIJAAN TULLUT</a:t>
            </a:r>
          </a:p>
          <a:p>
            <a:r>
              <a:rPr lang="fi-FI" dirty="0" smtClean="0"/>
              <a:t>TUOTTO –MYÖS AVIO-OIKEUDESTA VAPAAN OMAISUUDEN –ON AVIO-OIKEUDEN ALAISTA ELLEI TOISIN SOVITTU</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15</a:t>
            </a:fld>
            <a:endParaRPr lang="fi-FI"/>
          </a:p>
        </p:txBody>
      </p:sp>
    </p:spTree>
    <p:extLst>
      <p:ext uri="{BB962C8B-B14F-4D97-AF65-F5344CB8AC3E}">
        <p14:creationId xmlns:p14="http://schemas.microsoft.com/office/powerpoint/2010/main" val="3379395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OSITUKSEN SOVITTELU</a:t>
            </a:r>
            <a:endParaRPr lang="fi-FI" dirty="0"/>
          </a:p>
        </p:txBody>
      </p:sp>
      <p:sp>
        <p:nvSpPr>
          <p:cNvPr id="3" name="Sisällön paikkamerkki 2"/>
          <p:cNvSpPr>
            <a:spLocks noGrp="1"/>
          </p:cNvSpPr>
          <p:nvPr>
            <p:ph idx="1"/>
          </p:nvPr>
        </p:nvSpPr>
        <p:spPr/>
        <p:txBody>
          <a:bodyPr/>
          <a:lstStyle/>
          <a:p>
            <a:pPr marL="114300" lvl="0" indent="0">
              <a:buClr>
                <a:srgbClr val="A9A57C"/>
              </a:buClr>
              <a:buNone/>
            </a:pPr>
            <a:endParaRPr lang="fi-FI" dirty="0">
              <a:solidFill>
                <a:srgbClr val="2F2B20"/>
              </a:solidFill>
            </a:endParaRPr>
          </a:p>
          <a:p>
            <a:pPr lvl="0">
              <a:buClr>
                <a:srgbClr val="A9A57C"/>
              </a:buClr>
            </a:pPr>
            <a:r>
              <a:rPr lang="fi-FI" sz="2400" dirty="0">
                <a:solidFill>
                  <a:srgbClr val="2F2B20"/>
                </a:solidFill>
              </a:rPr>
              <a:t>PÄÄSÄÄNTÖNÄ OSITUKSESSA AVIO-OIKEUDENALAISEN OMAISUUDEN PUOLITTAMINEN, POIKKEUKSENA OSITUKSEN/EROTTELUN SOVITTELU</a:t>
            </a:r>
          </a:p>
          <a:p>
            <a:endParaRPr lang="fi-FI" sz="2400" dirty="0" smtClean="0"/>
          </a:p>
          <a:p>
            <a:r>
              <a:rPr lang="fi-FI" sz="2400" dirty="0" smtClean="0"/>
              <a:t>OSITUSTA VOIDAAN SOVITELLA JOS SE JOHTAISI KOHTUUTTOMAAN LOPPUTULOKSEEN TAI TUOTTAISI TOISELLE OSAP. PERUSTEETONTA ETUA</a:t>
            </a:r>
          </a:p>
          <a:p>
            <a:pPr lvl="1"/>
            <a:r>
              <a:rPr lang="fi-FI" sz="2400" dirty="0" smtClean="0"/>
              <a:t>PITKÄ LIITTO JA AVIOEHTO, TAI LYHYT LIITTO JA AVIO-OIKEUS..</a:t>
            </a:r>
            <a:endParaRPr lang="fi-FI" sz="2400"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16</a:t>
            </a:fld>
            <a:endParaRPr lang="fi-FI"/>
          </a:p>
        </p:txBody>
      </p:sp>
    </p:spTree>
    <p:extLst>
      <p:ext uri="{BB962C8B-B14F-4D97-AF65-F5344CB8AC3E}">
        <p14:creationId xmlns:p14="http://schemas.microsoft.com/office/powerpoint/2010/main" val="39115725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PUOLISOIDEN VÄLISET OIKEUSTOIMET</a:t>
            </a:r>
            <a:endParaRPr lang="fi-FI" sz="4000" dirty="0"/>
          </a:p>
        </p:txBody>
      </p:sp>
      <p:sp>
        <p:nvSpPr>
          <p:cNvPr id="3" name="Sisällön paikkamerkki 2"/>
          <p:cNvSpPr>
            <a:spLocks noGrp="1"/>
          </p:cNvSpPr>
          <p:nvPr>
            <p:ph idx="1"/>
          </p:nvPr>
        </p:nvSpPr>
        <p:spPr/>
        <p:txBody>
          <a:bodyPr/>
          <a:lstStyle/>
          <a:p>
            <a:r>
              <a:rPr lang="fi-FI" dirty="0" smtClean="0"/>
              <a:t>LAHJOITUKSET PUOLISOIDEN VÄLILLÄ MAHDOLLISIA</a:t>
            </a:r>
          </a:p>
          <a:p>
            <a:r>
              <a:rPr lang="fi-FI" dirty="0" smtClean="0"/>
              <a:t>OMAISUUDEN SIIRTO NORMAALIIN TAPAAN: IRTAIMEN KOHDALLA RIITTÄÄ HALLINNAN SIIRTO</a:t>
            </a:r>
          </a:p>
          <a:p>
            <a:r>
              <a:rPr lang="fi-FI" dirty="0" smtClean="0"/>
              <a:t>KIRJAAMISKELPOISTEN VARALLISUUSOIKEUKSIEN OSALTA KIRJAUS</a:t>
            </a:r>
          </a:p>
          <a:p>
            <a:pPr marL="114300" indent="0">
              <a:buNone/>
            </a:pPr>
            <a:endParaRPr lang="fi-FI" dirty="0" smtClean="0"/>
          </a:p>
          <a:p>
            <a:r>
              <a:rPr lang="fi-FI" dirty="0" smtClean="0"/>
              <a:t>EI EDELLYTETÄ ERITYISTÄ REKISTERÖINTIÄ MUTTA SE TOIMII NÄYTTÖNÄ JA OSOITTAA HALLINNAN SIIRRON</a:t>
            </a:r>
          </a:p>
          <a:p>
            <a:r>
              <a:rPr lang="fi-FI" dirty="0" smtClean="0"/>
              <a:t>LAHJALUPAUSLAKI JA AL: SÄÄNTELEE REKISTERÖINTIVELVOLLISUUDESTA, SE LUO PÄTEVYYDEN SUHTEESSA VELKOJIIN</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17</a:t>
            </a:fld>
            <a:endParaRPr lang="fi-FI"/>
          </a:p>
        </p:txBody>
      </p:sp>
    </p:spTree>
    <p:extLst>
      <p:ext uri="{BB962C8B-B14F-4D97-AF65-F5344CB8AC3E}">
        <p14:creationId xmlns:p14="http://schemas.microsoft.com/office/powerpoint/2010/main" val="33548181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VALLINNANRAJOITUKSET</a:t>
            </a:r>
            <a:endParaRPr lang="fi-FI" dirty="0"/>
          </a:p>
        </p:txBody>
      </p:sp>
      <p:sp>
        <p:nvSpPr>
          <p:cNvPr id="3" name="Sisällön paikkamerkki 2"/>
          <p:cNvSpPr>
            <a:spLocks noGrp="1"/>
          </p:cNvSpPr>
          <p:nvPr>
            <p:ph idx="1"/>
          </p:nvPr>
        </p:nvSpPr>
        <p:spPr/>
        <p:txBody>
          <a:bodyPr/>
          <a:lstStyle/>
          <a:p>
            <a:r>
              <a:rPr lang="fi-FI" dirty="0" smtClean="0"/>
              <a:t>VAIKKA PUOLISOILLA OMAISUUDEN ERILLISYYDEN PERIAATE, EI VOI TOIMIA YKSIN PERHEEN ETUJEN VASTAISESTI VAIKKA OMISTAISI YKSIN ESINEEN</a:t>
            </a:r>
          </a:p>
          <a:p>
            <a:r>
              <a:rPr lang="fi-FI" dirty="0" smtClean="0"/>
              <a:t>KESKEINEN SUOJAN KOHDE: PERHEEN KOTINA PÄÄASIALL. KÄYTETTÄVÄKSI TARKOITETTU ASUNTO (JURIDISESTA MUODOSTA RIIPPUMATTA, YHTÄLAILLA KIINTEISTÖ KUIN ASOY, VUOKRA-ASUNTO..) </a:t>
            </a:r>
          </a:p>
          <a:p>
            <a:endParaRPr lang="fi-FI" dirty="0" smtClean="0"/>
          </a:p>
          <a:p>
            <a:r>
              <a:rPr lang="fi-FI" dirty="0" smtClean="0"/>
              <a:t>KÄYTTÖÄ RAJOITTAVIIN OIKEUSTOIMIIN TOISEN PUOLISON SUOSTUMUS!</a:t>
            </a:r>
          </a:p>
          <a:p>
            <a:pPr lvl="1"/>
            <a:r>
              <a:rPr lang="fi-FI" dirty="0" smtClean="0"/>
              <a:t>VOI PANTATA JA KIINNITTÄÄ KOSKA EI RAJ.KÄYTTÖÄ</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18</a:t>
            </a:fld>
            <a:endParaRPr lang="fi-FI"/>
          </a:p>
        </p:txBody>
      </p:sp>
    </p:spTree>
    <p:extLst>
      <p:ext uri="{BB962C8B-B14F-4D97-AF65-F5344CB8AC3E}">
        <p14:creationId xmlns:p14="http://schemas.microsoft.com/office/powerpoint/2010/main" val="16588404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VELAT JA VELKAVASTUU</a:t>
            </a:r>
            <a:endParaRPr lang="fi-FI" dirty="0"/>
          </a:p>
        </p:txBody>
      </p:sp>
      <p:sp>
        <p:nvSpPr>
          <p:cNvPr id="3" name="Sisällön paikkamerkki 2"/>
          <p:cNvSpPr>
            <a:spLocks noGrp="1"/>
          </p:cNvSpPr>
          <p:nvPr>
            <p:ph idx="1"/>
          </p:nvPr>
        </p:nvSpPr>
        <p:spPr/>
        <p:txBody>
          <a:bodyPr/>
          <a:lstStyle/>
          <a:p>
            <a:r>
              <a:rPr lang="fi-FI" dirty="0" smtClean="0"/>
              <a:t>OMAISUUDEN ERILLISYYDEN P.A, SITÄ TÄYDENTÄÄ VELKOJEN ERILLISYYDEN PERIAATE</a:t>
            </a:r>
          </a:p>
          <a:p>
            <a:r>
              <a:rPr lang="fi-FI" dirty="0"/>
              <a:t>AL 52 § Kumpikin puoliso vastaa yksin siitä velasta, minkä hän on tehnyt ennen avioliittoa tai sen aikana</a:t>
            </a:r>
            <a:r>
              <a:rPr lang="fi-FI" dirty="0" smtClean="0"/>
              <a:t>.</a:t>
            </a:r>
          </a:p>
          <a:p>
            <a:pPr marL="114300" indent="0">
              <a:buNone/>
            </a:pPr>
            <a:endParaRPr lang="fi-FI" dirty="0" smtClean="0"/>
          </a:p>
          <a:p>
            <a:pPr marL="114300" indent="0">
              <a:buNone/>
            </a:pPr>
            <a:r>
              <a:rPr lang="fi-FI" dirty="0" smtClean="0"/>
              <a:t>POIKKEUS: </a:t>
            </a:r>
            <a:endParaRPr lang="fi-FI" dirty="0"/>
          </a:p>
          <a:p>
            <a:r>
              <a:rPr lang="fi-FI" dirty="0"/>
              <a:t>Velasta, jonka jompikumpi puoliso on tehnyt perheen elatusta varten, vastaavat kuitenkin puolisot kumpikin omasta ja toisensa puolesta</a:t>
            </a:r>
            <a:r>
              <a:rPr lang="fi-FI" dirty="0" smtClean="0"/>
              <a:t>.</a:t>
            </a:r>
          </a:p>
          <a:p>
            <a:pPr lvl="1"/>
            <a:r>
              <a:rPr lang="fi-FI" dirty="0" smtClean="0"/>
              <a:t>TÄLLAISIA OVAT MM. PUHELIN- SÄHKÖLASKUT, VUOKRAT..</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19</a:t>
            </a:fld>
            <a:endParaRPr lang="fi-FI"/>
          </a:p>
        </p:txBody>
      </p:sp>
    </p:spTree>
    <p:extLst>
      <p:ext uri="{BB962C8B-B14F-4D97-AF65-F5344CB8AC3E}">
        <p14:creationId xmlns:p14="http://schemas.microsoft.com/office/powerpoint/2010/main" val="1337796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a:t>
            </a:fld>
            <a:endParaRPr lang="fi-FI"/>
          </a:p>
        </p:txBody>
      </p:sp>
    </p:spTree>
    <p:extLst>
      <p:ext uri="{BB962C8B-B14F-4D97-AF65-F5344CB8AC3E}">
        <p14:creationId xmlns:p14="http://schemas.microsoft.com/office/powerpoint/2010/main" val="17272373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VELAT JA VELKAVASTUU</a:t>
            </a:r>
            <a:endParaRPr lang="fi-FI" dirty="0"/>
          </a:p>
        </p:txBody>
      </p:sp>
      <p:sp>
        <p:nvSpPr>
          <p:cNvPr id="3" name="Sisällön paikkamerkki 2"/>
          <p:cNvSpPr>
            <a:spLocks noGrp="1"/>
          </p:cNvSpPr>
          <p:nvPr>
            <p:ph idx="1"/>
          </p:nvPr>
        </p:nvSpPr>
        <p:spPr/>
        <p:txBody>
          <a:bodyPr/>
          <a:lstStyle/>
          <a:p>
            <a:r>
              <a:rPr lang="fi-FI" dirty="0" smtClean="0"/>
              <a:t>PUOLISOT VOIVAT TEHDÄ MYÖS YHTEISTÄ VELKAA, VASTAAVAT YHDESSÄ. VELKOJA VOI PERIÄ KUMMALTA TAHANSA</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20</a:t>
            </a:fld>
            <a:endParaRPr lang="fi-FI"/>
          </a:p>
        </p:txBody>
      </p:sp>
    </p:spTree>
    <p:extLst>
      <p:ext uri="{BB962C8B-B14F-4D97-AF65-F5344CB8AC3E}">
        <p14:creationId xmlns:p14="http://schemas.microsoft.com/office/powerpoint/2010/main" val="17050562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OSITUS</a:t>
            </a:r>
            <a:endParaRPr lang="fi-FI" dirty="0"/>
          </a:p>
        </p:txBody>
      </p:sp>
      <p:sp>
        <p:nvSpPr>
          <p:cNvPr id="3" name="Sisällön paikkamerkki 2"/>
          <p:cNvSpPr>
            <a:spLocks noGrp="1"/>
          </p:cNvSpPr>
          <p:nvPr>
            <p:ph idx="1"/>
          </p:nvPr>
        </p:nvSpPr>
        <p:spPr/>
        <p:txBody>
          <a:bodyPr>
            <a:normAutofit lnSpcReduction="10000"/>
          </a:bodyPr>
          <a:lstStyle/>
          <a:p>
            <a:r>
              <a:rPr lang="fi-FI" dirty="0" smtClean="0"/>
              <a:t>AVIOVARALLISUUSSUHDE PURETAAN OSITUKSELLA</a:t>
            </a:r>
          </a:p>
          <a:p>
            <a:r>
              <a:rPr lang="fi-FI" dirty="0" smtClean="0"/>
              <a:t>KAKSIOSITUSPERUSTETTA: AVIOERO JA PUOLISON KUOLEMA</a:t>
            </a:r>
          </a:p>
          <a:p>
            <a:r>
              <a:rPr lang="fi-FI" dirty="0" smtClean="0"/>
              <a:t>OSITUSPERUSTEEN SYNTYHETKI OSOITTAA AVIOVARALL.SUHTEEN KATKEAMISHETKEN</a:t>
            </a:r>
          </a:p>
          <a:p>
            <a:endParaRPr lang="fi-FI" dirty="0"/>
          </a:p>
          <a:p>
            <a:r>
              <a:rPr lang="fi-FI" dirty="0" smtClean="0"/>
              <a:t>HUOM: OSITUSPERUSTEEN SYNTYHETKI MÄÄRITTÄÄ OSITUKSEN PIIRIIN KUULUVAN OMAISUUDEN, MUTTA TOIMITTAMISHETKI MÄÄRITTÄÄ SEN ARVON (=KÄYPÄ ARVO)</a:t>
            </a:r>
          </a:p>
          <a:p>
            <a:endParaRPr lang="fi-FI" dirty="0"/>
          </a:p>
          <a:p>
            <a:r>
              <a:rPr lang="fi-FI" dirty="0" smtClean="0"/>
              <a:t>SOPIMUSOSITUS TAI PESÄNJAKAJAN TEKEMÄ TOIMITUSOSITUS</a:t>
            </a:r>
          </a:p>
          <a:p>
            <a:r>
              <a:rPr lang="fi-FI" dirty="0" smtClean="0"/>
              <a:t>SOPIMUSOSITUKSESSA KIRJALLINEN OSITUSKIRJA, ALLEKIRJOITUS JA KAKSI TODISTAJAA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21</a:t>
            </a:fld>
            <a:endParaRPr lang="fi-FI"/>
          </a:p>
        </p:txBody>
      </p:sp>
    </p:spTree>
    <p:extLst>
      <p:ext uri="{BB962C8B-B14F-4D97-AF65-F5344CB8AC3E}">
        <p14:creationId xmlns:p14="http://schemas.microsoft.com/office/powerpoint/2010/main" val="25103847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NETTOPERIAATE JA VASTIKE</a:t>
            </a:r>
            <a:endParaRPr lang="fi-FI" dirty="0"/>
          </a:p>
        </p:txBody>
      </p:sp>
      <p:sp>
        <p:nvSpPr>
          <p:cNvPr id="3" name="Sisällön paikkamerkki 2"/>
          <p:cNvSpPr>
            <a:spLocks noGrp="1"/>
          </p:cNvSpPr>
          <p:nvPr>
            <p:ph idx="1"/>
          </p:nvPr>
        </p:nvSpPr>
        <p:spPr/>
        <p:txBody>
          <a:bodyPr/>
          <a:lstStyle/>
          <a:p>
            <a:r>
              <a:rPr lang="fi-FI" dirty="0" smtClean="0"/>
              <a:t>OSITUS ON VAIN LASKENNALLINEN TOIMITUS, MUTTA VELAT ON KATETTAVA</a:t>
            </a:r>
          </a:p>
          <a:p>
            <a:r>
              <a:rPr lang="fi-FI" dirty="0" smtClean="0"/>
              <a:t>OSITUSPERUSTEEN SYNTYHETKEN MUKAISET VELAT VÄHENNETÄÄN VAROISTA</a:t>
            </a:r>
          </a:p>
          <a:p>
            <a:r>
              <a:rPr lang="fi-FI" dirty="0" smtClean="0"/>
              <a:t>TÄMÄ ON NETTOPERIAATE: PUOLISON AVIO-OIKEUS VÄISTYY TOISEN PUOLISON VELKOJEN EDESSÖ</a:t>
            </a:r>
          </a:p>
          <a:p>
            <a:endParaRPr lang="fi-FI" dirty="0"/>
          </a:p>
          <a:p>
            <a:r>
              <a:rPr lang="fi-FI" dirty="0" smtClean="0"/>
              <a:t>VASTIKESÄÄNTELY: JOS PUOLISO ON OLOIHINSA SOPIMATTOMALLA MENETTELYLLÄ AIH. AVIO-OIKEUDEN ALAISEN OMAISUUDEN OLENNAISEN VÄHENTYMISEN, TOINEN P VOI OLLA OIKEUTETTU VASTIKKEESEEN (AL 94 §)</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22</a:t>
            </a:fld>
            <a:endParaRPr lang="fi-FI"/>
          </a:p>
        </p:txBody>
      </p:sp>
    </p:spTree>
    <p:extLst>
      <p:ext uri="{BB962C8B-B14F-4D97-AF65-F5344CB8AC3E}">
        <p14:creationId xmlns:p14="http://schemas.microsoft.com/office/powerpoint/2010/main" val="30167300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OSITUSLASKELMAN PERUSTEELLA TASINKOA SAAVA EI VOI VAATIA MITÄÄN TIETTYÄ OMAISUUTTA ITSELLEEN</a:t>
            </a:r>
          </a:p>
          <a:p>
            <a:r>
              <a:rPr lang="fi-FI" dirty="0" smtClean="0"/>
              <a:t>VAIN OMAT TYÖVÄLINEET VOI VAATIA</a:t>
            </a:r>
          </a:p>
          <a:p>
            <a:r>
              <a:rPr lang="fi-FI" dirty="0" smtClean="0"/>
              <a:t>ASUMISOIKEUSASUNNOT POIKKEUS JOS TASINKOA SAAVA TARVITSEE ASUNTOA ENEMMÄN</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23</a:t>
            </a:fld>
            <a:endParaRPr lang="fi-FI"/>
          </a:p>
        </p:txBody>
      </p:sp>
    </p:spTree>
    <p:extLst>
      <p:ext uri="{BB962C8B-B14F-4D97-AF65-F5344CB8AC3E}">
        <p14:creationId xmlns:p14="http://schemas.microsoft.com/office/powerpoint/2010/main" val="10160527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YHTEISELÄMÄN LOPETTAMINEN</a:t>
            </a:r>
            <a:endParaRPr lang="fi-FI" sz="4000" dirty="0"/>
          </a:p>
        </p:txBody>
      </p:sp>
      <p:sp>
        <p:nvSpPr>
          <p:cNvPr id="3" name="Sisällön paikkamerkki 2"/>
          <p:cNvSpPr>
            <a:spLocks noGrp="1"/>
          </p:cNvSpPr>
          <p:nvPr>
            <p:ph idx="1"/>
          </p:nvPr>
        </p:nvSpPr>
        <p:spPr/>
        <p:txBody>
          <a:bodyPr/>
          <a:lstStyle/>
          <a:p>
            <a:r>
              <a:rPr lang="fi-FI" dirty="0"/>
              <a:t>AL 24 §  Tuomioistuin voi </a:t>
            </a:r>
            <a:r>
              <a:rPr lang="fi-FI" dirty="0" smtClean="0"/>
              <a:t>hakemuksesta</a:t>
            </a:r>
            <a:r>
              <a:rPr lang="fi-FI" dirty="0"/>
              <a:t>:</a:t>
            </a:r>
          </a:p>
          <a:p>
            <a:r>
              <a:rPr lang="fi-FI" dirty="0"/>
              <a:t>1) päättää, että se puolisoista, joka on enemmän asunnon tarpeessa, saa jäädä asumaan yhteiseen kotiin;</a:t>
            </a:r>
          </a:p>
          <a:p>
            <a:r>
              <a:rPr lang="fi-FI" dirty="0"/>
              <a:t>2) velvoittaa toisen puolison muuttamaan yhteisestä kodista; ja</a:t>
            </a:r>
          </a:p>
          <a:p>
            <a:r>
              <a:rPr lang="fi-FI" dirty="0"/>
              <a:t>3) oikeuttaa puolison käyttämään sellaista toiselle puolisolle kuuluvaa irtainta omaisuutta, joka kuuluu puolisoiden yhteisesti käytettäväksi tarkoitettuun asuntoirtaimistoon taikka on puolison työväline tai tarkoitettu puolison tai lasten henkilökohtaista käyttöä varten</a:t>
            </a:r>
          </a:p>
          <a:p>
            <a:endParaRPr lang="fi-FI" dirty="0" smtClean="0"/>
          </a:p>
          <a:p>
            <a:pPr lvl="0">
              <a:buClr>
                <a:srgbClr val="A9A57C"/>
              </a:buClr>
            </a:pPr>
            <a:r>
              <a:rPr lang="fi-FI" dirty="0">
                <a:solidFill>
                  <a:srgbClr val="2F2B20"/>
                </a:solidFill>
              </a:rPr>
              <a:t>AL </a:t>
            </a:r>
            <a:r>
              <a:rPr lang="fi-FI" b="1" dirty="0">
                <a:solidFill>
                  <a:srgbClr val="2F2B20"/>
                </a:solidFill>
              </a:rPr>
              <a:t>EI KOSKE </a:t>
            </a:r>
            <a:r>
              <a:rPr lang="fi-FI" dirty="0">
                <a:solidFill>
                  <a:srgbClr val="2F2B20"/>
                </a:solidFill>
              </a:rPr>
              <a:t>AVOPUOLISOITA! VAIN AVIOP.</a:t>
            </a:r>
          </a:p>
          <a:p>
            <a:pPr marL="114300" indent="0">
              <a:buNone/>
            </a:pP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24</a:t>
            </a:fld>
            <a:endParaRPr lang="fi-FI"/>
          </a:p>
        </p:txBody>
      </p:sp>
    </p:spTree>
    <p:extLst>
      <p:ext uri="{BB962C8B-B14F-4D97-AF65-F5344CB8AC3E}">
        <p14:creationId xmlns:p14="http://schemas.microsoft.com/office/powerpoint/2010/main" val="11790139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ELATUS AVIOERON JÄLKEEN</a:t>
            </a:r>
            <a:endParaRPr lang="fi-FI" sz="4000" dirty="0"/>
          </a:p>
        </p:txBody>
      </p:sp>
      <p:sp>
        <p:nvSpPr>
          <p:cNvPr id="3" name="Sisällön paikkamerkki 2"/>
          <p:cNvSpPr>
            <a:spLocks noGrp="1"/>
          </p:cNvSpPr>
          <p:nvPr>
            <p:ph idx="1"/>
          </p:nvPr>
        </p:nvSpPr>
        <p:spPr/>
        <p:txBody>
          <a:bodyPr/>
          <a:lstStyle/>
          <a:p>
            <a:endParaRPr lang="fi-FI" dirty="0" smtClean="0"/>
          </a:p>
          <a:p>
            <a:r>
              <a:rPr lang="fi-FI" dirty="0" smtClean="0"/>
              <a:t>AL 48 § MUKAAN ELATUSAVUN SUORITTAMISEN EHDOTTOMANA EDELLYTYKSENÖ ON PUOLISON ELATUKSEN </a:t>
            </a:r>
            <a:r>
              <a:rPr lang="fi-FI" b="1" dirty="0" smtClean="0"/>
              <a:t>TARVE JA</a:t>
            </a:r>
          </a:p>
          <a:p>
            <a:r>
              <a:rPr lang="fi-FI" dirty="0" smtClean="0"/>
              <a:t>ELATUSAVUN MÄÄRÄÄMINEN ON ELATUSVELVOLLISEN MAKSUKYKYYN JA UIHIN NÄHDEN </a:t>
            </a:r>
            <a:r>
              <a:rPr lang="fi-FI" b="1" dirty="0" smtClean="0"/>
              <a:t>KOHTUULLISTA</a:t>
            </a:r>
            <a:endParaRPr lang="fi-FI" b="1"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25</a:t>
            </a:fld>
            <a:endParaRPr lang="fi-FI"/>
          </a:p>
        </p:txBody>
      </p:sp>
    </p:spTree>
    <p:extLst>
      <p:ext uri="{BB962C8B-B14F-4D97-AF65-F5344CB8AC3E}">
        <p14:creationId xmlns:p14="http://schemas.microsoft.com/office/powerpoint/2010/main" val="10016744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OSITUKSEN SOVITTELU</a:t>
            </a:r>
            <a:endParaRPr lang="fi-FI" dirty="0"/>
          </a:p>
        </p:txBody>
      </p:sp>
      <p:sp>
        <p:nvSpPr>
          <p:cNvPr id="3" name="Sisällön paikkamerkki 2"/>
          <p:cNvSpPr>
            <a:spLocks noGrp="1"/>
          </p:cNvSpPr>
          <p:nvPr>
            <p:ph idx="1"/>
          </p:nvPr>
        </p:nvSpPr>
        <p:spPr/>
        <p:txBody>
          <a:bodyPr/>
          <a:lstStyle/>
          <a:p>
            <a:r>
              <a:rPr lang="fi-FI" dirty="0" smtClean="0"/>
              <a:t>OSITUKSEN MOITEAIKA 6KK TAI VOI HETI ILMOITTAA HYVÄKSYVÄNSÄ</a:t>
            </a:r>
          </a:p>
          <a:p>
            <a:r>
              <a:rPr lang="fi-FI" dirty="0" smtClean="0"/>
              <a:t>AVIO-OIKEUTTA EI OLE OSITUKSEN TOIMITTAMISEN JÄLKEEN</a:t>
            </a:r>
          </a:p>
          <a:p>
            <a:r>
              <a:rPr lang="fi-FI" dirty="0" smtClean="0"/>
              <a:t>JOS AVIO-OIKEUS HALUTAAN PALAUTTAA, SE TEHDÄÄN AVIOEHTOSOPIMUKSEN MUODOSSA</a:t>
            </a:r>
          </a:p>
          <a:p>
            <a:endParaRPr lang="fi-FI" dirty="0"/>
          </a:p>
          <a:p>
            <a:r>
              <a:rPr lang="fi-FI" dirty="0" smtClean="0"/>
              <a:t>OSITUSTA JA AVIOEHTOA VOIDAAN SOVITELLA, </a:t>
            </a:r>
          </a:p>
          <a:p>
            <a:pPr lvl="1"/>
            <a:r>
              <a:rPr lang="fi-FI" dirty="0" smtClean="0"/>
              <a:t>AVIOEHDON SOVITTELU TEHDÄÄN OSITUKSEN YHTEYDESSÄ</a:t>
            </a:r>
          </a:p>
          <a:p>
            <a:pPr lvl="1"/>
            <a:r>
              <a:rPr lang="fi-FI" dirty="0" smtClean="0"/>
              <a:t>AVIOEHDON KOHTUULLISUUS ARVIOIDAAN OSITUSTOIMITUKSESSA</a:t>
            </a:r>
          </a:p>
          <a:p>
            <a:pPr lvl="1"/>
            <a:r>
              <a:rPr lang="fi-FI" dirty="0" smtClean="0"/>
              <a:t>EI ERILLISKANNETTA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26</a:t>
            </a:fld>
            <a:endParaRPr lang="fi-FI"/>
          </a:p>
        </p:txBody>
      </p:sp>
    </p:spTree>
    <p:extLst>
      <p:ext uri="{BB962C8B-B14F-4D97-AF65-F5344CB8AC3E}">
        <p14:creationId xmlns:p14="http://schemas.microsoft.com/office/powerpoint/2010/main" val="40291038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OSITUS JA SEN SOVITTELU</a:t>
            </a:r>
            <a:endParaRPr lang="fi-FI" dirty="0"/>
          </a:p>
        </p:txBody>
      </p:sp>
      <p:sp>
        <p:nvSpPr>
          <p:cNvPr id="3" name="Sisällön paikkamerkki 2"/>
          <p:cNvSpPr>
            <a:spLocks noGrp="1"/>
          </p:cNvSpPr>
          <p:nvPr>
            <p:ph idx="1"/>
          </p:nvPr>
        </p:nvSpPr>
        <p:spPr/>
        <p:txBody>
          <a:bodyPr/>
          <a:lstStyle/>
          <a:p>
            <a:r>
              <a:rPr lang="fi-FI" dirty="0" smtClean="0"/>
              <a:t>PÄÄSÄÄNTÖNÄ AVIO-OIKEUDEN ALAISENOMAISUUDEN PUOLITTAMINEN JA JOS ON AVIOEHTO, SEN NOUDATTAMINEN</a:t>
            </a:r>
            <a:endParaRPr lang="fi-FI" dirty="0"/>
          </a:p>
          <a:p>
            <a:r>
              <a:rPr lang="fi-FI" dirty="0" smtClean="0"/>
              <a:t>OSITUKSEN SOVITTELU ON POIKKEUS, JOKA EDELL. SELVIÄ KOHTUUTTOMUUSTILANTEITA</a:t>
            </a:r>
          </a:p>
          <a:p>
            <a:r>
              <a:rPr lang="fi-FI" b="1" dirty="0"/>
              <a:t>103 b § </a:t>
            </a:r>
            <a:r>
              <a:rPr lang="fi-FI" dirty="0" smtClean="0"/>
              <a:t>Ositusta </a:t>
            </a:r>
            <a:r>
              <a:rPr lang="fi-FI" dirty="0"/>
              <a:t>voidaan sovitella, jos ositus muutoin johtaisi </a:t>
            </a:r>
            <a:r>
              <a:rPr lang="fi-FI" b="1" dirty="0"/>
              <a:t>kohtuuttomaan</a:t>
            </a:r>
            <a:r>
              <a:rPr lang="fi-FI" dirty="0"/>
              <a:t> lopputulokseen taikka siihen, että toinen puoliso saisi perusteettomasti taloudellista etua. Osituksen sovittelua harkittaessa on otettava erityisesti huomioon avioliiton kestoaika, puolisoiden toiminta yhteisen talouden hyväksi ja omaisuuden kartuttamiseksi ja säilyttämiseksi sekä muut näihin verrattavat puolisoiden taloutta koskevat seikat.</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27</a:t>
            </a:fld>
            <a:endParaRPr lang="fi-FI"/>
          </a:p>
        </p:txBody>
      </p:sp>
    </p:spTree>
    <p:extLst>
      <p:ext uri="{BB962C8B-B14F-4D97-AF65-F5344CB8AC3E}">
        <p14:creationId xmlns:p14="http://schemas.microsoft.com/office/powerpoint/2010/main" val="31268504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SOVITTELUN SISÄLTÖ</a:t>
            </a:r>
            <a:endParaRPr lang="fi-FI" dirty="0"/>
          </a:p>
        </p:txBody>
      </p:sp>
      <p:sp>
        <p:nvSpPr>
          <p:cNvPr id="3" name="Sisällön paikkamerkki 2"/>
          <p:cNvSpPr>
            <a:spLocks noGrp="1"/>
          </p:cNvSpPr>
          <p:nvPr>
            <p:ph idx="1"/>
          </p:nvPr>
        </p:nvSpPr>
        <p:spPr/>
        <p:txBody>
          <a:bodyPr/>
          <a:lstStyle/>
          <a:p>
            <a:r>
              <a:rPr lang="fi-FI" dirty="0"/>
              <a:t>Ositusta soviteltaessa voidaan määrätä:</a:t>
            </a:r>
          </a:p>
          <a:p>
            <a:pPr marL="114300" indent="0">
              <a:buNone/>
            </a:pPr>
            <a:r>
              <a:rPr lang="fi-FI" dirty="0"/>
              <a:t>1) että puoliso ei saa avio- oikeuden nojalla toisen puolison omaisuutta taikka että sanottua oikeutta rajoitetaan;</a:t>
            </a:r>
          </a:p>
          <a:p>
            <a:pPr marL="114300" indent="0">
              <a:buNone/>
            </a:pPr>
            <a:r>
              <a:rPr lang="fi-FI" dirty="0"/>
              <a:t>2) että tietty omaisuus, jonka puoliso on ansainnut tai saanut puolisoiden asuessa erillään tai joka puolisolla on ollut avioliittoon mentäessä taikka jonka puoliso on saanut avioliiton aikana perintönä, lahjana tai testamentin nojalla, on omaisuuden osituksessa kokonaan tai osaksi oleva omaisuutta, johon toisella puolisolla ei ole avio-oikeutta;</a:t>
            </a:r>
          </a:p>
          <a:p>
            <a:pPr marL="114300" indent="0">
              <a:buNone/>
            </a:pPr>
            <a:r>
              <a:rPr lang="fi-FI" dirty="0"/>
              <a:t>3) että omaisuus, johon toisella puolisolla ei avioehtosopimuksen nojalla ole avio- oikeutta, on omaisuuden osituksessa kokonaan tai osaksi oleva omaisuutta, johon toisella puolisolla on avio-oikeus.</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28</a:t>
            </a:fld>
            <a:endParaRPr lang="fi-FI"/>
          </a:p>
        </p:txBody>
      </p:sp>
    </p:spTree>
    <p:extLst>
      <p:ext uri="{BB962C8B-B14F-4D97-AF65-F5344CB8AC3E}">
        <p14:creationId xmlns:p14="http://schemas.microsoft.com/office/powerpoint/2010/main" val="11534167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AVIOVARALLISUUSSUHTEIDEN KANSAINVÄLINEN SÄÄNTELY</a:t>
            </a:r>
            <a:endParaRPr lang="fi-FI" sz="4000" dirty="0"/>
          </a:p>
        </p:txBody>
      </p:sp>
      <p:sp>
        <p:nvSpPr>
          <p:cNvPr id="3" name="Sisällön paikkamerkki 2"/>
          <p:cNvSpPr>
            <a:spLocks noGrp="1"/>
          </p:cNvSpPr>
          <p:nvPr>
            <p:ph idx="1"/>
          </p:nvPr>
        </p:nvSpPr>
        <p:spPr/>
        <p:txBody>
          <a:bodyPr/>
          <a:lstStyle/>
          <a:p>
            <a:r>
              <a:rPr lang="fi-FI" dirty="0" smtClean="0"/>
              <a:t>KV-YKSITYISOIKEUTTA</a:t>
            </a:r>
          </a:p>
          <a:p>
            <a:r>
              <a:rPr lang="fi-FI" dirty="0" smtClean="0"/>
              <a:t>MUISSA KUIN POHJOISMAISISSA SUHTEISSA: PÄÄSÄÄNTÖ ASUINMAAPERIAATE: SOVELL. SEN MAAN LAKIA JOHON PUOLISOT SOLMITTUAAN ENSIKSI ASETTUIVAT!</a:t>
            </a:r>
          </a:p>
          <a:p>
            <a:endParaRPr lang="fi-FI" dirty="0"/>
          </a:p>
          <a:p>
            <a:r>
              <a:rPr lang="fi-FI" dirty="0" smtClean="0"/>
              <a:t>POHJOISMAISSA ASUVIEN NÄIDEN MAIDEN KANSALAISTEN AVIOVARALL.SUHTEISIIN SOVELLETAAN POHJOISMAISTA AVIOLIITTOSOPIMUSTA (</a:t>
            </a:r>
            <a:r>
              <a:rPr lang="fi-FI" dirty="0" err="1" smtClean="0"/>
              <a:t>AvioK</a:t>
            </a:r>
            <a:r>
              <a:rPr lang="fi-FI" dirty="0" smtClean="0"/>
              <a:t>)</a:t>
            </a:r>
          </a:p>
          <a:p>
            <a:pPr lvl="1"/>
            <a:r>
              <a:rPr lang="fi-FI" dirty="0" smtClean="0"/>
              <a:t>SIINÄKIN ASUINMAAPERIAATE: JOHON ENSIKSI ASETTUIVAT. MUUTON JÄLKEEN SOVELTUVA LAKI MUUTTUU</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29</a:t>
            </a:fld>
            <a:endParaRPr lang="fi-FI"/>
          </a:p>
        </p:txBody>
      </p:sp>
    </p:spTree>
    <p:extLst>
      <p:ext uri="{BB962C8B-B14F-4D97-AF65-F5344CB8AC3E}">
        <p14:creationId xmlns:p14="http://schemas.microsoft.com/office/powerpoint/2010/main" val="34028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AVIOLIITTOLAKI</a:t>
            </a:r>
            <a:endParaRPr lang="fi-FI" dirty="0"/>
          </a:p>
        </p:txBody>
      </p:sp>
      <p:sp>
        <p:nvSpPr>
          <p:cNvPr id="3" name="Sisällön paikkamerkki 2"/>
          <p:cNvSpPr>
            <a:spLocks noGrp="1"/>
          </p:cNvSpPr>
          <p:nvPr>
            <p:ph idx="1"/>
          </p:nvPr>
        </p:nvSpPr>
        <p:spPr/>
        <p:txBody>
          <a:bodyPr/>
          <a:lstStyle/>
          <a:p>
            <a:r>
              <a:rPr lang="fi-FI" dirty="0" smtClean="0"/>
              <a:t>RPL (LAKI REISTERÖIDYISTÄ PARISUHTEISTA) VIITTAA AVIOLIITTOLAKIIN</a:t>
            </a:r>
          </a:p>
          <a:p>
            <a:r>
              <a:rPr lang="fi-FI" dirty="0" smtClean="0"/>
              <a:t>AL SOVELTUU PARISHDEKUMPPANEIHIN ELLEI ERIKSEEN MAINITA </a:t>
            </a:r>
          </a:p>
          <a:p>
            <a:pPr marL="114300" indent="0">
              <a:buNone/>
            </a:pPr>
            <a:endParaRPr lang="fi-FI" dirty="0"/>
          </a:p>
          <a:p>
            <a:r>
              <a:rPr lang="fi-FI" dirty="0" smtClean="0"/>
              <a:t>2 §; </a:t>
            </a:r>
            <a:r>
              <a:rPr lang="fi-FI" dirty="0"/>
              <a:t>Puolisot ovat keskenään yhdenvertaiset. Heidän tulee avioliitossa osoittaa keskinäistä luottamusta sekä yhteisesti toimia perheen hyväksi.</a:t>
            </a:r>
          </a:p>
          <a:p>
            <a:r>
              <a:rPr lang="fi-FI" dirty="0"/>
              <a:t>Kummallakin puolisolla on oikeus itse päättää osallistumisestaan ansiotyöhön sekä yhteiskunnalliseen ja muuhun toimintaan perheen ulkopuolella.</a:t>
            </a:r>
          </a:p>
          <a:p>
            <a:pPr marL="114300" indent="0">
              <a:buNone/>
            </a:pPr>
            <a:r>
              <a:rPr lang="fi-FI" dirty="0" smtClean="0"/>
              <a:t>= PERIAATTEELLISIA, EIVÄT OIKEUTA VAATIMUKSIIN </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a:t>
            </a:fld>
            <a:endParaRPr lang="fi-FI"/>
          </a:p>
        </p:txBody>
      </p:sp>
    </p:spTree>
    <p:extLst>
      <p:ext uri="{BB962C8B-B14F-4D97-AF65-F5344CB8AC3E}">
        <p14:creationId xmlns:p14="http://schemas.microsoft.com/office/powerpoint/2010/main" val="5016616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KVY</a:t>
            </a:r>
            <a:endParaRPr lang="fi-FI" dirty="0"/>
          </a:p>
        </p:txBody>
      </p:sp>
      <p:sp>
        <p:nvSpPr>
          <p:cNvPr id="3" name="Sisällön paikkamerkki 2"/>
          <p:cNvSpPr>
            <a:spLocks noGrp="1"/>
          </p:cNvSpPr>
          <p:nvPr>
            <p:ph idx="1"/>
          </p:nvPr>
        </p:nvSpPr>
        <p:spPr/>
        <p:txBody>
          <a:bodyPr/>
          <a:lstStyle/>
          <a:p>
            <a:r>
              <a:rPr lang="fi-FI" dirty="0" smtClean="0"/>
              <a:t>AVIOEROON SOVELLETTAVA LAKI: TILANNE MUUTTUI EU:N MYÖTÄ</a:t>
            </a:r>
          </a:p>
          <a:p>
            <a:r>
              <a:rPr lang="fi-FI" dirty="0" smtClean="0"/>
              <a:t>ASETUS TUOMIOISTUIMEN TOIMIVALLASTA JA TUOMIOIDEN TUNNUSTAMISESTA JA TÄYT.PANOSTA AVIOLIITTOA JA LASTEN HUOLTOA KOSKEVISSA ASIOISSA BRYSSEL II-ASETUS</a:t>
            </a:r>
          </a:p>
          <a:p>
            <a:r>
              <a:rPr lang="fi-FI" dirty="0" smtClean="0"/>
              <a:t>POHJOISMAINEN AVIOLIITTOSOPIMUS, MUKAUTETTIIN BRYSSEL II –ASETUKSEEN</a:t>
            </a:r>
          </a:p>
          <a:p>
            <a:endParaRPr lang="fi-FI" dirty="0"/>
          </a:p>
          <a:p>
            <a:r>
              <a:rPr lang="fi-FI" dirty="0" smtClean="0"/>
              <a:t>JOS SUOMEN TI:LLA ON KV-TOIMIVALTA, SE SOVELTAA AVIOERON MYÖNTÄMISEEN AL 120 § MUKAAN AINA SUOMEN LAKIA RIIPPUMATTA KANSALAISUUDESTA JA KOTIPAIKASTA!</a:t>
            </a:r>
          </a:p>
          <a:p>
            <a:endParaRPr lang="fi-FI" dirty="0" smtClean="0"/>
          </a:p>
          <a:p>
            <a:pPr marL="411480" lvl="1" indent="0">
              <a:buNone/>
            </a:pPr>
            <a:endParaRPr lang="fi-FI" dirty="0" smtClean="0"/>
          </a:p>
          <a:p>
            <a:endParaRPr lang="fi-FI" dirty="0" smtClean="0"/>
          </a:p>
          <a:p>
            <a:endParaRPr lang="fi-FI" dirty="0" smtClean="0"/>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30</a:t>
            </a:fld>
            <a:endParaRPr lang="fi-FI"/>
          </a:p>
        </p:txBody>
      </p:sp>
    </p:spTree>
    <p:extLst>
      <p:ext uri="{BB962C8B-B14F-4D97-AF65-F5344CB8AC3E}">
        <p14:creationId xmlns:p14="http://schemas.microsoft.com/office/powerpoint/2010/main" val="36173560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AVOPUOLISOT vs. AVIOPUOLISOT</a:t>
            </a:r>
            <a:endParaRPr lang="fi-FI" sz="4000" dirty="0"/>
          </a:p>
        </p:txBody>
      </p:sp>
      <p:sp>
        <p:nvSpPr>
          <p:cNvPr id="3" name="Sisällön paikkamerkki 2"/>
          <p:cNvSpPr>
            <a:spLocks noGrp="1"/>
          </p:cNvSpPr>
          <p:nvPr>
            <p:ph idx="1"/>
          </p:nvPr>
        </p:nvSpPr>
        <p:spPr/>
        <p:txBody>
          <a:bodyPr/>
          <a:lstStyle/>
          <a:p>
            <a:r>
              <a:rPr lang="fi-FI" dirty="0" smtClean="0"/>
              <a:t>LAKI AVOPUOLISOIDEN YHTEISTALOUDEN PURKAMISESTA (YTPL)</a:t>
            </a:r>
          </a:p>
          <a:p>
            <a:r>
              <a:rPr lang="fi-FI" dirty="0" smtClean="0"/>
              <a:t>LAKI SOVELTUU MYÖS SAMAA SUKUPUOLTA OLEVIIN</a:t>
            </a:r>
          </a:p>
          <a:p>
            <a:r>
              <a:rPr lang="fi-FI" dirty="0" smtClean="0"/>
              <a:t>EI NIMILAIN OIKEUKSIA</a:t>
            </a:r>
          </a:p>
          <a:p>
            <a:r>
              <a:rPr lang="fi-FI" dirty="0" smtClean="0"/>
              <a:t>LAKI MAHDOLLISTI PESÄNJAKAJAN RAJOITETUSTI (EROTTELUUN JA AVUSTUKSEEN)</a:t>
            </a:r>
          </a:p>
          <a:p>
            <a:r>
              <a:rPr lang="fi-FI" dirty="0" smtClean="0"/>
              <a:t>KOMPENSAATIOKANNE: PALKKA- JA KORVAUSKANTEET, OMAISUUDEN PARANNUSKUSTANNUKSET..</a:t>
            </a:r>
          </a:p>
          <a:p>
            <a:r>
              <a:rPr lang="fi-FI" dirty="0" smtClean="0"/>
              <a:t>YHTEISELÄMÄN LOPETTAMINEN EI AVOPUOLISOILLE MAHDOLLISTA</a:t>
            </a:r>
          </a:p>
          <a:p>
            <a:endParaRPr lang="fi-FI" dirty="0"/>
          </a:p>
          <a:p>
            <a:endParaRPr lang="fi-FI" dirty="0" smtClean="0"/>
          </a:p>
          <a:p>
            <a:endParaRPr lang="fi-FI" dirty="0" smtClean="0"/>
          </a:p>
          <a:p>
            <a:endParaRPr lang="fi-FI" dirty="0" smtClean="0"/>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31</a:t>
            </a:fld>
            <a:endParaRPr lang="fi-FI"/>
          </a:p>
        </p:txBody>
      </p:sp>
    </p:spTree>
    <p:extLst>
      <p:ext uri="{BB962C8B-B14F-4D97-AF65-F5344CB8AC3E}">
        <p14:creationId xmlns:p14="http://schemas.microsoft.com/office/powerpoint/2010/main" val="41382328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HYVITYS: AVOLIITTOLAKI 8 §</a:t>
            </a:r>
            <a:endParaRPr lang="fi-FI" dirty="0"/>
          </a:p>
        </p:txBody>
      </p:sp>
      <p:sp>
        <p:nvSpPr>
          <p:cNvPr id="3" name="Sisällön paikkamerkki 2"/>
          <p:cNvSpPr>
            <a:spLocks noGrp="1"/>
          </p:cNvSpPr>
          <p:nvPr>
            <p:ph idx="1"/>
          </p:nvPr>
        </p:nvSpPr>
        <p:spPr/>
        <p:txBody>
          <a:bodyPr>
            <a:normAutofit/>
          </a:bodyPr>
          <a:lstStyle/>
          <a:p>
            <a:pPr lvl="0">
              <a:buClr>
                <a:srgbClr val="A9A57C"/>
              </a:buClr>
            </a:pPr>
            <a:r>
              <a:rPr lang="fi-FI" dirty="0">
                <a:solidFill>
                  <a:srgbClr val="2F2B20"/>
                </a:solidFill>
              </a:rPr>
              <a:t>AVOPUOLISOLLA OIKEUS HYVITYKSEEN: 8 § jos hän on yhteistalouden hyväksi antamallaan panoksella auttanut toista avopuolisoa kartuttamaan tai säilyttämään tämän omaisuutta siten, että yhteistalouden purkaminen yksinomaan omistussuhteiden perusteella johtaisi perusteettoman edun saamiseen toisen kustannuksella</a:t>
            </a:r>
            <a:r>
              <a:rPr lang="fi-FI" dirty="0" smtClean="0">
                <a:solidFill>
                  <a:srgbClr val="2F2B20"/>
                </a:solidFill>
              </a:rPr>
              <a:t>.</a:t>
            </a:r>
            <a:endParaRPr lang="fi-FI" dirty="0" smtClean="0"/>
          </a:p>
          <a:p>
            <a:endParaRPr lang="fi-FI" dirty="0"/>
          </a:p>
          <a:p>
            <a:r>
              <a:rPr lang="fi-FI" dirty="0" smtClean="0"/>
              <a:t>HYVITYSVAATIMUS </a:t>
            </a:r>
            <a:r>
              <a:rPr lang="fi-FI" dirty="0"/>
              <a:t>EDELLYTTÄÄ VÄHÄISTÄ SUUREMPAA TALOUDELLISTA EPÄSUHTAA</a:t>
            </a:r>
          </a:p>
          <a:p>
            <a:endParaRPr lang="fi-FI" dirty="0"/>
          </a:p>
          <a:p>
            <a:r>
              <a:rPr lang="fi-FI" dirty="0"/>
              <a:t>AVOPUOLISOT VOIVAT SOLMIA VELKASUHTEITA KESKENÄÄN, SUULLINENKIN SOPIMUS SITOVA. PYSTYTTÄVÄ NÄYTTÄMÄÄN TOTEEN</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32</a:t>
            </a:fld>
            <a:endParaRPr lang="fi-FI"/>
          </a:p>
        </p:txBody>
      </p:sp>
    </p:spTree>
    <p:extLst>
      <p:ext uri="{BB962C8B-B14F-4D97-AF65-F5344CB8AC3E}">
        <p14:creationId xmlns:p14="http://schemas.microsoft.com/office/powerpoint/2010/main" val="8710801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dirty="0" smtClean="0"/>
              <a:t>AVOPUOLISOIDEN OMISTUSSUHTEET</a:t>
            </a:r>
            <a:endParaRPr lang="fi-FI" sz="3200" dirty="0"/>
          </a:p>
        </p:txBody>
      </p:sp>
      <p:sp>
        <p:nvSpPr>
          <p:cNvPr id="3" name="Sisällön paikkamerkki 2"/>
          <p:cNvSpPr>
            <a:spLocks noGrp="1"/>
          </p:cNvSpPr>
          <p:nvPr>
            <p:ph idx="1"/>
          </p:nvPr>
        </p:nvSpPr>
        <p:spPr/>
        <p:txBody>
          <a:bodyPr/>
          <a:lstStyle/>
          <a:p>
            <a:r>
              <a:rPr lang="fi-FI" dirty="0" smtClean="0"/>
              <a:t>YHTEISOMISTUSLAKIA SOVELLETAAN JOS OMAISUUTTA HANKITTU YHTEISIIN NIMIIN!!</a:t>
            </a:r>
          </a:p>
          <a:p>
            <a:r>
              <a:rPr lang="fi-FI" dirty="0" smtClean="0"/>
              <a:t>JOS OSUUKSIEN SUURUUDESTA ERIMIELISYYTTÄ, RATKAISEVANA ON PIDETTÄVÄ ASIANOSAISTEN TARKOITUSTA OMAISUUDEN HANKINTA-AJANKOHTANA!!</a:t>
            </a:r>
          </a:p>
          <a:p>
            <a:endParaRPr lang="fi-FI" dirty="0"/>
          </a:p>
          <a:p>
            <a:r>
              <a:rPr lang="fi-FI" dirty="0" smtClean="0"/>
              <a:t>LÄHTÖKOHTA: KULLAKIN YHTEISOMISTAJALLA ON OIKEUS SAADA OSUUS ESINEESTÄ JAKAMALLA EROTETUKSI (</a:t>
            </a:r>
            <a:r>
              <a:rPr lang="fi-FI" dirty="0" err="1" smtClean="0"/>
              <a:t>YhtOmL</a:t>
            </a:r>
            <a:r>
              <a:rPr lang="fi-FI" dirty="0" smtClean="0"/>
              <a:t>)</a:t>
            </a:r>
          </a:p>
          <a:p>
            <a:endParaRPr lang="fi-FI" dirty="0"/>
          </a:p>
          <a:p>
            <a:endParaRPr lang="fi-FI" dirty="0" smtClean="0"/>
          </a:p>
          <a:p>
            <a:endParaRPr lang="fi-FI" dirty="0" smtClean="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33</a:t>
            </a:fld>
            <a:endParaRPr lang="fi-FI"/>
          </a:p>
        </p:txBody>
      </p:sp>
    </p:spTree>
    <p:extLst>
      <p:ext uri="{BB962C8B-B14F-4D97-AF65-F5344CB8AC3E}">
        <p14:creationId xmlns:p14="http://schemas.microsoft.com/office/powerpoint/2010/main" val="23331653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600" dirty="0" smtClean="0"/>
              <a:t>AVOPUOLISOIDEN VÄLISET SUHTEET</a:t>
            </a:r>
            <a:endParaRPr lang="fi-FI" sz="3600" dirty="0"/>
          </a:p>
        </p:txBody>
      </p:sp>
      <p:sp>
        <p:nvSpPr>
          <p:cNvPr id="3" name="Sisällön paikkamerkki 2"/>
          <p:cNvSpPr>
            <a:spLocks noGrp="1"/>
          </p:cNvSpPr>
          <p:nvPr>
            <p:ph idx="1"/>
          </p:nvPr>
        </p:nvSpPr>
        <p:spPr/>
        <p:txBody>
          <a:bodyPr/>
          <a:lstStyle/>
          <a:p>
            <a:r>
              <a:rPr lang="fi-FI" dirty="0" smtClean="0"/>
              <a:t>SOPIMUSVAPAUS, VOIVAT TEHDÄ SOPIMUKSIA TALOUDELLISESTA SUHTEESTAAN JA ERON VARALTA</a:t>
            </a:r>
          </a:p>
          <a:p>
            <a:r>
              <a:rPr lang="fi-FI" dirty="0" smtClean="0"/>
              <a:t>KYSE ERIKSEEN SÄÄNTELEMÄTTÖMÄSTÄ VARALLISUUSOIKEUDELLISESTA SOPIMUKSESTA = SOVELLETAAN OIKEUSTOIMILAIN 36 § SOVITTELUSÄÄNNÖSTÄ</a:t>
            </a:r>
          </a:p>
          <a:p>
            <a:endParaRPr lang="fi-FI" dirty="0"/>
          </a:p>
          <a:p>
            <a:r>
              <a:rPr lang="fi-FI" dirty="0" smtClean="0"/>
              <a:t>HUONEENVUOKRALAKI: MYÖS AVOPUOLISOT VASTAAVAT YHTEISVASTUULLISESTI VUOKRASOPIMUKSESTA JOHTUVISTA VELVOITTEISTA. </a:t>
            </a:r>
          </a:p>
          <a:p>
            <a:r>
              <a:rPr lang="fi-FI" dirty="0" smtClean="0"/>
              <a:t>PUOLISON SUOSTUMUS VAADITAAN IRTISANOMISEEN, OLIPA VUOKRASOP. KUMMAN NIMISSÄ TAHANSA</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34</a:t>
            </a:fld>
            <a:endParaRPr lang="fi-FI"/>
          </a:p>
        </p:txBody>
      </p:sp>
    </p:spTree>
    <p:extLst>
      <p:ext uri="{BB962C8B-B14F-4D97-AF65-F5344CB8AC3E}">
        <p14:creationId xmlns:p14="http://schemas.microsoft.com/office/powerpoint/2010/main" val="36659265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smtClean="0"/>
              <a:t>2.3.3 PUOLISOIDEN VELKOJIEN SUOJA</a:t>
            </a:r>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35</a:t>
            </a:fld>
            <a:endParaRPr lang="fi-FI"/>
          </a:p>
        </p:txBody>
      </p:sp>
    </p:spTree>
    <p:extLst>
      <p:ext uri="{BB962C8B-B14F-4D97-AF65-F5344CB8AC3E}">
        <p14:creationId xmlns:p14="http://schemas.microsoft.com/office/powerpoint/2010/main" val="2853845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PUOLISOIDEN ELATUS</a:t>
            </a:r>
            <a:endParaRPr lang="fi-FI" dirty="0"/>
          </a:p>
        </p:txBody>
      </p:sp>
      <p:sp>
        <p:nvSpPr>
          <p:cNvPr id="3" name="Sisällön paikkamerkki 2"/>
          <p:cNvSpPr>
            <a:spLocks noGrp="1"/>
          </p:cNvSpPr>
          <p:nvPr>
            <p:ph idx="1"/>
          </p:nvPr>
        </p:nvSpPr>
        <p:spPr/>
        <p:txBody>
          <a:bodyPr/>
          <a:lstStyle/>
          <a:p>
            <a:r>
              <a:rPr lang="fi-FI" dirty="0" smtClean="0"/>
              <a:t>AL 46 § Kummankin </a:t>
            </a:r>
            <a:r>
              <a:rPr lang="fi-FI" dirty="0"/>
              <a:t>puolison tulee kykynsä mukaan ottaa osaa perheen yhteiseen talouteen ja puolisoiden elatukseen. Puolisoiden elatus käsittää puolisoiden yhteisten sekä kummankin henkilökohtaisten tarpeiden tyydyttämisen.</a:t>
            </a:r>
          </a:p>
          <a:p>
            <a:r>
              <a:rPr lang="fi-FI" dirty="0" smtClean="0"/>
              <a:t>elatusavun </a:t>
            </a:r>
            <a:r>
              <a:rPr lang="fi-FI" dirty="0"/>
              <a:t>määrä ja sen suorittamistapa voidaan vahvistaa sopimuksella tai tuomioistuimen päätöksellä.</a:t>
            </a:r>
          </a:p>
          <a:p>
            <a:endParaRPr lang="fi-FI" dirty="0" smtClean="0"/>
          </a:p>
          <a:p>
            <a:r>
              <a:rPr lang="fi-FI" dirty="0" smtClean="0"/>
              <a:t>PUOLISON TOIMINTA ESIM. YHTEISESSÄ KODISSA VOIDAAN KATSOA HYVÄKSYTTÄVÄKSI TAVAKSI TÄYTTÄÄ ELATUSVELVOLLISUUS</a:t>
            </a:r>
          </a:p>
          <a:p>
            <a:r>
              <a:rPr lang="fi-FI" dirty="0" smtClean="0"/>
              <a:t>ELATUSVASTUUN EI TARVITSE JAKAUTUA TASAN: JAKAUTUMISTA PUNNITESSA RATKAISEE ELATUSKYKY</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4</a:t>
            </a:fld>
            <a:endParaRPr lang="fi-FI"/>
          </a:p>
        </p:txBody>
      </p:sp>
    </p:spTree>
    <p:extLst>
      <p:ext uri="{BB962C8B-B14F-4D97-AF65-F5344CB8AC3E}">
        <p14:creationId xmlns:p14="http://schemas.microsoft.com/office/powerpoint/2010/main" val="149295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PUOLISOIDEN ELATUS</a:t>
            </a:r>
            <a:endParaRPr lang="fi-FI" dirty="0"/>
          </a:p>
        </p:txBody>
      </p:sp>
      <p:sp>
        <p:nvSpPr>
          <p:cNvPr id="3" name="Sisällön paikkamerkki 2"/>
          <p:cNvSpPr>
            <a:spLocks noGrp="1"/>
          </p:cNvSpPr>
          <p:nvPr>
            <p:ph idx="1"/>
          </p:nvPr>
        </p:nvSpPr>
        <p:spPr/>
        <p:txBody>
          <a:bodyPr>
            <a:noAutofit/>
          </a:bodyPr>
          <a:lstStyle/>
          <a:p>
            <a:r>
              <a:rPr lang="fi-FI" sz="2400" dirty="0" smtClean="0"/>
              <a:t>PERHEEN ELATUKSEEN LUOETAAN MM. HLÖKOHTAISET TARPEET OVAT TERVEYDENHOITOMENOT, PUKEUTUMINEN, TAVANOMAISET VIRKISTYSMENOT JNE</a:t>
            </a:r>
          </a:p>
          <a:p>
            <a:r>
              <a:rPr lang="fi-FI" sz="2400" dirty="0" smtClean="0"/>
              <a:t>PERHEENJÄSENTEN ELINTASON TULISI OLLA YHTÄLÄINEN</a:t>
            </a:r>
          </a:p>
          <a:p>
            <a:pPr marL="114300" indent="0">
              <a:buNone/>
            </a:pPr>
            <a:endParaRPr lang="fi-FI" sz="2400" dirty="0" smtClean="0"/>
          </a:p>
          <a:p>
            <a:r>
              <a:rPr lang="fi-FI" sz="2400" dirty="0" smtClean="0"/>
              <a:t>JOS PUOLISO LAIMINLYÖ ELATUSVELVLLISUUTENSA, HÄNET VOIDAAN MÄÄRÄTÄ SURITTAAAN TOISELLE PUOLISOLLE ELATUSAPUA</a:t>
            </a:r>
          </a:p>
          <a:p>
            <a:pPr lvl="1"/>
            <a:r>
              <a:rPr lang="fi-FI" sz="2400" dirty="0" smtClean="0"/>
              <a:t>AVIOLIITON JATKUESSA</a:t>
            </a:r>
          </a:p>
          <a:p>
            <a:pPr lvl="1"/>
            <a:r>
              <a:rPr lang="fi-FI" sz="2400" dirty="0" smtClean="0"/>
              <a:t>JOS PUOLISO ON JOUTUNUT VASTAAMAAN PERHEEN ELATUSKULUISTA YLI OMAN KOHTUULLISEN ELATUSKYKYNSÄ!</a:t>
            </a:r>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5</a:t>
            </a:fld>
            <a:endParaRPr lang="fi-FI"/>
          </a:p>
        </p:txBody>
      </p:sp>
    </p:spTree>
    <p:extLst>
      <p:ext uri="{BB962C8B-B14F-4D97-AF65-F5344CB8AC3E}">
        <p14:creationId xmlns:p14="http://schemas.microsoft.com/office/powerpoint/2010/main" val="2269474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ELATUS</a:t>
            </a:r>
            <a:endParaRPr lang="fi-FI" dirty="0"/>
          </a:p>
        </p:txBody>
      </p:sp>
      <p:sp>
        <p:nvSpPr>
          <p:cNvPr id="3" name="Sisällön paikkamerkki 2"/>
          <p:cNvSpPr>
            <a:spLocks noGrp="1"/>
          </p:cNvSpPr>
          <p:nvPr>
            <p:ph idx="1"/>
          </p:nvPr>
        </p:nvSpPr>
        <p:spPr/>
        <p:txBody>
          <a:bodyPr/>
          <a:lstStyle/>
          <a:p>
            <a:r>
              <a:rPr lang="fi-FI" dirty="0" smtClean="0"/>
              <a:t>AL 48 § Kun </a:t>
            </a:r>
            <a:r>
              <a:rPr lang="fi-FI" dirty="0"/>
              <a:t>tuomitaan avioeroon ja puolison katsotaan tarvitsevan elatusapua, tuomioistuin voi velvoittaa toisen puolison suorittamaan elatusapua sen mukaan kuin hänen kykyynsä ja muihin seikkoihin nähden harkitaan kohtuulliseksi.</a:t>
            </a:r>
            <a:endParaRPr lang="fi-FI" dirty="0" smtClean="0"/>
          </a:p>
          <a:p>
            <a:endParaRPr lang="fi-FI" dirty="0"/>
          </a:p>
          <a:p>
            <a:endParaRPr lang="fi-FI" dirty="0" smtClean="0"/>
          </a:p>
          <a:p>
            <a:r>
              <a:rPr lang="fi-FI" dirty="0" smtClean="0"/>
              <a:t>ELATUSAPUA VOI VAATIA TAANNEHTIVASTI 1 V AJALTA KANTEEN NOSTAMISESTA</a:t>
            </a:r>
          </a:p>
          <a:p>
            <a:pPr marL="114300" indent="0">
              <a:buNone/>
            </a:pPr>
            <a:endParaRPr lang="fi-FI" dirty="0" smtClean="0"/>
          </a:p>
          <a:p>
            <a:endParaRPr lang="fi-FI" dirty="0"/>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6</a:t>
            </a:fld>
            <a:endParaRPr lang="fi-FI"/>
          </a:p>
        </p:txBody>
      </p:sp>
    </p:spTree>
    <p:extLst>
      <p:ext uri="{BB962C8B-B14F-4D97-AF65-F5344CB8AC3E}">
        <p14:creationId xmlns:p14="http://schemas.microsoft.com/office/powerpoint/2010/main" val="792392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AVIOVARALLISUUSJÄRJESTELMÄ</a:t>
            </a:r>
            <a:endParaRPr lang="fi-FI" sz="4000" dirty="0"/>
          </a:p>
        </p:txBody>
      </p:sp>
      <p:sp>
        <p:nvSpPr>
          <p:cNvPr id="3" name="Sisällön paikkamerkki 2"/>
          <p:cNvSpPr>
            <a:spLocks noGrp="1"/>
          </p:cNvSpPr>
          <p:nvPr>
            <p:ph idx="1"/>
          </p:nvPr>
        </p:nvSpPr>
        <p:spPr/>
        <p:txBody>
          <a:bodyPr/>
          <a:lstStyle/>
          <a:p>
            <a:r>
              <a:rPr lang="fi-FI" dirty="0" smtClean="0"/>
              <a:t>PUOLISOT OVAT KESKENÄÄN TASA-ARVOISET JA HEIDÄN VÄLILLÄÄN ON SOPIMUSVAPAUS (AL 33 §)</a:t>
            </a:r>
          </a:p>
          <a:p>
            <a:r>
              <a:rPr lang="fi-FI" dirty="0" smtClean="0"/>
              <a:t>AVIOLIITON SOLMIMINEN EI VAIKUTA PUOLISOIDEN OMISTUSSUHTEISIIN EIKÄ VELKAVASTUISIIN!!</a:t>
            </a:r>
          </a:p>
          <a:p>
            <a:endParaRPr lang="fi-FI" dirty="0"/>
          </a:p>
          <a:p>
            <a:r>
              <a:rPr lang="fi-FI" dirty="0" smtClean="0"/>
              <a:t>AL 34 § Se </a:t>
            </a:r>
            <a:r>
              <a:rPr lang="fi-FI" dirty="0"/>
              <a:t>omaisuus, mikä puolisolla on avioliittoon mennessään, kuuluu edelleen hänelle. Niin ikään on hänen </a:t>
            </a:r>
            <a:r>
              <a:rPr lang="fi-FI" dirty="0" smtClean="0"/>
              <a:t>omaisuuttaan</a:t>
            </a:r>
            <a:r>
              <a:rPr lang="fi-FI" dirty="0"/>
              <a:t>, mitä hän avioliiton aikana saa</a:t>
            </a:r>
            <a:r>
              <a:rPr lang="fi-FI" dirty="0" smtClean="0"/>
              <a:t>.</a:t>
            </a:r>
          </a:p>
          <a:p>
            <a:r>
              <a:rPr lang="fi-FI" dirty="0" smtClean="0"/>
              <a:t>Samoin KUMPIKIN PUOLISO VASTAA YKSIN VELASTA JONKA ON TEHNYT ENNEN AVIOLIITON SOLMIMISTA TAI SEN AIKANA (AL 52§)</a:t>
            </a:r>
          </a:p>
          <a:p>
            <a:pPr lvl="1"/>
            <a:r>
              <a:rPr lang="fi-FI" dirty="0" smtClean="0"/>
              <a:t>TÄSTÄ POIKKEUS VAIN PERHEEN HYVÄKSI TEHTY ELATUSVELKA!</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7</a:t>
            </a:fld>
            <a:endParaRPr lang="fi-FI"/>
          </a:p>
        </p:txBody>
      </p:sp>
    </p:spTree>
    <p:extLst>
      <p:ext uri="{BB962C8B-B14F-4D97-AF65-F5344CB8AC3E}">
        <p14:creationId xmlns:p14="http://schemas.microsoft.com/office/powerpoint/2010/main" val="682895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AVIOVARALLISUUS</a:t>
            </a:r>
            <a:endParaRPr lang="fi-FI" dirty="0"/>
          </a:p>
        </p:txBody>
      </p:sp>
      <p:sp>
        <p:nvSpPr>
          <p:cNvPr id="3" name="Sisällön paikkamerkki 2"/>
          <p:cNvSpPr>
            <a:spLocks noGrp="1"/>
          </p:cNvSpPr>
          <p:nvPr>
            <p:ph idx="1"/>
          </p:nvPr>
        </p:nvSpPr>
        <p:spPr/>
        <p:txBody>
          <a:bodyPr/>
          <a:lstStyle/>
          <a:p>
            <a:r>
              <a:rPr lang="fi-FI" dirty="0" smtClean="0"/>
              <a:t>KYSEESSÄ OMAISUUDEN ERILLISYYDEN PERIAATE!!</a:t>
            </a:r>
          </a:p>
          <a:p>
            <a:endParaRPr lang="fi-FI" dirty="0"/>
          </a:p>
          <a:p>
            <a:r>
              <a:rPr lang="fi-FI" dirty="0" smtClean="0"/>
              <a:t>SITÄ TÄYDENTÄÄ OMAISUUDEN VALLINNAN ERILLISYYDEN PERIAATE: </a:t>
            </a:r>
          </a:p>
          <a:p>
            <a:pPr marL="114300" indent="0">
              <a:buNone/>
            </a:pPr>
            <a:r>
              <a:rPr lang="fi-FI" dirty="0"/>
              <a:t>	</a:t>
            </a:r>
            <a:r>
              <a:rPr lang="fi-FI" dirty="0" smtClean="0"/>
              <a:t>- OMAISUUDEN YKSIN OMISTAVA PUOLISO ON YKSIN 	OIKEUTETTU KÄYTTÄMÄÄN MÄÄRÄYSVALTAA 	ESINEESEEN</a:t>
            </a:r>
          </a:p>
          <a:p>
            <a:pPr marL="114300" indent="0">
              <a:buNone/>
            </a:pPr>
            <a:r>
              <a:rPr lang="fi-FI" dirty="0"/>
              <a:t>	</a:t>
            </a:r>
            <a:r>
              <a:rPr lang="fi-FI" dirty="0" smtClean="0"/>
              <a:t>- VOI MYYDÄ, LAHJOITTAA, PANTATA..</a:t>
            </a:r>
          </a:p>
          <a:p>
            <a:pPr marL="114300" indent="0">
              <a:buNone/>
            </a:pPr>
            <a:endParaRPr lang="fi-FI" dirty="0" smtClean="0"/>
          </a:p>
          <a:p>
            <a:pPr marL="114300" indent="0">
              <a:buNone/>
            </a:pPr>
            <a:r>
              <a:rPr lang="fi-FI" dirty="0" smtClean="0"/>
              <a:t>TÄSTÄ PÄÄSÄÄNNÖSTÄ POIKKEUKSENA VALLINTARAJOITUS;</a:t>
            </a:r>
          </a:p>
          <a:p>
            <a:pPr marL="114300" indent="0">
              <a:buNone/>
            </a:pPr>
            <a:r>
              <a:rPr lang="fi-FI" dirty="0" smtClean="0"/>
              <a:t> AL 38  - 39 §</a:t>
            </a:r>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8</a:t>
            </a:fld>
            <a:endParaRPr lang="fi-FI"/>
          </a:p>
        </p:txBody>
      </p:sp>
    </p:spTree>
    <p:extLst>
      <p:ext uri="{BB962C8B-B14F-4D97-AF65-F5344CB8AC3E}">
        <p14:creationId xmlns:p14="http://schemas.microsoft.com/office/powerpoint/2010/main" val="31037308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VALLINTARAJOITUSSÄÄNNÖKSET</a:t>
            </a:r>
            <a:endParaRPr lang="fi-FI" sz="4000" dirty="0"/>
          </a:p>
        </p:txBody>
      </p:sp>
      <p:sp>
        <p:nvSpPr>
          <p:cNvPr id="3" name="Sisällön paikkamerkki 2"/>
          <p:cNvSpPr>
            <a:spLocks noGrp="1"/>
          </p:cNvSpPr>
          <p:nvPr>
            <p:ph idx="1"/>
          </p:nvPr>
        </p:nvSpPr>
        <p:spPr/>
        <p:txBody>
          <a:bodyPr>
            <a:normAutofit/>
          </a:bodyPr>
          <a:lstStyle/>
          <a:p>
            <a:r>
              <a:rPr lang="fi-FI" dirty="0"/>
              <a:t>Puoliso ei saa ilman toisen puolison kirjallista suostumusta luovuttaa kiinteää omaisuutta, joka on tarkoitettu käytettäväksi puolisoiden yhteisenä </a:t>
            </a:r>
            <a:r>
              <a:rPr lang="fi-FI" dirty="0" smtClean="0"/>
              <a:t>kotina</a:t>
            </a:r>
          </a:p>
          <a:p>
            <a:endParaRPr lang="fi-FI" dirty="0"/>
          </a:p>
          <a:p>
            <a:r>
              <a:rPr lang="fi-FI" dirty="0"/>
              <a:t>Puoliso ei saa ilman toisen puolison suostumusta luovuttaa tai siirtää </a:t>
            </a:r>
            <a:r>
              <a:rPr lang="fi-FI" dirty="0" smtClean="0"/>
              <a:t>toiselle</a:t>
            </a:r>
          </a:p>
          <a:p>
            <a:pPr>
              <a:buFontTx/>
              <a:buChar char="-"/>
            </a:pPr>
            <a:r>
              <a:rPr lang="fi-FI" dirty="0" smtClean="0"/>
              <a:t>irtainta </a:t>
            </a:r>
            <a:r>
              <a:rPr lang="fi-FI" dirty="0"/>
              <a:t>omaisuutta, joka kuuluu puolisoiden yhteisesti käytettävään asuntoirtaimistoon</a:t>
            </a:r>
            <a:r>
              <a:rPr lang="fi-FI" dirty="0" smtClean="0"/>
              <a:t>;</a:t>
            </a:r>
          </a:p>
          <a:p>
            <a:pPr>
              <a:buFontTx/>
              <a:buChar char="-"/>
            </a:pPr>
            <a:r>
              <a:rPr lang="fi-FI" dirty="0" smtClean="0"/>
              <a:t> </a:t>
            </a:r>
            <a:r>
              <a:rPr lang="fi-FI" dirty="0"/>
              <a:t>toisen puolison käytettävinä olevia tarpeellisia työvälineitä; </a:t>
            </a:r>
            <a:r>
              <a:rPr lang="fi-FI" dirty="0" smtClean="0"/>
              <a:t>eikä</a:t>
            </a:r>
          </a:p>
          <a:p>
            <a:pPr>
              <a:buFontTx/>
              <a:buChar char="-"/>
            </a:pPr>
            <a:r>
              <a:rPr lang="fi-FI" dirty="0" smtClean="0"/>
              <a:t>irtainta </a:t>
            </a:r>
            <a:r>
              <a:rPr lang="fi-FI" dirty="0"/>
              <a:t>omaisuutta, joka on tarkoitettu toisen puolison tai lasten henkilökohtaista käyttöä varten.</a:t>
            </a:r>
          </a:p>
          <a:p>
            <a:endParaRPr lang="fi-FI" dirty="0"/>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3697DAA-DE73-49C3-BF41-6296F9836CF6}" type="slidenum">
              <a:rPr lang="fi-FI" smtClean="0"/>
              <a:t>9</a:t>
            </a:fld>
            <a:endParaRPr lang="fi-FI"/>
          </a:p>
        </p:txBody>
      </p:sp>
    </p:spTree>
    <p:extLst>
      <p:ext uri="{BB962C8B-B14F-4D97-AF65-F5344CB8AC3E}">
        <p14:creationId xmlns:p14="http://schemas.microsoft.com/office/powerpoint/2010/main" val="1568263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erekkäinen">
  <a:themeElements>
    <a:clrScheme name="Vierekkäinen">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rekkäinen">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189</TotalTime>
  <Words>1655</Words>
  <Application>Microsoft Office PowerPoint</Application>
  <PresentationFormat>Näytössä katseltava diaesitys (4:3)</PresentationFormat>
  <Paragraphs>250</Paragraphs>
  <Slides>35</Slides>
  <Notes>0</Notes>
  <HiddenSlides>0</HiddenSlides>
  <MMClips>0</MMClips>
  <ScaleCrop>false</ScaleCrop>
  <HeadingPairs>
    <vt:vector size="4" baseType="variant">
      <vt:variant>
        <vt:lpstr>Teema</vt:lpstr>
      </vt:variant>
      <vt:variant>
        <vt:i4>1</vt:i4>
      </vt:variant>
      <vt:variant>
        <vt:lpstr>Dian otsikot</vt:lpstr>
      </vt:variant>
      <vt:variant>
        <vt:i4>35</vt:i4>
      </vt:variant>
    </vt:vector>
  </HeadingPairs>
  <TitlesOfParts>
    <vt:vector size="36" baseType="lpstr">
      <vt:lpstr>Vierekkäinen</vt:lpstr>
      <vt:lpstr>AVIOVARALLISUUS</vt:lpstr>
      <vt:lpstr>PowerPoint-esitys</vt:lpstr>
      <vt:lpstr>AVIOLIITTOLAKI</vt:lpstr>
      <vt:lpstr>PUOLISOIDEN ELATUS</vt:lpstr>
      <vt:lpstr>PUOLISOIDEN ELATUS</vt:lpstr>
      <vt:lpstr>ELATUS</vt:lpstr>
      <vt:lpstr>AVIOVARALLISUUSJÄRJESTELMÄ</vt:lpstr>
      <vt:lpstr>AVIOVARALLISUUS</vt:lpstr>
      <vt:lpstr>VALLINTARAJOITUSSÄÄNNÖKSET</vt:lpstr>
      <vt:lpstr>KUMPI OMISTAA?</vt:lpstr>
      <vt:lpstr>AVIOVARALLISUUS</vt:lpstr>
      <vt:lpstr>AVIO-OIKEUS</vt:lpstr>
      <vt:lpstr>AVIO-OIKEUS PÄÄSÄÄNTÖNÄ</vt:lpstr>
      <vt:lpstr>AVIOEHTOSOPIMUS</vt:lpstr>
      <vt:lpstr>EI AVIO-OIKEUTTA:</vt:lpstr>
      <vt:lpstr>OSITUKSEN SOVITTELU</vt:lpstr>
      <vt:lpstr>PUOLISOIDEN VÄLISET OIKEUSTOIMET</vt:lpstr>
      <vt:lpstr>VALLINNANRAJOITUKSET</vt:lpstr>
      <vt:lpstr>VELAT JA VELKAVASTUU</vt:lpstr>
      <vt:lpstr>VELAT JA VELKAVASTUU</vt:lpstr>
      <vt:lpstr>OSITUS</vt:lpstr>
      <vt:lpstr>NETTOPERIAATE JA VASTIKE</vt:lpstr>
      <vt:lpstr>PowerPoint-esitys</vt:lpstr>
      <vt:lpstr>YHTEISELÄMÄN LOPETTAMINEN</vt:lpstr>
      <vt:lpstr>ELATUS AVIOERON JÄLKEEN</vt:lpstr>
      <vt:lpstr>OSITUKSEN SOVITTELU</vt:lpstr>
      <vt:lpstr>OSITUS JA SEN SOVITTELU</vt:lpstr>
      <vt:lpstr>SOVITTELUN SISÄLTÖ</vt:lpstr>
      <vt:lpstr>AVIOVARALLISUUSSUHTEIDEN KANSAINVÄLINEN SÄÄNTELY</vt:lpstr>
      <vt:lpstr>KVY</vt:lpstr>
      <vt:lpstr>AVOPUOLISOT vs. AVIOPUOLISOT</vt:lpstr>
      <vt:lpstr>HYVITYS: AVOLIITTOLAKI 8 §</vt:lpstr>
      <vt:lpstr>AVOPUOLISOIDEN OMISTUSSUHTEET</vt:lpstr>
      <vt:lpstr>AVOPUOLISOIDEN VÄLISET SUHTEET</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AVIOVARALLISUUS</dc:title>
  <dc:creator>Sanna Luoma</dc:creator>
  <cp:lastModifiedBy>Sanna Luoma</cp:lastModifiedBy>
  <cp:revision>32</cp:revision>
  <dcterms:created xsi:type="dcterms:W3CDTF">2018-03-07T12:19:08Z</dcterms:created>
  <dcterms:modified xsi:type="dcterms:W3CDTF">2018-03-07T15:28:26Z</dcterms:modified>
</cp:coreProperties>
</file>