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6" r:id="rId25"/>
    <p:sldId id="285" r:id="rId26"/>
    <p:sldId id="280" r:id="rId27"/>
    <p:sldId id="281" r:id="rId28"/>
    <p:sldId id="282" r:id="rId29"/>
    <p:sldId id="283" r:id="rId30"/>
    <p:sldId id="284" r:id="rId31"/>
    <p:sldId id="287" r:id="rId3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F6D4B1-2FB8-4D5D-B18C-9077827D633F}" type="datetimeFigureOut">
              <a:rPr lang="fi-FI" smtClean="0"/>
              <a:t>8.4.2016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297202-799D-4A79-9583-55A3CBF9356A}" type="slidenum">
              <a:rPr lang="fi-FI" smtClean="0"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JOHDATUS OIKEUSINFORMATIIKKAAN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Tiivistykset </a:t>
            </a:r>
            <a:r>
              <a:rPr lang="fi-FI" dirty="0"/>
              <a:t>R</a:t>
            </a:r>
            <a:r>
              <a:rPr lang="fi-FI" dirty="0" smtClean="0"/>
              <a:t>auno Korhosen luennoista 2015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0123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OIK.INFORMATIIKAN ERITYINEN OSA!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Oikeusinformatiikan </a:t>
            </a:r>
            <a:r>
              <a:rPr lang="fi-FI" altLang="en-US" b="1" u="sng" dirty="0">
                <a:solidFill>
                  <a:schemeClr val="accent2"/>
                </a:solidFill>
              </a:rPr>
              <a:t>Erityinen osa</a:t>
            </a:r>
            <a:r>
              <a:rPr lang="fi-FI" altLang="en-US" sz="2800" dirty="0"/>
              <a:t> jaetaan nykyään neljään eri tutkimusalaan (suomalaisesta näkökulmasta):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1)</a:t>
            </a:r>
            <a:r>
              <a:rPr lang="fi-FI" altLang="en-US" sz="3200" dirty="0">
                <a:solidFill>
                  <a:schemeClr val="accent2"/>
                </a:solidFill>
              </a:rPr>
              <a:t> </a:t>
            </a:r>
            <a:r>
              <a:rPr lang="fi-FI" altLang="en-US" sz="3200" b="1" dirty="0">
                <a:solidFill>
                  <a:schemeClr val="accent2"/>
                </a:solidFill>
              </a:rPr>
              <a:t>Oikeudellinen tietojenkäsittely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2) Oikeudellinen informaatio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3) Tietotekniikka-oikeus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4) Informaatio-oikeus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3300"/>
                </a:solidFill>
              </a:rPr>
              <a:t>Tietotekniikkaoikeuden ja informaatio-oikeuden välinen rajanveto on kansainvälisesti hieman epäselvä.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Tietotekniikkaoikeuden, josta käytetään myös termiä </a:t>
            </a:r>
            <a:r>
              <a:rPr lang="fi-FI" altLang="en-US" sz="2800" b="1" dirty="0">
                <a:solidFill>
                  <a:srgbClr val="6600CC"/>
                </a:solidFill>
              </a:rPr>
              <a:t>IT-oikeus </a:t>
            </a:r>
            <a:r>
              <a:rPr lang="fi-FI" altLang="en-US" sz="2800" b="1" dirty="0"/>
              <a:t>(</a:t>
            </a:r>
            <a:r>
              <a:rPr lang="fi-FI" altLang="en-US" sz="2800" b="1" i="1" dirty="0" err="1"/>
              <a:t>Information</a:t>
            </a:r>
            <a:r>
              <a:rPr lang="fi-FI" altLang="en-US" sz="2800" b="1" i="1" dirty="0"/>
              <a:t> Technology </a:t>
            </a:r>
            <a:r>
              <a:rPr lang="fi-FI" altLang="en-US" sz="2800" b="1" i="1" dirty="0" err="1"/>
              <a:t>Law</a:t>
            </a:r>
            <a:r>
              <a:rPr lang="fi-FI" altLang="en-US" sz="2800" b="1" dirty="0"/>
              <a:t>),</a:t>
            </a:r>
            <a:r>
              <a:rPr lang="fi-FI" altLang="en-US" sz="2800" dirty="0"/>
              <a:t> voidaan myös katsoa sisältävän monin osin informaatio-oikeudelle tyypillisiä tekijöitä.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000" dirty="0"/>
              <a:t>- </a:t>
            </a:r>
            <a:r>
              <a:rPr lang="fi-FI" altLang="en-US" sz="2800" dirty="0"/>
              <a:t>Nykyään myös </a:t>
            </a:r>
            <a:r>
              <a:rPr lang="fi-FI" altLang="en-US" sz="3200" b="1" dirty="0" err="1">
                <a:solidFill>
                  <a:srgbClr val="6600CC"/>
                </a:solidFill>
              </a:rPr>
              <a:t>ICT-Law</a:t>
            </a:r>
            <a:r>
              <a:rPr lang="fi-FI" altLang="en-US" sz="3200" b="1" dirty="0"/>
              <a:t> </a:t>
            </a:r>
            <a:r>
              <a:rPr lang="fi-FI" altLang="en-US" sz="2800" dirty="0"/>
              <a:t>eli </a:t>
            </a:r>
            <a:r>
              <a:rPr lang="fi-FI" altLang="en-US" sz="2800" b="1" i="1" dirty="0" err="1"/>
              <a:t>Information</a:t>
            </a:r>
            <a:r>
              <a:rPr lang="fi-FI" altLang="en-US" sz="2800" b="1" i="1" dirty="0"/>
              <a:t> and </a:t>
            </a:r>
            <a:r>
              <a:rPr lang="fi-FI" altLang="en-US" sz="2800" b="1" i="1" dirty="0" err="1"/>
              <a:t>Communication</a:t>
            </a:r>
            <a:r>
              <a:rPr lang="fi-FI" altLang="en-US" sz="2800" b="1" i="1" dirty="0"/>
              <a:t> Technology </a:t>
            </a:r>
            <a:r>
              <a:rPr lang="fi-FI" altLang="en-US" sz="2800" b="1" i="1" dirty="0" err="1"/>
              <a:t>Law</a:t>
            </a:r>
            <a:endParaRPr lang="fi-FI" altLang="en-US" sz="2800" b="1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0708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1. OIKEUDELLINEN TIETOJENKÄSITTELY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4000" b="1" dirty="0">
                <a:solidFill>
                  <a:schemeClr val="hlink"/>
                </a:solidFill>
              </a:rPr>
              <a:t>1) Oikeudellinen tietojenkäsittely</a:t>
            </a:r>
            <a:endParaRPr lang="fi-FI" altLang="en-US" sz="2800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Oikeudellisella tietojenkäsittelyllä (</a:t>
            </a:r>
            <a:r>
              <a:rPr lang="fi-FI" altLang="en-US" sz="2800" b="1" i="1" dirty="0" err="1">
                <a:solidFill>
                  <a:srgbClr val="009900"/>
                </a:solidFill>
              </a:rPr>
              <a:t>computers</a:t>
            </a:r>
            <a:r>
              <a:rPr lang="fi-FI" altLang="en-US" sz="2800" b="1" i="1" dirty="0">
                <a:solidFill>
                  <a:srgbClr val="009900"/>
                </a:solidFill>
              </a:rPr>
              <a:t> and </a:t>
            </a:r>
            <a:r>
              <a:rPr lang="fi-FI" altLang="en-US" sz="2800" b="1" i="1" dirty="0" err="1">
                <a:solidFill>
                  <a:srgbClr val="009900"/>
                </a:solidFill>
              </a:rPr>
              <a:t>law</a:t>
            </a:r>
            <a:r>
              <a:rPr lang="fi-FI" altLang="en-US" sz="2800" b="1" dirty="0"/>
              <a:t>, tai </a:t>
            </a:r>
            <a:r>
              <a:rPr lang="fi-FI" altLang="en-US" sz="2800" b="1" i="1" dirty="0">
                <a:solidFill>
                  <a:srgbClr val="663300"/>
                </a:solidFill>
              </a:rPr>
              <a:t>EDV </a:t>
            </a:r>
            <a:r>
              <a:rPr lang="fi-FI" altLang="en-US" sz="2800" b="1" i="1" dirty="0" err="1">
                <a:solidFill>
                  <a:srgbClr val="663300"/>
                </a:solidFill>
              </a:rPr>
              <a:t>und</a:t>
            </a:r>
            <a:r>
              <a:rPr lang="fi-FI" altLang="en-US" sz="2800" b="1" i="1" dirty="0">
                <a:solidFill>
                  <a:srgbClr val="663300"/>
                </a:solidFill>
              </a:rPr>
              <a:t> </a:t>
            </a:r>
            <a:r>
              <a:rPr lang="fi-FI" altLang="en-US" sz="2800" b="1" i="1" dirty="0" err="1">
                <a:solidFill>
                  <a:srgbClr val="663300"/>
                </a:solidFill>
              </a:rPr>
              <a:t>Recht</a:t>
            </a:r>
            <a:r>
              <a:rPr lang="fi-FI" altLang="en-US" sz="2800" b="1" dirty="0"/>
              <a:t>) tarkoitetaan yleisesti </a:t>
            </a:r>
            <a:r>
              <a:rPr lang="fi-FI" altLang="en-US" sz="2800" b="1" u="sng" dirty="0"/>
              <a:t>tietotekniikan hyödyntämismahdollisuuksia  ja hyödyntämistä erilaisissa oikeudellisissa toiminnoissa tutkivaa oikeusinformatiikan osa-aluetta.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- Tutkitaan erityisesti </a:t>
            </a:r>
            <a:r>
              <a:rPr lang="fi-FI" altLang="en-US" sz="3200" b="1" dirty="0">
                <a:solidFill>
                  <a:schemeClr val="hlink"/>
                </a:solidFill>
              </a:rPr>
              <a:t>oikeudellisten tietojärjestelmien mahdollisuuksia, käyttöä ja merkitystä oikeudellisessa elämässä.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Tyypillisiä tutkimusaiheita ovat    </a:t>
            </a:r>
            <a:r>
              <a:rPr lang="fi-FI" altLang="en-US" sz="3200" b="1" dirty="0">
                <a:solidFill>
                  <a:schemeClr val="hlink"/>
                </a:solidFill>
              </a:rPr>
              <a:t>asiantuntijajärjestelmien </a:t>
            </a:r>
            <a:r>
              <a:rPr lang="fi-FI" altLang="en-US" sz="2800" b="1" dirty="0"/>
              <a:t>käyttö päätöksenteossa ja lainvalmistelussa sekä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 </a:t>
            </a:r>
            <a:r>
              <a:rPr lang="fi-FI" altLang="en-US" sz="3200" b="1" dirty="0">
                <a:solidFill>
                  <a:schemeClr val="hlink"/>
                </a:solidFill>
              </a:rPr>
              <a:t>tuomioistuinlaitoksen ja hallinnon tietojärjestelmien</a:t>
            </a:r>
            <a:r>
              <a:rPr lang="fi-FI" altLang="en-US" sz="3200" b="1" dirty="0"/>
              <a:t>    </a:t>
            </a:r>
            <a:r>
              <a:rPr lang="fi-FI" altLang="en-US" sz="2800" b="1" dirty="0"/>
              <a:t>         kehitys ja vaikutukset.</a:t>
            </a:r>
            <a:endParaRPr lang="fi-FI" altLang="en-US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1894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OIKEUDELL. TIETOJENKÄSITTELY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* Oikeustieteellisestä näkökulmasta tutkittu koko oikeusinformatiikan elinkaaren ajan.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* </a:t>
            </a:r>
            <a:r>
              <a:rPr lang="fi-FI" altLang="en-US" sz="2800" b="1" dirty="0"/>
              <a:t>Varhainen </a:t>
            </a:r>
            <a:r>
              <a:rPr lang="fi-FI" altLang="en-US" b="1" i="1" dirty="0" err="1">
                <a:solidFill>
                  <a:srgbClr val="6600CC"/>
                </a:solidFill>
              </a:rPr>
              <a:t>jurimetriikka</a:t>
            </a:r>
            <a:r>
              <a:rPr lang="fi-FI" altLang="en-US" sz="3200" b="1" dirty="0">
                <a:solidFill>
                  <a:srgbClr val="6600CC"/>
                </a:solidFill>
              </a:rPr>
              <a:t> </a:t>
            </a:r>
            <a:r>
              <a:rPr lang="fi-FI" altLang="en-US" sz="2800" b="1" dirty="0"/>
              <a:t>oli alkujaan tyypillisesti juuri oikeudelliseen tietojenkäsittelyyn paneutunut tiede</a:t>
            </a:r>
            <a:r>
              <a:rPr lang="fi-FI" altLang="en-US" sz="2800" dirty="0"/>
              <a:t>. </a:t>
            </a:r>
            <a:r>
              <a:rPr lang="fi-FI" altLang="en-US" sz="2800" dirty="0" err="1"/>
              <a:t>--</a:t>
            </a:r>
            <a:r>
              <a:rPr lang="fi-FI" altLang="en-US" sz="2800" u="sng" dirty="0" err="1"/>
              <a:t>Kiinnostus</a:t>
            </a:r>
            <a:r>
              <a:rPr lang="fi-FI" altLang="en-US" sz="2800" u="sng" dirty="0"/>
              <a:t> uusiin mahdollisuuksiin, joita automaattinen tietojenkäsittely voi oikeustieteelle ja koko oikeudelliselle elämälle tarjota.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* </a:t>
            </a:r>
            <a:r>
              <a:rPr lang="fi-FI" altLang="en-US" sz="2800" b="1" u="sng" dirty="0"/>
              <a:t>Oikeudellisen tietojenkäsittelyn tutkimuskohteet laajat</a:t>
            </a:r>
            <a:r>
              <a:rPr lang="fi-FI" altLang="en-US" sz="2800" b="1" dirty="0"/>
              <a:t>:</a:t>
            </a:r>
            <a:r>
              <a:rPr lang="fi-FI" altLang="en-US" sz="2800" dirty="0"/>
              <a:t>     -</a:t>
            </a:r>
            <a:r>
              <a:rPr lang="fi-FI" altLang="en-US" sz="2800" b="1" dirty="0">
                <a:solidFill>
                  <a:schemeClr val="accent2"/>
                </a:solidFill>
              </a:rPr>
              <a:t>automaattisen päätöksenteon</a:t>
            </a:r>
            <a:r>
              <a:rPr lang="fi-FI" altLang="en-US" sz="2800" dirty="0"/>
              <a:t> mahdollisuuksien tutkiminen, </a:t>
            </a:r>
            <a:r>
              <a:rPr lang="fi-FI" altLang="en-US" sz="2800" b="1" dirty="0">
                <a:solidFill>
                  <a:schemeClr val="accent2"/>
                </a:solidFill>
              </a:rPr>
              <a:t>hallinnon tietojärjestelmien</a:t>
            </a:r>
            <a:r>
              <a:rPr lang="fi-FI" altLang="en-US" sz="2800" dirty="0"/>
              <a:t> oikeudelliset reunaehdot  </a:t>
            </a:r>
            <a:r>
              <a:rPr lang="fi-FI" altLang="en-US" sz="2800" b="1" dirty="0">
                <a:solidFill>
                  <a:schemeClr val="accent2"/>
                </a:solidFill>
              </a:rPr>
              <a:t>tietokoneistetun tuomioistuinsalin</a:t>
            </a:r>
            <a:r>
              <a:rPr lang="fi-FI" altLang="en-US" sz="2800" dirty="0"/>
              <a:t> kehittäminen               </a:t>
            </a:r>
            <a:r>
              <a:rPr lang="fi-FI" altLang="en-US" sz="2800" b="1" dirty="0">
                <a:solidFill>
                  <a:schemeClr val="accent2"/>
                </a:solidFill>
              </a:rPr>
              <a:t>lakimiehen henkilökohtainen tietojenkäsittely</a:t>
            </a:r>
            <a:r>
              <a:rPr lang="fi-FI" altLang="en-US" sz="2800" dirty="0"/>
              <a:t> päätteellä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* Keskeisinä alueina voidaan tarkastella </a:t>
            </a:r>
            <a:r>
              <a:rPr lang="fi-FI" altLang="en-US" sz="2800" b="1" dirty="0"/>
              <a:t>hallintoautomaatiota</a:t>
            </a:r>
            <a:r>
              <a:rPr lang="fi-FI" altLang="en-US" sz="2800" dirty="0"/>
              <a:t> sekä </a:t>
            </a:r>
            <a:r>
              <a:rPr lang="fi-FI" altLang="en-US" sz="2800" b="1" dirty="0"/>
              <a:t>päätöksenteon automatisointia</a:t>
            </a:r>
            <a:r>
              <a:rPr lang="fi-FI" altLang="en-US" sz="28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8339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OIKEUDELL. TIETOJENKÄSITTELY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000" dirty="0"/>
              <a:t> - </a:t>
            </a:r>
            <a:r>
              <a:rPr lang="fi-FI" altLang="en-US" sz="2400" dirty="0">
                <a:solidFill>
                  <a:srgbClr val="6600CC"/>
                </a:solidFill>
              </a:rPr>
              <a:t>Aiheen oikeudellista merkitystä korostaa erityisesti se, että </a:t>
            </a:r>
            <a:r>
              <a:rPr lang="fi-FI" altLang="en-US" sz="2400" b="1" u="sng" dirty="0">
                <a:solidFill>
                  <a:srgbClr val="6600CC"/>
                </a:solidFill>
              </a:rPr>
              <a:t>oikeudenmukaisen oikeudenkäynnin</a:t>
            </a:r>
            <a:r>
              <a:rPr lang="fi-FI" altLang="en-US" sz="2400" dirty="0">
                <a:solidFill>
                  <a:srgbClr val="6600CC"/>
                </a:solidFill>
              </a:rPr>
              <a:t> ja </a:t>
            </a:r>
            <a:r>
              <a:rPr lang="fi-FI" altLang="en-US" sz="2400" b="1" u="sng" dirty="0">
                <a:solidFill>
                  <a:srgbClr val="6600CC"/>
                </a:solidFill>
              </a:rPr>
              <a:t>hyvän hallinnon</a:t>
            </a:r>
            <a:r>
              <a:rPr lang="fi-FI" altLang="en-US" sz="2400" dirty="0">
                <a:solidFill>
                  <a:srgbClr val="6600CC"/>
                </a:solidFill>
              </a:rPr>
              <a:t> periaatteisiin voidaan perustuslain valossa lukea myös </a:t>
            </a:r>
            <a:r>
              <a:rPr lang="fi-FI" altLang="en-US" sz="2400" b="1" u="sng" dirty="0">
                <a:solidFill>
                  <a:srgbClr val="FF0000"/>
                </a:solidFill>
              </a:rPr>
              <a:t>vaatimus julkisen vallan tietojärjestelmien laadukkaasta, häiriöttömästä toiminnasta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dirty="0"/>
              <a:t>- </a:t>
            </a:r>
            <a:r>
              <a:rPr lang="fi-FI" altLang="en-US" sz="2400" b="1" u="sng" dirty="0"/>
              <a:t>Tietojärjestelmät eivät enää ole vain teknisiä apuvälineitä </a:t>
            </a:r>
            <a:r>
              <a:rPr lang="fi-FI" altLang="en-US" sz="2400" b="1" dirty="0"/>
              <a:t>toimistoautomaatiossa, vaan oikeudellisen toiminnan keskeisiä elementtejä digitaalisessa toimintaympäristössä</a:t>
            </a:r>
            <a:r>
              <a:rPr lang="fi-FI" altLang="en-US" sz="2400" dirty="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dirty="0"/>
              <a:t>- </a:t>
            </a:r>
            <a:r>
              <a:rPr lang="fi-FI" altLang="en-US" sz="2400" dirty="0">
                <a:solidFill>
                  <a:srgbClr val="663300"/>
                </a:solidFill>
              </a:rPr>
              <a:t>Tässä merkitystä on </a:t>
            </a:r>
            <a:r>
              <a:rPr lang="fi-FI" altLang="en-US" sz="2400" b="1" dirty="0">
                <a:solidFill>
                  <a:srgbClr val="002060"/>
                </a:solidFill>
              </a:rPr>
              <a:t>Perustuslain </a:t>
            </a:r>
            <a:r>
              <a:rPr lang="fi-FI" altLang="en-US" sz="2400" b="1" i="1" dirty="0"/>
              <a:t>oikeusturvasäännöksellä</a:t>
            </a:r>
            <a:r>
              <a:rPr lang="fi-FI" altLang="en-US" sz="2400" i="1" dirty="0">
                <a:solidFill>
                  <a:srgbClr val="663300"/>
                </a:solidFill>
              </a:rPr>
              <a:t> </a:t>
            </a:r>
            <a:r>
              <a:rPr lang="fi-FI" altLang="en-US" sz="2400" dirty="0">
                <a:solidFill>
                  <a:srgbClr val="663300"/>
                </a:solidFill>
              </a:rPr>
              <a:t>ja </a:t>
            </a:r>
            <a:r>
              <a:rPr lang="fi-FI" altLang="en-US" sz="2400" b="1" dirty="0">
                <a:solidFill>
                  <a:srgbClr val="6600CC"/>
                </a:solidFill>
              </a:rPr>
              <a:t>julkisuuslaissa</a:t>
            </a:r>
            <a:r>
              <a:rPr lang="fi-FI" altLang="en-US" sz="2400" b="1" dirty="0">
                <a:solidFill>
                  <a:srgbClr val="663300"/>
                </a:solidFill>
              </a:rPr>
              <a:t> </a:t>
            </a:r>
            <a:r>
              <a:rPr lang="fi-FI" altLang="en-US" sz="2400" dirty="0">
                <a:solidFill>
                  <a:srgbClr val="663300"/>
                </a:solidFill>
              </a:rPr>
              <a:t>säännellyllä </a:t>
            </a:r>
            <a:r>
              <a:rPr lang="fi-FI" altLang="en-US" sz="2400" b="1" i="1" dirty="0"/>
              <a:t>hyvällä tiedonhallintatavalla</a:t>
            </a:r>
            <a:r>
              <a:rPr lang="fi-FI" altLang="en-US" sz="2400" dirty="0"/>
              <a:t>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19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i="1" dirty="0"/>
              <a:t>Saarenpää</a:t>
            </a:r>
            <a:r>
              <a:rPr lang="fi-FI" altLang="en-US" sz="3200" dirty="0"/>
              <a:t> on todennut, että </a:t>
            </a:r>
            <a:r>
              <a:rPr lang="fi-FI" altLang="en-US" sz="3200" b="1" u="sng" dirty="0">
                <a:solidFill>
                  <a:schemeClr val="accent2"/>
                </a:solidFill>
              </a:rPr>
              <a:t>informaatiohallintoa </a:t>
            </a:r>
            <a:r>
              <a:rPr lang="fi-FI" altLang="en-US" sz="3200" dirty="0"/>
              <a:t>yksityiskohtaisemmin tarkasteltaessa keskeisenä lähtökohtana voidaan pitää ns. </a:t>
            </a:r>
            <a:r>
              <a:rPr lang="fi-FI" altLang="en-US" sz="3600" b="1" i="1" dirty="0">
                <a:solidFill>
                  <a:srgbClr val="C00000"/>
                </a:solidFill>
              </a:rPr>
              <a:t>tiedon tietä</a:t>
            </a:r>
            <a:r>
              <a:rPr lang="fi-FI" altLang="en-US" sz="3200" dirty="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dirty="0"/>
              <a:t>-- </a:t>
            </a:r>
            <a:r>
              <a:rPr lang="fi-FI" altLang="en-US" sz="3200" b="1" dirty="0"/>
              <a:t>Yksittäiseen asiaan liittyvän </a:t>
            </a:r>
            <a:r>
              <a:rPr lang="fi-FI" altLang="en-US" sz="3600" b="1" i="1" u="sng" dirty="0">
                <a:solidFill>
                  <a:srgbClr val="C00000"/>
                </a:solidFill>
              </a:rPr>
              <a:t>informaation elinkaari</a:t>
            </a:r>
            <a:r>
              <a:rPr lang="fi-FI" altLang="en-US" sz="3200" b="1" u="sng" dirty="0">
                <a:solidFill>
                  <a:srgbClr val="C00000"/>
                </a:solidFill>
              </a:rPr>
              <a:t> </a:t>
            </a:r>
            <a:r>
              <a:rPr lang="fi-FI" altLang="en-US" sz="3200" b="1" dirty="0"/>
              <a:t>on kokonaisuudessaan oikeudellisesti tärkeä ja sitä arvioitaessa tulisi kiinnittää huomiota ainakin seuraaviin seikkoihin: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tietojärjestelmien laatu;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tietoturvallisuuden taso;		- </a:t>
            </a:r>
            <a:r>
              <a:rPr lang="fi-FI" altLang="en-US" sz="2800" b="1" dirty="0" err="1">
                <a:solidFill>
                  <a:srgbClr val="6600CC"/>
                </a:solidFill>
              </a:rPr>
              <a:t>yhteentoimivuus</a:t>
            </a:r>
            <a:r>
              <a:rPr lang="fi-FI" altLang="en-US" sz="2800" b="1" dirty="0">
                <a:solidFill>
                  <a:srgbClr val="6600CC"/>
                </a:solidFill>
              </a:rPr>
              <a:t>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käytettävän informaation määrä                                                                              ja laatu;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sähköinen asiointi;			- kansalaisvaikuttaminen;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viestintä ja medialiitynnät;		- poikkeusvalmiudet;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rgbClr val="6600CC"/>
                </a:solidFill>
              </a:rPr>
              <a:t>- arkistointi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Näistä enemmän </a:t>
            </a:r>
            <a:r>
              <a:rPr lang="fi-FI" altLang="en-US" sz="2800" b="1" dirty="0" err="1"/>
              <a:t>kts</a:t>
            </a:r>
            <a:r>
              <a:rPr lang="fi-FI" altLang="en-US" sz="2800" b="1" dirty="0"/>
              <a:t>. artikkeli </a:t>
            </a:r>
            <a:r>
              <a:rPr lang="fi-FI" altLang="en-US" sz="3200" b="1" i="1" dirty="0"/>
              <a:t>Saarenpää</a:t>
            </a:r>
            <a:r>
              <a:rPr lang="fi-FI" altLang="en-US" sz="3200" b="1" dirty="0"/>
              <a:t>: Oikeusinformatiikka</a:t>
            </a:r>
            <a:r>
              <a:rPr lang="fi-FI" altLang="en-US" sz="2800" b="1" dirty="0"/>
              <a:t>. Teoksessa: Oikeus tänään (</a:t>
            </a:r>
            <a:r>
              <a:rPr lang="fi-FI" altLang="en-US" sz="2800" b="1" dirty="0">
                <a:solidFill>
                  <a:srgbClr val="FF0000"/>
                </a:solidFill>
              </a:rPr>
              <a:t>2015</a:t>
            </a:r>
            <a:r>
              <a:rPr lang="fi-FI" altLang="en-US" sz="2800" b="1" dirty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494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OIKEUDELLINEN INFORMAATIO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4000" b="1" dirty="0">
                <a:solidFill>
                  <a:schemeClr val="hlink"/>
                </a:solidFill>
              </a:rPr>
              <a:t>2) Oikeudellinen informaatio</a:t>
            </a:r>
            <a:endParaRPr lang="fi-FI" altLang="en-US" sz="2800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/>
              <a:t>Oikeudellisen informaation tutkimuksen painopistealueita ovat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i="1" dirty="0">
                <a:solidFill>
                  <a:schemeClr val="hlink"/>
                </a:solidFill>
              </a:rPr>
              <a:t>oikeudellinen tiedonhallinta </a:t>
            </a:r>
            <a:r>
              <a:rPr lang="fi-FI" altLang="en-US" b="1" dirty="0"/>
              <a:t>ja</a:t>
            </a:r>
            <a:r>
              <a:rPr lang="fi-FI" altLang="en-US" b="1" dirty="0">
                <a:solidFill>
                  <a:schemeClr val="hlink"/>
                </a:solidFill>
              </a:rPr>
              <a:t> </a:t>
            </a:r>
            <a:r>
              <a:rPr lang="fi-FI" altLang="en-US" b="1" i="1" dirty="0">
                <a:solidFill>
                  <a:schemeClr val="hlink"/>
                </a:solidFill>
              </a:rPr>
              <a:t>tietohuolto</a:t>
            </a:r>
            <a:r>
              <a:rPr lang="fi-FI" altLang="en-US" b="1" dirty="0"/>
              <a:t> sekä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i="1" dirty="0">
                <a:solidFill>
                  <a:schemeClr val="hlink"/>
                </a:solidFill>
              </a:rPr>
              <a:t>oikeudellisen informaation välittyminen yhteiskuntaan</a:t>
            </a:r>
            <a:r>
              <a:rPr lang="fi-FI" altLang="en-US" b="1" dirty="0">
                <a:solidFill>
                  <a:schemeClr val="hlink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/>
              <a:t>Lakimieskoulutuksen näkökulmasta </a:t>
            </a:r>
            <a:r>
              <a:rPr lang="fi-FI" altLang="en-US" sz="3200" b="1" i="1" dirty="0">
                <a:solidFill>
                  <a:srgbClr val="6600CC"/>
                </a:solidFill>
              </a:rPr>
              <a:t>informaatiolähdeoppi </a:t>
            </a:r>
            <a:r>
              <a:rPr lang="fi-FI" altLang="en-US" sz="2800" b="1" dirty="0"/>
              <a:t>oppina oikeudellisten informaatiolähteiden optimaalisesta sisällöstä ja käytöstä muodostaa tärkeän opetuksellisen kokonaisuuden.</a:t>
            </a:r>
            <a:endParaRPr lang="fi-FI" altLang="en-US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6276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OIKEUDELL. INFORMAATIO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u="sng" dirty="0">
                <a:solidFill>
                  <a:schemeClr val="accent2"/>
                </a:solidFill>
              </a:rPr>
              <a:t>OIKEUDELLISET TIETOVARANNOT</a:t>
            </a:r>
            <a:endParaRPr lang="fi-FI" altLang="en-US" sz="2800" u="sng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Tärkeimmän oikeudellisen informaatioaineiston muodostaa </a:t>
            </a:r>
            <a:r>
              <a:rPr lang="fi-FI" altLang="en-US" sz="2800" b="1" i="1" dirty="0"/>
              <a:t>virallinen oikeuslähdeaineisto</a:t>
            </a:r>
            <a:r>
              <a:rPr lang="fi-FI" altLang="en-US" sz="2800" dirty="0"/>
              <a:t>, joka koostuu </a:t>
            </a:r>
            <a:r>
              <a:rPr lang="fi-FI" altLang="en-US" sz="2800" b="1" i="1" dirty="0"/>
              <a:t>säädöksistä, lainvalmisteluaineistoista</a:t>
            </a:r>
            <a:r>
              <a:rPr lang="fi-FI" altLang="en-US" sz="2800" b="1" dirty="0"/>
              <a:t> </a:t>
            </a:r>
            <a:r>
              <a:rPr lang="fi-FI" altLang="en-US" sz="2800" dirty="0"/>
              <a:t>ja</a:t>
            </a:r>
            <a:r>
              <a:rPr lang="fi-FI" altLang="en-US" sz="2800" b="1" i="1" dirty="0"/>
              <a:t> oikeuskäytännöstä</a:t>
            </a:r>
            <a:r>
              <a:rPr lang="fi-FI" altLang="en-US" sz="2800" dirty="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Asianmukaisesti järjestettynä ja ylläpidettynä kokonaisuutena niistä muodostuu </a:t>
            </a:r>
            <a:r>
              <a:rPr lang="fi-FI" altLang="en-US" sz="3200" b="1" i="1" dirty="0">
                <a:solidFill>
                  <a:srgbClr val="FF3300"/>
                </a:solidFill>
              </a:rPr>
              <a:t>virallinen oikeudellinen perustietovaranto</a:t>
            </a:r>
            <a:r>
              <a:rPr lang="fi-FI" altLang="en-US" sz="2800" dirty="0"/>
              <a:t>, joka toimii oikeudellisen elämän keskeisenä tiedollisena miljöönä. Tämän kehittämiselle on oikeusvaltiossa asetettava erityinen paino.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Oikeudellisen perustietovarannon kehittämiselle ja ylläpidolle asetetaan </a:t>
            </a:r>
            <a:r>
              <a:rPr lang="fi-FI" altLang="en-US" sz="2800" b="1" i="1" dirty="0"/>
              <a:t>keskeisiä yleisiä periaatteita</a:t>
            </a:r>
            <a:r>
              <a:rPr lang="fi-FI" altLang="en-US" sz="2800" dirty="0"/>
              <a:t>. Niistä keskeisimmät ovat </a:t>
            </a:r>
            <a:r>
              <a:rPr lang="fi-FI" altLang="en-US" sz="2800" b="1" dirty="0">
                <a:solidFill>
                  <a:schemeClr val="accent2"/>
                </a:solidFill>
              </a:rPr>
              <a:t>oikeudellisen informaation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chemeClr val="accent2"/>
                </a:solidFill>
              </a:rPr>
              <a:t>1) saatavuus; 2) oikeellisuus; 3) tavoitettavuus; 4) haettavuus;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>
                <a:solidFill>
                  <a:schemeClr val="accent2"/>
                </a:solidFill>
              </a:rPr>
              <a:t> 5) ymmärrettävyys; 6) käytettävyys ja 7) halpuus</a:t>
            </a:r>
            <a:endParaRPr lang="fi-FI" altLang="en-US" sz="2800" dirty="0">
              <a:solidFill>
                <a:schemeClr val="accent2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39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OIKEUDELL. INFORMAATIO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1) Saatavuus</a:t>
            </a:r>
            <a:r>
              <a:rPr lang="fi-FI" altLang="en-US" sz="2400" b="1" dirty="0"/>
              <a:t>:</a:t>
            </a:r>
            <a:r>
              <a:rPr lang="fi-FI" altLang="en-US" sz="2400" dirty="0"/>
              <a:t> </a:t>
            </a:r>
            <a:r>
              <a:rPr lang="fi-FI" altLang="en-US" sz="2400" b="1" dirty="0"/>
              <a:t>Virallisaineisto on julkista ellei perustellusta salassapidosta tai yksityisyyden suojasta muuta johdu.</a:t>
            </a:r>
            <a:r>
              <a:rPr lang="fi-FI" altLang="en-US" sz="2400" dirty="0"/>
              <a:t> Oikeudellisen perusinformaation tulee olla tietovarannoissa mahdollisimman täydellisesti saatavissa.</a:t>
            </a:r>
          </a:p>
          <a:p>
            <a:pPr>
              <a:spcBef>
                <a:spcPct val="50000"/>
              </a:spcBef>
              <a:buFontTx/>
              <a:buNone/>
            </a:pPr>
            <a:endParaRPr lang="fi-FI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2) Oikeellisuus:</a:t>
            </a:r>
            <a:r>
              <a:rPr lang="fi-FI" altLang="en-US" sz="2400" dirty="0"/>
              <a:t> </a:t>
            </a:r>
            <a:r>
              <a:rPr lang="fi-FI" altLang="en-US" sz="2400" b="1" dirty="0"/>
              <a:t>Kansalaisilla on oltava oikeus luottaa siihen, että virallisinformaatio on virheetöntä.</a:t>
            </a:r>
            <a:r>
              <a:rPr lang="fi-FI" altLang="en-US" sz="2400" dirty="0"/>
              <a:t> Aiemmin valtiovalta on ottanut vastuun vain perinteisessä muodossa olevasta informaatiosta kuten säädöksistä </a:t>
            </a:r>
            <a:r>
              <a:rPr lang="fi-FI" altLang="en-US" sz="2400" dirty="0">
                <a:solidFill>
                  <a:srgbClr val="FF0000"/>
                </a:solidFill>
              </a:rPr>
              <a:t>(vrt. </a:t>
            </a:r>
            <a:r>
              <a:rPr lang="fi-FI" altLang="en-US" sz="2400" b="1" i="1" dirty="0">
                <a:solidFill>
                  <a:srgbClr val="FF0000"/>
                </a:solidFill>
              </a:rPr>
              <a:t>laki Suomen säädöskokoelmasta ja sen muutos 1197/2010</a:t>
            </a:r>
            <a:r>
              <a:rPr lang="fi-FI" altLang="en-US" sz="2400" dirty="0">
                <a:solidFill>
                  <a:srgbClr val="FF0000"/>
                </a:solidFill>
              </a:rPr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9225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OIKEUDELL. INFORMAATIO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3) Tavoitettavuus:</a:t>
            </a:r>
            <a:r>
              <a:rPr lang="fi-FI" altLang="en-US" sz="3200" dirty="0"/>
              <a:t> </a:t>
            </a:r>
            <a:r>
              <a:rPr lang="fi-FI" altLang="en-US" sz="2800" b="1" dirty="0"/>
              <a:t>Virallisaineiston tulee olla kansalaisten saatavissa mahdollisimman ajantasaisena ja lisäksi käyttäjien helposti hyödynnettävissä alueellisista, erilaisista tallennustavoista tai kustannuksista muodostuvista kynnyksistä vapaana.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32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4) Haettavuus:</a:t>
            </a:r>
            <a:r>
              <a:rPr lang="fi-FI" altLang="en-US" sz="3200" dirty="0"/>
              <a:t> </a:t>
            </a:r>
            <a:r>
              <a:rPr lang="fi-FI" altLang="en-US" sz="2800" b="1" dirty="0"/>
              <a:t>Virallisinformaatio tulee olla esim. kirjallisuuden indeksoinnin ja asiasanoituksen kautta järkevästi ja tehokkaasti järjestettyä </a:t>
            </a:r>
            <a:r>
              <a:rPr lang="fi-FI" altLang="en-US" sz="2800" dirty="0"/>
              <a:t>(tietopankit ja tietokannat, dokumentit osineen)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5) Ymmärrettävyys:</a:t>
            </a:r>
            <a:r>
              <a:rPr lang="fi-FI" altLang="en-US" sz="3200" dirty="0"/>
              <a:t> </a:t>
            </a:r>
            <a:r>
              <a:rPr lang="fi-FI" altLang="en-US" sz="2800" b="1" dirty="0"/>
              <a:t>Virallinen oikeuslähdeaineisto tulisi olla sekä sisäiseltä että ulkoiselta luettavuudeltaan mahdollisimman monen ihmisen,</a:t>
            </a:r>
            <a:r>
              <a:rPr lang="fi-FI" altLang="en-US" sz="2800" dirty="0"/>
              <a:t> </a:t>
            </a:r>
            <a:r>
              <a:rPr lang="fi-FI" altLang="en-US" sz="2800" b="1" u="sng" dirty="0">
                <a:solidFill>
                  <a:srgbClr val="FF0000"/>
                </a:solidFill>
              </a:rPr>
              <a:t>ei vain lakimiesten</a:t>
            </a:r>
            <a:r>
              <a:rPr lang="fi-FI" altLang="en-US" sz="2800" dirty="0"/>
              <a:t>, sellaisenaan tai tiedon tuottajien tarjoamin neutraalein viittein taikka selostuksin asianmukaisesti ja suhteellisen vaivattomasti </a:t>
            </a:r>
            <a:r>
              <a:rPr lang="fi-FI" altLang="en-US" sz="2800" b="1" dirty="0"/>
              <a:t>ymmärrettävissä.</a:t>
            </a:r>
            <a:endParaRPr lang="fi-FI" altLang="en-US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098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OIKEUDELL. INFORMAATIO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6) Käytettävyys:</a:t>
            </a:r>
            <a:r>
              <a:rPr lang="fi-FI" altLang="en-US" sz="2400" dirty="0"/>
              <a:t> </a:t>
            </a:r>
            <a:r>
              <a:rPr lang="fi-FI" altLang="en-US" sz="2400" b="1" dirty="0"/>
              <a:t>On kyse siitä, missä muodossa ja miten informaatio voidaan siirtää tietovarannosta päätekäyttäjän omiin järjestelmiin.</a:t>
            </a:r>
            <a:r>
              <a:rPr lang="fi-FI" altLang="en-US" sz="2400" dirty="0"/>
              <a:t> </a:t>
            </a:r>
            <a:r>
              <a:rPr lang="fi-FI" altLang="en-US" sz="2000" dirty="0"/>
              <a:t>Tähän vaikuttaa informaatiologistiikka ja erilaiset standardit tai merkintäkielet, joiden avulla informaatio on merkitty dokumenttijärjestelmiin. </a:t>
            </a:r>
            <a:r>
              <a:rPr lang="fi-FI" altLang="en-US" sz="2400" b="1" dirty="0"/>
              <a:t>(- </a:t>
            </a:r>
            <a:r>
              <a:rPr lang="fi-FI" altLang="en-US" sz="2400" b="1" i="1" dirty="0"/>
              <a:t>kaupalliset rajoitukset</a:t>
            </a:r>
            <a:r>
              <a:rPr lang="fi-FI" altLang="en-US" sz="2400" b="1" dirty="0"/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7) Halpuus:</a:t>
            </a:r>
            <a:r>
              <a:rPr lang="fi-FI" altLang="en-US" sz="2400" dirty="0"/>
              <a:t> </a:t>
            </a:r>
            <a:r>
              <a:rPr lang="fi-FI" altLang="en-US" sz="2400" b="1" dirty="0"/>
              <a:t>Virallisen oikeudellisen informaation tulee olla ilmaista tai ainakin halpaa</a:t>
            </a:r>
            <a:r>
              <a:rPr lang="fi-FI" altLang="en-US" sz="2400" dirty="0"/>
              <a:t>. Sama vaatimus voitaisiin asettaa yksityisen sektorin tuottamalle informaatiolle, jolla on johtava markkina-asema. 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dirty="0">
                <a:solidFill>
                  <a:srgbClr val="C00000"/>
                </a:solidFill>
              </a:rPr>
              <a:t>(Vrt. </a:t>
            </a:r>
            <a:r>
              <a:rPr lang="fi-FI" altLang="en-US" sz="2400" b="1" i="1" dirty="0">
                <a:solidFill>
                  <a:srgbClr val="C00000"/>
                </a:solidFill>
              </a:rPr>
              <a:t>Valtion maksuperustelaki</a:t>
            </a:r>
            <a:r>
              <a:rPr lang="fi-FI" altLang="en-US" sz="2400" dirty="0">
                <a:solidFill>
                  <a:srgbClr val="C00000"/>
                </a:solidFill>
              </a:rPr>
              <a:t>, julkisen tiedon uudelleenkäyttödirektiivi (PSI) ja </a:t>
            </a:r>
            <a:r>
              <a:rPr lang="fi-FI" altLang="en-US" sz="2400" b="1" dirty="0">
                <a:solidFill>
                  <a:srgbClr val="C00000"/>
                </a:solidFill>
              </a:rPr>
              <a:t>Open Data-keskustelu</a:t>
            </a:r>
            <a:r>
              <a:rPr lang="fi-FI" altLang="en-US" sz="2400" dirty="0">
                <a:solidFill>
                  <a:srgbClr val="C00000"/>
                </a:solidFill>
              </a:rPr>
              <a:t>, kansalaisen velvollisuus tuntea laki, perusrekisterit ja laki Suomen säädöskokoelmasta)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909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OIKEUSINFORMATIIKKA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Oikeusinformatiikan suhteesta muihin oikeudenaloihin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- Oikeusinformatiikan kehityksestä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- Oikeusinformatiikan </a:t>
            </a:r>
            <a:r>
              <a:rPr lang="fi-FI" altLang="en-US" sz="2400" b="1" dirty="0">
                <a:solidFill>
                  <a:srgbClr val="FF3300"/>
                </a:solidFill>
              </a:rPr>
              <a:t>yleinen osa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- Oikeusinformatiikan </a:t>
            </a:r>
            <a:r>
              <a:rPr lang="fi-FI" altLang="en-US" sz="2400" b="1" dirty="0">
                <a:solidFill>
                  <a:srgbClr val="FF3300"/>
                </a:solidFill>
              </a:rPr>
              <a:t>erityinen osa</a:t>
            </a:r>
            <a:r>
              <a:rPr lang="fi-FI" altLang="en-US" sz="2400" b="1" dirty="0"/>
              <a:t>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rgbClr val="0000FF"/>
                </a:solidFill>
              </a:rPr>
              <a:t>1) </a:t>
            </a:r>
            <a:r>
              <a:rPr lang="fi-FI" altLang="en-US" sz="2400" b="1" i="1" dirty="0">
                <a:solidFill>
                  <a:srgbClr val="0000FF"/>
                </a:solidFill>
              </a:rPr>
              <a:t>Oikeudellinen tietojenkäsittely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rgbClr val="0000FF"/>
                </a:solidFill>
              </a:rPr>
              <a:t>2) </a:t>
            </a:r>
            <a:r>
              <a:rPr lang="fi-FI" altLang="en-US" sz="2400" b="1" i="1" dirty="0">
                <a:solidFill>
                  <a:srgbClr val="0000FF"/>
                </a:solidFill>
              </a:rPr>
              <a:t>Oikeudellinen informaatio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rgbClr val="0000FF"/>
                </a:solidFill>
              </a:rPr>
              <a:t>3) </a:t>
            </a:r>
            <a:r>
              <a:rPr lang="fi-FI" altLang="en-US" sz="2400" b="1" i="1" dirty="0">
                <a:solidFill>
                  <a:srgbClr val="0000FF"/>
                </a:solidFill>
              </a:rPr>
              <a:t>Tietotekniikka-oikeus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rgbClr val="0000FF"/>
                </a:solidFill>
              </a:rPr>
              <a:t>4) </a:t>
            </a:r>
            <a:r>
              <a:rPr lang="fi-FI" altLang="en-US" sz="2400" b="1" i="1" dirty="0">
                <a:solidFill>
                  <a:srgbClr val="0000FF"/>
                </a:solidFill>
              </a:rPr>
              <a:t>Informaatio-oikeus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1800" b="1" i="1" dirty="0"/>
              <a:t>----- Informaatio-oikeudessa </a:t>
            </a:r>
            <a:r>
              <a:rPr lang="fi-FI" altLang="en-US" sz="2000" b="1" i="1" u="sng" dirty="0"/>
              <a:t>yksityisyys, tietosuoja ja julkisuus</a:t>
            </a:r>
            <a:endParaRPr lang="fi-FI" altLang="en-US" b="1" i="1" u="sng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5970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u="sng" dirty="0">
                <a:solidFill>
                  <a:schemeClr val="accent2"/>
                </a:solidFill>
              </a:rPr>
              <a:t>INFORMAATIOLÄHDEOPPI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000" b="1" dirty="0"/>
              <a:t>Suomalaiseen oikeusinformatiikan ja oikeudellisen informaation tutkimukseen liittyy lähinnä </a:t>
            </a:r>
            <a:r>
              <a:rPr lang="fi-FI" altLang="en-US" sz="2400" b="1" i="1" dirty="0">
                <a:solidFill>
                  <a:srgbClr val="C00000"/>
                </a:solidFill>
              </a:rPr>
              <a:t>Ahti Saarenpään</a:t>
            </a:r>
            <a:r>
              <a:rPr lang="fi-FI" altLang="en-US" sz="2000" b="1" dirty="0">
                <a:solidFill>
                  <a:srgbClr val="C00000"/>
                </a:solidFill>
              </a:rPr>
              <a:t> </a:t>
            </a:r>
            <a:r>
              <a:rPr lang="fi-FI" altLang="en-US" sz="2000" b="1" dirty="0"/>
              <a:t>kehittelemä informaatiolähdeoppi.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000" b="1" dirty="0"/>
              <a:t>Sillä tarkoitetaan </a:t>
            </a:r>
            <a:r>
              <a:rPr lang="fi-FI" altLang="en-US" sz="2400" b="1" dirty="0">
                <a:solidFill>
                  <a:srgbClr val="006600"/>
                </a:solidFill>
              </a:rPr>
              <a:t>oppia oikeuslähdeaineistoa sisältävien informaatiolähteiden sisällöstä ja käytöstä</a:t>
            </a:r>
            <a:r>
              <a:rPr lang="fi-FI" altLang="en-US" sz="2400" b="1" dirty="0"/>
              <a:t>.</a:t>
            </a:r>
            <a:r>
              <a:rPr lang="fi-FI" altLang="en-US" sz="2400" dirty="0"/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000" b="1" dirty="0"/>
              <a:t>Informaatiolähdeopin tarkoituksena on oikeudellisten informaatiolähteiden sisällön ja käytön kehittäminen ja ohjaaminen niin, </a:t>
            </a:r>
            <a:r>
              <a:rPr lang="fi-FI" altLang="en-US" sz="2400" b="1" u="sng" dirty="0">
                <a:solidFill>
                  <a:srgbClr val="6600CC"/>
                </a:solidFill>
              </a:rPr>
              <a:t>että oikeudellisessa toiminnassa saavutettaisiin mahdollisimman optimaalinen oikeudellisen tiedon taso ja että oikeudellinen informaatio välittyisi luotettavasti ja tehokkaasti kaikkien käyttöön.</a:t>
            </a:r>
            <a:r>
              <a:rPr lang="fi-FI" altLang="en-US" sz="2400" u="sng" dirty="0">
                <a:solidFill>
                  <a:srgbClr val="6600CC"/>
                </a:solidFill>
              </a:rPr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9407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fi-FI" sz="3600" b="1" u="sng" dirty="0">
                <a:solidFill>
                  <a:srgbClr val="C00000"/>
                </a:solidFill>
              </a:rPr>
              <a:t>Avoin tieto – Open Data – Big Data</a:t>
            </a:r>
          </a:p>
          <a:p>
            <a:pPr>
              <a:defRPr/>
            </a:pPr>
            <a:endParaRPr lang="fi-FI" dirty="0"/>
          </a:p>
          <a:p>
            <a:pPr marL="342900" indent="-342900">
              <a:buFontTx/>
              <a:buChar char="-"/>
              <a:defRPr/>
            </a:pPr>
            <a:r>
              <a:rPr lang="fi-FI" dirty="0"/>
              <a:t>Taustalla jo 1980-luvulla alkanut keskustelu </a:t>
            </a:r>
            <a:r>
              <a:rPr lang="fi-FI" sz="3200" b="1" i="1" dirty="0"/>
              <a:t>yhteiskunnan perusrekisteritietojen </a:t>
            </a:r>
            <a:r>
              <a:rPr lang="fi-FI" dirty="0"/>
              <a:t>käytöstä ja maksullisuudesta.</a:t>
            </a:r>
          </a:p>
          <a:p>
            <a:pPr marL="342900" indent="-342900">
              <a:buFontTx/>
              <a:buChar char="-"/>
              <a:defRPr/>
            </a:pPr>
            <a:endParaRPr lang="fi-FI" dirty="0"/>
          </a:p>
          <a:p>
            <a:pPr marL="342900" indent="-342900">
              <a:buFontTx/>
              <a:buChar char="-"/>
              <a:defRPr/>
            </a:pPr>
            <a:r>
              <a:rPr lang="fi-FI" b="1" dirty="0"/>
              <a:t>Vuoden 2003 </a:t>
            </a:r>
            <a:r>
              <a:rPr lang="fi-FI" sz="3200" b="1" i="1" dirty="0" err="1"/>
              <a:t>PSI-direktiivi</a:t>
            </a:r>
            <a:r>
              <a:rPr lang="fi-FI" dirty="0"/>
              <a:t> </a:t>
            </a:r>
            <a:r>
              <a:rPr lang="fi-FI" b="1" dirty="0"/>
              <a:t>(</a:t>
            </a:r>
            <a:r>
              <a:rPr lang="fi-FI" b="1" dirty="0" err="1"/>
              <a:t>Re-use</a:t>
            </a:r>
            <a:r>
              <a:rPr lang="fi-FI" b="1" dirty="0"/>
              <a:t> of Public </a:t>
            </a:r>
            <a:r>
              <a:rPr lang="fi-FI" b="1" dirty="0" err="1"/>
              <a:t>Sector</a:t>
            </a:r>
            <a:r>
              <a:rPr lang="fi-FI" b="1" dirty="0"/>
              <a:t> </a:t>
            </a:r>
            <a:r>
              <a:rPr lang="fi-FI" b="1" dirty="0" err="1"/>
              <a:t>Information</a:t>
            </a:r>
            <a:r>
              <a:rPr lang="fi-FI" b="1" dirty="0"/>
              <a:t>)</a:t>
            </a:r>
            <a:r>
              <a:rPr lang="fi-FI" dirty="0"/>
              <a:t>, </a:t>
            </a:r>
            <a:r>
              <a:rPr lang="fi-FI" dirty="0">
                <a:solidFill>
                  <a:srgbClr val="C00000"/>
                </a:solidFill>
              </a:rPr>
              <a:t>jota on uudistettu </a:t>
            </a:r>
            <a:r>
              <a:rPr lang="fi-FI" sz="3200" b="1" dirty="0">
                <a:solidFill>
                  <a:srgbClr val="C00000"/>
                </a:solidFill>
              </a:rPr>
              <a:t>2013.</a:t>
            </a:r>
            <a:endParaRPr lang="fi-FI" b="1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i-FI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fi-FI" dirty="0"/>
              <a:t>Lukuisia hankkeita vireillä meillä ja maailmalla</a:t>
            </a:r>
          </a:p>
          <a:p>
            <a:pPr marL="342900" indent="-342900">
              <a:buFontTx/>
              <a:buChar char="-"/>
              <a:defRPr/>
            </a:pPr>
            <a:endParaRPr lang="fi-FI" dirty="0"/>
          </a:p>
          <a:p>
            <a:pPr marL="342900" indent="-342900">
              <a:buFontTx/>
              <a:buChar char="-"/>
              <a:defRPr/>
            </a:pPr>
            <a:r>
              <a:rPr lang="fi-FI" sz="3200" b="1" u="sng" dirty="0"/>
              <a:t>Avoimella tiedolla </a:t>
            </a:r>
            <a:r>
              <a:rPr lang="fi-FI" b="1" dirty="0"/>
              <a:t>tarkoitetaan maksuttomasti kansalaisten, yhteisöjen ja yritysten saatavilla olevia julkisia tietoaineistoja, jotka on muutettu sellaiseen muotoon, että ne ovat helposti uudelleen käytettävissä esimerkiksi palvelujen ohjelmistokehityksessä.</a:t>
            </a:r>
            <a:endParaRPr lang="en-US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0706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i-FI" altLang="fi-FI" b="1" dirty="0">
                <a:solidFill>
                  <a:srgbClr val="C00000"/>
                </a:solidFill>
              </a:rPr>
              <a:t>Avoin tieto – Open Data – Big Data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8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b="1" u="sng" dirty="0"/>
              <a:t>Big Datalla </a:t>
            </a:r>
            <a:r>
              <a:rPr lang="fi-FI" altLang="fi-FI" sz="2800" b="1" dirty="0"/>
              <a:t>tarkoitetaan verkossa olevien suurten tietoaineistojen hyödyntämistä. Big Data koostuu eri muodoissa, eri välineissä ja vaihtelevan ajan olemassa olevasta tiedosta. Big Dataa ovat esimerkiksi </a:t>
            </a:r>
            <a:r>
              <a:rPr lang="fi-FI" altLang="fi-FI" sz="2800" b="1" dirty="0" err="1"/>
              <a:t>blogit</a:t>
            </a:r>
            <a:r>
              <a:rPr lang="fi-FI" altLang="fi-FI" sz="2800" b="1" dirty="0"/>
              <a:t>, kauppojen kanta-asiakastietokannat, pilvipalveluissa olevat tietokannat ja vaikkapa reaaliaikaiset prosessien seurannat, kuten hetkelliset tiedot liikennevirroista.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800" b="1" dirty="0">
                <a:solidFill>
                  <a:srgbClr val="C00000"/>
                </a:solidFill>
              </a:rPr>
              <a:t>Liikenne- ja viestintäministeriö </a:t>
            </a:r>
            <a:r>
              <a:rPr lang="fi-FI" altLang="fi-FI" sz="2800" dirty="0">
                <a:solidFill>
                  <a:srgbClr val="C00000"/>
                </a:solidFill>
              </a:rPr>
              <a:t>julkisti 13.9.2013: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3200" b="1" i="1" dirty="0"/>
              <a:t>Big data Suomessa. Keskustelualoite</a:t>
            </a:r>
            <a:r>
              <a:rPr lang="fi-FI" altLang="fi-FI" sz="2800" dirty="0">
                <a:solidFill>
                  <a:srgbClr val="C00000"/>
                </a:solidFill>
              </a:rPr>
              <a:t>. </a:t>
            </a:r>
            <a:r>
              <a:rPr lang="fi-FI" altLang="fi-FI" sz="2800" b="1" dirty="0" err="1">
                <a:solidFill>
                  <a:srgbClr val="C00000"/>
                </a:solidFill>
              </a:rPr>
              <a:t>LVM:n</a:t>
            </a:r>
            <a:r>
              <a:rPr lang="fi-FI" altLang="fi-FI" sz="2800" b="1" dirty="0">
                <a:solidFill>
                  <a:srgbClr val="C00000"/>
                </a:solidFill>
              </a:rPr>
              <a:t> julkaisuja 25/2013</a:t>
            </a:r>
            <a:r>
              <a:rPr lang="fi-FI" altLang="fi-FI" sz="2800" dirty="0">
                <a:solidFill>
                  <a:srgbClr val="C00000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800" dirty="0">
                <a:solidFill>
                  <a:srgbClr val="C00000"/>
                </a:solidFill>
              </a:rPr>
              <a:t>- </a:t>
            </a:r>
            <a:r>
              <a:rPr lang="fi-FI" altLang="fi-FI" sz="2800" b="1" dirty="0">
                <a:solidFill>
                  <a:srgbClr val="C00000"/>
                </a:solidFill>
              </a:rPr>
              <a:t>Uudempi julkaisu on</a:t>
            </a:r>
            <a:r>
              <a:rPr lang="fi-FI" altLang="fi-FI" sz="2800" dirty="0">
                <a:solidFill>
                  <a:srgbClr val="C00000"/>
                </a:solidFill>
              </a:rPr>
              <a:t> </a:t>
            </a:r>
            <a:r>
              <a:rPr lang="fi-FI" altLang="fi-FI" sz="3200" b="1" i="1" dirty="0"/>
              <a:t>Big Datan Hyödyntäminen</a:t>
            </a:r>
            <a:r>
              <a:rPr lang="fi-FI" altLang="fi-FI" sz="2800" dirty="0">
                <a:solidFill>
                  <a:srgbClr val="C00000"/>
                </a:solidFill>
              </a:rPr>
              <a:t>. </a:t>
            </a:r>
            <a:r>
              <a:rPr lang="fi-FI" altLang="fi-FI" sz="2800" b="1" dirty="0">
                <a:solidFill>
                  <a:srgbClr val="C00000"/>
                </a:solidFill>
              </a:rPr>
              <a:t>LVM 20/2014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5615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TIETOTEKNIIKKAOIKEUS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>
                <a:solidFill>
                  <a:schemeClr val="hlink"/>
                </a:solidFill>
              </a:rPr>
              <a:t>3) Tietotekniikkaoikeus</a:t>
            </a:r>
            <a:endParaRPr lang="fi-FI" altLang="en-US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Tietotekniikan kehityksen myötä ilmenee oikeudellisessa elämässä entistä enemmän tilanteita, joissa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hlink"/>
                </a:solidFill>
              </a:rPr>
              <a:t>joudutaan arvioimaan tietotekniikan käytön ja käyttöyritysten oikeudellista merkitystä.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Tietotekniikkaoikeuden puitteissa keskustellaan näistä kysymyksistä ja niiden vaikutuksista eri oikeudenalojen muutostarpeeseen</a:t>
            </a:r>
            <a:r>
              <a:rPr lang="fi-FI" altLang="en-US" sz="2000" b="1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1417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TIETOTEKNIIKKAOIKEUS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/>
              <a:t>Tietotekniikkaoikeus on määritelty myös siten, että sillä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tarkoitetaan sitä oikeusinformatiikan osaa, jonka puitteissa tutkitaan</a:t>
            </a:r>
            <a:r>
              <a:rPr lang="fi-FI" altLang="en-US" b="1" dirty="0"/>
              <a:t> </a:t>
            </a:r>
            <a:r>
              <a:rPr lang="fi-FI" altLang="en-US" b="1" u="sng" dirty="0">
                <a:solidFill>
                  <a:schemeClr val="accent2"/>
                </a:solidFill>
              </a:rPr>
              <a:t>tietotekniikan sekä sen tuotteiden ja palveluiden</a:t>
            </a:r>
            <a:r>
              <a:rPr lang="fi-FI" altLang="en-US" b="1" dirty="0">
                <a:solidFill>
                  <a:schemeClr val="accent2"/>
                </a:solidFill>
              </a:rPr>
              <a:t> </a:t>
            </a:r>
            <a:r>
              <a:rPr lang="fi-FI" altLang="en-US" b="1" u="sng" dirty="0">
                <a:solidFill>
                  <a:schemeClr val="accent2"/>
                </a:solidFill>
              </a:rPr>
              <a:t>käyttöönottoon ja käyttämiseen liittyviä oikeudellisia sääntely- ja tulkintaongelmia.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§ </a:t>
            </a:r>
            <a:r>
              <a:rPr lang="fi-FI" altLang="en-US" sz="2800" b="1" dirty="0">
                <a:solidFill>
                  <a:srgbClr val="663300"/>
                </a:solidFill>
              </a:rPr>
              <a:t>Tietotekniikkaoikeudelle on muuta oikeusinformatiikkaa selkeämmin tunnusomaista se, että</a:t>
            </a:r>
            <a:r>
              <a:rPr lang="fi-FI" altLang="en-US" sz="2800" dirty="0">
                <a:solidFill>
                  <a:srgbClr val="663300"/>
                </a:solidFill>
              </a:rPr>
              <a:t> </a:t>
            </a:r>
            <a:r>
              <a:rPr lang="fi-FI" altLang="en-US" sz="3200" b="1" u="sng" dirty="0">
                <a:solidFill>
                  <a:srgbClr val="002060"/>
                </a:solidFill>
              </a:rPr>
              <a:t>aihepiirin puitteissa käsiteltävät</a:t>
            </a:r>
            <a:r>
              <a:rPr lang="fi-FI" altLang="en-US" sz="3200" u="sng" dirty="0">
                <a:solidFill>
                  <a:srgbClr val="002060"/>
                </a:solidFill>
              </a:rPr>
              <a:t> </a:t>
            </a:r>
            <a:r>
              <a:rPr lang="fi-FI" altLang="en-US" sz="3200" b="1" u="sng" dirty="0">
                <a:solidFill>
                  <a:srgbClr val="002060"/>
                </a:solidFill>
              </a:rPr>
              <a:t>asiat kuuluvat myös muiden oikeustieteen alojen piiriin.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6448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TIETOTEKNIIKKAOIKEUS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4) Tietotekniikkarikokset </a:t>
            </a:r>
            <a:r>
              <a:rPr lang="fi-FI" altLang="en-US" sz="2800" b="1" dirty="0">
                <a:solidFill>
                  <a:schemeClr val="accent2"/>
                </a:solidFill>
              </a:rPr>
              <a:t>(Tieto- ja viestintärikokset)</a:t>
            </a:r>
            <a:endParaRPr lang="fi-FI" altLang="en-US" sz="2800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dirty="0"/>
              <a:t>Tekniikan kehityksen ja lainsäädännön välisen kilpajuoksun vuoksi tietotekniikkarikokset ovat jo pitkään olleet median huomion kohteena.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3200" b="1" dirty="0">
                <a:solidFill>
                  <a:srgbClr val="6600CC"/>
                </a:solidFill>
              </a:rPr>
              <a:t>Tietotekniikan ja tietoliikenteen käyttöön liittyviä haitallisia tekoja ei ole aina ollut mahdollista katsoa rikoksiksi ilman rikosten tunnusmerkistöjen uudistamista.</a:t>
            </a:r>
            <a:r>
              <a:rPr lang="fi-FI" altLang="en-US" sz="3200" dirty="0">
                <a:solidFill>
                  <a:srgbClr val="6600CC"/>
                </a:solidFill>
              </a:rPr>
              <a:t> </a:t>
            </a:r>
            <a:r>
              <a:rPr lang="fi-FI" altLang="en-US" sz="3200" b="1" dirty="0"/>
              <a:t>Rangaistavaahan voi </a:t>
            </a:r>
            <a:r>
              <a:rPr lang="fi-FI" altLang="en-US" sz="3600" b="1" i="1" u="sng" dirty="0" err="1"/>
              <a:t>legaliteettiperiaatteen</a:t>
            </a:r>
            <a:r>
              <a:rPr lang="fi-FI" altLang="en-US" sz="3200" b="1" u="sng" dirty="0"/>
              <a:t> </a:t>
            </a:r>
            <a:r>
              <a:rPr lang="fi-FI" altLang="en-US" sz="3200" b="1" dirty="0"/>
              <a:t>mukaan olla vain se, mikä laissa on rangaistavaksi säädetty tekohetkellä.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Näitä kysymyksiä tutkitaan sekä </a:t>
            </a:r>
            <a:r>
              <a:rPr lang="fi-FI" altLang="en-US" sz="3200" b="1" i="1" dirty="0"/>
              <a:t>perinteisen rikosoikeuden</a:t>
            </a:r>
            <a:r>
              <a:rPr lang="fi-FI" altLang="en-US" sz="2800" dirty="0"/>
              <a:t> kuin myös </a:t>
            </a:r>
            <a:r>
              <a:rPr lang="fi-FI" altLang="en-US" sz="2800" b="1" i="1" dirty="0"/>
              <a:t>oikeusinformatiikan tietotekniikkaoikeuden</a:t>
            </a:r>
            <a:r>
              <a:rPr lang="fi-FI" altLang="en-US" sz="2800" dirty="0"/>
              <a:t> parissa.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dirty="0">
                <a:solidFill>
                  <a:srgbClr val="663300"/>
                </a:solidFill>
              </a:rPr>
              <a:t>EU:lla olisi painetta säädellä aihepiiriä, mutta se ei ole ollut EU:n toimivallan </a:t>
            </a:r>
            <a:r>
              <a:rPr lang="fi-FI" altLang="en-US" sz="2800" b="1" dirty="0" err="1">
                <a:solidFill>
                  <a:srgbClr val="663300"/>
                </a:solidFill>
              </a:rPr>
              <a:t>piirissä.----</a:t>
            </a:r>
            <a:r>
              <a:rPr lang="fi-FI" altLang="en-US" sz="2800" b="1" dirty="0">
                <a:solidFill>
                  <a:srgbClr val="663300"/>
                </a:solidFill>
              </a:rPr>
              <a:t> </a:t>
            </a:r>
            <a:r>
              <a:rPr lang="fi-FI" altLang="en-US" sz="2800" b="1" dirty="0">
                <a:solidFill>
                  <a:srgbClr val="C00000"/>
                </a:solidFill>
              </a:rPr>
              <a:t>LISSABONIN SOPIMUS JA MUUTOKSET!!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dirty="0"/>
              <a:t>Rikoslainsäädäntöä on uusien tietotekniikkarikosten muotojen vuoksi uudistettu 1990-luvulla</a:t>
            </a:r>
            <a:r>
              <a:rPr lang="fi-FI" altLang="en-US" sz="2800" dirty="0"/>
              <a:t> -- esim. </a:t>
            </a:r>
            <a:r>
              <a:rPr lang="fi-FI" altLang="en-US" sz="2800" b="1" i="1" dirty="0"/>
              <a:t>tietomurto</a:t>
            </a:r>
            <a:r>
              <a:rPr lang="fi-FI" altLang="en-US" sz="2800" i="1" dirty="0"/>
              <a:t> </a:t>
            </a:r>
            <a:r>
              <a:rPr lang="fi-FI" altLang="en-US" sz="2800" dirty="0"/>
              <a:t>ja vuonna 1999 säädettiin rangaistavaksi </a:t>
            </a:r>
            <a:r>
              <a:rPr lang="fi-FI" altLang="en-US" sz="2800" b="1" i="1" dirty="0"/>
              <a:t>tietokonevirusten valmistaminen ja levittäminen</a:t>
            </a:r>
            <a:r>
              <a:rPr lang="fi-FI" altLang="en-US" sz="2800" dirty="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dirty="0">
                <a:solidFill>
                  <a:srgbClr val="006600"/>
                </a:solidFill>
              </a:rPr>
              <a:t>RL 38 luku sääntelee </a:t>
            </a:r>
            <a:r>
              <a:rPr lang="fi-FI" altLang="en-US" sz="2800" b="1" i="1" dirty="0">
                <a:solidFill>
                  <a:srgbClr val="006600"/>
                </a:solidFill>
              </a:rPr>
              <a:t>Tieto- ja viestintärikoksista</a:t>
            </a:r>
            <a:r>
              <a:rPr lang="fi-FI" altLang="en-US" sz="2800" b="1" dirty="0">
                <a:solidFill>
                  <a:srgbClr val="006600"/>
                </a:solidFill>
              </a:rPr>
              <a:t>:</a:t>
            </a:r>
            <a:endParaRPr lang="fi-FI" altLang="en-US" sz="3200" b="1" dirty="0">
              <a:solidFill>
                <a:srgbClr val="0066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6448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 INFORMAATIO-OIKEUS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4400" b="1" dirty="0">
                <a:solidFill>
                  <a:schemeClr val="hlink"/>
                </a:solidFill>
              </a:rPr>
              <a:t>4) Informaatio-oikeus</a:t>
            </a:r>
            <a:endParaRPr lang="fi-FI" altLang="en-US" sz="3200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Tiellä kohden informaatioyhteiskuntaa ja sen informaatiomarkkinoita ovat informaatio ja sen tuottaminen sekä käyttö muuttuneet aikaisempaa tärkeämmiksi tuotannontekijöiksi ja oikeudellisen sääntelyn sekä sääntely-yritysten kohteiksi.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/>
              <a:t>Informaatio-oikeudella tarkoitetaan </a:t>
            </a:r>
            <a:r>
              <a:rPr lang="fi-FI" altLang="en-US" b="1" dirty="0">
                <a:solidFill>
                  <a:schemeClr val="hlink"/>
                </a:solidFill>
              </a:rPr>
              <a:t>oikeudenalaa, jonka puitteissa tutkitaan informaation </a:t>
            </a:r>
            <a:r>
              <a:rPr lang="fi-FI" altLang="en-US" b="1" u="sng" dirty="0">
                <a:solidFill>
                  <a:schemeClr val="hlink"/>
                </a:solidFill>
              </a:rPr>
              <a:t>tuottamisen, käsittelyn, välittämisen, markkinoinnin, suojaamisen</a:t>
            </a:r>
            <a:r>
              <a:rPr lang="fi-FI" altLang="en-US" b="1" dirty="0">
                <a:solidFill>
                  <a:schemeClr val="hlink"/>
                </a:solidFill>
              </a:rPr>
              <a:t> ja </a:t>
            </a:r>
            <a:r>
              <a:rPr lang="fi-FI" altLang="en-US" b="1" u="sng" dirty="0">
                <a:solidFill>
                  <a:schemeClr val="hlink"/>
                </a:solidFill>
              </a:rPr>
              <a:t>säilyttämisen ja hävittämisen</a:t>
            </a:r>
            <a:r>
              <a:rPr lang="fi-FI" altLang="en-US" b="1" dirty="0">
                <a:solidFill>
                  <a:schemeClr val="hlink"/>
                </a:solidFill>
              </a:rPr>
              <a:t> sääntelyä sekä sääntelyn tarvetta ja mahdollisuuksia.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4245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4. INFORMAATIO-OIKEUDEN YLEISET OPIT		-oikeusperiaatteet !!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/>
              <a:t>Informaatio-oikeudelle on haettu ns</a:t>
            </a:r>
            <a:r>
              <a:rPr lang="fi-FI" altLang="en-US" sz="2400" dirty="0"/>
              <a:t>. </a:t>
            </a:r>
            <a:r>
              <a:rPr lang="fi-FI" altLang="en-US" sz="2400" b="1" u="sng" dirty="0">
                <a:solidFill>
                  <a:schemeClr val="accent2"/>
                </a:solidFill>
              </a:rPr>
              <a:t>yleisiä oppeja, eräänlaisia keskeisiä oikeusperiaatteita</a:t>
            </a:r>
            <a:r>
              <a:rPr lang="fi-FI" altLang="en-US" sz="2400" dirty="0">
                <a:solidFill>
                  <a:schemeClr val="accent2"/>
                </a:solidFill>
              </a:rPr>
              <a:t>,</a:t>
            </a:r>
            <a:r>
              <a:rPr lang="fi-FI" altLang="en-US" sz="2400" dirty="0"/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1)</a:t>
            </a:r>
            <a:r>
              <a:rPr lang="fi-FI" altLang="en-US" sz="2400" dirty="0">
                <a:solidFill>
                  <a:schemeClr val="accent2"/>
                </a:solidFill>
              </a:rPr>
              <a:t> </a:t>
            </a:r>
            <a:r>
              <a:rPr lang="fi-FI" altLang="en-US" sz="2400" b="1" dirty="0"/>
              <a:t>Oikeus tietoon: </a:t>
            </a:r>
            <a:r>
              <a:rPr lang="fi-FI" altLang="en-US" sz="2400" dirty="0"/>
              <a:t>Voidakseen vapaasti käyttää itsemääräämisoikeuttaan ja perusoikeuksiaan oikeusvaltiossa yksilöllä tulee </a:t>
            </a:r>
            <a:r>
              <a:rPr lang="fi-FI" altLang="en-US" sz="2400" u="sng" dirty="0"/>
              <a:t>olla oikeus sekä itseään että yhteiskuntaa koskevaan tietoon.</a:t>
            </a:r>
            <a:r>
              <a:rPr lang="fi-FI" altLang="en-US" sz="2400" dirty="0"/>
              <a:t> (</a:t>
            </a:r>
            <a:r>
              <a:rPr lang="fi-FI" altLang="en-US" sz="2400" dirty="0" err="1"/>
              <a:t>Huom</a:t>
            </a:r>
            <a:r>
              <a:rPr lang="fi-FI" altLang="en-US" sz="2400" dirty="0"/>
              <a:t>! </a:t>
            </a:r>
            <a:r>
              <a:rPr lang="fi-FI" altLang="en-US" sz="2400" dirty="0" err="1"/>
              <a:t>PeL</a:t>
            </a:r>
            <a:r>
              <a:rPr lang="fi-FI" altLang="en-US" sz="2400" dirty="0"/>
              <a:t>, Julkisuuslaki, kirjastolaki)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2) </a:t>
            </a:r>
            <a:r>
              <a:rPr lang="fi-FI" altLang="en-US" sz="2400" b="1" dirty="0"/>
              <a:t>Oikeus viestintään:</a:t>
            </a:r>
            <a:r>
              <a:rPr lang="fi-FI" altLang="en-US" sz="2400" dirty="0"/>
              <a:t> On tarpeen painottaa myös yksilöiden mahdollisuutta </a:t>
            </a:r>
            <a:r>
              <a:rPr lang="fi-FI" altLang="en-US" sz="2400" u="sng" dirty="0"/>
              <a:t>informaatioinfrastruktuurin </a:t>
            </a:r>
            <a:r>
              <a:rPr lang="fi-FI" altLang="en-US" sz="2400" dirty="0"/>
              <a:t>käyttöön.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3) </a:t>
            </a:r>
            <a:r>
              <a:rPr lang="fi-FI" altLang="en-US" sz="2400" b="1" dirty="0"/>
              <a:t>Tiedollinen itsemääräämisoikeus:</a:t>
            </a:r>
            <a:r>
              <a:rPr lang="fi-FI" altLang="en-US" sz="2400" dirty="0"/>
              <a:t> Oikeus tiedolliseen yksityisyyteen, tiedolliseen kotirauhaan ja oman </a:t>
            </a:r>
            <a:r>
              <a:rPr lang="fi-FI" altLang="en-US" sz="2400" u="sng" dirty="0"/>
              <a:t>digitaalisen identiteetin</a:t>
            </a:r>
            <a:r>
              <a:rPr lang="fi-FI" altLang="en-US" sz="2400" dirty="0"/>
              <a:t> hallintaan.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8193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4. INFORMAATIO-OIKEUS -oikeusperiaatteet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4) </a:t>
            </a:r>
            <a:r>
              <a:rPr lang="fi-FI" altLang="en-US" sz="2400" b="1" dirty="0"/>
              <a:t>Informaatiovapaus: </a:t>
            </a:r>
            <a:r>
              <a:rPr lang="fi-FI" altLang="en-US" sz="2400" dirty="0"/>
              <a:t>Informaation tulee olla vapaasti käytettävissä sekä yksityisesti, yhteiskunnallisesti, viestinnällisesti että kaupallisesti.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5) </a:t>
            </a:r>
            <a:r>
              <a:rPr lang="fi-FI" altLang="en-US" sz="2400" b="1" dirty="0"/>
              <a:t>Informaation kulun vapaus:</a:t>
            </a:r>
            <a:r>
              <a:rPr lang="fi-FI" altLang="en-US" sz="2400" dirty="0"/>
              <a:t> Yhteiskunnan ja yksilöiden tiedollista ja taidollista kehitystä ei saa estää salaisuuksin, sensuurein eikä monopolein.</a:t>
            </a:r>
            <a:endParaRPr lang="fi-FI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400" b="1" dirty="0">
                <a:solidFill>
                  <a:schemeClr val="accent2"/>
                </a:solidFill>
              </a:rPr>
              <a:t>6) </a:t>
            </a:r>
            <a:r>
              <a:rPr lang="fi-FI" altLang="en-US" sz="2400" b="1" dirty="0"/>
              <a:t>Oikeus tietoturvaan:</a:t>
            </a:r>
            <a:r>
              <a:rPr lang="fi-FI" altLang="en-US" sz="2400" dirty="0"/>
              <a:t> Asianmukaisen tietoturvan kautta on taattava demokraattisen yhteiskunnan informaatioinfrastruktuurin toimivuus.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400" b="1" dirty="0"/>
              <a:t>Näitä kaikkia ei suoranaisesti säännellä </a:t>
            </a:r>
            <a:r>
              <a:rPr lang="fi-FI" altLang="en-US" sz="2400" b="1" dirty="0" err="1"/>
              <a:t>perus-ja</a:t>
            </a:r>
            <a:r>
              <a:rPr lang="fi-FI" altLang="en-US" sz="2400" b="1" dirty="0"/>
              <a:t> ihmisoikeustasolla, mutta ne vaikuttavat taustalla eräänlaisina </a:t>
            </a:r>
            <a:r>
              <a:rPr lang="fi-FI" altLang="en-US" b="1" i="1" dirty="0">
                <a:solidFill>
                  <a:srgbClr val="FF3300"/>
                </a:solidFill>
              </a:rPr>
              <a:t>metaperusoikeuksina</a:t>
            </a:r>
            <a:r>
              <a:rPr lang="fi-FI" altLang="en-US" sz="2400" b="1" i="1" dirty="0"/>
              <a:t>,</a:t>
            </a:r>
            <a:r>
              <a:rPr lang="fi-FI" altLang="en-US" sz="2400" b="1" dirty="0"/>
              <a:t> perusarvoina.</a:t>
            </a:r>
            <a:endParaRPr lang="fi-FI" altLang="en-US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16879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ERITYISET 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u="sng" dirty="0"/>
              <a:t>Informaatio-oikeuden yleisten periaatteiden ohella voimme puhua erikseen myös</a:t>
            </a:r>
            <a:r>
              <a:rPr lang="fi-FI" altLang="en-US" sz="2800" u="sng" dirty="0"/>
              <a:t> </a:t>
            </a:r>
            <a:r>
              <a:rPr lang="fi-FI" altLang="en-US" sz="2800" b="1" u="sng" dirty="0"/>
              <a:t>niitä täydentävistä ja niitä toteuttavista erityisistä periaatteista</a:t>
            </a:r>
            <a:r>
              <a:rPr lang="fi-FI" altLang="en-US" sz="2800" u="sng" dirty="0"/>
              <a:t>,</a:t>
            </a:r>
            <a:r>
              <a:rPr lang="fi-FI" altLang="en-US" sz="2800" dirty="0"/>
              <a:t> joita ovat: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u="sng" dirty="0">
                <a:solidFill>
                  <a:srgbClr val="6600CC"/>
                </a:solidFill>
              </a:rPr>
              <a:t>- </a:t>
            </a:r>
            <a:r>
              <a:rPr lang="fi-FI" altLang="en-US" sz="2800" b="1" i="1" u="sng" dirty="0">
                <a:solidFill>
                  <a:srgbClr val="6600CC"/>
                </a:solidFill>
              </a:rPr>
              <a:t>Henkilötietojen suoja (yksityisyys)</a:t>
            </a:r>
            <a:endParaRPr lang="fi-FI" altLang="en-US" sz="2800" dirty="0">
              <a:solidFill>
                <a:srgbClr val="6600CC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u="sng" dirty="0">
                <a:solidFill>
                  <a:srgbClr val="6600CC"/>
                </a:solidFill>
              </a:rPr>
              <a:t>- </a:t>
            </a:r>
            <a:r>
              <a:rPr lang="fi-FI" altLang="en-US" sz="2800" b="1" i="1" u="sng" dirty="0">
                <a:solidFill>
                  <a:srgbClr val="6600CC"/>
                </a:solidFill>
              </a:rPr>
              <a:t>Avoimuus (julkisuus)</a:t>
            </a:r>
            <a:r>
              <a:rPr lang="fi-FI" altLang="en-US" sz="2800" dirty="0">
                <a:solidFill>
                  <a:srgbClr val="6600CC"/>
                </a:solidFill>
              </a:rPr>
              <a:t> (kyse myös anonyymistä asioinnista)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u="sng" dirty="0">
                <a:solidFill>
                  <a:srgbClr val="6600CC"/>
                </a:solidFill>
              </a:rPr>
              <a:t>- </a:t>
            </a:r>
            <a:r>
              <a:rPr lang="fi-FI" altLang="en-US" sz="2800" b="1" i="1" u="sng" dirty="0">
                <a:solidFill>
                  <a:srgbClr val="6600CC"/>
                </a:solidFill>
              </a:rPr>
              <a:t>Viestinnän vapaus</a:t>
            </a:r>
            <a:r>
              <a:rPr lang="fi-FI" altLang="en-US" sz="2800" dirty="0">
                <a:solidFill>
                  <a:srgbClr val="6600CC"/>
                </a:solidFill>
              </a:rPr>
              <a:t>  (turvaa myös oikeutta tietoon)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b="1" i="1" u="sng" dirty="0">
                <a:solidFill>
                  <a:srgbClr val="6600CC"/>
                </a:solidFill>
              </a:rPr>
              <a:t>- Sananvapaus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u="sng" dirty="0">
                <a:solidFill>
                  <a:srgbClr val="663300"/>
                </a:solidFill>
              </a:rPr>
              <a:t>- </a:t>
            </a:r>
            <a:r>
              <a:rPr lang="fi-FI" altLang="en-US" sz="3200" b="1" i="1" u="sng" dirty="0">
                <a:solidFill>
                  <a:srgbClr val="663300"/>
                </a:solidFill>
              </a:rPr>
              <a:t>Julkisen palvelun periaate</a:t>
            </a:r>
            <a:r>
              <a:rPr lang="fi-FI" altLang="en-US" sz="3200" dirty="0">
                <a:solidFill>
                  <a:srgbClr val="663300"/>
                </a:solidFill>
              </a:rPr>
              <a:t> </a:t>
            </a:r>
            <a:r>
              <a:rPr lang="fi-FI" altLang="en-US" sz="2800" dirty="0">
                <a:solidFill>
                  <a:srgbClr val="663300"/>
                </a:solidFill>
              </a:rPr>
              <a:t>	</a:t>
            </a:r>
            <a:r>
              <a:rPr lang="fi-FI" altLang="en-US" sz="2400" b="1" dirty="0">
                <a:solidFill>
                  <a:srgbClr val="663300"/>
                </a:solidFill>
              </a:rPr>
              <a:t>(Yhteiskunnan velvollisuus turvata oikeus tietoon ja informaation kulun vapaus</a:t>
            </a:r>
            <a:r>
              <a:rPr lang="fi-FI" altLang="en-US" sz="2400" dirty="0">
                <a:solidFill>
                  <a:srgbClr val="663300"/>
                </a:solidFill>
              </a:rPr>
              <a:t> </a:t>
            </a:r>
            <a:r>
              <a:rPr lang="fi-FI" altLang="en-US" sz="2400" b="1" dirty="0">
                <a:solidFill>
                  <a:srgbClr val="663300"/>
                </a:solidFill>
              </a:rPr>
              <a:t>niin, että</a:t>
            </a:r>
            <a:r>
              <a:rPr lang="fi-FI" altLang="en-US" sz="2400" dirty="0">
                <a:solidFill>
                  <a:srgbClr val="663300"/>
                </a:solidFill>
              </a:rPr>
              <a:t> </a:t>
            </a:r>
            <a:r>
              <a:rPr lang="fi-FI" altLang="en-US" sz="2400" b="1" dirty="0">
                <a:solidFill>
                  <a:srgbClr val="663300"/>
                </a:solidFill>
              </a:rPr>
              <a:t>tietyt informaatiopalvelut ja viestintäpalvelut ovat kaikkien saatavilla silloinkin, kun ne ovat taloudellisesti kannattamattomia, </a:t>
            </a:r>
            <a:r>
              <a:rPr lang="fi-FI" altLang="en-US" sz="2400" b="1" dirty="0">
                <a:solidFill>
                  <a:srgbClr val="C00000"/>
                </a:solidFill>
              </a:rPr>
              <a:t>esim. </a:t>
            </a:r>
            <a:r>
              <a:rPr lang="fi-FI" altLang="en-US" sz="2800" b="1" dirty="0">
                <a:solidFill>
                  <a:srgbClr val="C00000"/>
                </a:solidFill>
              </a:rPr>
              <a:t>laajakaistayhteys</a:t>
            </a:r>
            <a:r>
              <a:rPr lang="fi-FI" altLang="en-US" sz="2800" b="1" dirty="0">
                <a:solidFill>
                  <a:srgbClr val="663300"/>
                </a:solidFill>
              </a:rPr>
              <a:t>.</a:t>
            </a:r>
            <a:r>
              <a:rPr lang="fi-FI" altLang="en-US" sz="2400" dirty="0">
                <a:solidFill>
                  <a:srgbClr val="663300"/>
                </a:solidFill>
              </a:rPr>
              <a:t>)</a:t>
            </a:r>
            <a:endParaRPr lang="fi-FI" altLang="en-US" sz="2800" dirty="0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b="1" i="1" u="sng" dirty="0">
                <a:solidFill>
                  <a:schemeClr val="accent2"/>
                </a:solidFill>
              </a:rPr>
              <a:t>- Monopolien kiellon periaate</a:t>
            </a:r>
            <a:r>
              <a:rPr lang="fi-FI" altLang="en-US" sz="2800" b="1" i="1" dirty="0"/>
              <a:t> </a:t>
            </a:r>
            <a:r>
              <a:rPr lang="fi-FI" altLang="en-US" sz="2400" dirty="0"/>
              <a:t>(Immateriaalioikeuksien alueella ilmenee yksinoikeuksien rajoituksina. Monopolein ei saa estää markkinoiden toimivuutta)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Näillä kaikilla on lainsäädännön tason toteutuksia ja niillä on liittymiä muihinkin oikeudenaloihin.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312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6828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MITÄ OIK.INFORMATIIKKA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92256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dirty="0" smtClean="0">
                <a:solidFill>
                  <a:srgbClr val="663300"/>
                </a:solidFill>
              </a:rPr>
              <a:t>Oikeusinformatiikka </a:t>
            </a:r>
            <a:r>
              <a:rPr lang="fi-FI" altLang="en-US" sz="3200" b="1" dirty="0">
                <a:solidFill>
                  <a:srgbClr val="663300"/>
                </a:solidFill>
              </a:rPr>
              <a:t>on määritelty oikeustieteelliseksi tutkimus- ja opetusalaksi, jonka puitteissa tutkitaan ja opetetaan </a:t>
            </a:r>
            <a:r>
              <a:rPr lang="fi-FI" altLang="en-US" sz="3200" b="1" u="sng" dirty="0">
                <a:solidFill>
                  <a:srgbClr val="663300"/>
                </a:solidFill>
              </a:rPr>
              <a:t>oikeuden ja informaation </a:t>
            </a:r>
            <a:r>
              <a:rPr lang="fi-FI" altLang="en-US" sz="3200" b="1" dirty="0">
                <a:solidFill>
                  <a:srgbClr val="663300"/>
                </a:solidFill>
              </a:rPr>
              <a:t>sekä </a:t>
            </a:r>
            <a:r>
              <a:rPr lang="fi-FI" altLang="en-US" sz="3200" b="1" u="sng" dirty="0">
                <a:solidFill>
                  <a:srgbClr val="663300"/>
                </a:solidFill>
              </a:rPr>
              <a:t>oikeuden ja tietotekniikan</a:t>
            </a:r>
            <a:r>
              <a:rPr lang="fi-FI" altLang="en-US" sz="3200" b="1" dirty="0">
                <a:solidFill>
                  <a:srgbClr val="663300"/>
                </a:solidFill>
              </a:rPr>
              <a:t> välisiä suhteita eri muodoissaan samoin kuin niissä ilmeneviä oikeudellisia sääntely- ja tulkintakysymyksiä.  </a:t>
            </a:r>
            <a:r>
              <a:rPr lang="fi-FI" altLang="en-US" sz="3200" b="1" dirty="0">
                <a:solidFill>
                  <a:srgbClr val="C00000"/>
                </a:solidFill>
              </a:rPr>
              <a:t>+ viestinnällinen näkökulma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i="1" dirty="0"/>
              <a:t>Lapin yliopistossa (korkeakoulu)</a:t>
            </a:r>
            <a:r>
              <a:rPr lang="fi-FI" altLang="en-US" sz="2800" dirty="0"/>
              <a:t> </a:t>
            </a:r>
            <a:r>
              <a:rPr lang="fi-FI" altLang="en-US" sz="2800" b="1" dirty="0"/>
              <a:t>oikeusinformatiikka pakollisena oppiaineena jo 1980-luvun puolivälistä lähtien.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dirty="0"/>
              <a:t>- Maamme ensimmäinen </a:t>
            </a:r>
            <a:r>
              <a:rPr lang="fi-FI" altLang="en-US" sz="2800" b="1" i="1" dirty="0">
                <a:solidFill>
                  <a:schemeClr val="accent2"/>
                </a:solidFill>
              </a:rPr>
              <a:t>oikeusinformatiikan instituutti</a:t>
            </a:r>
            <a:r>
              <a:rPr lang="fi-FI" altLang="en-US" sz="2800" dirty="0"/>
              <a:t> 1993. Instituutin johdossa toimii nyt professori Korhonen</a:t>
            </a:r>
            <a:r>
              <a:rPr lang="fi-FI" altLang="en-US" sz="2800" i="1" dirty="0">
                <a:solidFill>
                  <a:srgbClr val="FF3300"/>
                </a:solidFill>
              </a:rPr>
              <a:t>.</a:t>
            </a:r>
            <a:r>
              <a:rPr lang="fi-FI" altLang="en-US" sz="2800" dirty="0"/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i-FI" altLang="en-US" sz="2800" dirty="0"/>
              <a:t>- Syksyllä 2004 ensimmäinen </a:t>
            </a:r>
            <a:r>
              <a:rPr lang="fi-FI" altLang="en-US" sz="2800" b="1" i="1" dirty="0">
                <a:solidFill>
                  <a:schemeClr val="accent2"/>
                </a:solidFill>
              </a:rPr>
              <a:t>oikeusinformatiikan professuuri</a:t>
            </a:r>
            <a:r>
              <a:rPr lang="fi-FI" altLang="en-US" sz="2800" dirty="0"/>
              <a:t> Suomessa. 1.10.08 alkaen Korhonen jatkanut vakinaisena.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9865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OIKEUSINFORMATIIKAN TUTKIMUS: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/>
              <a:t>KERTAUKSENA TODETTAKOON SIIS, ETTÄ </a:t>
            </a:r>
            <a:r>
              <a:rPr lang="fi-FI" altLang="en-US" b="1" u="sng" dirty="0"/>
              <a:t>SUOMALAINEN </a:t>
            </a:r>
            <a:r>
              <a:rPr lang="fi-FI" altLang="en-US" b="1" dirty="0"/>
              <a:t>OIKEUSINFORMATIIKAN TUTKIMUS ja OPETUS JAETAAN NYKYÄÄN NELJÄÄN OSA-ALUEESEEN: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hlink"/>
                </a:solidFill>
              </a:rPr>
              <a:t>1) Oikeudellinen tietojenkäsittely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rgbClr val="006600"/>
                </a:solidFill>
              </a:rPr>
              <a:t>2) Oikeudellinen informaatio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3) Tietotekniikkaoikeus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rgbClr val="FF3300"/>
                </a:solidFill>
              </a:rPr>
              <a:t>4) Informaatio-oikeus</a:t>
            </a:r>
            <a:endParaRPr lang="fi-FI" altLang="en-US" sz="3200" b="1" dirty="0">
              <a:solidFill>
                <a:srgbClr val="FF33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9451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Loppu. 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12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226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60828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Oikeusinformatiikan kehitykseen yhteiskunnan muutoksen tieteenä liittyy</a:t>
            </a:r>
            <a:r>
              <a:rPr lang="fi-FI" altLang="en-US" sz="2800" dirty="0"/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i="1" dirty="0">
                <a:solidFill>
                  <a:srgbClr val="6600CC"/>
                </a:solidFill>
              </a:rPr>
              <a:t>informaatioyhteiskunnan muutos oikeudelliseksi verkkoyhteiskunnaksi</a:t>
            </a:r>
            <a:r>
              <a:rPr lang="fi-FI" altLang="en-US" sz="2800" dirty="0">
                <a:solidFill>
                  <a:srgbClr val="6600CC"/>
                </a:solidFill>
              </a:rPr>
              <a:t>    </a:t>
            </a:r>
            <a:r>
              <a:rPr lang="fi-FI" altLang="en-US" sz="2800" b="1" dirty="0"/>
              <a:t>ja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</a:t>
            </a:r>
            <a:r>
              <a:rPr lang="fi-FI" altLang="en-US" sz="2800" b="1" i="1" dirty="0">
                <a:solidFill>
                  <a:srgbClr val="663300"/>
                </a:solidFill>
              </a:rPr>
              <a:t>hallintovaltion muutos yksilön asemaa korostavaksi oikeusvaltioksi</a:t>
            </a:r>
            <a:r>
              <a:rPr lang="fi-FI" altLang="en-US" sz="2800" dirty="0">
                <a:solidFill>
                  <a:srgbClr val="663300"/>
                </a:solidFill>
              </a:rPr>
              <a:t>.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u="sng" dirty="0">
                <a:solidFill>
                  <a:srgbClr val="FF3300"/>
                </a:solidFill>
              </a:rPr>
              <a:t>Oikeudellisella verkkoyhteiskunnalla</a:t>
            </a:r>
            <a:r>
              <a:rPr lang="fi-FI" altLang="en-US" sz="2800" u="sng" dirty="0"/>
              <a:t> </a:t>
            </a:r>
            <a:r>
              <a:rPr lang="fi-FI" altLang="en-US" sz="2800" b="1" u="sng" dirty="0"/>
              <a:t>tarkoitetaan yhteiskuntaa</a:t>
            </a:r>
            <a:r>
              <a:rPr lang="fi-FI" altLang="en-US" sz="2800" dirty="0"/>
              <a:t>,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1)</a:t>
            </a:r>
            <a:r>
              <a:rPr lang="fi-FI" altLang="en-US" sz="2800" dirty="0"/>
              <a:t> jossa tietotekniikan </a:t>
            </a:r>
            <a:r>
              <a:rPr lang="fi-FI" altLang="en-US" sz="2800" dirty="0" err="1"/>
              <a:t>informationaalisen</a:t>
            </a:r>
            <a:r>
              <a:rPr lang="fi-FI" altLang="en-US" sz="2800" dirty="0"/>
              <a:t> hyödyntämisen ja informaatioinfrastruktuurin sekä informaatiomarkkinoiden muutokset johtavat </a:t>
            </a:r>
            <a:r>
              <a:rPr lang="fi-FI" altLang="en-US" sz="2800" b="1" i="1" dirty="0"/>
              <a:t>yhteiskunnan informaatio-oikeudelliseen </a:t>
            </a:r>
            <a:r>
              <a:rPr lang="fi-FI" altLang="en-US" sz="3200" b="1" i="1" dirty="0" err="1"/>
              <a:t>oikeudellistumiseen</a:t>
            </a:r>
            <a:endParaRPr lang="fi-FI" altLang="en-US" sz="3200" b="1" i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dirty="0"/>
              <a:t>2)</a:t>
            </a:r>
            <a:r>
              <a:rPr lang="fi-FI" altLang="en-US" sz="2800" dirty="0"/>
              <a:t> jossa oikeudellinen viestintä on muuttumassa </a:t>
            </a:r>
            <a:r>
              <a:rPr lang="fi-FI" altLang="en-US" sz="3200" b="1" i="1" dirty="0"/>
              <a:t>sähköiseksi, digitaaliseksi viestinnäksi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63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i-FI" altLang="en-US" sz="2800" b="1" u="sng" dirty="0">
                <a:solidFill>
                  <a:srgbClr val="FF3300"/>
                </a:solidFill>
              </a:rPr>
              <a:t>Oikeudellisella verkkoyhteiskunnalla</a:t>
            </a:r>
            <a:r>
              <a:rPr lang="fi-FI" altLang="en-US" sz="2800" b="1" u="sng" dirty="0"/>
              <a:t> tarkoitetaan myös yhteiskuntaa</a:t>
            </a:r>
            <a:r>
              <a:rPr lang="fi-FI" altLang="en-US" sz="28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800" b="1" dirty="0"/>
              <a:t>3)</a:t>
            </a:r>
            <a:r>
              <a:rPr lang="fi-FI" altLang="en-US" sz="2800" dirty="0"/>
              <a:t> jossa </a:t>
            </a:r>
            <a:r>
              <a:rPr lang="fi-FI" altLang="en-US" sz="2800" b="1" dirty="0"/>
              <a:t>hallinto </a:t>
            </a:r>
            <a:r>
              <a:rPr lang="fi-FI" altLang="en-US" sz="2800" dirty="0"/>
              <a:t>on muuttumassa </a:t>
            </a:r>
            <a:r>
              <a:rPr lang="fi-FI" altLang="en-US" sz="2800" b="1" dirty="0"/>
              <a:t>sähköiseksi, verkkojen avulla toimivaksi hallinnoksi (</a:t>
            </a:r>
            <a:r>
              <a:rPr lang="fi-FI" altLang="en-US" sz="2800" b="1" i="1" dirty="0"/>
              <a:t>informaatiohallinnoksi</a:t>
            </a:r>
            <a:r>
              <a:rPr lang="fi-FI" altLang="en-US" sz="2800" b="1" dirty="0"/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800" b="1" dirty="0"/>
              <a:t>4)</a:t>
            </a:r>
            <a:r>
              <a:rPr lang="fi-FI" altLang="en-US" sz="2800" dirty="0"/>
              <a:t> jossa </a:t>
            </a:r>
            <a:r>
              <a:rPr lang="fi-FI" altLang="en-US" sz="3200" b="1" dirty="0"/>
              <a:t>perusoikeuksien käyttö</a:t>
            </a:r>
            <a:r>
              <a:rPr lang="fi-FI" altLang="en-US" sz="3200" dirty="0"/>
              <a:t> </a:t>
            </a:r>
            <a:r>
              <a:rPr lang="fi-FI" altLang="en-US" sz="2800" dirty="0"/>
              <a:t>siirtyy merkittävässä määrin </a:t>
            </a:r>
            <a:r>
              <a:rPr lang="fi-FI" altLang="en-US" sz="2800" b="1" dirty="0"/>
              <a:t>tietoverkkoihin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800" b="1" dirty="0"/>
              <a:t>5)</a:t>
            </a:r>
            <a:r>
              <a:rPr lang="fi-FI" altLang="en-US" sz="2800" dirty="0"/>
              <a:t> jossa tietotekniikan sekä tietojärjestelmien käyttö johtavat </a:t>
            </a:r>
            <a:r>
              <a:rPr lang="fi-FI" altLang="en-US" sz="3200" b="1" dirty="0"/>
              <a:t>päätetyöskentelyn</a:t>
            </a:r>
            <a:r>
              <a:rPr lang="fi-FI" altLang="en-US" sz="2800" b="1" dirty="0"/>
              <a:t> keskeiseen asemaan oikeudellisessa elämässä ja hallinnossa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2800" b="1" dirty="0">
                <a:solidFill>
                  <a:schemeClr val="accent2"/>
                </a:solidFill>
              </a:rPr>
              <a:t>---- Nämä seikat muuttavat </a:t>
            </a:r>
            <a:r>
              <a:rPr lang="fi-FI" altLang="en-US" sz="3200" b="1" u="sng" dirty="0"/>
              <a:t>oikeuskulttuuria</a:t>
            </a:r>
            <a:r>
              <a:rPr lang="fi-FI" altLang="en-US" sz="2800" b="1" dirty="0">
                <a:solidFill>
                  <a:schemeClr val="accent2"/>
                </a:solidFill>
              </a:rPr>
              <a:t>, </a:t>
            </a:r>
            <a:r>
              <a:rPr lang="fi-FI" altLang="en-US" sz="3200" b="1" u="sng" dirty="0">
                <a:solidFill>
                  <a:srgbClr val="663300"/>
                </a:solidFill>
              </a:rPr>
              <a:t>oikeudellista viestintää</a:t>
            </a:r>
            <a:r>
              <a:rPr lang="fi-FI" altLang="en-US" sz="2800" b="1" dirty="0">
                <a:solidFill>
                  <a:schemeClr val="accent2"/>
                </a:solidFill>
              </a:rPr>
              <a:t> ja asettavat uusia vaatimuksia </a:t>
            </a:r>
            <a:r>
              <a:rPr lang="fi-FI" altLang="en-US" sz="3200" b="1" u="sng" dirty="0">
                <a:solidFill>
                  <a:srgbClr val="6600CC"/>
                </a:solidFill>
              </a:rPr>
              <a:t>oikeudelliselle ammattitaidolle!!!</a:t>
            </a:r>
            <a:endParaRPr lang="fi-FI" altLang="en-US" sz="3200" u="sng" dirty="0">
              <a:solidFill>
                <a:srgbClr val="6600CC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211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dirty="0"/>
              <a:t>Oikeusinformatiikka on myös </a:t>
            </a:r>
            <a:r>
              <a:rPr lang="fi-FI" altLang="en-US" sz="2800" b="1" dirty="0"/>
              <a:t>yhä </a:t>
            </a:r>
            <a:r>
              <a:rPr lang="fi-FI" altLang="en-US" sz="2800" b="1" dirty="0">
                <a:solidFill>
                  <a:schemeClr val="accent2"/>
                </a:solidFill>
              </a:rPr>
              <a:t>kansainvälisempi tiede.</a:t>
            </a:r>
            <a:r>
              <a:rPr lang="fi-FI" altLang="en-US" sz="2800" b="1" dirty="0"/>
              <a:t>                               </a:t>
            </a:r>
            <a:r>
              <a:rPr lang="fi-FI" altLang="en-US" sz="2800" b="1" u="sng" dirty="0"/>
              <a:t>Syynä mm:</a:t>
            </a:r>
            <a:r>
              <a:rPr lang="fi-FI" altLang="en-US" sz="3200" u="sng" dirty="0"/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>
                <a:solidFill>
                  <a:srgbClr val="FF0000"/>
                </a:solidFill>
              </a:rPr>
              <a:t>1) </a:t>
            </a:r>
            <a:r>
              <a:rPr lang="fi-FI" altLang="en-US" sz="2800" b="1" dirty="0">
                <a:solidFill>
                  <a:srgbClr val="FF0000"/>
                </a:solidFill>
              </a:rPr>
              <a:t>oikeuslähdeaineistojen kansainvälistyminen </a:t>
            </a:r>
            <a:r>
              <a:rPr lang="fi-FI" altLang="en-US" sz="2000" b="1" dirty="0"/>
              <a:t>(EU, EN, OECD, YK…), </a:t>
            </a:r>
            <a:endParaRPr lang="fi-FI" altLang="en-US" sz="2800" b="1" dirty="0"/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>
                <a:solidFill>
                  <a:srgbClr val="663300"/>
                </a:solidFill>
              </a:rPr>
              <a:t>2) </a:t>
            </a:r>
            <a:r>
              <a:rPr lang="fi-FI" altLang="en-US" sz="2800" b="1" dirty="0">
                <a:solidFill>
                  <a:srgbClr val="663300"/>
                </a:solidFill>
              </a:rPr>
              <a:t>oikeusteorian kansainvälinen luonne</a:t>
            </a:r>
            <a:r>
              <a:rPr lang="fi-FI" altLang="en-US" sz="2800" b="1" dirty="0"/>
              <a:t> </a:t>
            </a:r>
            <a:r>
              <a:rPr lang="fi-FI" altLang="en-US" sz="2800" dirty="0"/>
              <a:t>ja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>
                <a:solidFill>
                  <a:srgbClr val="7030A0"/>
                </a:solidFill>
              </a:rPr>
              <a:t>3) </a:t>
            </a:r>
            <a:r>
              <a:rPr lang="fi-FI" altLang="en-US" sz="2800" b="1" dirty="0">
                <a:solidFill>
                  <a:srgbClr val="7030A0"/>
                </a:solidFill>
              </a:rPr>
              <a:t>tietotekniikan ja tietoverkkojen globaali leviäminen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7654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OIK.INFORMATIIKAN OSA-ALUEET: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b="1" u="sng" dirty="0">
                <a:solidFill>
                  <a:schemeClr val="accent2"/>
                </a:solidFill>
              </a:rPr>
              <a:t>Oikeusinformatiikan osa-alueet:</a:t>
            </a:r>
            <a:endParaRPr lang="fi-FI" altLang="en-US" u="sng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dirty="0"/>
              <a:t>* </a:t>
            </a:r>
            <a:r>
              <a:rPr lang="fi-FI" altLang="en-US" sz="2800" b="1" i="1" dirty="0"/>
              <a:t>Oikeusinformatiikka voidaan tieteenä jakaa</a:t>
            </a:r>
            <a:r>
              <a:rPr lang="fi-FI" altLang="en-US" sz="2400" dirty="0"/>
              <a:t>, kuten useimmat muutkin oikeustieteen osa-alueet, </a:t>
            </a:r>
            <a:r>
              <a:rPr lang="fi-FI" altLang="en-US" sz="2800" b="1" i="1" dirty="0"/>
              <a:t>yleiseen ja erityiseen osaan</a:t>
            </a:r>
            <a:r>
              <a:rPr lang="fi-FI" altLang="en-US" sz="2400" dirty="0"/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400" dirty="0"/>
              <a:t>* </a:t>
            </a:r>
            <a:r>
              <a:rPr lang="fi-FI" altLang="en-US" sz="2800" b="1" dirty="0"/>
              <a:t>Oikeusinformatiikan </a:t>
            </a:r>
            <a:r>
              <a:rPr lang="fi-FI" altLang="en-US" sz="3200" b="1" dirty="0">
                <a:solidFill>
                  <a:schemeClr val="accent2"/>
                </a:solidFill>
              </a:rPr>
              <a:t>Yleisen osan</a:t>
            </a:r>
            <a:r>
              <a:rPr lang="fi-FI" altLang="en-US" sz="2800" b="1" dirty="0"/>
              <a:t> puitteissa tutkitaan</a:t>
            </a:r>
            <a:r>
              <a:rPr lang="fi-FI" altLang="en-US" sz="2800" dirty="0"/>
              <a:t> mm.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i="1" dirty="0"/>
              <a:t>- </a:t>
            </a:r>
            <a:r>
              <a:rPr lang="fi-FI" altLang="en-US" sz="2800" b="1" i="1" dirty="0">
                <a:solidFill>
                  <a:srgbClr val="FF0000"/>
                </a:solidFill>
              </a:rPr>
              <a:t>verkkoyhteiskunnan </a:t>
            </a:r>
            <a:r>
              <a:rPr lang="fi-FI" altLang="en-US" sz="2800" b="1" i="1" dirty="0" err="1">
                <a:solidFill>
                  <a:srgbClr val="FF0000"/>
                </a:solidFill>
              </a:rPr>
              <a:t>oikeudellistumista</a:t>
            </a:r>
            <a:endParaRPr lang="fi-FI" altLang="en-US" sz="2800" b="1" i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i="1" dirty="0">
                <a:solidFill>
                  <a:srgbClr val="663300"/>
                </a:solidFill>
              </a:rPr>
              <a:t>- uutta informaatioinfrastruktuuria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i="1" dirty="0"/>
              <a:t>- </a:t>
            </a:r>
            <a:r>
              <a:rPr lang="fi-FI" altLang="en-US" sz="2800" b="1" i="1" dirty="0">
                <a:solidFill>
                  <a:srgbClr val="009900"/>
                </a:solidFill>
              </a:rPr>
              <a:t>informaation merkitystä muuttuvassa yhteiskunnassa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i="1" dirty="0"/>
              <a:t>- </a:t>
            </a:r>
            <a:r>
              <a:rPr lang="fi-FI" altLang="en-US" sz="2800" b="1" i="1" dirty="0">
                <a:solidFill>
                  <a:srgbClr val="7030A0"/>
                </a:solidFill>
              </a:rPr>
              <a:t>uudistuvan oikeusvaltion </a:t>
            </a:r>
            <a:r>
              <a:rPr lang="fi-FI" altLang="en-US" sz="2800" b="1" i="1" dirty="0" err="1">
                <a:solidFill>
                  <a:srgbClr val="7030A0"/>
                </a:solidFill>
              </a:rPr>
              <a:t>informationaalisia</a:t>
            </a:r>
            <a:r>
              <a:rPr lang="fi-FI" altLang="en-US" sz="2800" b="1" i="1" dirty="0">
                <a:solidFill>
                  <a:srgbClr val="7030A0"/>
                </a:solidFill>
              </a:rPr>
              <a:t> reunaehtoja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b="1" i="1" dirty="0"/>
              <a:t>- </a:t>
            </a:r>
            <a:r>
              <a:rPr lang="fi-FI" altLang="en-US" sz="2800" b="1" i="1" dirty="0">
                <a:solidFill>
                  <a:srgbClr val="0070C0"/>
                </a:solidFill>
              </a:rPr>
              <a:t>lakimiesten/lakimiesammattikunnan ammattitaidolle     verkkoyhteiskunnassa asetettavia vaatimuksia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034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OIK.INFORMATIIKAN YLEINEN OSA!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en-US" sz="3200" b="1" u="sng" dirty="0"/>
              <a:t>Oikeusinformatiikan </a:t>
            </a:r>
            <a:r>
              <a:rPr lang="fi-FI" altLang="en-US" b="1" u="sng" dirty="0">
                <a:solidFill>
                  <a:schemeClr val="accent2"/>
                </a:solidFill>
              </a:rPr>
              <a:t>yleisestä osasta</a:t>
            </a:r>
            <a:r>
              <a:rPr lang="fi-FI" altLang="en-US" u="sng" dirty="0"/>
              <a:t> </a:t>
            </a:r>
            <a:r>
              <a:rPr lang="fi-FI" altLang="en-US" sz="3200" u="sng" dirty="0"/>
              <a:t>voidaan nostaa seuraavia </a:t>
            </a:r>
            <a:r>
              <a:rPr lang="fi-FI" altLang="en-US" sz="3200" b="1" u="sng" dirty="0">
                <a:solidFill>
                  <a:srgbClr val="663300"/>
                </a:solidFill>
              </a:rPr>
              <a:t>tekijöitä, ilmiöitä ja käsitteitä</a:t>
            </a:r>
            <a:r>
              <a:rPr lang="fi-FI" altLang="en-US" sz="3200" u="sng" dirty="0"/>
              <a:t>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@</a:t>
            </a:r>
            <a:r>
              <a:rPr lang="fi-FI" altLang="en-US" sz="3200" b="1" dirty="0"/>
              <a:t> informaatioyhteiskunta, tietoyhteiskunta ja tietämysyhteiskunta</a:t>
            </a:r>
            <a:r>
              <a:rPr lang="fi-FI" altLang="en-US" sz="2800" b="1" dirty="0"/>
              <a:t> –käsitteet </a:t>
            </a:r>
            <a:r>
              <a:rPr lang="fi-FI" altLang="en-US" sz="2800" b="1" i="1" dirty="0"/>
              <a:t>(Peter F. </a:t>
            </a:r>
            <a:r>
              <a:rPr lang="fi-FI" altLang="en-US" sz="2800" b="1" i="1" dirty="0" err="1"/>
              <a:t>Drucker</a:t>
            </a:r>
            <a:r>
              <a:rPr lang="fi-FI" altLang="en-US" sz="2800" b="1" i="1" dirty="0"/>
              <a:t>, Fritz </a:t>
            </a:r>
            <a:r>
              <a:rPr lang="fi-FI" altLang="en-US" sz="2800" b="1" i="1" dirty="0" err="1"/>
              <a:t>Mahlup</a:t>
            </a:r>
            <a:r>
              <a:rPr lang="fi-FI" altLang="en-US" sz="2800" b="1" i="1" dirty="0"/>
              <a:t>, </a:t>
            </a:r>
            <a:r>
              <a:rPr lang="fi-FI" altLang="en-US" sz="2800" b="1" i="1" dirty="0" err="1"/>
              <a:t>Yonedi</a:t>
            </a:r>
            <a:r>
              <a:rPr lang="fi-FI" altLang="en-US" sz="2800" b="1" i="1" dirty="0"/>
              <a:t> </a:t>
            </a:r>
            <a:r>
              <a:rPr lang="fi-FI" altLang="en-US" sz="2800" b="1" i="1" dirty="0" err="1"/>
              <a:t>Masuda</a:t>
            </a:r>
            <a:r>
              <a:rPr lang="fi-FI" altLang="en-US" sz="2800" b="1" i="1" dirty="0"/>
              <a:t>, </a:t>
            </a:r>
            <a:r>
              <a:rPr lang="fi-FI" altLang="en-US" sz="2800" b="1" i="1" dirty="0">
                <a:solidFill>
                  <a:srgbClr val="FF0000"/>
                </a:solidFill>
              </a:rPr>
              <a:t>Frank </a:t>
            </a:r>
            <a:r>
              <a:rPr lang="fi-FI" altLang="en-US" sz="2800" b="1" i="1" dirty="0" err="1">
                <a:solidFill>
                  <a:srgbClr val="FF0000"/>
                </a:solidFill>
              </a:rPr>
              <a:t>Webster</a:t>
            </a:r>
            <a:r>
              <a:rPr lang="fi-FI" altLang="en-US" sz="2800" b="1" i="1" dirty="0"/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@</a:t>
            </a:r>
            <a:r>
              <a:rPr lang="fi-FI" altLang="en-US" sz="3200" b="1" dirty="0">
                <a:solidFill>
                  <a:schemeClr val="accent2"/>
                </a:solidFill>
              </a:rPr>
              <a:t> </a:t>
            </a:r>
            <a:r>
              <a:rPr lang="fi-FI" altLang="en-US" sz="2800" b="1" dirty="0"/>
              <a:t>jokapäiväinen työ yhä enemmän informaationkäsittelyä digitaalisissa verkoissa ja sähköisissä ympäristöissä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sz="2800" dirty="0"/>
              <a:t>- - </a:t>
            </a:r>
            <a:r>
              <a:rPr lang="fi-FI" altLang="en-US" sz="2800" u="sng" dirty="0"/>
              <a:t>riippuvuus </a:t>
            </a:r>
            <a:r>
              <a:rPr lang="fi-FI" altLang="en-US" sz="2800" dirty="0"/>
              <a:t>ja </a:t>
            </a:r>
            <a:r>
              <a:rPr lang="fi-FI" altLang="en-US" sz="2800" u="sng" dirty="0"/>
              <a:t>sidonnaisuus</a:t>
            </a:r>
            <a:r>
              <a:rPr lang="fi-FI" altLang="en-US" sz="2800" dirty="0"/>
              <a:t> esim. sähköpostista, matkapuhelimista, verkkopalveluista, verkoissa olevasta informaatiosta - vapaaehtoisuudesta pakkoon!!???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fi-FI" altLang="en-US" b="1" dirty="0">
                <a:solidFill>
                  <a:schemeClr val="accent2"/>
                </a:solidFill>
              </a:rPr>
              <a:t>@</a:t>
            </a:r>
            <a:r>
              <a:rPr lang="fi-FI" altLang="en-US" sz="2800" dirty="0"/>
              <a:t> </a:t>
            </a:r>
            <a:r>
              <a:rPr lang="fi-FI" altLang="en-US" sz="2800" b="1" dirty="0"/>
              <a:t>yhä useammasta asiasta säädetään laissa</a:t>
            </a:r>
            <a:r>
              <a:rPr lang="fi-FI" altLang="en-US" sz="2800" dirty="0"/>
              <a:t> - </a:t>
            </a:r>
            <a:r>
              <a:rPr lang="fi-FI" altLang="en-US" sz="2800" dirty="0" err="1"/>
              <a:t>oikeudellistuminen</a:t>
            </a:r>
            <a:r>
              <a:rPr lang="fi-FI" altLang="en-US" sz="2800" dirty="0"/>
              <a:t>, </a:t>
            </a:r>
            <a:r>
              <a:rPr lang="fi-FI" altLang="en-US" sz="2800" u="sng" dirty="0"/>
              <a:t>normitulva </a:t>
            </a:r>
            <a:r>
              <a:rPr lang="fi-FI" altLang="en-US" sz="2800" dirty="0"/>
              <a:t>ja kansalaisen mahdollisuus ymmärtää oikeudellista informaatiota??– legitimiteetti???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5704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@</a:t>
            </a:r>
            <a:r>
              <a:rPr lang="fi-FI" altLang="en-US" sz="2800" b="1" dirty="0"/>
              <a:t> perus- ja ihmisoikeuksien merkityksen kasvu ja vaikutus lainsäädäntöön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@ </a:t>
            </a:r>
            <a:r>
              <a:rPr lang="fi-FI" altLang="en-US" sz="2800" b="1" dirty="0">
                <a:solidFill>
                  <a:srgbClr val="6600CC"/>
                </a:solidFill>
              </a:rPr>
              <a:t>verkkoyhteiskunnan muuttuminen </a:t>
            </a:r>
            <a:r>
              <a:rPr lang="fi-FI" altLang="en-US" sz="3200" b="1" dirty="0">
                <a:solidFill>
                  <a:srgbClr val="C00000"/>
                </a:solidFill>
              </a:rPr>
              <a:t>valvonnan yhteiskunnaksi</a:t>
            </a:r>
            <a:r>
              <a:rPr lang="fi-FI" altLang="en-US" sz="2800" b="1" dirty="0">
                <a:solidFill>
                  <a:srgbClr val="6600CC"/>
                </a:solidFill>
              </a:rPr>
              <a:t>?? </a:t>
            </a:r>
            <a:r>
              <a:rPr lang="fi-FI" altLang="en-US" sz="2800" dirty="0">
                <a:solidFill>
                  <a:srgbClr val="6600CC"/>
                </a:solidFill>
              </a:rPr>
              <a:t>– </a:t>
            </a:r>
            <a:r>
              <a:rPr lang="fi-FI" altLang="en-US" sz="2800" dirty="0"/>
              <a:t>tunnistus kaikkiin järjestelmiin, teletunnistustiedot, kännykän paikannus, rekisterien yhteiskäyttö ja tietojen luovutus viranomaisten välillä, passiuudistus (sormenjäljet?)</a:t>
            </a:r>
            <a:endParaRPr lang="fi-FI" altLang="en-US" sz="2800" b="1" dirty="0"/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@ </a:t>
            </a:r>
            <a:r>
              <a:rPr lang="fi-FI" altLang="en-US" sz="2800" b="1" dirty="0"/>
              <a:t>tietoverkkojen yhä monipuolisempi käyttö</a:t>
            </a:r>
            <a:r>
              <a:rPr lang="fi-FI" altLang="en-US" sz="2800" dirty="0"/>
              <a:t> - esim. verkkoäänestäminen, interaktiivisuus, kansalaisviestintä, </a:t>
            </a:r>
            <a:r>
              <a:rPr lang="fi-FI" altLang="en-US" sz="2800" dirty="0" err="1"/>
              <a:t>some</a:t>
            </a:r>
            <a:r>
              <a:rPr lang="fi-FI" altLang="en-US" sz="28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@</a:t>
            </a:r>
            <a:r>
              <a:rPr lang="fi-FI" altLang="en-US" sz="2800" b="1" dirty="0"/>
              <a:t> työn kuvan muuttuminen: lakimieskin pääte- ja verkkotyöläisenä</a:t>
            </a:r>
            <a:r>
              <a:rPr lang="fi-FI" altLang="en-US" sz="2800" dirty="0"/>
              <a:t>, pidemmälle vietynä vrt. esim. asianajopalvelut verkossa tai telelääketiede ja näiden edut ja riskit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en-US" sz="28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en-US" sz="3200" b="1" dirty="0">
                <a:solidFill>
                  <a:schemeClr val="accent2"/>
                </a:solidFill>
              </a:rPr>
              <a:t>@</a:t>
            </a:r>
            <a:r>
              <a:rPr lang="fi-FI" altLang="en-US" sz="3200" b="1" dirty="0"/>
              <a:t> </a:t>
            </a:r>
            <a:r>
              <a:rPr lang="fi-FI" altLang="en-US" sz="2800" b="1" dirty="0"/>
              <a:t>uusi informaatioinfrastruktuuri</a:t>
            </a:r>
            <a:r>
              <a:rPr lang="fi-FI" altLang="en-US" sz="2800" dirty="0"/>
              <a:t> -- tiedon tai informaation valtatiet (</a:t>
            </a:r>
            <a:r>
              <a:rPr lang="fi-FI" altLang="en-US" sz="2800" dirty="0" err="1"/>
              <a:t>highways</a:t>
            </a:r>
            <a:r>
              <a:rPr lang="fi-FI" altLang="en-US" sz="2800" dirty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5099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</TotalTime>
  <Words>1950</Words>
  <Application>Microsoft Office PowerPoint</Application>
  <PresentationFormat>Näytössä katseltava diaesitys (4:3)</PresentationFormat>
  <Paragraphs>189</Paragraphs>
  <Slides>31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2" baseType="lpstr">
      <vt:lpstr>Alkuperäinen</vt:lpstr>
      <vt:lpstr>JOHDATUS OIKEUSINFORMATIIKKAAN</vt:lpstr>
      <vt:lpstr>OIKEUSINFORMATIIKKA</vt:lpstr>
      <vt:lpstr>MITÄ OIK.INFORMATIIKKA ON?</vt:lpstr>
      <vt:lpstr>PowerPoint-esitys</vt:lpstr>
      <vt:lpstr>PowerPoint-esitys</vt:lpstr>
      <vt:lpstr>PowerPoint-esitys</vt:lpstr>
      <vt:lpstr>OIK.INFORMATIIKAN OSA-ALUEET:</vt:lpstr>
      <vt:lpstr>OIK.INFORMATIIKAN YLEINEN OSA!</vt:lpstr>
      <vt:lpstr>PowerPoint-esitys</vt:lpstr>
      <vt:lpstr>OIK.INFORMATIIKAN ERITYINEN OSA!</vt:lpstr>
      <vt:lpstr>1. OIKEUDELLINEN TIETOJENKÄSITTELY</vt:lpstr>
      <vt:lpstr>1. OIKEUDELL. TIETOJENKÄSITTELY</vt:lpstr>
      <vt:lpstr>1. OIKEUDELL. TIETOJENKÄSITTELY</vt:lpstr>
      <vt:lpstr>PowerPoint-esitys</vt:lpstr>
      <vt:lpstr>2. OIKEUDELLINEN INFORMAATIO</vt:lpstr>
      <vt:lpstr>2. OIKEUDELL. INFORMAATIO </vt:lpstr>
      <vt:lpstr>2. OIKEUDELL. INFORMAATIO</vt:lpstr>
      <vt:lpstr>2. OIKEUDELL. INFORMAATIO</vt:lpstr>
      <vt:lpstr>2. OIKEUDELL. INFORMAATIO</vt:lpstr>
      <vt:lpstr>PowerPoint-esitys</vt:lpstr>
      <vt:lpstr>PowerPoint-esitys</vt:lpstr>
      <vt:lpstr>PowerPoint-esitys</vt:lpstr>
      <vt:lpstr>3. TIETOTEKNIIKKAOIKEUS</vt:lpstr>
      <vt:lpstr>3. TIETOTEKNIIKKAOIKEUS</vt:lpstr>
      <vt:lpstr>3. TIETOTEKNIIKKAOIKEUS</vt:lpstr>
      <vt:lpstr>4. INFORMAATIO-OIKEUS</vt:lpstr>
      <vt:lpstr>4. INFORMAATIO-OIKEUDEN YLEISET OPIT  -oikeusperiaatteet !!</vt:lpstr>
      <vt:lpstr>4. INFORMAATIO-OIKEUS -oikeusperiaatteet</vt:lpstr>
      <vt:lpstr>ERITYISET PERIAATTEET</vt:lpstr>
      <vt:lpstr>OIKEUSINFORMATIIKAN TUTKIMUS: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Luoma</dc:creator>
  <cp:lastModifiedBy>Sanna Luoma</cp:lastModifiedBy>
  <cp:revision>8</cp:revision>
  <dcterms:created xsi:type="dcterms:W3CDTF">2016-04-08T10:39:00Z</dcterms:created>
  <dcterms:modified xsi:type="dcterms:W3CDTF">2016-04-08T11:04:29Z</dcterms:modified>
</cp:coreProperties>
</file>