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 id="259" r:id="rId9"/>
    <p:sldId id="264" r:id="rId10"/>
    <p:sldId id="265" r:id="rId11"/>
    <p:sldId id="266" r:id="rId12"/>
    <p:sldId id="272" r:id="rId13"/>
    <p:sldId id="269" r:id="rId14"/>
    <p:sldId id="270" r:id="rId15"/>
    <p:sldId id="271" r:id="rId16"/>
    <p:sldId id="274" r:id="rId17"/>
    <p:sldId id="275" r:id="rId18"/>
    <p:sldId id="276" r:id="rId19"/>
    <p:sldId id="277" r:id="rId20"/>
    <p:sldId id="273" r:id="rId21"/>
    <p:sldId id="278" r:id="rId22"/>
    <p:sldId id="279" r:id="rId23"/>
    <p:sldId id="280" r:id="rId24"/>
    <p:sldId id="281" r:id="rId25"/>
    <p:sldId id="268" r:id="rId26"/>
    <p:sldId id="282" r:id="rId27"/>
    <p:sldId id="283" r:id="rId28"/>
    <p:sldId id="284" r:id="rId29"/>
    <p:sldId id="285"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p:cViewPr>
        <p:scale>
          <a:sx n="108" d="100"/>
          <a:sy n="108" d="100"/>
        </p:scale>
        <p:origin x="-90"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i-FI"/>
              <a:t>Muokkaa perustyyl. napsautt.</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i-FI"/>
              <a:t>Muokkaa perustyyl. napsautt.</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20EBB0C4-6273-4C6E-B9BD-2EDC30F1CD52}" type="datetimeFigureOut">
              <a:rPr lang="en-US" dirty="0"/>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i-FI"/>
              <a:t>Muokkaa perustyyl. napsautt.</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i-FI"/>
              <a:t>Muokkaa perustyyl. napsautt.</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097280" y="2582334"/>
            <a:ext cx="4937760" cy="3378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6217920" y="2582334"/>
            <a:ext cx="4937760" cy="3378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2/16/2017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i-FI"/>
              <a:t>Muokkaa perustyyl. napsautt.</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2/16/2017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i-FI"/>
              <a:t>Muokkaa perustyyl. napsautt.</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p>
            <a:fld id="{C9CAD897-D46E-4AD2-BD9B-49DD3E640873}" type="datetimeFigureOut">
              <a:rPr lang="en-US" dirty="0"/>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i-FI"/>
              <a:t>Muokkaa perustyyl. napsautt.</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2/16/2017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sz="6600" dirty="0"/>
              <a:t>Oikeustieteellinen kirjoittaminen</a:t>
            </a:r>
          </a:p>
        </p:txBody>
      </p:sp>
      <p:sp>
        <p:nvSpPr>
          <p:cNvPr id="3" name="Alaotsikko 2"/>
          <p:cNvSpPr>
            <a:spLocks noGrp="1"/>
          </p:cNvSpPr>
          <p:nvPr>
            <p:ph type="subTitle" idx="1"/>
          </p:nvPr>
        </p:nvSpPr>
        <p:spPr/>
        <p:txBody>
          <a:bodyPr/>
          <a:lstStyle/>
          <a:p>
            <a:r>
              <a:rPr lang="fi-FI" dirty="0"/>
              <a:t>16.2.2017</a:t>
            </a:r>
          </a:p>
        </p:txBody>
      </p:sp>
    </p:spTree>
    <p:extLst>
      <p:ext uri="{BB962C8B-B14F-4D97-AF65-F5344CB8AC3E}">
        <p14:creationId xmlns:p14="http://schemas.microsoft.com/office/powerpoint/2010/main" val="121970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Tieteellinen kirjoittaminen</a:t>
            </a:r>
          </a:p>
        </p:txBody>
      </p:sp>
      <p:sp>
        <p:nvSpPr>
          <p:cNvPr id="3" name="Sisällön paikkamerkki 2"/>
          <p:cNvSpPr>
            <a:spLocks noGrp="1"/>
          </p:cNvSpPr>
          <p:nvPr>
            <p:ph idx="1"/>
          </p:nvPr>
        </p:nvSpPr>
        <p:spPr>
          <a:xfrm>
            <a:off x="1097280" y="1969476"/>
            <a:ext cx="10058400" cy="4192173"/>
          </a:xfrm>
        </p:spPr>
        <p:txBody>
          <a:bodyPr>
            <a:normAutofit/>
          </a:bodyPr>
          <a:lstStyle/>
          <a:p>
            <a:pPr marL="0" indent="0">
              <a:buNone/>
            </a:pPr>
            <a:r>
              <a:rPr lang="fi-FI" sz="2400" dirty="0"/>
              <a:t>• Miten teksti saa muodon? Mistä aloitan?</a:t>
            </a:r>
          </a:p>
          <a:p>
            <a:pPr marL="0" indent="0">
              <a:buNone/>
            </a:pPr>
            <a:r>
              <a:rPr lang="fi-FI" sz="2400" dirty="0"/>
              <a:t>• Kirjoittamisen aloittamista ei kannata lykätä! </a:t>
            </a:r>
          </a:p>
          <a:p>
            <a:pPr marL="0" indent="0">
              <a:buNone/>
            </a:pPr>
            <a:r>
              <a:rPr lang="fi-FI" sz="2400" dirty="0"/>
              <a:t>• Aloita siitä, mikä tuntuu helpoimmalta</a:t>
            </a:r>
          </a:p>
          <a:p>
            <a:pPr marL="0" indent="0">
              <a:buNone/>
            </a:pPr>
            <a:r>
              <a:rPr lang="fi-FI" sz="2400" dirty="0"/>
              <a:t>• Merkitse käytetyt lähteet heti muistiin! </a:t>
            </a:r>
          </a:p>
          <a:p>
            <a:pPr marL="0" indent="0">
              <a:buNone/>
            </a:pPr>
            <a:r>
              <a:rPr lang="fi-FI" sz="2400" dirty="0"/>
              <a:t>• Esim. näin: </a:t>
            </a:r>
          </a:p>
          <a:p>
            <a:pPr marL="292608" lvl="1" indent="0">
              <a:buNone/>
            </a:pPr>
            <a:r>
              <a:rPr lang="fi-FI" sz="2000" dirty="0"/>
              <a:t>1. Päälukujen suurpiirteinen otsikointi (otsikot täsmentyvät myöhemmin) </a:t>
            </a:r>
          </a:p>
          <a:p>
            <a:pPr marL="292608" lvl="1" indent="0">
              <a:buNone/>
            </a:pPr>
            <a:r>
              <a:rPr lang="fi-FI" sz="2000" dirty="0"/>
              <a:t>2. Tekstipätkien kirjoittaminen ko. lukuihin, alussa referoimalla kirjallisuudesta (mitä asiasta on jo sanottu?) </a:t>
            </a:r>
          </a:p>
          <a:p>
            <a:pPr marL="292608" lvl="1" indent="0">
              <a:buNone/>
            </a:pPr>
            <a:r>
              <a:rPr lang="fi-FI" sz="2000" dirty="0"/>
              <a:t>3. Yhtenäisen tekstin muodostaminen virkkeistä </a:t>
            </a:r>
          </a:p>
          <a:p>
            <a:pPr marL="292608" lvl="1" indent="0">
              <a:buNone/>
            </a:pPr>
            <a:r>
              <a:rPr lang="fi-FI" sz="2000" dirty="0"/>
              <a:t>4. Tyyli, kielioppi, oikeinkirjoitusasiat</a:t>
            </a:r>
          </a:p>
        </p:txBody>
      </p:sp>
    </p:spTree>
    <p:extLst>
      <p:ext uri="{BB962C8B-B14F-4D97-AF65-F5344CB8AC3E}">
        <p14:creationId xmlns:p14="http://schemas.microsoft.com/office/powerpoint/2010/main" val="2437368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97280" y="492369"/>
            <a:ext cx="10058400" cy="1463040"/>
          </a:xfrm>
        </p:spPr>
        <p:txBody>
          <a:bodyPr>
            <a:normAutofit fontScale="90000"/>
          </a:bodyPr>
          <a:lstStyle/>
          <a:p>
            <a:r>
              <a:rPr lang="fi-FI" dirty="0">
                <a:solidFill>
                  <a:schemeClr val="tx1"/>
                </a:solidFill>
              </a:rPr>
              <a:t/>
            </a:r>
            <a:br>
              <a:rPr lang="fi-FI" dirty="0">
                <a:solidFill>
                  <a:schemeClr val="tx1"/>
                </a:solidFill>
              </a:rPr>
            </a:br>
            <a:r>
              <a:rPr lang="fi-FI" dirty="0">
                <a:solidFill>
                  <a:schemeClr val="tx1"/>
                </a:solidFill>
              </a:rPr>
              <a:t>Vinkkejä alkuun pääsemiseen</a:t>
            </a:r>
            <a:r>
              <a:rPr lang="fi-FI" dirty="0">
                <a:solidFill>
                  <a:srgbClr val="FF0000"/>
                </a:solidFill>
              </a:rPr>
              <a:t/>
            </a:r>
            <a:br>
              <a:rPr lang="fi-FI" dirty="0">
                <a:solidFill>
                  <a:srgbClr val="FF0000"/>
                </a:solidFill>
              </a:rPr>
            </a:br>
            <a:endParaRPr lang="fi-FI" dirty="0"/>
          </a:p>
        </p:txBody>
      </p:sp>
      <p:sp>
        <p:nvSpPr>
          <p:cNvPr id="3" name="Sisällön paikkamerkki 2"/>
          <p:cNvSpPr>
            <a:spLocks noGrp="1"/>
          </p:cNvSpPr>
          <p:nvPr>
            <p:ph idx="1"/>
          </p:nvPr>
        </p:nvSpPr>
        <p:spPr/>
        <p:txBody>
          <a:bodyPr>
            <a:normAutofit/>
          </a:bodyPr>
          <a:lstStyle/>
          <a:p>
            <a:r>
              <a:rPr lang="fi-FI" sz="2400" dirty="0"/>
              <a:t>• Aikataulun laatiminen. Realistinen aikataulu, jossa on välitavoitteita, jäsentää kirjoitusprosessia. Kalenteriin voi merkitä valmiiksi, koska jokin tietty osa on valmis ja milloin on lopullinen DL.</a:t>
            </a:r>
          </a:p>
          <a:p>
            <a:r>
              <a:rPr lang="fi-FI" sz="2400" dirty="0"/>
              <a:t>• Säännöllinen kirjoitusrytmi. Kun kirjoitus on työn alla, siihen on helppo palata ja kirjoittamista jatkaa. Jos kirjoitus jää pitkäksi aikaa, on hankala saada juonesta kiinni. </a:t>
            </a:r>
          </a:p>
          <a:p>
            <a:r>
              <a:rPr lang="fi-FI" sz="2400" dirty="0"/>
              <a:t>• Ylimääräinen ja turhalta tuntuva teksti talteen. Kirjoitusprosessissa syntyy aina sellaista tekstiä, joka näyttää jossakin vaiheessa turhalta. Turhaa tekstiä ei kannata tuhota vaan sen voi siirtää toiseen tiedostoon. Myöhemmin näistä tekstinkatkelmista voi löytyä hyviä uusia ideoita.</a:t>
            </a:r>
          </a:p>
        </p:txBody>
      </p:sp>
    </p:spTree>
    <p:extLst>
      <p:ext uri="{BB962C8B-B14F-4D97-AF65-F5344CB8AC3E}">
        <p14:creationId xmlns:p14="http://schemas.microsoft.com/office/powerpoint/2010/main" val="624090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97280" y="286604"/>
            <a:ext cx="10058400" cy="1021692"/>
          </a:xfrm>
        </p:spPr>
        <p:txBody>
          <a:bodyPr/>
          <a:lstStyle/>
          <a:p>
            <a:r>
              <a:rPr lang="fi-FI" sz="4300" dirty="0"/>
              <a:t>Mistä tietää, että jotain on pielessä?</a:t>
            </a:r>
          </a:p>
        </p:txBody>
      </p:sp>
      <p:sp>
        <p:nvSpPr>
          <p:cNvPr id="3" name="Sisällön paikkamerkki 2"/>
          <p:cNvSpPr>
            <a:spLocks noGrp="1"/>
          </p:cNvSpPr>
          <p:nvPr>
            <p:ph idx="1"/>
          </p:nvPr>
        </p:nvSpPr>
        <p:spPr/>
        <p:txBody>
          <a:bodyPr>
            <a:normAutofit fontScale="85000" lnSpcReduction="20000"/>
          </a:bodyPr>
          <a:lstStyle/>
          <a:p>
            <a:endParaRPr lang="fi-FI" sz="2400" dirty="0"/>
          </a:p>
          <a:p>
            <a:r>
              <a:rPr lang="fi-FI" sz="2800" dirty="0"/>
              <a:t>• Jos tekstiä ei tule ollenkaan, ongelma on todennäköisesti joko liika itsekriittisyys tai liian vähän lukemista – voi kokeilla mennä vahvemmin lähteet edellä </a:t>
            </a:r>
          </a:p>
          <a:p>
            <a:r>
              <a:rPr lang="fi-FI" sz="2800" dirty="0"/>
              <a:t>• Jos yksi jakso tulvii yli äyräiden, saattaa työn rakenteessa olla vikaa. Onko jakso varsinainen pihvi? </a:t>
            </a:r>
          </a:p>
          <a:p>
            <a:r>
              <a:rPr lang="fi-FI" sz="2800" dirty="0"/>
              <a:t>• Jos alaviitteisiin kertyy paljon pitkiä tekstipätkiä (ns. keskustelevat alaviitteet), jäsentelyssä saattaa olla vikaa tai rajaukset saattavat olla epäselvät. Jos kaikki kunnossa, usein helppo korjata lopussa.</a:t>
            </a:r>
          </a:p>
          <a:p>
            <a:r>
              <a:rPr lang="fi-FI" sz="2800" dirty="0"/>
              <a:t>• Jos alaviitteet ovat työn läpi yksinkertaisia dokumentoivia viittauksia, kuten ”Pölönen 2008, s. 9–11.”, voi olla merkki siitä, että teksti on jäänyt kuvailevaksi tai referaatinomaiseksi. Onko lähteitä tarpeeksi?</a:t>
            </a:r>
          </a:p>
        </p:txBody>
      </p:sp>
    </p:spTree>
    <p:extLst>
      <p:ext uri="{BB962C8B-B14F-4D97-AF65-F5344CB8AC3E}">
        <p14:creationId xmlns:p14="http://schemas.microsoft.com/office/powerpoint/2010/main" val="1336286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Lähteiden käyttö ja oikeuslähdeoppi</a:t>
            </a:r>
          </a:p>
        </p:txBody>
      </p:sp>
      <p:sp>
        <p:nvSpPr>
          <p:cNvPr id="3" name="Sisällön paikkamerkki 2"/>
          <p:cNvSpPr>
            <a:spLocks noGrp="1"/>
          </p:cNvSpPr>
          <p:nvPr>
            <p:ph idx="1"/>
          </p:nvPr>
        </p:nvSpPr>
        <p:spPr>
          <a:xfrm>
            <a:off x="1097280" y="2475914"/>
            <a:ext cx="10058400" cy="3393180"/>
          </a:xfrm>
        </p:spPr>
        <p:txBody>
          <a:bodyPr>
            <a:normAutofit/>
          </a:bodyPr>
          <a:lstStyle/>
          <a:p>
            <a:r>
              <a:rPr lang="fi-FI" sz="2800" dirty="0"/>
              <a:t>• Oikeustieteellisessä tutkimuksessa yhdistyvät oikeuslähteiden ja tutkimuksellisten lähteiden käyttö </a:t>
            </a:r>
          </a:p>
          <a:p>
            <a:r>
              <a:rPr lang="fi-FI" sz="2800" dirty="0"/>
              <a:t>• Oikeuslähdeoppi on oikeuden keskeisiä kysymyksiä </a:t>
            </a:r>
          </a:p>
          <a:p>
            <a:r>
              <a:rPr lang="fi-FI" sz="2800" dirty="0"/>
              <a:t>• Sama oikeuslähteiden ymmärrys, jolla vastataan tenttikysymyksiin, on tarpeen myös oikeustieteellisen tekstin tuottamisessa</a:t>
            </a:r>
          </a:p>
        </p:txBody>
      </p:sp>
    </p:spTree>
    <p:extLst>
      <p:ext uri="{BB962C8B-B14F-4D97-AF65-F5344CB8AC3E}">
        <p14:creationId xmlns:p14="http://schemas.microsoft.com/office/powerpoint/2010/main" val="2525173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Oikeuslähteiden etusijajärjestys</a:t>
            </a:r>
          </a:p>
        </p:txBody>
      </p:sp>
      <p:sp>
        <p:nvSpPr>
          <p:cNvPr id="3" name="Sisällön paikkamerkki 2"/>
          <p:cNvSpPr>
            <a:spLocks noGrp="1"/>
          </p:cNvSpPr>
          <p:nvPr>
            <p:ph idx="1"/>
          </p:nvPr>
        </p:nvSpPr>
        <p:spPr>
          <a:xfrm>
            <a:off x="1097280" y="2461846"/>
            <a:ext cx="10058400" cy="3407248"/>
          </a:xfrm>
        </p:spPr>
        <p:txBody>
          <a:bodyPr>
            <a:normAutofit/>
          </a:bodyPr>
          <a:lstStyle/>
          <a:p>
            <a:r>
              <a:rPr lang="fi-FI" sz="2800" dirty="0"/>
              <a:t>1. Laki (Suomen säädöskokoelma, Finlex) </a:t>
            </a:r>
          </a:p>
          <a:p>
            <a:r>
              <a:rPr lang="fi-FI" sz="2800" dirty="0"/>
              <a:t>2. Lainvalmistelutyöt ja oikeuskäytäntö </a:t>
            </a:r>
          </a:p>
          <a:p>
            <a:r>
              <a:rPr lang="fi-FI" sz="2800" dirty="0"/>
              <a:t>3. Oikeuskirjallisuuden kannanotot ja muut sallitut oikeuslähteet </a:t>
            </a:r>
          </a:p>
          <a:p>
            <a:r>
              <a:rPr lang="fi-FI" sz="2800" dirty="0"/>
              <a:t>• Jos jokin asia todetaan laissa, on viitattava lakiin – ei tarvitse välttämättä viitata asiaa käsittelevään oikeuskirjallisuuteen.</a:t>
            </a:r>
          </a:p>
        </p:txBody>
      </p:sp>
    </p:spTree>
    <p:extLst>
      <p:ext uri="{BB962C8B-B14F-4D97-AF65-F5344CB8AC3E}">
        <p14:creationId xmlns:p14="http://schemas.microsoft.com/office/powerpoint/2010/main" val="36193358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Lähteiden etusijajärjestys</a:t>
            </a:r>
          </a:p>
        </p:txBody>
      </p:sp>
      <p:sp>
        <p:nvSpPr>
          <p:cNvPr id="3" name="Sisällön paikkamerkki 2"/>
          <p:cNvSpPr>
            <a:spLocks noGrp="1"/>
          </p:cNvSpPr>
          <p:nvPr>
            <p:ph idx="1"/>
          </p:nvPr>
        </p:nvSpPr>
        <p:spPr>
          <a:xfrm>
            <a:off x="1097280" y="2222694"/>
            <a:ext cx="10058400" cy="3646399"/>
          </a:xfrm>
        </p:spPr>
        <p:txBody>
          <a:bodyPr/>
          <a:lstStyle/>
          <a:p>
            <a:r>
              <a:rPr lang="fi-FI" sz="3200" dirty="0"/>
              <a:t>• Edustavimmat </a:t>
            </a:r>
            <a:r>
              <a:rPr lang="fi-FI" sz="3200" dirty="0" err="1"/>
              <a:t>vs</a:t>
            </a:r>
            <a:r>
              <a:rPr lang="fi-FI" sz="3200" dirty="0"/>
              <a:t> vähemmän edustavat lähteet: </a:t>
            </a:r>
          </a:p>
          <a:p>
            <a:r>
              <a:rPr lang="fi-FI" dirty="0"/>
              <a:t>1. Asiaa nimenomaisesti käsittelevä artikkeli tai monografia </a:t>
            </a:r>
          </a:p>
          <a:p>
            <a:r>
              <a:rPr lang="fi-FI" dirty="0"/>
              <a:t>2. Tieteellinen yleisesitys </a:t>
            </a:r>
          </a:p>
          <a:p>
            <a:r>
              <a:rPr lang="fi-FI" dirty="0"/>
              <a:t>3. Oppikirja tai käytännön käsikirja </a:t>
            </a:r>
          </a:p>
          <a:p>
            <a:r>
              <a:rPr lang="fi-FI" dirty="0"/>
              <a:t>4. Pääsykoekirja tai maallikoille suunnattu teos </a:t>
            </a:r>
          </a:p>
          <a:p>
            <a:r>
              <a:rPr lang="fi-FI" sz="3200" dirty="0"/>
              <a:t>• Tuoreimmat </a:t>
            </a:r>
            <a:r>
              <a:rPr lang="fi-FI" sz="3200" dirty="0" err="1"/>
              <a:t>vs</a:t>
            </a:r>
            <a:r>
              <a:rPr lang="fi-FI" sz="3200" dirty="0"/>
              <a:t> vanhemmat lähteet: </a:t>
            </a:r>
          </a:p>
          <a:p>
            <a:r>
              <a:rPr lang="fi-FI" dirty="0"/>
              <a:t>• Käytä aina uusinta painosta, ellei saatavuusongelmaa</a:t>
            </a:r>
          </a:p>
        </p:txBody>
      </p:sp>
    </p:spTree>
    <p:extLst>
      <p:ext uri="{BB962C8B-B14F-4D97-AF65-F5344CB8AC3E}">
        <p14:creationId xmlns:p14="http://schemas.microsoft.com/office/powerpoint/2010/main" val="1302486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Pääsääntö: primäärilähteet</a:t>
            </a:r>
          </a:p>
        </p:txBody>
      </p:sp>
      <p:sp>
        <p:nvSpPr>
          <p:cNvPr id="3" name="Sisällön paikkamerkki 2"/>
          <p:cNvSpPr>
            <a:spLocks noGrp="1"/>
          </p:cNvSpPr>
          <p:nvPr>
            <p:ph idx="1"/>
          </p:nvPr>
        </p:nvSpPr>
        <p:spPr>
          <a:xfrm>
            <a:off x="1097280" y="2377440"/>
            <a:ext cx="10058400" cy="3491654"/>
          </a:xfrm>
        </p:spPr>
        <p:txBody>
          <a:bodyPr>
            <a:normAutofit/>
          </a:bodyPr>
          <a:lstStyle/>
          <a:p>
            <a:r>
              <a:rPr lang="fi-FI" sz="2800" dirty="0"/>
              <a:t>• ”Kirjoituksessa pitää pyrkiä käyttämään niin sanottuja ensikäden lähteitä eli primäärilähteitä; tieto pitää ottaa alkuperäisestä lähteestä aina kun se on mahdollista.”</a:t>
            </a:r>
          </a:p>
          <a:p>
            <a:r>
              <a:rPr lang="fi-FI" sz="2800" dirty="0"/>
              <a:t> • Kirjoittajan tulee olla itse nähnyt lähde, jota hän käyttää.</a:t>
            </a:r>
          </a:p>
          <a:p>
            <a:endParaRPr lang="fi-FI" sz="2800" dirty="0"/>
          </a:p>
          <a:p>
            <a:r>
              <a:rPr lang="fi-FI" dirty="0"/>
              <a:t>• Husa, Jaakko - Mutanen, Anu – Pohjolainen, Teuvo 2010: Kirjoitetaan juridiikkaa. Helsinki: Talentum. S. 32.</a:t>
            </a:r>
          </a:p>
        </p:txBody>
      </p:sp>
    </p:spTree>
    <p:extLst>
      <p:ext uri="{BB962C8B-B14F-4D97-AF65-F5344CB8AC3E}">
        <p14:creationId xmlns:p14="http://schemas.microsoft.com/office/powerpoint/2010/main" val="3367427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97280" y="145926"/>
            <a:ext cx="10058400" cy="1450757"/>
          </a:xfrm>
        </p:spPr>
        <p:txBody>
          <a:bodyPr/>
          <a:lstStyle/>
          <a:p>
            <a:r>
              <a:rPr lang="fi-FI" dirty="0"/>
              <a:t>Lähteiden käyttö: sitaatit ja referointi</a:t>
            </a:r>
          </a:p>
        </p:txBody>
      </p:sp>
      <p:sp>
        <p:nvSpPr>
          <p:cNvPr id="3" name="Sisällön paikkamerkki 2"/>
          <p:cNvSpPr>
            <a:spLocks noGrp="1"/>
          </p:cNvSpPr>
          <p:nvPr>
            <p:ph idx="1"/>
          </p:nvPr>
        </p:nvSpPr>
        <p:spPr>
          <a:xfrm>
            <a:off x="1097280" y="2278966"/>
            <a:ext cx="10058400" cy="3590128"/>
          </a:xfrm>
        </p:spPr>
        <p:txBody>
          <a:bodyPr>
            <a:normAutofit/>
          </a:bodyPr>
          <a:lstStyle/>
          <a:p>
            <a:r>
              <a:rPr lang="fi-FI" sz="2400" dirty="0"/>
              <a:t>1. Suorien lainausten käyttö: Suora lainaus eli sitaatti on alkuperäisestä tekstistä sellaisenaan, sanamuotoineen, lainattu. Lainausmerkit! </a:t>
            </a:r>
            <a:r>
              <a:rPr lang="fi-FI" sz="2400" dirty="0">
                <a:solidFill>
                  <a:srgbClr val="FF0000"/>
                </a:solidFill>
              </a:rPr>
              <a:t>Sitaatin on oltava lyhyt. Sitaatin on oltava sanatarkka. Sitaatin alkuperä osoitetaan lähdeviitteellä. Siinä on mainittava myös sivunumero. </a:t>
            </a:r>
          </a:p>
          <a:p>
            <a:r>
              <a:rPr lang="fi-FI" sz="2400" dirty="0"/>
              <a:t>2. Lähteen referoiminen omin sanoin: Tämä on suoraa lainausta suositeltavampaa. Päämäärä on tiivistää lähdetekstistä valitut keskeisimmät kohdat ja maastouttaa ne luontevaksi osaksi omaa tekstiä. </a:t>
            </a:r>
            <a:r>
              <a:rPr lang="fi-FI" sz="2400" dirty="0">
                <a:solidFill>
                  <a:srgbClr val="FF0000"/>
                </a:solidFill>
              </a:rPr>
              <a:t>Muutaman sanan muuttaminen alkuperäisestä tekstistä ei vielä ole riittävää. Referoitava ajatus on yritettävä sanoa omin sanoin.</a:t>
            </a:r>
          </a:p>
        </p:txBody>
      </p:sp>
    </p:spTree>
    <p:extLst>
      <p:ext uri="{BB962C8B-B14F-4D97-AF65-F5344CB8AC3E}">
        <p14:creationId xmlns:p14="http://schemas.microsoft.com/office/powerpoint/2010/main" val="430635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Pääpaino referoinnissa</a:t>
            </a:r>
          </a:p>
        </p:txBody>
      </p:sp>
      <p:sp>
        <p:nvSpPr>
          <p:cNvPr id="3" name="Sisällön paikkamerkki 2"/>
          <p:cNvSpPr>
            <a:spLocks noGrp="1"/>
          </p:cNvSpPr>
          <p:nvPr>
            <p:ph idx="1"/>
          </p:nvPr>
        </p:nvSpPr>
        <p:spPr>
          <a:xfrm>
            <a:off x="1097280" y="2208628"/>
            <a:ext cx="10058400" cy="3660466"/>
          </a:xfrm>
        </p:spPr>
        <p:txBody>
          <a:bodyPr>
            <a:normAutofit/>
          </a:bodyPr>
          <a:lstStyle/>
          <a:p>
            <a:r>
              <a:rPr lang="fi-FI" sz="2400" dirty="0"/>
              <a:t>• Suora sitaatti on mielekäs vain silloin, kun tiedon referoiminen ei ole mahdollista – siis ainakin seuraavissa tapauksissa: </a:t>
            </a:r>
          </a:p>
          <a:p>
            <a:r>
              <a:rPr lang="fi-FI" sz="2400" dirty="0"/>
              <a:t>1. Alkuperäisessä tekstissä ilmaisu on niin ytimekästä ja vakuuttavaa, että se toisin sanottaessa menettäisi tarkkuutensa tai vääristyisi. … </a:t>
            </a:r>
          </a:p>
          <a:p>
            <a:r>
              <a:rPr lang="fi-FI" sz="2400" dirty="0"/>
              <a:t>2. Kirjoittaja haluaa kommentoida, kiistää tai eritellä toisen ajatuksia. </a:t>
            </a:r>
          </a:p>
          <a:p>
            <a:endParaRPr lang="fi-FI" dirty="0"/>
          </a:p>
          <a:p>
            <a:r>
              <a:rPr lang="fi-FI" dirty="0"/>
              <a:t>• Husa, Jaakko - Mutanen, Anu – Pohjolainen, Teuvo 2010: Kirjoitetaan juridiikkaa. Helsinki: Talentum. S. 98-99.</a:t>
            </a:r>
          </a:p>
        </p:txBody>
      </p:sp>
    </p:spTree>
    <p:extLst>
      <p:ext uri="{BB962C8B-B14F-4D97-AF65-F5344CB8AC3E}">
        <p14:creationId xmlns:p14="http://schemas.microsoft.com/office/powerpoint/2010/main" val="2628501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Jos kuitenkin siteeraat …</a:t>
            </a:r>
          </a:p>
        </p:txBody>
      </p:sp>
      <p:sp>
        <p:nvSpPr>
          <p:cNvPr id="3" name="Sisällön paikkamerkki 2"/>
          <p:cNvSpPr>
            <a:spLocks noGrp="1"/>
          </p:cNvSpPr>
          <p:nvPr>
            <p:ph idx="1"/>
          </p:nvPr>
        </p:nvSpPr>
        <p:spPr>
          <a:xfrm>
            <a:off x="1097280" y="2264898"/>
            <a:ext cx="10058400" cy="3604196"/>
          </a:xfrm>
        </p:spPr>
        <p:txBody>
          <a:bodyPr>
            <a:normAutofit/>
          </a:bodyPr>
          <a:lstStyle/>
          <a:p>
            <a:r>
              <a:rPr lang="fi-FI" sz="3200" dirty="0"/>
              <a:t>• Sitaatti otetaan lähteestä sellaisenaan, kursivointeineen ja mahdollisine kirjallisuusvirheineen!</a:t>
            </a:r>
          </a:p>
          <a:p>
            <a:r>
              <a:rPr lang="fi-FI" sz="3200" dirty="0"/>
              <a:t> </a:t>
            </a:r>
          </a:p>
          <a:p>
            <a:r>
              <a:rPr lang="fi-FI" sz="3200" dirty="0"/>
              <a:t>• Jos jätät sitaatista jotakin pois: (– –) </a:t>
            </a:r>
          </a:p>
          <a:p>
            <a:r>
              <a:rPr lang="fi-FI" sz="3200" dirty="0"/>
              <a:t>• Jos lisäät sanan tai selvennät esim. pronominiviittausta: […]</a:t>
            </a:r>
          </a:p>
        </p:txBody>
      </p:sp>
    </p:spTree>
    <p:extLst>
      <p:ext uri="{BB962C8B-B14F-4D97-AF65-F5344CB8AC3E}">
        <p14:creationId xmlns:p14="http://schemas.microsoft.com/office/powerpoint/2010/main" val="3097593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97280" y="286603"/>
            <a:ext cx="10058400" cy="1162369"/>
          </a:xfrm>
        </p:spPr>
        <p:txBody>
          <a:bodyPr/>
          <a:lstStyle/>
          <a:p>
            <a:r>
              <a:rPr lang="fi-FI" dirty="0"/>
              <a:t>Oikeustieteellisen kirjoittamisen tueksi</a:t>
            </a:r>
          </a:p>
        </p:txBody>
      </p:sp>
      <p:sp>
        <p:nvSpPr>
          <p:cNvPr id="3" name="Sisällön paikkamerkki 2"/>
          <p:cNvSpPr>
            <a:spLocks noGrp="1"/>
          </p:cNvSpPr>
          <p:nvPr>
            <p:ph idx="1"/>
          </p:nvPr>
        </p:nvSpPr>
        <p:spPr/>
        <p:txBody>
          <a:bodyPr/>
          <a:lstStyle/>
          <a:p>
            <a:pPr>
              <a:buFont typeface="Wingdings" panose="05000000000000000000" pitchFamily="2" charset="2"/>
              <a:buChar char="§"/>
            </a:pPr>
            <a:endParaRPr lang="fi-FI" sz="3200" dirty="0"/>
          </a:p>
          <a:p>
            <a:pPr>
              <a:buFont typeface="Wingdings" panose="05000000000000000000" pitchFamily="2" charset="2"/>
              <a:buChar char="§"/>
            </a:pPr>
            <a:r>
              <a:rPr lang="fi-FI" sz="3200" dirty="0"/>
              <a:t> Hirvonen, Ari. 2011. Mitkä metodit? Opas oikeustieteen metodologiaan (löytyy netistä)</a:t>
            </a:r>
          </a:p>
          <a:p>
            <a:pPr marL="0" indent="0">
              <a:buNone/>
            </a:pPr>
            <a:endParaRPr lang="fi-FI" sz="3200" dirty="0"/>
          </a:p>
          <a:p>
            <a:pPr>
              <a:buFont typeface="Wingdings" panose="05000000000000000000" pitchFamily="2" charset="2"/>
              <a:buChar char="§"/>
            </a:pPr>
            <a:r>
              <a:rPr lang="fi-FI" sz="3200" dirty="0"/>
              <a:t> Husa, Jaakko; Mutanen, Anu; Pohjolainen Teuvo. 2010. Kirjoitetaan juridiikkaa: ohjeita oikeustieteellisten kirjallisten töiden laatijoille</a:t>
            </a:r>
          </a:p>
          <a:p>
            <a:endParaRPr lang="fi-FI" dirty="0"/>
          </a:p>
        </p:txBody>
      </p:sp>
    </p:spTree>
    <p:extLst>
      <p:ext uri="{BB962C8B-B14F-4D97-AF65-F5344CB8AC3E}">
        <p14:creationId xmlns:p14="http://schemas.microsoft.com/office/powerpoint/2010/main" val="3881824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Lähdeviittaukset</a:t>
            </a:r>
          </a:p>
        </p:txBody>
      </p:sp>
      <p:sp>
        <p:nvSpPr>
          <p:cNvPr id="3" name="Sisällön paikkamerkki 2"/>
          <p:cNvSpPr>
            <a:spLocks noGrp="1"/>
          </p:cNvSpPr>
          <p:nvPr>
            <p:ph idx="1"/>
          </p:nvPr>
        </p:nvSpPr>
        <p:spPr>
          <a:xfrm>
            <a:off x="1097280" y="2194560"/>
            <a:ext cx="10058400" cy="3674534"/>
          </a:xfrm>
        </p:spPr>
        <p:txBody>
          <a:bodyPr>
            <a:normAutofit/>
          </a:bodyPr>
          <a:lstStyle/>
          <a:p>
            <a:r>
              <a:rPr lang="fi-FI" sz="2400" dirty="0"/>
              <a:t>• Tieteellinen kirjoittaminen on vuoropuhelua aikaisemman tutkimuksen ja kirjoittajan oman ajattelun kanssa </a:t>
            </a:r>
          </a:p>
          <a:p>
            <a:r>
              <a:rPr lang="fi-FI" sz="2400" dirty="0"/>
              <a:t>• Käytettävä useampaa kuin yhtä lähdettä – muista lähdekritiikki! </a:t>
            </a:r>
          </a:p>
          <a:p>
            <a:r>
              <a:rPr lang="fi-FI" sz="2400" dirty="0"/>
              <a:t>• Omat ja vieraat ajatukset täytyy erottaa toisistaan </a:t>
            </a:r>
          </a:p>
          <a:p>
            <a:r>
              <a:rPr lang="fi-FI" sz="2400" dirty="0"/>
              <a:t>• (Tahattoman) Plagioinnin riski! -&gt; puutteellinen tai epämääräinen lähdeviittaus </a:t>
            </a:r>
          </a:p>
          <a:p>
            <a:r>
              <a:rPr lang="fi-FI" sz="2400" dirty="0"/>
              <a:t>• Lähdettä täytyy lainata oikein</a:t>
            </a:r>
          </a:p>
          <a:p>
            <a:r>
              <a:rPr lang="fi-FI" sz="2400" dirty="0"/>
              <a:t>• Tietoa ei saa irrottaa asiayhteydestään niin, että se näyttäytyy alkuperäisestä poikkeavassa valossa.</a:t>
            </a:r>
          </a:p>
        </p:txBody>
      </p:sp>
    </p:spTree>
    <p:extLst>
      <p:ext uri="{BB962C8B-B14F-4D97-AF65-F5344CB8AC3E}">
        <p14:creationId xmlns:p14="http://schemas.microsoft.com/office/powerpoint/2010/main" val="1945257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Lähteet ja viittaaminen</a:t>
            </a:r>
          </a:p>
        </p:txBody>
      </p:sp>
      <p:sp>
        <p:nvSpPr>
          <p:cNvPr id="3" name="Sisällön paikkamerkki 2"/>
          <p:cNvSpPr>
            <a:spLocks noGrp="1"/>
          </p:cNvSpPr>
          <p:nvPr>
            <p:ph idx="1"/>
          </p:nvPr>
        </p:nvSpPr>
        <p:spPr>
          <a:xfrm>
            <a:off x="1097280" y="2208628"/>
            <a:ext cx="10058400" cy="3660466"/>
          </a:xfrm>
        </p:spPr>
        <p:txBody>
          <a:bodyPr>
            <a:normAutofit/>
          </a:bodyPr>
          <a:lstStyle/>
          <a:p>
            <a:r>
              <a:rPr lang="fi-FI" sz="2400" dirty="0"/>
              <a:t>• Viittaukset voidaan toteuttaa oikeustieteenkin puitteissa hiukan erilaisilla tavoilla </a:t>
            </a:r>
          </a:p>
          <a:p>
            <a:r>
              <a:rPr lang="fi-FI" sz="2400" dirty="0"/>
              <a:t>• Oikeustieteellisessä tekstissä yleensä alaviitteet </a:t>
            </a:r>
          </a:p>
          <a:p>
            <a:pPr marL="201168" lvl="1" indent="0">
              <a:buNone/>
            </a:pPr>
            <a:r>
              <a:rPr lang="fi-FI" sz="2200" dirty="0">
                <a:solidFill>
                  <a:srgbClr val="FF0000"/>
                </a:solidFill>
              </a:rPr>
              <a:t> • Viittaukset säädöksiin kuitenkin leipätekstiin </a:t>
            </a:r>
          </a:p>
          <a:p>
            <a:r>
              <a:rPr lang="fi-FI" sz="2400" dirty="0"/>
              <a:t>• Alaviitteisiin voi sisällyttää myös pientä pohdiskelua, joka täydentää leipätekstissä sanottua mutta ei kuulu kiinteästi itse aiheeseen. </a:t>
            </a:r>
          </a:p>
          <a:p>
            <a:pPr marL="201168" lvl="1" indent="0">
              <a:buNone/>
            </a:pPr>
            <a:r>
              <a:rPr lang="fi-FI" sz="2200" dirty="0">
                <a:solidFill>
                  <a:srgbClr val="FF0000"/>
                </a:solidFill>
              </a:rPr>
              <a:t> • Tämän kanssa kannattaa olla varovainen </a:t>
            </a:r>
          </a:p>
          <a:p>
            <a:pPr marL="201168" lvl="1" indent="0">
              <a:buNone/>
            </a:pPr>
            <a:r>
              <a:rPr lang="fi-FI" sz="2200" dirty="0">
                <a:solidFill>
                  <a:srgbClr val="FF0000"/>
                </a:solidFill>
              </a:rPr>
              <a:t> • Työn jäsentelyssä saattaa olla vikaa, jos alaviitteet pursuavat</a:t>
            </a:r>
          </a:p>
        </p:txBody>
      </p:sp>
    </p:spTree>
    <p:extLst>
      <p:ext uri="{BB962C8B-B14F-4D97-AF65-F5344CB8AC3E}">
        <p14:creationId xmlns:p14="http://schemas.microsoft.com/office/powerpoint/2010/main" val="2888841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Lähdeviittauksen tavat alaviitteessä</a:t>
            </a:r>
          </a:p>
        </p:txBody>
      </p:sp>
      <p:sp>
        <p:nvSpPr>
          <p:cNvPr id="3" name="Sisällön paikkamerkki 2"/>
          <p:cNvSpPr>
            <a:spLocks noGrp="1"/>
          </p:cNvSpPr>
          <p:nvPr>
            <p:ph idx="1"/>
          </p:nvPr>
        </p:nvSpPr>
        <p:spPr>
          <a:xfrm>
            <a:off x="1097280" y="2293034"/>
            <a:ext cx="10058400" cy="3576060"/>
          </a:xfrm>
        </p:spPr>
        <p:txBody>
          <a:bodyPr/>
          <a:lstStyle/>
          <a:p>
            <a:r>
              <a:rPr lang="fi-FI" dirty="0"/>
              <a:t>• HUOM! Viitteen ulottuvuus: Mihin alaviitteessä oleva tieto viittaa? Leipätekstin yksittäiseen sanaan, virkkeeseen, koko kappaleeseen?</a:t>
            </a:r>
          </a:p>
          <a:p>
            <a:r>
              <a:rPr lang="fi-FI" dirty="0"/>
              <a:t> • Alaviitenumero tulee tekstissä aina lähtökohtaisesti virkkeen pisteen jälkeen. </a:t>
            </a:r>
          </a:p>
          <a:p>
            <a:r>
              <a:rPr lang="fi-FI" dirty="0"/>
              <a:t>• Jos viittaus koskee selvästi vain virkkeen sisällä olevaa yksittäistä käsitettä kuten oikeuskulttuuri, alaviitenumero voidaan sijoittaa keskelle virkettä. </a:t>
            </a:r>
          </a:p>
          <a:p>
            <a:r>
              <a:rPr lang="fi-FI" dirty="0"/>
              <a:t>• Kappaleen lopussa alaviitenumero voidaan poikkeuksellisesti sijoittaa ennen pistettä, jos viittaus kohdistuu selvästi vain kappaleen viimeiseen virkkeeseen/asiasisältöön ja tämä olisi muutoin epäselvää.</a:t>
            </a:r>
          </a:p>
        </p:txBody>
      </p:sp>
    </p:spTree>
    <p:extLst>
      <p:ext uri="{BB962C8B-B14F-4D97-AF65-F5344CB8AC3E}">
        <p14:creationId xmlns:p14="http://schemas.microsoft.com/office/powerpoint/2010/main" val="4022683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Lähdeviittauksen tavat alaviitteessä</a:t>
            </a:r>
          </a:p>
        </p:txBody>
      </p:sp>
      <p:sp>
        <p:nvSpPr>
          <p:cNvPr id="3" name="Sisällön paikkamerkki 2"/>
          <p:cNvSpPr>
            <a:spLocks noGrp="1"/>
          </p:cNvSpPr>
          <p:nvPr>
            <p:ph idx="1"/>
          </p:nvPr>
        </p:nvSpPr>
        <p:spPr>
          <a:xfrm>
            <a:off x="1097280" y="2096086"/>
            <a:ext cx="10058400" cy="3773008"/>
          </a:xfrm>
        </p:spPr>
        <p:txBody>
          <a:bodyPr/>
          <a:lstStyle/>
          <a:p>
            <a:r>
              <a:rPr lang="fi-FI" sz="2400" dirty="0"/>
              <a:t>• Kaksi alaviitetyyppiä: </a:t>
            </a:r>
          </a:p>
          <a:p>
            <a:endParaRPr lang="fi-FI" dirty="0"/>
          </a:p>
          <a:p>
            <a:r>
              <a:rPr lang="fi-FI" sz="2400" dirty="0"/>
              <a:t>1. Dokumentoiva alaviite: pelkkä nimi, vuosiluku ja sivunumero(t)</a:t>
            </a:r>
          </a:p>
          <a:p>
            <a:r>
              <a:rPr lang="fi-FI" dirty="0"/>
              <a:t> • </a:t>
            </a:r>
            <a:r>
              <a:rPr lang="fi-FI" dirty="0">
                <a:solidFill>
                  <a:srgbClr val="FF0000"/>
                </a:solidFill>
              </a:rPr>
              <a:t>Hemmo 2001, s. 15. </a:t>
            </a:r>
          </a:p>
          <a:p>
            <a:endParaRPr lang="fi-FI" dirty="0"/>
          </a:p>
          <a:p>
            <a:r>
              <a:rPr lang="fi-FI" sz="2400" dirty="0"/>
              <a:t>2. Keskusteleva alaviite: keskustelua lähteiden välillä </a:t>
            </a:r>
          </a:p>
          <a:p>
            <a:r>
              <a:rPr lang="fi-FI" dirty="0"/>
              <a:t>• </a:t>
            </a:r>
            <a:r>
              <a:rPr lang="fi-FI" dirty="0">
                <a:solidFill>
                  <a:srgbClr val="FF0000"/>
                </a:solidFill>
              </a:rPr>
              <a:t>Näin Hemmo 2001, s. 15. Vrt. toisin Lehtinen 2003, s. 71, joka tarkastelee asiaa oikeuskäytännön kannalta.</a:t>
            </a:r>
          </a:p>
        </p:txBody>
      </p:sp>
    </p:spTree>
    <p:extLst>
      <p:ext uri="{BB962C8B-B14F-4D97-AF65-F5344CB8AC3E}">
        <p14:creationId xmlns:p14="http://schemas.microsoft.com/office/powerpoint/2010/main" val="1740730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Lähdeviittaus alaviitteessä</a:t>
            </a:r>
          </a:p>
        </p:txBody>
      </p:sp>
      <p:sp>
        <p:nvSpPr>
          <p:cNvPr id="3" name="Sisällön paikkamerkki 2"/>
          <p:cNvSpPr>
            <a:spLocks noGrp="1"/>
          </p:cNvSpPr>
          <p:nvPr>
            <p:ph idx="1"/>
          </p:nvPr>
        </p:nvSpPr>
        <p:spPr/>
        <p:txBody>
          <a:bodyPr/>
          <a:lstStyle/>
          <a:p>
            <a:endParaRPr lang="fi-FI" dirty="0"/>
          </a:p>
          <a:p>
            <a:r>
              <a:rPr lang="fi-FI" dirty="0"/>
              <a:t> Esimerkkejä: </a:t>
            </a:r>
          </a:p>
          <a:p>
            <a:endParaRPr lang="fi-FI" dirty="0"/>
          </a:p>
          <a:p>
            <a:r>
              <a:rPr lang="fi-FI" dirty="0"/>
              <a:t>• Pölönen 2004, s. 63. </a:t>
            </a:r>
          </a:p>
          <a:p>
            <a:r>
              <a:rPr lang="fi-FI" dirty="0"/>
              <a:t>• Klami 1983, s. 66, 69 ja 70. (Tietoa on otettu sivuilta 66, 69 ja 70.) </a:t>
            </a:r>
          </a:p>
          <a:p>
            <a:r>
              <a:rPr lang="fi-FI" dirty="0"/>
              <a:t>• Klami 1983, s. 80–82. (Tietoa otettu sivuilta 80, 81 ja 82. Huomaa ajatusviiva sivunumeroiden välissä.)</a:t>
            </a:r>
          </a:p>
        </p:txBody>
      </p:sp>
    </p:spTree>
    <p:extLst>
      <p:ext uri="{BB962C8B-B14F-4D97-AF65-F5344CB8AC3E}">
        <p14:creationId xmlns:p14="http://schemas.microsoft.com/office/powerpoint/2010/main" val="38747125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Lähteiden käytössä tulisi…</a:t>
            </a:r>
          </a:p>
        </p:txBody>
      </p:sp>
      <p:sp>
        <p:nvSpPr>
          <p:cNvPr id="3" name="Sisällön paikkamerkki 2"/>
          <p:cNvSpPr>
            <a:spLocks noGrp="1"/>
          </p:cNvSpPr>
          <p:nvPr>
            <p:ph idx="1"/>
          </p:nvPr>
        </p:nvSpPr>
        <p:spPr>
          <a:xfrm>
            <a:off x="1097280" y="2096086"/>
            <a:ext cx="10058400" cy="3773008"/>
          </a:xfrm>
        </p:spPr>
        <p:txBody>
          <a:bodyPr>
            <a:normAutofit lnSpcReduction="10000"/>
          </a:bodyPr>
          <a:lstStyle/>
          <a:p>
            <a:pPr marL="201168" lvl="1" indent="0">
              <a:buNone/>
            </a:pPr>
            <a:r>
              <a:rPr lang="fi-FI" sz="2600" dirty="0"/>
              <a:t>•  tunnistaa eri lähteiden luonne ja painavuus</a:t>
            </a:r>
          </a:p>
          <a:p>
            <a:pPr marL="201168" lvl="1" indent="0">
              <a:buNone/>
            </a:pPr>
            <a:r>
              <a:rPr lang="fi-FI" sz="2600" dirty="0"/>
              <a:t>• hankkia työlle riittävän kattava lähdepohja</a:t>
            </a:r>
          </a:p>
          <a:p>
            <a:pPr marL="201168" lvl="1" indent="0">
              <a:buNone/>
            </a:pPr>
            <a:r>
              <a:rPr lang="fi-FI" sz="2600" dirty="0"/>
              <a:t>• käyttää lähteissä esitettyä oman työn pohjana: ei vain toistaa lähteissä lausuttua, vaan punnita ja vertailla eri ajatuksia</a:t>
            </a:r>
          </a:p>
          <a:p>
            <a:pPr marL="201168" lvl="1" indent="0">
              <a:buNone/>
            </a:pPr>
            <a:r>
              <a:rPr lang="fi-FI" sz="2600" dirty="0"/>
              <a:t>• dokumentoida lähdeviittausten avulla, mitkä työssä esitetyistä ajatuksista on otettu lähteistä </a:t>
            </a:r>
          </a:p>
          <a:p>
            <a:pPr marL="201168" lvl="1" indent="0">
              <a:buNone/>
            </a:pPr>
            <a:r>
              <a:rPr lang="fi-FI" sz="2600" dirty="0"/>
              <a:t>• ohjata lukija lähteiden ääreen.</a:t>
            </a:r>
          </a:p>
          <a:p>
            <a:pPr marL="201168" lvl="1" indent="0">
              <a:buNone/>
            </a:pPr>
            <a:endParaRPr lang="fi-FI" sz="2600" dirty="0"/>
          </a:p>
          <a:p>
            <a:r>
              <a:rPr lang="fi-FI" sz="2600" dirty="0"/>
              <a:t> • Muista johdonmukaisuus ja huolellisuus!</a:t>
            </a:r>
          </a:p>
        </p:txBody>
      </p:sp>
    </p:spTree>
    <p:extLst>
      <p:ext uri="{BB962C8B-B14F-4D97-AF65-F5344CB8AC3E}">
        <p14:creationId xmlns:p14="http://schemas.microsoft.com/office/powerpoint/2010/main" val="3368321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Lähdeluettelo</a:t>
            </a:r>
          </a:p>
        </p:txBody>
      </p:sp>
      <p:sp>
        <p:nvSpPr>
          <p:cNvPr id="3" name="Sisällön paikkamerkki 2"/>
          <p:cNvSpPr>
            <a:spLocks noGrp="1"/>
          </p:cNvSpPr>
          <p:nvPr>
            <p:ph idx="1"/>
          </p:nvPr>
        </p:nvSpPr>
        <p:spPr>
          <a:xfrm>
            <a:off x="1097280" y="2222694"/>
            <a:ext cx="10058400" cy="3646399"/>
          </a:xfrm>
        </p:spPr>
        <p:txBody>
          <a:bodyPr>
            <a:normAutofit/>
          </a:bodyPr>
          <a:lstStyle/>
          <a:p>
            <a:r>
              <a:rPr lang="fi-FI" sz="2800" dirty="0"/>
              <a:t>• Lähdeluetteloon vain ne lähteet joihin on viitattu tekstissä!</a:t>
            </a:r>
          </a:p>
          <a:p>
            <a:r>
              <a:rPr lang="fi-FI" sz="2800" dirty="0"/>
              <a:t>• Toisin sanoen: Kirjoituksessa käytetyt lähteet ilmaistaan sekä tekstissä että lähdeluettelossa </a:t>
            </a:r>
          </a:p>
          <a:p>
            <a:r>
              <a:rPr lang="fi-FI" sz="2800" dirty="0"/>
              <a:t>• Lähdeluetteloon ei saa jättää esimerkiksi sellaista kirjallisuutta, jota tutkittavasta aiheesta on tutkimusprosessin aikana luettu, mutta jota ei lopulta hyödynnetä (johon ei viitata) valmiissa työssä </a:t>
            </a:r>
          </a:p>
        </p:txBody>
      </p:sp>
    </p:spTree>
    <p:extLst>
      <p:ext uri="{BB962C8B-B14F-4D97-AF65-F5344CB8AC3E}">
        <p14:creationId xmlns:p14="http://schemas.microsoft.com/office/powerpoint/2010/main" val="3420035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Lähdeluettelon laatiminen</a:t>
            </a:r>
          </a:p>
        </p:txBody>
      </p:sp>
      <p:sp>
        <p:nvSpPr>
          <p:cNvPr id="3" name="Sisällön paikkamerkki 2"/>
          <p:cNvSpPr>
            <a:spLocks noGrp="1"/>
          </p:cNvSpPr>
          <p:nvPr>
            <p:ph idx="1"/>
          </p:nvPr>
        </p:nvSpPr>
        <p:spPr>
          <a:xfrm>
            <a:off x="1097280" y="1845733"/>
            <a:ext cx="10058400" cy="4301849"/>
          </a:xfrm>
        </p:spPr>
        <p:txBody>
          <a:bodyPr>
            <a:noAutofit/>
          </a:bodyPr>
          <a:lstStyle/>
          <a:p>
            <a:r>
              <a:rPr lang="fi-FI" dirty="0"/>
              <a:t>• </a:t>
            </a:r>
            <a:r>
              <a:rPr lang="fi-FI" dirty="0">
                <a:solidFill>
                  <a:srgbClr val="FF0000"/>
                </a:solidFill>
              </a:rPr>
              <a:t>Lähdeluettelossa luetellaan tekijän nimen mukaisessa aakkosjärjestyksessä työssä käytetyt lähteet. </a:t>
            </a:r>
          </a:p>
          <a:p>
            <a:r>
              <a:rPr lang="fi-FI" dirty="0"/>
              <a:t>• tekijä(t), toimittaja(t) </a:t>
            </a:r>
          </a:p>
          <a:p>
            <a:r>
              <a:rPr lang="fi-FI" dirty="0"/>
              <a:t>• julkaisuvuosi </a:t>
            </a:r>
          </a:p>
          <a:p>
            <a:r>
              <a:rPr lang="fi-FI" dirty="0"/>
              <a:t>• käytetyn kirjoituksen nimi </a:t>
            </a:r>
          </a:p>
          <a:p>
            <a:r>
              <a:rPr lang="fi-FI" dirty="0"/>
              <a:t>• suomentajan nimi </a:t>
            </a:r>
          </a:p>
          <a:p>
            <a:r>
              <a:rPr lang="fi-FI" dirty="0"/>
              <a:t>• painoksen numero </a:t>
            </a:r>
          </a:p>
          <a:p>
            <a:r>
              <a:rPr lang="fi-FI" dirty="0"/>
              <a:t>• sarjan nimi, teoksen numero sarjassa </a:t>
            </a:r>
          </a:p>
          <a:p>
            <a:r>
              <a:rPr lang="fi-FI" dirty="0"/>
              <a:t>• julkaisijan nimi </a:t>
            </a:r>
          </a:p>
          <a:p>
            <a:r>
              <a:rPr lang="fi-FI" dirty="0"/>
              <a:t>• julkaisijan kotipaikka </a:t>
            </a:r>
          </a:p>
        </p:txBody>
      </p:sp>
    </p:spTree>
    <p:extLst>
      <p:ext uri="{BB962C8B-B14F-4D97-AF65-F5344CB8AC3E}">
        <p14:creationId xmlns:p14="http://schemas.microsoft.com/office/powerpoint/2010/main" val="37619572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Jos lähteenä lehti, luento, internet-lähde…</a:t>
            </a:r>
          </a:p>
        </p:txBody>
      </p:sp>
      <p:sp>
        <p:nvSpPr>
          <p:cNvPr id="3" name="Sisällön paikkamerkki 2"/>
          <p:cNvSpPr>
            <a:spLocks noGrp="1"/>
          </p:cNvSpPr>
          <p:nvPr>
            <p:ph idx="1"/>
          </p:nvPr>
        </p:nvSpPr>
        <p:spPr>
          <a:xfrm>
            <a:off x="1097280" y="2307102"/>
            <a:ext cx="10058400" cy="3561992"/>
          </a:xfrm>
        </p:spPr>
        <p:txBody>
          <a:bodyPr/>
          <a:lstStyle/>
          <a:p>
            <a:r>
              <a:rPr lang="fi-FI" sz="2400" dirty="0"/>
              <a:t>• lehden nimi </a:t>
            </a:r>
          </a:p>
          <a:p>
            <a:r>
              <a:rPr lang="fi-FI" sz="2400" dirty="0"/>
              <a:t>• lehden vuosikerran numero </a:t>
            </a:r>
          </a:p>
          <a:p>
            <a:r>
              <a:rPr lang="fi-FI" sz="2400" dirty="0"/>
              <a:t>• lehden numero vuosikerrassa </a:t>
            </a:r>
          </a:p>
          <a:p>
            <a:r>
              <a:rPr lang="fi-FI" sz="2400" dirty="0"/>
              <a:t>• luennon, konferenssin, esitelmän tms. nimi, paikka ja päivämäärä </a:t>
            </a:r>
          </a:p>
          <a:p>
            <a:r>
              <a:rPr lang="fi-FI" sz="2400" dirty="0"/>
              <a:t>• internet-lähteen kotisivu </a:t>
            </a:r>
          </a:p>
          <a:p>
            <a:r>
              <a:rPr lang="fi-FI" sz="2400" dirty="0"/>
              <a:t>• internet-lähteen tarkastelupäivä</a:t>
            </a:r>
          </a:p>
          <a:p>
            <a:endParaRPr lang="fi-FI" dirty="0"/>
          </a:p>
        </p:txBody>
      </p:sp>
    </p:spTree>
    <p:extLst>
      <p:ext uri="{BB962C8B-B14F-4D97-AF65-F5344CB8AC3E}">
        <p14:creationId xmlns:p14="http://schemas.microsoft.com/office/powerpoint/2010/main" val="31718509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Yksityiskohtaisesta asettelusta</a:t>
            </a:r>
          </a:p>
        </p:txBody>
      </p:sp>
      <p:sp>
        <p:nvSpPr>
          <p:cNvPr id="3" name="Sisällön paikkamerkki 2"/>
          <p:cNvSpPr>
            <a:spLocks noGrp="1"/>
          </p:cNvSpPr>
          <p:nvPr>
            <p:ph idx="1"/>
          </p:nvPr>
        </p:nvSpPr>
        <p:spPr>
          <a:xfrm>
            <a:off x="1097280" y="2082018"/>
            <a:ext cx="10058400" cy="3787076"/>
          </a:xfrm>
        </p:spPr>
        <p:txBody>
          <a:bodyPr/>
          <a:lstStyle/>
          <a:p>
            <a:r>
              <a:rPr lang="fi-FI" dirty="0"/>
              <a:t> • Riittävät marginaalit (</a:t>
            </a:r>
            <a:r>
              <a:rPr lang="fi-FI" dirty="0" err="1"/>
              <a:t>ylä</a:t>
            </a:r>
            <a:r>
              <a:rPr lang="fi-FI" dirty="0"/>
              <a:t>- ja alamarginaali 2,5 cm, vasen marginaali 3 cm ja oikea marginaali 2,5 cm)</a:t>
            </a:r>
          </a:p>
          <a:p>
            <a:r>
              <a:rPr lang="fi-FI" dirty="0"/>
              <a:t> • Riviväli 1,5 (riviväliä 1 käytetään alaviitteissä. Sitä voidaan käyttää myös luettelosivuilla) </a:t>
            </a:r>
          </a:p>
          <a:p>
            <a:r>
              <a:rPr lang="fi-FI" dirty="0"/>
              <a:t>• Fonttimuotona Times New Roman tai sitä vastaava</a:t>
            </a:r>
          </a:p>
          <a:p>
            <a:pPr marL="0" indent="0">
              <a:buNone/>
            </a:pPr>
            <a:r>
              <a:rPr lang="fi-FI" dirty="0"/>
              <a:t> • Fonttikoot: Leipäteksti 12 pt, alaviitteet 10 pt, mahdollisten kuvioiden ja taulukoiden otsikot 11   pt, otsikot 14 pt </a:t>
            </a:r>
          </a:p>
          <a:p>
            <a:r>
              <a:rPr lang="fi-FI" dirty="0"/>
              <a:t>• Tekstin molemmat reunat tasataan, myös alaviitteissä </a:t>
            </a:r>
          </a:p>
          <a:p>
            <a:r>
              <a:rPr lang="fi-FI" dirty="0"/>
              <a:t>• Asiakirjassa käytetään tavutusta </a:t>
            </a:r>
          </a:p>
          <a:p>
            <a:r>
              <a:rPr lang="fi-FI" dirty="0"/>
              <a:t>• Kappaleiden väliin jätetään tyhjä rivi, kappaleen ensimmäistä riviä ei sisennetä</a:t>
            </a:r>
          </a:p>
        </p:txBody>
      </p:sp>
    </p:spTree>
    <p:extLst>
      <p:ext uri="{BB962C8B-B14F-4D97-AF65-F5344CB8AC3E}">
        <p14:creationId xmlns:p14="http://schemas.microsoft.com/office/powerpoint/2010/main" val="1844145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Tieteellinen kirjoittaminen</a:t>
            </a:r>
          </a:p>
        </p:txBody>
      </p:sp>
      <p:sp>
        <p:nvSpPr>
          <p:cNvPr id="3" name="Sisällön paikkamerkki 2"/>
          <p:cNvSpPr>
            <a:spLocks noGrp="1"/>
          </p:cNvSpPr>
          <p:nvPr>
            <p:ph idx="1"/>
          </p:nvPr>
        </p:nvSpPr>
        <p:spPr>
          <a:xfrm>
            <a:off x="1097280" y="1845734"/>
            <a:ext cx="10058400" cy="4386254"/>
          </a:xfrm>
        </p:spPr>
        <p:txBody>
          <a:bodyPr/>
          <a:lstStyle/>
          <a:p>
            <a:pPr marL="0" indent="0">
              <a:buNone/>
            </a:pPr>
            <a:r>
              <a:rPr lang="fi-FI" sz="2400" dirty="0"/>
              <a:t>• Mikä tekee tekstistä tieteellisen? </a:t>
            </a:r>
          </a:p>
          <a:p>
            <a:pPr marL="0" indent="0">
              <a:buNone/>
            </a:pPr>
            <a:r>
              <a:rPr lang="fi-FI" sz="2400" dirty="0"/>
              <a:t>• </a:t>
            </a:r>
            <a:r>
              <a:rPr lang="fi-FI" sz="2400" dirty="0">
                <a:solidFill>
                  <a:srgbClr val="FF0000"/>
                </a:solidFill>
              </a:rPr>
              <a:t>Vankka teoriapohja</a:t>
            </a:r>
            <a:r>
              <a:rPr lang="fi-FI" sz="2400" dirty="0"/>
              <a:t>: teksti ankkuroitu aiheen kannalta olennaiseen teoreettiseen perustaan </a:t>
            </a:r>
          </a:p>
          <a:p>
            <a:pPr marL="0" indent="0">
              <a:buNone/>
            </a:pPr>
            <a:r>
              <a:rPr lang="fi-FI" sz="2400" dirty="0"/>
              <a:t>•</a:t>
            </a:r>
            <a:r>
              <a:rPr lang="fi-FI" sz="2400" dirty="0">
                <a:solidFill>
                  <a:srgbClr val="FF0000"/>
                </a:solidFill>
              </a:rPr>
              <a:t> Objektiivisuus</a:t>
            </a:r>
            <a:r>
              <a:rPr lang="fi-FI" sz="2400" dirty="0"/>
              <a:t>: puolueettomuus ja asenteettomuus </a:t>
            </a:r>
          </a:p>
          <a:p>
            <a:pPr marL="0" indent="0">
              <a:buNone/>
            </a:pPr>
            <a:r>
              <a:rPr lang="fi-FI" sz="2400" dirty="0"/>
              <a:t>• </a:t>
            </a:r>
            <a:r>
              <a:rPr lang="fi-FI" sz="2400" dirty="0">
                <a:solidFill>
                  <a:srgbClr val="FF0000"/>
                </a:solidFill>
              </a:rPr>
              <a:t>Argumentointi</a:t>
            </a:r>
            <a:r>
              <a:rPr lang="fi-FI" sz="2400" dirty="0"/>
              <a:t>: mielipiteiden, näkemysten ja tulkintojen perusteleminen </a:t>
            </a:r>
          </a:p>
          <a:p>
            <a:pPr marL="0" indent="0">
              <a:buNone/>
            </a:pPr>
            <a:r>
              <a:rPr lang="fi-FI" sz="2400" dirty="0"/>
              <a:t>• </a:t>
            </a:r>
            <a:r>
              <a:rPr lang="fi-FI" sz="2400" dirty="0">
                <a:solidFill>
                  <a:srgbClr val="FF0000"/>
                </a:solidFill>
              </a:rPr>
              <a:t>Läpinäkyvyys ja avoimuus</a:t>
            </a:r>
            <a:r>
              <a:rPr lang="fi-FI" sz="2400" dirty="0"/>
              <a:t>: mitä materiaalia tutkimuksessa on käytetty, tutkimusmenetelmät, lähteet ym. Empiiristen analyysien osalta käytetyn aineiston suuruus ja rajaus on perusteltava ja sen edustavuus osoitettava. </a:t>
            </a:r>
          </a:p>
          <a:p>
            <a:pPr marL="0" indent="0">
              <a:buNone/>
            </a:pPr>
            <a:r>
              <a:rPr lang="fi-FI" sz="2400" dirty="0"/>
              <a:t>• </a:t>
            </a:r>
            <a:r>
              <a:rPr lang="fi-FI" sz="2400" dirty="0">
                <a:solidFill>
                  <a:srgbClr val="FF0000"/>
                </a:solidFill>
              </a:rPr>
              <a:t>Tieteellinen tyyli</a:t>
            </a:r>
            <a:r>
              <a:rPr lang="fi-FI" sz="2400" dirty="0"/>
              <a:t>: teksti on selvää, täsmällistä, johdonmukaista, havainnollista, oikeakielistä </a:t>
            </a:r>
          </a:p>
          <a:p>
            <a:endParaRPr lang="fi-FI" dirty="0"/>
          </a:p>
        </p:txBody>
      </p:sp>
    </p:spTree>
    <p:extLst>
      <p:ext uri="{BB962C8B-B14F-4D97-AF65-F5344CB8AC3E}">
        <p14:creationId xmlns:p14="http://schemas.microsoft.com/office/powerpoint/2010/main" val="1295888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97280" y="286603"/>
            <a:ext cx="10058400" cy="1559131"/>
          </a:xfrm>
        </p:spPr>
        <p:txBody>
          <a:bodyPr/>
          <a:lstStyle/>
          <a:p>
            <a:r>
              <a:rPr lang="fi-FI" dirty="0"/>
              <a:t>Tutkiminen on prosessi</a:t>
            </a:r>
          </a:p>
        </p:txBody>
      </p:sp>
      <p:sp>
        <p:nvSpPr>
          <p:cNvPr id="3" name="Sisällön paikkamerkki 2"/>
          <p:cNvSpPr>
            <a:spLocks noGrp="1"/>
          </p:cNvSpPr>
          <p:nvPr>
            <p:ph idx="1"/>
          </p:nvPr>
        </p:nvSpPr>
        <p:spPr>
          <a:xfrm>
            <a:off x="1097280" y="2293033"/>
            <a:ext cx="10058400" cy="3784209"/>
          </a:xfrm>
        </p:spPr>
        <p:txBody>
          <a:bodyPr>
            <a:noAutofit/>
          </a:bodyPr>
          <a:lstStyle/>
          <a:p>
            <a:r>
              <a:rPr lang="fi-FI" sz="2100" dirty="0"/>
              <a:t>1. Lukeminen &amp; perehtyminen aiheeseen </a:t>
            </a:r>
          </a:p>
          <a:p>
            <a:r>
              <a:rPr lang="fi-FI" sz="2100" dirty="0"/>
              <a:t>2. Tutkimuskysymyksen muotoileminen </a:t>
            </a:r>
          </a:p>
          <a:p>
            <a:r>
              <a:rPr lang="fi-FI" sz="2100" dirty="0"/>
              <a:t>3. Lähestymistavan ja aineiston valinta ja rajaaminen </a:t>
            </a:r>
          </a:p>
          <a:p>
            <a:r>
              <a:rPr lang="fi-FI" sz="2100" dirty="0"/>
              <a:t>4. Tutkimuksen tekeminen </a:t>
            </a:r>
          </a:p>
          <a:p>
            <a:r>
              <a:rPr lang="fi-FI" sz="2100" dirty="0"/>
              <a:t>5. Tutkimustulosten muotoileminen </a:t>
            </a:r>
          </a:p>
          <a:p>
            <a:r>
              <a:rPr lang="fi-FI" sz="2100" dirty="0"/>
              <a:t>6. Tutkimustulosten tulkinta, merkitys ja implikaatiot aihepiirin jatkotutkimukselle </a:t>
            </a:r>
          </a:p>
          <a:p>
            <a:r>
              <a:rPr lang="fi-FI" sz="2100" dirty="0"/>
              <a:t>• Tutkimusprosessi ja kirjoitusprosessi kulkevat rinnakkain </a:t>
            </a:r>
          </a:p>
          <a:p>
            <a:r>
              <a:rPr lang="fi-FI" sz="2100" dirty="0"/>
              <a:t>• Kirjoittaminen jäsentää ajattelua ja synnyttää uusia ideoita </a:t>
            </a:r>
          </a:p>
        </p:txBody>
      </p:sp>
    </p:spTree>
    <p:extLst>
      <p:ext uri="{BB962C8B-B14F-4D97-AF65-F5344CB8AC3E}">
        <p14:creationId xmlns:p14="http://schemas.microsoft.com/office/powerpoint/2010/main" val="589349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stretch>
            <a:fillRect/>
          </a:stretch>
        </p:blipFill>
        <p:spPr>
          <a:xfrm>
            <a:off x="457426" y="312283"/>
            <a:ext cx="10556657" cy="5718737"/>
          </a:xfrm>
          <a:prstGeom prst="rect">
            <a:avLst/>
          </a:prstGeom>
        </p:spPr>
      </p:pic>
    </p:spTree>
    <p:extLst>
      <p:ext uri="{BB962C8B-B14F-4D97-AF65-F5344CB8AC3E}">
        <p14:creationId xmlns:p14="http://schemas.microsoft.com/office/powerpoint/2010/main" val="3772082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Mitä tutkimusprosessista tulisi oppia?</a:t>
            </a:r>
          </a:p>
        </p:txBody>
      </p:sp>
      <p:sp>
        <p:nvSpPr>
          <p:cNvPr id="3" name="Sisällön paikkamerkki 2"/>
          <p:cNvSpPr>
            <a:spLocks noGrp="1"/>
          </p:cNvSpPr>
          <p:nvPr>
            <p:ph idx="1"/>
          </p:nvPr>
        </p:nvSpPr>
        <p:spPr>
          <a:xfrm>
            <a:off x="1097280" y="1955408"/>
            <a:ext cx="10058400" cy="3913685"/>
          </a:xfrm>
        </p:spPr>
        <p:txBody>
          <a:bodyPr>
            <a:normAutofit/>
          </a:bodyPr>
          <a:lstStyle/>
          <a:p>
            <a:r>
              <a:rPr lang="fi-FI" sz="2400" dirty="0"/>
              <a:t>• Työelämässä tarvittavia taitoja, mm. </a:t>
            </a:r>
          </a:p>
          <a:p>
            <a:r>
              <a:rPr lang="fi-FI" sz="2400" dirty="0"/>
              <a:t>1. Juridisen ajattelun ja argumentoinnin kehittäminen </a:t>
            </a:r>
          </a:p>
          <a:p>
            <a:r>
              <a:rPr lang="fi-FI" sz="2400" dirty="0"/>
              <a:t>2. Tiedon hankkiminen ja jäsentäminen </a:t>
            </a:r>
          </a:p>
          <a:p>
            <a:r>
              <a:rPr lang="fi-FI" sz="2400" dirty="0"/>
              <a:t>3. Oikeudellinen tulkinta </a:t>
            </a:r>
          </a:p>
          <a:p>
            <a:r>
              <a:rPr lang="fi-FI" sz="2400" dirty="0"/>
              <a:t>4. Juridisen asiatekstin kirjoittaminen ja oikeudellisen lähdemateriaalin käyttäminen </a:t>
            </a:r>
          </a:p>
          <a:p>
            <a:r>
              <a:rPr lang="fi-FI" sz="2400" dirty="0"/>
              <a:t>5. Tieteelliseen kirjoittamiseen perehtyminen </a:t>
            </a:r>
          </a:p>
          <a:p>
            <a:r>
              <a:rPr lang="fi-FI" sz="2400" dirty="0"/>
              <a:t>6. Juridisen tiedon syventäminen aiheesta</a:t>
            </a:r>
          </a:p>
        </p:txBody>
      </p:sp>
    </p:spTree>
    <p:extLst>
      <p:ext uri="{BB962C8B-B14F-4D97-AF65-F5344CB8AC3E}">
        <p14:creationId xmlns:p14="http://schemas.microsoft.com/office/powerpoint/2010/main" val="1571366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Lähestymistavoista</a:t>
            </a:r>
          </a:p>
        </p:txBody>
      </p:sp>
      <p:sp>
        <p:nvSpPr>
          <p:cNvPr id="3" name="Sisällön paikkamerkki 2"/>
          <p:cNvSpPr>
            <a:spLocks noGrp="1"/>
          </p:cNvSpPr>
          <p:nvPr>
            <p:ph idx="1"/>
          </p:nvPr>
        </p:nvSpPr>
        <p:spPr>
          <a:xfrm>
            <a:off x="1097280" y="1899138"/>
            <a:ext cx="10058400" cy="4304714"/>
          </a:xfrm>
        </p:spPr>
        <p:txBody>
          <a:bodyPr>
            <a:normAutofit fontScale="85000" lnSpcReduction="20000"/>
          </a:bodyPr>
          <a:lstStyle/>
          <a:p>
            <a:pPr marL="0" indent="0">
              <a:buNone/>
            </a:pPr>
            <a:r>
              <a:rPr lang="fi-FI" sz="2400" dirty="0"/>
              <a:t>  • Lainoppi eli oikeusdogmatiikka</a:t>
            </a:r>
          </a:p>
          <a:p>
            <a:pPr marL="0" indent="0">
              <a:buNone/>
            </a:pPr>
            <a:r>
              <a:rPr lang="fi-FI" sz="2400" dirty="0"/>
              <a:t>  • Oikeushistoria – esim. sääntelyn kehitys</a:t>
            </a:r>
          </a:p>
          <a:p>
            <a:pPr marL="0" indent="0">
              <a:buNone/>
            </a:pPr>
            <a:r>
              <a:rPr lang="fi-FI" sz="2400" dirty="0"/>
              <a:t>  • Oikeussosiologia – tutkii oikeutta yhteiskunnallisena ilmiönä ja toiminta-alueena hahmottaen oikeuden ja muiden yhteiskunnallisten toiminta-alueiden välisiä vuorovaikutussuhteita</a:t>
            </a:r>
          </a:p>
          <a:p>
            <a:pPr marL="0" indent="0">
              <a:buNone/>
            </a:pPr>
            <a:r>
              <a:rPr lang="fi-FI" sz="2400" dirty="0"/>
              <a:t>  • Oikeusfilosofia – filosofinen argumentointi, oikeuden filosofista ajattelemisesta, oikeuden ilmiön filosofointia </a:t>
            </a:r>
          </a:p>
          <a:p>
            <a:pPr marL="0" indent="0">
              <a:buNone/>
            </a:pPr>
            <a:r>
              <a:rPr lang="fi-FI" sz="2400" dirty="0"/>
              <a:t>  • Vertaileva oikeustiede – useampi oikeusjärjestys</a:t>
            </a:r>
          </a:p>
          <a:p>
            <a:pPr marL="0" indent="0">
              <a:buNone/>
            </a:pPr>
            <a:r>
              <a:rPr lang="fi-FI" sz="2400" dirty="0"/>
              <a:t>  • Kvalitatiivinen ja kvantitatiivinen (esim. tilastoja hyödyntävä) tutkimus</a:t>
            </a:r>
          </a:p>
          <a:p>
            <a:pPr marL="0" indent="0">
              <a:buNone/>
            </a:pPr>
            <a:endParaRPr lang="fi-FI" sz="2400" dirty="0"/>
          </a:p>
          <a:p>
            <a:pPr marL="0" indent="0">
              <a:buNone/>
            </a:pPr>
            <a:r>
              <a:rPr lang="fi-FI" dirty="0">
                <a:solidFill>
                  <a:srgbClr val="FF0000"/>
                </a:solidFill>
              </a:rPr>
              <a:t>• Tutkimuskohde määrää tutkimusmenetelmät - yksilöllistä </a:t>
            </a:r>
          </a:p>
          <a:p>
            <a:pPr marL="0" indent="0">
              <a:buNone/>
            </a:pPr>
            <a:r>
              <a:rPr lang="fi-FI" dirty="0">
                <a:solidFill>
                  <a:srgbClr val="FF0000"/>
                </a:solidFill>
              </a:rPr>
              <a:t>• Tarkastelutapoja voidaan myös yhdistellä! </a:t>
            </a:r>
          </a:p>
          <a:p>
            <a:pPr marL="0" indent="0">
              <a:buNone/>
            </a:pPr>
            <a:r>
              <a:rPr lang="fi-FI" dirty="0">
                <a:solidFill>
                  <a:srgbClr val="FF0000"/>
                </a:solidFill>
              </a:rPr>
              <a:t>• Näistä lisää, kts. Kirjoitetaan juridiikka, s. 19-26</a:t>
            </a:r>
          </a:p>
          <a:p>
            <a:pPr marL="0" indent="0">
              <a:buNone/>
            </a:pPr>
            <a:endParaRPr lang="fi-FI" dirty="0"/>
          </a:p>
        </p:txBody>
      </p:sp>
    </p:spTree>
    <p:extLst>
      <p:ext uri="{BB962C8B-B14F-4D97-AF65-F5344CB8AC3E}">
        <p14:creationId xmlns:p14="http://schemas.microsoft.com/office/powerpoint/2010/main" val="3223741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Tutkimuskohteen ja metodin suhteesta</a:t>
            </a:r>
          </a:p>
        </p:txBody>
      </p:sp>
      <p:sp>
        <p:nvSpPr>
          <p:cNvPr id="3" name="Sisällön paikkamerkki 2"/>
          <p:cNvSpPr>
            <a:spLocks noGrp="1"/>
          </p:cNvSpPr>
          <p:nvPr>
            <p:ph idx="1"/>
          </p:nvPr>
        </p:nvSpPr>
        <p:spPr>
          <a:xfrm>
            <a:off x="1097280" y="1845734"/>
            <a:ext cx="10058400" cy="4456592"/>
          </a:xfrm>
        </p:spPr>
        <p:txBody>
          <a:bodyPr>
            <a:normAutofit fontScale="92500"/>
          </a:bodyPr>
          <a:lstStyle/>
          <a:p>
            <a:pPr marL="0" indent="0">
              <a:buNone/>
            </a:pPr>
            <a:r>
              <a:rPr lang="fi-FI" sz="2400" dirty="0"/>
              <a:t>Usein samaa ilmiötä voi tutkia usealla metodilla – metodi kytkeytyy siihen, millaista tietoa ilmiöstä tavoitellaan </a:t>
            </a:r>
          </a:p>
          <a:p>
            <a:pPr marL="0" indent="0">
              <a:buNone/>
            </a:pPr>
            <a:r>
              <a:rPr lang="fi-FI" sz="2400" dirty="0"/>
              <a:t>Osituksen sovittelu </a:t>
            </a:r>
          </a:p>
          <a:p>
            <a:pPr>
              <a:buFont typeface="Wingdings" panose="05000000000000000000" pitchFamily="2" charset="2"/>
              <a:buChar char="§"/>
            </a:pPr>
            <a:r>
              <a:rPr lang="fi-FI" sz="2400" dirty="0"/>
              <a:t> Lainopillinen metodi: miten osituksen sovittelua koskeva AL 103 b § tulee ymmärtää ja miten sitä tulee tulkita suhteessa avioliittolain järjestelmään </a:t>
            </a:r>
          </a:p>
          <a:p>
            <a:pPr>
              <a:buFont typeface="Wingdings" panose="05000000000000000000" pitchFamily="2" charset="2"/>
              <a:buChar char="§"/>
            </a:pPr>
            <a:r>
              <a:rPr lang="fi-FI" sz="2400" dirty="0"/>
              <a:t> Oikeushistoriallinen metodi esim.: millaisia osituksen kohtuullistamiseen liittyviä juridisia instrumentteja tai käsitteitä on ollut käytössä ennen AL 103 b §:n säätämistä, miten ajatus osituksen kohtuullisuudesta on kehittynyt 1800 -luvun lopulta lukien </a:t>
            </a:r>
          </a:p>
          <a:p>
            <a:pPr>
              <a:buFont typeface="Wingdings" panose="05000000000000000000" pitchFamily="2" charset="2"/>
              <a:buChar char="§"/>
            </a:pPr>
            <a:r>
              <a:rPr lang="fi-FI" sz="2400" dirty="0"/>
              <a:t> Oikeussosiologiset metodit esim.: millaisia sosiaalisia seurauksia osituksen sovittelusäännöstöllä on ollut; millaisia oikeudenmukaisuuskäsityksiä osituksen sovitteluvaatimuksiin kytkeytyy; miten sovitteluharkinnassa jäsennetään toimijuutta </a:t>
            </a:r>
          </a:p>
          <a:p>
            <a:endParaRPr lang="fi-FI" dirty="0"/>
          </a:p>
        </p:txBody>
      </p:sp>
    </p:spTree>
    <p:extLst>
      <p:ext uri="{BB962C8B-B14F-4D97-AF65-F5344CB8AC3E}">
        <p14:creationId xmlns:p14="http://schemas.microsoft.com/office/powerpoint/2010/main" val="3764074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Tutkimuksen ja kirjoitusprosessin suhde</a:t>
            </a:r>
          </a:p>
        </p:txBody>
      </p:sp>
      <p:sp>
        <p:nvSpPr>
          <p:cNvPr id="3" name="Sisällön paikkamerkki 2"/>
          <p:cNvSpPr>
            <a:spLocks noGrp="1"/>
          </p:cNvSpPr>
          <p:nvPr>
            <p:ph idx="1"/>
          </p:nvPr>
        </p:nvSpPr>
        <p:spPr/>
        <p:txBody>
          <a:bodyPr/>
          <a:lstStyle/>
          <a:p>
            <a:r>
              <a:rPr lang="fi-FI" dirty="0"/>
              <a:t>Tutkimuksen ja kirjoitusprosessin suhde </a:t>
            </a:r>
          </a:p>
          <a:p>
            <a:r>
              <a:rPr lang="fi-FI" dirty="0"/>
              <a:t>• Tieteellinen kirjoittaminen on välttämätöntä jotta… </a:t>
            </a:r>
          </a:p>
          <a:p>
            <a:r>
              <a:rPr lang="fi-FI" dirty="0"/>
              <a:t>   1. … tutkimuksen tulokset voidaan välittää lukijalle ja </a:t>
            </a:r>
          </a:p>
          <a:p>
            <a:r>
              <a:rPr lang="fi-FI" dirty="0"/>
              <a:t>   2. … lukijalla mahdollisuus arvioida tutkimusprosessin laatua </a:t>
            </a:r>
          </a:p>
          <a:p>
            <a:r>
              <a:rPr lang="fi-FI" dirty="0"/>
              <a:t>• Oikeustieteessä (samoin kuin monissa muissa yhteiskuntatieteissä) kirjoittaminen on välttämätöntä myös jotta … </a:t>
            </a:r>
          </a:p>
          <a:p>
            <a:r>
              <a:rPr lang="fi-FI" dirty="0"/>
              <a:t>   3. … tutkimusprosessi voi edetä! </a:t>
            </a:r>
          </a:p>
          <a:p>
            <a:r>
              <a:rPr lang="fi-FI" dirty="0"/>
              <a:t>• Kirjoittaminen on sekä tutkimuksen tekemisen tapa että tutkimuksen raportoimisen tapa</a:t>
            </a:r>
          </a:p>
        </p:txBody>
      </p:sp>
    </p:spTree>
    <p:extLst>
      <p:ext uri="{BB962C8B-B14F-4D97-AF65-F5344CB8AC3E}">
        <p14:creationId xmlns:p14="http://schemas.microsoft.com/office/powerpoint/2010/main" val="43989487"/>
      </p:ext>
    </p:extLst>
  </p:cSld>
  <p:clrMapOvr>
    <a:masterClrMapping/>
  </p:clrMapOvr>
</p:sld>
</file>

<file path=ppt/theme/theme1.xml><?xml version="1.0" encoding="utf-8"?>
<a:theme xmlns:a="http://schemas.openxmlformats.org/drawingml/2006/main" name="Retro">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504</TotalTime>
  <Words>1796</Words>
  <Application>Microsoft Office PowerPoint</Application>
  <PresentationFormat>Mukautettu</PresentationFormat>
  <Paragraphs>183</Paragraphs>
  <Slides>29</Slides>
  <Notes>0</Notes>
  <HiddenSlides>0</HiddenSlides>
  <MMClips>0</MMClips>
  <ScaleCrop>false</ScaleCrop>
  <HeadingPairs>
    <vt:vector size="4" baseType="variant">
      <vt:variant>
        <vt:lpstr>Teema</vt:lpstr>
      </vt:variant>
      <vt:variant>
        <vt:i4>1</vt:i4>
      </vt:variant>
      <vt:variant>
        <vt:lpstr>Dian otsikot</vt:lpstr>
      </vt:variant>
      <vt:variant>
        <vt:i4>29</vt:i4>
      </vt:variant>
    </vt:vector>
  </HeadingPairs>
  <TitlesOfParts>
    <vt:vector size="30" baseType="lpstr">
      <vt:lpstr>Retro</vt:lpstr>
      <vt:lpstr>Oikeustieteellinen kirjoittaminen</vt:lpstr>
      <vt:lpstr>Oikeustieteellisen kirjoittamisen tueksi</vt:lpstr>
      <vt:lpstr>Tieteellinen kirjoittaminen</vt:lpstr>
      <vt:lpstr>Tutkiminen on prosessi</vt:lpstr>
      <vt:lpstr>PowerPoint-esitys</vt:lpstr>
      <vt:lpstr>Mitä tutkimusprosessista tulisi oppia?</vt:lpstr>
      <vt:lpstr>Lähestymistavoista</vt:lpstr>
      <vt:lpstr>Tutkimuskohteen ja metodin suhteesta</vt:lpstr>
      <vt:lpstr>Tutkimuksen ja kirjoitusprosessin suhde</vt:lpstr>
      <vt:lpstr>Tieteellinen kirjoittaminen</vt:lpstr>
      <vt:lpstr> Vinkkejä alkuun pääsemiseen </vt:lpstr>
      <vt:lpstr>Mistä tietää, että jotain on pielessä?</vt:lpstr>
      <vt:lpstr>Lähteiden käyttö ja oikeuslähdeoppi</vt:lpstr>
      <vt:lpstr>Oikeuslähteiden etusijajärjestys</vt:lpstr>
      <vt:lpstr>Lähteiden etusijajärjestys</vt:lpstr>
      <vt:lpstr>Pääsääntö: primäärilähteet</vt:lpstr>
      <vt:lpstr>Lähteiden käyttö: sitaatit ja referointi</vt:lpstr>
      <vt:lpstr>Pääpaino referoinnissa</vt:lpstr>
      <vt:lpstr>Jos kuitenkin siteeraat …</vt:lpstr>
      <vt:lpstr>Lähdeviittaukset</vt:lpstr>
      <vt:lpstr>Lähteet ja viittaaminen</vt:lpstr>
      <vt:lpstr>Lähdeviittauksen tavat alaviitteessä</vt:lpstr>
      <vt:lpstr>Lähdeviittauksen tavat alaviitteessä</vt:lpstr>
      <vt:lpstr>Lähdeviittaus alaviitteessä</vt:lpstr>
      <vt:lpstr>Lähteiden käytössä tulisi…</vt:lpstr>
      <vt:lpstr>Lähdeluettelo</vt:lpstr>
      <vt:lpstr>Lähdeluettelon laatiminen</vt:lpstr>
      <vt:lpstr>Jos lähteenä lehti, luento, internet-lähde…</vt:lpstr>
      <vt:lpstr>Yksityiskohtaisesta asettelusta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Oikeustieteellinen kirjoittaminen ja tutkimus sekä metodit</dc:title>
  <dc:creator>Heini</dc:creator>
  <cp:lastModifiedBy>Sanna Luoma</cp:lastModifiedBy>
  <cp:revision>29</cp:revision>
  <dcterms:created xsi:type="dcterms:W3CDTF">2017-02-15T12:19:45Z</dcterms:created>
  <dcterms:modified xsi:type="dcterms:W3CDTF">2017-02-16T07:14:15Z</dcterms:modified>
</cp:coreProperties>
</file>