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70" r:id="rId5"/>
    <p:sldId id="271" r:id="rId6"/>
    <p:sldId id="272" r:id="rId7"/>
    <p:sldId id="273" r:id="rId8"/>
    <p:sldId id="274" r:id="rId9"/>
    <p:sldId id="275" r:id="rId10"/>
    <p:sldId id="276" r:id="rId11"/>
    <p:sldId id="277" r:id="rId12"/>
    <p:sldId id="278" r:id="rId13"/>
    <p:sldId id="264" r:id="rId14"/>
    <p:sldId id="265" r:id="rId15"/>
    <p:sldId id="280" r:id="rId16"/>
    <p:sldId id="266" r:id="rId17"/>
    <p:sldId id="269" r:id="rId18"/>
    <p:sldId id="263" r:id="rId19"/>
    <p:sldId id="258" r:id="rId20"/>
    <p:sldId id="261" r:id="rId21"/>
    <p:sldId id="262" r:id="rId22"/>
    <p:sldId id="281" r:id="rId23"/>
    <p:sldId id="282" r:id="rId24"/>
    <p:sldId id="257" r:id="rId25"/>
    <p:sldId id="267" r:id="rId26"/>
    <p:sldId id="26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56" autoAdjust="0"/>
    <p:restoredTop sz="94660"/>
  </p:normalViewPr>
  <p:slideViewPr>
    <p:cSldViewPr snapToGrid="0">
      <p:cViewPr>
        <p:scale>
          <a:sx n="100" d="100"/>
          <a:sy n="100" d="100"/>
        </p:scale>
        <p:origin x="-252"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i-FI"/>
              <a:t>Muokkaa perustyyl. napsautt.</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i-FI"/>
              <a:t>Muokkaa perustyyl. napsautt.</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20EBB0C4-6273-4C6E-B9BD-2EDC30F1CD52}" type="datetimeFigureOut">
              <a:rPr lang="en-US" dirty="0"/>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i-FI"/>
              <a:t>Muokkaa perustyyl. napsautt.</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i-FI"/>
              <a:t>Muokkaa perustyyl. napsautt.</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097280" y="2582334"/>
            <a:ext cx="4937760" cy="3378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217920" y="2582334"/>
            <a:ext cx="4937760" cy="3378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2/13/2017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i-FI"/>
              <a:t>Muokkaa perustyyl. napsautt.</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2/13/2017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i-FI"/>
              <a:t>Muokkaa perustyyl. napsautt.</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C9CAD897-D46E-4AD2-BD9B-49DD3E640873}" type="datetimeFigureOut">
              <a:rPr lang="en-US" dirty="0"/>
              <a:t>2/13/2017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i-FI"/>
              <a:t>Muokkaa perustyyl. napsautt.</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2/13/2017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Oikeushistoria</a:t>
            </a:r>
          </a:p>
        </p:txBody>
      </p:sp>
      <p:sp>
        <p:nvSpPr>
          <p:cNvPr id="3" name="Alaotsikko 2"/>
          <p:cNvSpPr>
            <a:spLocks noGrp="1"/>
          </p:cNvSpPr>
          <p:nvPr>
            <p:ph type="subTitle" idx="1"/>
          </p:nvPr>
        </p:nvSpPr>
        <p:spPr/>
        <p:txBody>
          <a:bodyPr>
            <a:normAutofit/>
          </a:bodyPr>
          <a:lstStyle/>
          <a:p>
            <a:r>
              <a:rPr lang="fi-FI" dirty="0">
                <a:solidFill>
                  <a:schemeClr val="tx1"/>
                </a:solidFill>
              </a:rPr>
              <a:t>OTM0010 </a:t>
            </a:r>
          </a:p>
          <a:p>
            <a:r>
              <a:rPr lang="fi-FI" dirty="0">
                <a:solidFill>
                  <a:schemeClr val="tx1"/>
                </a:solidFill>
              </a:rPr>
              <a:t>5 op                                                                                 13.2.2017</a:t>
            </a:r>
          </a:p>
        </p:txBody>
      </p:sp>
    </p:spTree>
    <p:extLst>
      <p:ext uri="{BB962C8B-B14F-4D97-AF65-F5344CB8AC3E}">
        <p14:creationId xmlns:p14="http://schemas.microsoft.com/office/powerpoint/2010/main" val="4163544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Oikeushistorian perustehtävät oikeustieteellisessä tutkinnossa (Kekkonen)</a:t>
            </a:r>
          </a:p>
        </p:txBody>
      </p:sp>
      <p:sp>
        <p:nvSpPr>
          <p:cNvPr id="3" name="Sisällön paikkamerkki 2"/>
          <p:cNvSpPr>
            <a:spLocks noGrp="1"/>
          </p:cNvSpPr>
          <p:nvPr>
            <p:ph idx="1"/>
          </p:nvPr>
        </p:nvSpPr>
        <p:spPr>
          <a:xfrm>
            <a:off x="1097280" y="1961322"/>
            <a:ext cx="10058400" cy="4320208"/>
          </a:xfrm>
        </p:spPr>
        <p:txBody>
          <a:bodyPr>
            <a:normAutofit fontScale="92500"/>
          </a:bodyPr>
          <a:lstStyle/>
          <a:p>
            <a:pPr>
              <a:buFont typeface="Wingdings" panose="05000000000000000000" pitchFamily="2" charset="2"/>
              <a:buChar char="§"/>
            </a:pPr>
            <a:r>
              <a:rPr lang="fi-FI" dirty="0"/>
              <a:t> </a:t>
            </a:r>
            <a:r>
              <a:rPr lang="fi-FI" sz="2100" b="1" dirty="0"/>
              <a:t>Kytkentätehtävä sekä oppiaineen tutkimuksellinen vastuu </a:t>
            </a:r>
          </a:p>
          <a:p>
            <a:pPr>
              <a:buFont typeface="Wingdings" panose="05000000000000000000" pitchFamily="2" charset="2"/>
              <a:buChar char="§"/>
            </a:pPr>
            <a:r>
              <a:rPr lang="fi-FI" dirty="0"/>
              <a:t> Oikeushistoria on ns. oikeudellisen ja yhteiskunnallisen todellisuuden yhteyksiä erittelevä </a:t>
            </a:r>
            <a:r>
              <a:rPr lang="fi-FI" u="sng" dirty="0"/>
              <a:t>kytkentäaine</a:t>
            </a:r>
            <a:r>
              <a:rPr lang="fi-FI" dirty="0"/>
              <a:t>. Oikeushistorian opetuksen keskeisenä tehtävänä on eritellä oikeuden ja yhteiskunnan välisen vuorovaikutussuhteen historiallista dynamiikkaa. Keskeiseksi nousee oikeudellisten ilmiöiden muutoksen analyysi kytkemällä oikeus samanaikaisiin yhteiskunnallisiin ja kulttuurisiin muutoksiin. Kytkentä ei usein helppoa -&gt; se onnistuu sitä todennäköisemmin, mitä vahvemman tutkimuksellisen pohjan varaan opetus voidaan rakentaa. </a:t>
            </a:r>
            <a:r>
              <a:rPr lang="fi-FI" b="1" dirty="0"/>
              <a:t>Parhaimmillaan onnistuneiden kytkentöjen kautta voidaan syventää näkemystä myös voimassa olevan oikeuden taustoista ja kehitysdynamiikasta</a:t>
            </a:r>
            <a:r>
              <a:rPr lang="fi-FI" dirty="0"/>
              <a:t>. </a:t>
            </a:r>
          </a:p>
          <a:p>
            <a:pPr>
              <a:buFont typeface="Wingdings" panose="05000000000000000000" pitchFamily="2" charset="2"/>
              <a:buChar char="§"/>
            </a:pPr>
            <a:r>
              <a:rPr lang="fi-FI" dirty="0"/>
              <a:t> Oikeushistorialla on myös oma tieteenalakohtainen tutkimuksellinen tehtävänsä ja vastuunsa. Oikeushistorian, kuten myös muiden oppiaineiden piireissä kannetaan huolta alan tutkimuksesta: </a:t>
            </a:r>
            <a:r>
              <a:rPr lang="fi-FI" b="1" dirty="0"/>
              <a:t>miten oppiaineen piirissä harjoitettua tutkimusta voidaan ylläpitää, lisätä ja parantaa</a:t>
            </a:r>
            <a:r>
              <a:rPr lang="fi-FI" dirty="0"/>
              <a:t>. Vaikka lisensiaatin tutkimuksia ja väitöskirjoja onkin syntynyt tasaiseen tahtiin, oikeushistorian virkarakenne ei kuitenkaan ole kovin valoisa. Nuorien oikeushistorioitsijoiden työllistymisen toivo onkin yhä enemmän kansainvälisten tutkimusverkostojen ja kotimaisten tutkimusprojektien varassa</a:t>
            </a:r>
          </a:p>
        </p:txBody>
      </p:sp>
    </p:spTree>
    <p:extLst>
      <p:ext uri="{BB962C8B-B14F-4D97-AF65-F5344CB8AC3E}">
        <p14:creationId xmlns:p14="http://schemas.microsoft.com/office/powerpoint/2010/main" val="3187545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Oikeushistorian metodinen tehtävä</a:t>
            </a:r>
          </a:p>
        </p:txBody>
      </p:sp>
      <p:sp>
        <p:nvSpPr>
          <p:cNvPr id="3" name="Sisällön paikkamerkki 2"/>
          <p:cNvSpPr>
            <a:spLocks noGrp="1"/>
          </p:cNvSpPr>
          <p:nvPr>
            <p:ph idx="1"/>
          </p:nvPr>
        </p:nvSpPr>
        <p:spPr>
          <a:xfrm>
            <a:off x="1097280" y="1737360"/>
            <a:ext cx="10058400" cy="4729701"/>
          </a:xfrm>
        </p:spPr>
        <p:txBody>
          <a:bodyPr>
            <a:normAutofit fontScale="92500" lnSpcReduction="20000"/>
          </a:bodyPr>
          <a:lstStyle/>
          <a:p>
            <a:pPr>
              <a:buFont typeface="Wingdings" panose="05000000000000000000" pitchFamily="2" charset="2"/>
              <a:buChar char="§"/>
            </a:pPr>
            <a:r>
              <a:rPr lang="fi-FI" dirty="0"/>
              <a:t> On olemassa mielipidesuunta, jonka mukaan oikeushistoria oppiaineena on tavallaan tarpeeton johtuen laveamman ja monipuolisemman oikeustiedekäsityksen omaksumisesta.</a:t>
            </a:r>
          </a:p>
          <a:p>
            <a:pPr>
              <a:buFont typeface="Wingdings" panose="05000000000000000000" pitchFamily="2" charset="2"/>
              <a:buChar char="§"/>
            </a:pPr>
            <a:r>
              <a:rPr lang="fi-FI" dirty="0"/>
              <a:t> Historiallinen aspektihan voidaan ja usein jopa pitää ottaa huomioon positiivisoikeudellisissa tutkimuksissa, jolloin oikeuden yleistieteet, joihin myös oikeushistoria kuuluu, lunastaisivat paikkansa olemalla eräänlaisia laajasti ymmärretyn oikeustieteen metodisia työkaluja, metodiaineita. </a:t>
            </a:r>
          </a:p>
          <a:p>
            <a:pPr>
              <a:buFont typeface="Wingdings" panose="05000000000000000000" pitchFamily="2" charset="2"/>
              <a:buChar char="§"/>
            </a:pPr>
            <a:r>
              <a:rPr lang="fi-FI" dirty="0"/>
              <a:t> Miten tällaisessa tilanteessa kävisi oikeushistorian itsenäisen tutkimuksellisen tehtävän, jos yleistieteet olisivat oikeustieteen näkökulmasta tarpeettomia muussa kuin metodisessa mielessä?</a:t>
            </a:r>
          </a:p>
          <a:p>
            <a:pPr>
              <a:buFont typeface="Wingdings" panose="05000000000000000000" pitchFamily="2" charset="2"/>
              <a:buChar char="§"/>
            </a:pPr>
            <a:r>
              <a:rPr lang="fi-FI" dirty="0"/>
              <a:t> Kekkonen: Jos oikeushistorian itsenäinen, muusta oikeustieteestä irrallinen tutkimuksellinen rooli torjutaan, menetetään samalla jotakin erittäin tärkeää. Oikeushistorian kytkeminen nykyistä laveammin ymmärrettyynkin oikeustieteeseen oletettavasti rajaisi tarkasteluja huomattavasti sekä ajallisesti että sen suhteen, että oikeushistoriallinen tavoitteenasettelu ei olisi tutkimuksen keskiössä. </a:t>
            </a:r>
          </a:p>
          <a:p>
            <a:pPr>
              <a:buFont typeface="Wingdings" panose="05000000000000000000" pitchFamily="2" charset="2"/>
              <a:buChar char="§"/>
            </a:pPr>
            <a:r>
              <a:rPr lang="fi-FI" dirty="0"/>
              <a:t> Oikeushistorialle tieteenalana ominaisten tavoitteenasettelujen ja kysymyksenasettelun pohjalta syntyy Kekkosen mukaan parasta oikeushistoriaa. Eri aikakausien ajankohtaiset ongelmat synnyttävät jatkuvasti uusia tutkimuksellisia haasteita. Uudet näkökulmat puolestaan antavat mahdollisuuden hahmottaa menneisyyden ilmiöitä aikaisemmasta poikkeavalla tavalla, jota kautta syntyvät uudet tulkinnat ja selitysmallit, ja sitä kautta myös uudet koulukunnat, joiden piirissä oikeudellista muutosta selitetään eri tavoin. Tähän ei päästäisi, jos oikeushistorialla olisi </a:t>
            </a:r>
            <a:r>
              <a:rPr lang="fi-FI" u="sng" dirty="0"/>
              <a:t>vain</a:t>
            </a:r>
            <a:r>
              <a:rPr lang="fi-FI" dirty="0"/>
              <a:t> metodinen merkitys.</a:t>
            </a:r>
          </a:p>
        </p:txBody>
      </p:sp>
    </p:spTree>
    <p:extLst>
      <p:ext uri="{BB962C8B-B14F-4D97-AF65-F5344CB8AC3E}">
        <p14:creationId xmlns:p14="http://schemas.microsoft.com/office/powerpoint/2010/main" val="1144216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100050" y="758952"/>
            <a:ext cx="10058401" cy="3566160"/>
          </a:xfrm>
        </p:spPr>
        <p:txBody>
          <a:bodyPr>
            <a:normAutofit/>
          </a:bodyPr>
          <a:lstStyle/>
          <a:p>
            <a:r>
              <a:rPr lang="fi-FI" sz="4800" dirty="0"/>
              <a:t>Näkökulmia eri oikeuskulttuureihin </a:t>
            </a:r>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4137584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Oikeusryhmien luokittelu</a:t>
            </a:r>
          </a:p>
        </p:txBody>
      </p:sp>
      <p:sp>
        <p:nvSpPr>
          <p:cNvPr id="3" name="Sisällön paikkamerkki 2"/>
          <p:cNvSpPr>
            <a:spLocks noGrp="1"/>
          </p:cNvSpPr>
          <p:nvPr>
            <p:ph idx="1"/>
          </p:nvPr>
        </p:nvSpPr>
        <p:spPr/>
        <p:txBody>
          <a:bodyPr>
            <a:normAutofit lnSpcReduction="10000"/>
          </a:bodyPr>
          <a:lstStyle/>
          <a:p>
            <a:pPr>
              <a:buFont typeface="Wingdings" panose="05000000000000000000" pitchFamily="2" charset="2"/>
              <a:buChar char="§"/>
            </a:pPr>
            <a:r>
              <a:rPr lang="fi-FI" dirty="0"/>
              <a:t> Oikeusryhmäluokittelut ovat suhteellisia: ne poikkeavat toisistaan, koska yksiselitteisiä kriteereitä ei ole olemassa</a:t>
            </a:r>
          </a:p>
          <a:p>
            <a:pPr>
              <a:buFont typeface="Wingdings" panose="05000000000000000000" pitchFamily="2" charset="2"/>
              <a:buChar char="§"/>
            </a:pPr>
            <a:r>
              <a:rPr lang="fi-FI" dirty="0"/>
              <a:t> Toisistaan saatetaan erottaa mm. järjestelmän kantava ideologia, mentaliteettitekijät, oikeustekniikka (oikeuden peruskäsitteistö, oikeuslähdeoppi, tulkintamenetelmät jne.) ja oikeuden sisältö -&gt; eri tutkijat painottavat ideologisten tekijöiden, lakimiesmentaliteetin, oikeustekniikan ja normistojen sisällön merkitystä eri tavoin, ja heidän käyttämänsä kriteerit ovat tulkinnanvaraisia</a:t>
            </a:r>
          </a:p>
          <a:p>
            <a:pPr>
              <a:buFont typeface="Wingdings" panose="05000000000000000000" pitchFamily="2" charset="2"/>
              <a:buChar char="§"/>
            </a:pPr>
            <a:r>
              <a:rPr lang="fi-FI" dirty="0"/>
              <a:t> Luokittelujen kohteista käytetään myös vaihtelevia nimityksiä: oikeus, oikeusjärjestys, oikeusjärjestelmä, oikeuskulttuuri, oikeusperinne, oikeuspiiri, oikeusryhmä, oikeustraditio jne.</a:t>
            </a:r>
          </a:p>
          <a:p>
            <a:pPr>
              <a:buFont typeface="Wingdings" panose="05000000000000000000" pitchFamily="2" charset="2"/>
              <a:buChar char="§"/>
            </a:pPr>
            <a:r>
              <a:rPr lang="fi-FI" dirty="0"/>
              <a:t> Luokittelu auttaa kuitenkin ymmärtämään vieraan oikeuden yksityiskohtia ja niiden merkitystä</a:t>
            </a:r>
          </a:p>
          <a:p>
            <a:pPr>
              <a:buFont typeface="Wingdings" panose="05000000000000000000" pitchFamily="2" charset="2"/>
              <a:buChar char="§"/>
            </a:pPr>
            <a:r>
              <a:rPr lang="fi-FI" dirty="0"/>
              <a:t> Luokittelut antavat tietoa siitä, onko se kokonaisuus, johon tarkasteltavat yksityiskohdat kuuluvat, oleellisesti toisenlainen kuin omamme</a:t>
            </a:r>
          </a:p>
        </p:txBody>
      </p:sp>
    </p:spTree>
    <p:extLst>
      <p:ext uri="{BB962C8B-B14F-4D97-AF65-F5344CB8AC3E}">
        <p14:creationId xmlns:p14="http://schemas.microsoft.com/office/powerpoint/2010/main" val="739646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Common</a:t>
            </a:r>
            <a:r>
              <a:rPr lang="fi-FI" dirty="0"/>
              <a:t> </a:t>
            </a:r>
            <a:r>
              <a:rPr lang="fi-FI" dirty="0" err="1"/>
              <a:t>law</a:t>
            </a:r>
            <a:r>
              <a:rPr lang="fi-FI" dirty="0"/>
              <a:t> ja </a:t>
            </a:r>
            <a:r>
              <a:rPr lang="fi-FI" dirty="0" err="1"/>
              <a:t>romaanis</a:t>
            </a:r>
            <a:r>
              <a:rPr lang="fi-FI" dirty="0"/>
              <a:t>-germaaninen oikeus</a:t>
            </a:r>
          </a:p>
        </p:txBody>
      </p:sp>
      <p:sp>
        <p:nvSpPr>
          <p:cNvPr id="3" name="Sisällön paikkamerkki 2"/>
          <p:cNvSpPr>
            <a:spLocks noGrp="1"/>
          </p:cNvSpPr>
          <p:nvPr>
            <p:ph idx="1"/>
          </p:nvPr>
        </p:nvSpPr>
        <p:spPr>
          <a:xfrm>
            <a:off x="1097280" y="1737359"/>
            <a:ext cx="10058400" cy="4756206"/>
          </a:xfrm>
        </p:spPr>
        <p:txBody>
          <a:bodyPr>
            <a:normAutofit fontScale="92500" lnSpcReduction="10000"/>
          </a:bodyPr>
          <a:lstStyle/>
          <a:p>
            <a:pPr>
              <a:buFont typeface="Wingdings" panose="05000000000000000000" pitchFamily="2" charset="2"/>
              <a:buChar char="§"/>
            </a:pPr>
            <a:r>
              <a:rPr lang="fi-FI" dirty="0"/>
              <a:t> Luokittelueroista huolimatta kaikki oikeusvertailijat erottavat kaksi globaalisesti merkittävää, nyky-yhteiskunnan tarpeita vastaavaa oikeusryhmää</a:t>
            </a:r>
          </a:p>
          <a:p>
            <a:pPr>
              <a:buFont typeface="Wingdings" panose="05000000000000000000" pitchFamily="2" charset="2"/>
              <a:buChar char="§"/>
            </a:pPr>
            <a:r>
              <a:rPr lang="fi-FI" dirty="0"/>
              <a:t> </a:t>
            </a:r>
            <a:r>
              <a:rPr lang="fi-FI" b="1" dirty="0" err="1"/>
              <a:t>Common</a:t>
            </a:r>
            <a:r>
              <a:rPr lang="fi-FI" b="1" dirty="0"/>
              <a:t> </a:t>
            </a:r>
            <a:r>
              <a:rPr lang="fi-FI" b="1" dirty="0" err="1"/>
              <a:t>law</a:t>
            </a:r>
            <a:r>
              <a:rPr lang="fi-FI" dirty="0"/>
              <a:t>, jota sovelletaan puhdaspiirteisenä englanninkielisissä maissa</a:t>
            </a:r>
          </a:p>
          <a:p>
            <a:pPr>
              <a:buFont typeface="Wingdings" panose="05000000000000000000" pitchFamily="2" charset="2"/>
              <a:buChar char="§"/>
            </a:pPr>
            <a:r>
              <a:rPr lang="fi-FI" dirty="0"/>
              <a:t> </a:t>
            </a:r>
            <a:r>
              <a:rPr lang="fi-FI" b="1" dirty="0" err="1"/>
              <a:t>Romaanis</a:t>
            </a:r>
            <a:r>
              <a:rPr lang="fi-FI" b="1" dirty="0"/>
              <a:t>-germaaninen oikeus (</a:t>
            </a:r>
            <a:r>
              <a:rPr lang="fi-FI" b="1" dirty="0" err="1"/>
              <a:t>civil</a:t>
            </a:r>
            <a:r>
              <a:rPr lang="fi-FI" b="1" dirty="0"/>
              <a:t> </a:t>
            </a:r>
            <a:r>
              <a:rPr lang="fi-FI" b="1" dirty="0" err="1"/>
              <a:t>law</a:t>
            </a:r>
            <a:r>
              <a:rPr lang="fi-FI" b="1" dirty="0"/>
              <a:t>)</a:t>
            </a:r>
            <a:r>
              <a:rPr lang="fi-FI" dirty="0"/>
              <a:t>, jonka piiriin kuuluvat ennen muuta Manner-Euroopan ja Latinalaisen Amerikan maat</a:t>
            </a:r>
          </a:p>
          <a:p>
            <a:pPr>
              <a:buFont typeface="Wingdings" panose="05000000000000000000" pitchFamily="2" charset="2"/>
              <a:buChar char="§"/>
            </a:pPr>
            <a:r>
              <a:rPr lang="fi-FI" dirty="0"/>
              <a:t> </a:t>
            </a:r>
            <a:r>
              <a:rPr lang="fi-FI" dirty="0" err="1"/>
              <a:t>Romaanis</a:t>
            </a:r>
            <a:r>
              <a:rPr lang="fi-FI" dirty="0"/>
              <a:t>-germaanisen oikeuden ja </a:t>
            </a:r>
            <a:r>
              <a:rPr lang="fi-FI" dirty="0" err="1"/>
              <a:t>common</a:t>
            </a:r>
            <a:r>
              <a:rPr lang="fi-FI" dirty="0"/>
              <a:t> </a:t>
            </a:r>
            <a:r>
              <a:rPr lang="fi-FI" dirty="0" err="1"/>
              <a:t>law'n</a:t>
            </a:r>
            <a:r>
              <a:rPr lang="fi-FI" dirty="0"/>
              <a:t> erot sijoittuvat oikeustekniikan alueelle. Oikeuden jaottelut ja käsitteistö, oikeusnormien yleisyysaste ja oikeuslähdeoppi poikkeavat toisistaan näiden kahden oikeusryhmän piirissä. Lisäksi </a:t>
            </a:r>
            <a:r>
              <a:rPr lang="fi-FI" dirty="0" err="1"/>
              <a:t>common</a:t>
            </a:r>
            <a:r>
              <a:rPr lang="fi-FI" dirty="0"/>
              <a:t> </a:t>
            </a:r>
            <a:r>
              <a:rPr lang="fi-FI" dirty="0" err="1"/>
              <a:t>law'n</a:t>
            </a:r>
            <a:r>
              <a:rPr lang="fi-FI" dirty="0"/>
              <a:t> painopiste sijoittuu </a:t>
            </a:r>
            <a:r>
              <a:rPr lang="fi-FI" dirty="0" err="1"/>
              <a:t>romaanis</a:t>
            </a:r>
            <a:r>
              <a:rPr lang="fi-FI" dirty="0"/>
              <a:t>-germaanista oikeutta selvemmin oikeudenkäyntimenettelyyn</a:t>
            </a:r>
          </a:p>
          <a:p>
            <a:pPr>
              <a:buFont typeface="Wingdings" panose="05000000000000000000" pitchFamily="2" charset="2"/>
              <a:buChar char="§"/>
            </a:pPr>
            <a:r>
              <a:rPr lang="fi-FI" dirty="0"/>
              <a:t> Aiemmin erotettiin vielä kolmaskin keskeinen, eurooppalaisperäinen oikeusryhmä: sosialistiset oikeusjärjestykset. Sen jälkeen, kun sosialismi romahti yhteiskuntamuotona itäisessä </a:t>
            </a:r>
            <a:r>
              <a:rPr lang="fi-FI" dirty="0" err="1"/>
              <a:t>Keski</a:t>
            </a:r>
            <a:r>
              <a:rPr lang="fi-FI" dirty="0"/>
              <a:t>-Euroopassa ja Itä-Euroopassa, tämän oikeusryhmän merkitys on ratkaisevasti vähentynyt</a:t>
            </a:r>
          </a:p>
          <a:p>
            <a:pPr>
              <a:buFont typeface="Wingdings" panose="05000000000000000000" pitchFamily="2" charset="2"/>
              <a:buChar char="§"/>
            </a:pPr>
            <a:r>
              <a:rPr lang="fi-FI" dirty="0"/>
              <a:t> Pohjoismaisten oikeusjärjestysten asema oikeusjärjestyksiä ryhmiteltäessä on ollut kiistanalainen. Yleensä pohjoismainen oikeus luokitellaan osaksi </a:t>
            </a:r>
            <a:r>
              <a:rPr lang="fi-FI" dirty="0" err="1"/>
              <a:t>romaanis</a:t>
            </a:r>
            <a:r>
              <a:rPr lang="fi-FI" dirty="0"/>
              <a:t>-germaanista oikeusryhmää, jossa se muodostaa oman, itsenäisen alaryhmänsä</a:t>
            </a:r>
          </a:p>
        </p:txBody>
      </p:sp>
    </p:spTree>
    <p:extLst>
      <p:ext uri="{BB962C8B-B14F-4D97-AF65-F5344CB8AC3E}">
        <p14:creationId xmlns:p14="http://schemas.microsoft.com/office/powerpoint/2010/main" val="195626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resultat för common law civil la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1970" y="379268"/>
            <a:ext cx="8475085" cy="5619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5809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Common</a:t>
            </a:r>
            <a:r>
              <a:rPr lang="fi-FI" dirty="0"/>
              <a:t> </a:t>
            </a:r>
            <a:r>
              <a:rPr lang="fi-FI" dirty="0" err="1"/>
              <a:t>law</a:t>
            </a:r>
            <a:endParaRPr lang="fi-FI" dirty="0"/>
          </a:p>
        </p:txBody>
      </p:sp>
      <p:sp>
        <p:nvSpPr>
          <p:cNvPr id="3" name="Sisällön paikkamerkki 2"/>
          <p:cNvSpPr>
            <a:spLocks noGrp="1"/>
          </p:cNvSpPr>
          <p:nvPr>
            <p:ph idx="1"/>
          </p:nvPr>
        </p:nvSpPr>
        <p:spPr>
          <a:xfrm>
            <a:off x="1097279" y="1845733"/>
            <a:ext cx="10962199" cy="4184005"/>
          </a:xfrm>
        </p:spPr>
        <p:txBody>
          <a:bodyPr>
            <a:normAutofit fontScale="92500" lnSpcReduction="10000"/>
          </a:bodyPr>
          <a:lstStyle/>
          <a:p>
            <a:pPr>
              <a:buFont typeface="Wingdings" panose="05000000000000000000" pitchFamily="2" charset="2"/>
              <a:buChar char="§"/>
            </a:pPr>
            <a:r>
              <a:rPr lang="fi-FI" dirty="0"/>
              <a:t> Viittaa yhteen maailman suurimmista oikeuskulttuureista</a:t>
            </a:r>
          </a:p>
          <a:p>
            <a:pPr>
              <a:buFont typeface="Wingdings" panose="05000000000000000000" pitchFamily="2" charset="2"/>
              <a:buChar char="§"/>
            </a:pPr>
            <a:r>
              <a:rPr lang="fi-FI" dirty="0"/>
              <a:t> Juuret Englannissa, missä </a:t>
            </a:r>
            <a:r>
              <a:rPr lang="fi-FI" dirty="0" err="1"/>
              <a:t>common</a:t>
            </a:r>
            <a:r>
              <a:rPr lang="fi-FI" dirty="0"/>
              <a:t> </a:t>
            </a:r>
            <a:r>
              <a:rPr lang="fi-FI" dirty="0" err="1"/>
              <a:t>law</a:t>
            </a:r>
            <a:r>
              <a:rPr lang="fi-FI" dirty="0"/>
              <a:t> levisi englantilaisen kolonialismin mukana lähes kaikkialle maailmaan</a:t>
            </a:r>
          </a:p>
          <a:p>
            <a:pPr>
              <a:buFont typeface="Wingdings" panose="05000000000000000000" pitchFamily="2" charset="2"/>
              <a:buChar char="§"/>
            </a:pPr>
            <a:r>
              <a:rPr lang="fi-FI" dirty="0"/>
              <a:t> Perinteisesti myös Yhdysvaltojen on katsottu kuuluvan </a:t>
            </a:r>
            <a:r>
              <a:rPr lang="fi-FI" dirty="0" err="1"/>
              <a:t>common</a:t>
            </a:r>
            <a:r>
              <a:rPr lang="fi-FI" dirty="0"/>
              <a:t> </a:t>
            </a:r>
            <a:r>
              <a:rPr lang="fi-FI" dirty="0" err="1"/>
              <a:t>law</a:t>
            </a:r>
            <a:r>
              <a:rPr lang="fi-FI" dirty="0"/>
              <a:t> -maihin, mutta sen ja Englannin oikeuden välillä on suuria eroja</a:t>
            </a:r>
          </a:p>
          <a:p>
            <a:pPr>
              <a:buFont typeface="Wingdings" panose="05000000000000000000" pitchFamily="2" charset="2"/>
              <a:buChar char="§"/>
            </a:pPr>
            <a:r>
              <a:rPr lang="fi-FI" dirty="0"/>
              <a:t> </a:t>
            </a:r>
            <a:r>
              <a:rPr lang="fi-FI" dirty="0" err="1"/>
              <a:t>Common</a:t>
            </a:r>
            <a:r>
              <a:rPr lang="fi-FI" dirty="0"/>
              <a:t> </a:t>
            </a:r>
            <a:r>
              <a:rPr lang="fi-FI" dirty="0" err="1"/>
              <a:t>law</a:t>
            </a:r>
            <a:r>
              <a:rPr lang="fi-FI" dirty="0"/>
              <a:t> -maiden oikeutta on kehitetty ennen muuta tuomioistuinratkaisujen, ei lainsäädännön, avulla</a:t>
            </a:r>
          </a:p>
          <a:p>
            <a:pPr marL="0" indent="0">
              <a:buNone/>
            </a:pPr>
            <a:r>
              <a:rPr lang="fi-FI" dirty="0"/>
              <a:t>   -&gt; käytetty oikeus perustuu sitoviin ennakkotapauksiin</a:t>
            </a:r>
          </a:p>
          <a:p>
            <a:pPr>
              <a:buFont typeface="Wingdings" panose="05000000000000000000" pitchFamily="2" charset="2"/>
              <a:buChar char="§"/>
            </a:pPr>
            <a:r>
              <a:rPr lang="fi-FI" dirty="0"/>
              <a:t> </a:t>
            </a:r>
            <a:r>
              <a:rPr lang="fi-FI" dirty="0" err="1"/>
              <a:t>Common</a:t>
            </a:r>
            <a:r>
              <a:rPr lang="fi-FI" dirty="0"/>
              <a:t> </a:t>
            </a:r>
            <a:r>
              <a:rPr lang="fi-FI" dirty="0" err="1"/>
              <a:t>law</a:t>
            </a:r>
            <a:r>
              <a:rPr lang="fi-FI" dirty="0"/>
              <a:t> -maissa ei ole jaottelua yksityisoikeuteen ja julkisoikeuteen eikä ole hallintotuomioistuimia</a:t>
            </a:r>
          </a:p>
          <a:p>
            <a:pPr>
              <a:buFont typeface="Wingdings" panose="05000000000000000000" pitchFamily="2" charset="2"/>
              <a:buChar char="§"/>
            </a:pPr>
            <a:r>
              <a:rPr lang="fi-FI" dirty="0"/>
              <a:t> </a:t>
            </a:r>
            <a:r>
              <a:rPr lang="fi-FI" dirty="0" err="1"/>
              <a:t>Civil</a:t>
            </a:r>
            <a:r>
              <a:rPr lang="fi-FI" dirty="0"/>
              <a:t> </a:t>
            </a:r>
            <a:r>
              <a:rPr lang="fi-FI" dirty="0" err="1"/>
              <a:t>law</a:t>
            </a:r>
            <a:r>
              <a:rPr lang="fi-FI" dirty="0"/>
              <a:t> -järjestelmän kanssa myös monia yhtäläisyyksiä, molemmissa kyse oikeudellisesta ajattelusta, joka liittyy oikeudellisten ongelmien ratkaisemiseen järjen perusteella</a:t>
            </a:r>
          </a:p>
          <a:p>
            <a:pPr marL="0" indent="0">
              <a:buNone/>
            </a:pPr>
            <a:r>
              <a:rPr lang="fi-FI" dirty="0"/>
              <a:t>   -&gt; Kysymys on siis oikeuden perustasta, joka on riippumaton ideologiasta, uskonnosta tai erityisistä kulttuurisista olosuhteista</a:t>
            </a:r>
          </a:p>
        </p:txBody>
      </p:sp>
    </p:spTree>
    <p:extLst>
      <p:ext uri="{BB962C8B-B14F-4D97-AF65-F5344CB8AC3E}">
        <p14:creationId xmlns:p14="http://schemas.microsoft.com/office/powerpoint/2010/main" val="25959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3"/>
            <a:ext cx="10058400" cy="1007625"/>
          </a:xfrm>
        </p:spPr>
        <p:txBody>
          <a:bodyPr/>
          <a:lstStyle/>
          <a:p>
            <a:r>
              <a:rPr lang="fi-FI" dirty="0" err="1"/>
              <a:t>Common</a:t>
            </a:r>
            <a:r>
              <a:rPr lang="fi-FI" dirty="0"/>
              <a:t> </a:t>
            </a:r>
            <a:r>
              <a:rPr lang="fi-FI" dirty="0" err="1"/>
              <a:t>law’n</a:t>
            </a:r>
            <a:r>
              <a:rPr lang="fi-FI" dirty="0"/>
              <a:t> synty</a:t>
            </a:r>
          </a:p>
        </p:txBody>
      </p:sp>
      <p:sp>
        <p:nvSpPr>
          <p:cNvPr id="3" name="Sisällön paikkamerkki 2"/>
          <p:cNvSpPr>
            <a:spLocks noGrp="1"/>
          </p:cNvSpPr>
          <p:nvPr>
            <p:ph idx="1"/>
          </p:nvPr>
        </p:nvSpPr>
        <p:spPr>
          <a:xfrm>
            <a:off x="1097280" y="1828800"/>
            <a:ext cx="10058400" cy="4614202"/>
          </a:xfrm>
        </p:spPr>
        <p:txBody>
          <a:bodyPr>
            <a:normAutofit fontScale="85000" lnSpcReduction="10000"/>
          </a:bodyPr>
          <a:lstStyle/>
          <a:p>
            <a:pPr>
              <a:buFont typeface="Wingdings" panose="05000000000000000000" pitchFamily="2" charset="2"/>
              <a:buChar char="§"/>
            </a:pPr>
            <a:r>
              <a:rPr lang="fi-FI" dirty="0"/>
              <a:t> </a:t>
            </a:r>
            <a:r>
              <a:rPr lang="fi-FI" dirty="0" err="1"/>
              <a:t>Common</a:t>
            </a:r>
            <a:r>
              <a:rPr lang="fi-FI" dirty="0"/>
              <a:t> </a:t>
            </a:r>
            <a:r>
              <a:rPr lang="fi-FI" dirty="0" err="1"/>
              <a:t>law</a:t>
            </a:r>
            <a:r>
              <a:rPr lang="fi-FI" dirty="0"/>
              <a:t> on sen oikeusjärjestelmän nimitys, joka kehittyi Englannissa normannien valloituksen (1066) jälkeen -&gt; ilman normannien valloitusta ei olisi syntynyt mitään yhteistä oikeutta, </a:t>
            </a:r>
            <a:r>
              <a:rPr lang="fi-FI" dirty="0" err="1"/>
              <a:t>common</a:t>
            </a:r>
            <a:r>
              <a:rPr lang="fi-FI" dirty="0"/>
              <a:t> </a:t>
            </a:r>
            <a:r>
              <a:rPr lang="fi-FI" dirty="0" err="1"/>
              <a:t>law’ta</a:t>
            </a:r>
            <a:endParaRPr lang="fi-FI" dirty="0"/>
          </a:p>
          <a:p>
            <a:pPr>
              <a:buFont typeface="Wingdings" panose="05000000000000000000" pitchFamily="2" charset="2"/>
              <a:buChar char="§"/>
            </a:pPr>
            <a:r>
              <a:rPr lang="fi-FI" dirty="0"/>
              <a:t> Myös ajalta ennen normannivalloitusta tunnetaan anglosaksisia oikeuslähteitä, mutta </a:t>
            </a:r>
            <a:r>
              <a:rPr lang="fi-FI" dirty="0" err="1"/>
              <a:t>common</a:t>
            </a:r>
            <a:r>
              <a:rPr lang="fi-FI" dirty="0"/>
              <a:t> </a:t>
            </a:r>
            <a:r>
              <a:rPr lang="fi-FI" dirty="0" err="1"/>
              <a:t>law</a:t>
            </a:r>
            <a:r>
              <a:rPr lang="fi-FI" dirty="0"/>
              <a:t> poikkesi niistä</a:t>
            </a:r>
          </a:p>
          <a:p>
            <a:pPr>
              <a:buFont typeface="Wingdings" panose="05000000000000000000" pitchFamily="2" charset="2"/>
              <a:buChar char="§"/>
            </a:pPr>
            <a:r>
              <a:rPr lang="fi-FI" dirty="0"/>
              <a:t> </a:t>
            </a:r>
            <a:r>
              <a:rPr lang="fi-FI" dirty="0" err="1"/>
              <a:t>Common</a:t>
            </a:r>
            <a:r>
              <a:rPr lang="fi-FI" dirty="0"/>
              <a:t> </a:t>
            </a:r>
            <a:r>
              <a:rPr lang="fi-FI" dirty="0" err="1"/>
              <a:t>law</a:t>
            </a:r>
            <a:r>
              <a:rPr lang="fi-FI" dirty="0"/>
              <a:t> on pääsääntöisesti englantilaisten tuomioistuinten kehittämää</a:t>
            </a:r>
          </a:p>
          <a:p>
            <a:pPr>
              <a:buFont typeface="Wingdings" panose="05000000000000000000" pitchFamily="2" charset="2"/>
              <a:buChar char="§"/>
            </a:pPr>
            <a:r>
              <a:rPr lang="fi-FI" dirty="0"/>
              <a:t> </a:t>
            </a:r>
            <a:r>
              <a:rPr lang="fi-FI" dirty="0" err="1"/>
              <a:t>Common</a:t>
            </a:r>
            <a:r>
              <a:rPr lang="fi-FI" dirty="0"/>
              <a:t> </a:t>
            </a:r>
            <a:r>
              <a:rPr lang="fi-FI" dirty="0" err="1"/>
              <a:t>law</a:t>
            </a:r>
            <a:r>
              <a:rPr lang="fi-FI" dirty="0"/>
              <a:t> =englantilainen oikeus ???</a:t>
            </a:r>
          </a:p>
          <a:p>
            <a:pPr>
              <a:buFont typeface="Wingdings" panose="05000000000000000000" pitchFamily="2" charset="2"/>
              <a:buChar char="§"/>
            </a:pPr>
            <a:r>
              <a:rPr lang="fi-FI" dirty="0"/>
              <a:t> </a:t>
            </a:r>
            <a:r>
              <a:rPr lang="fi-FI" dirty="0" err="1"/>
              <a:t>Common</a:t>
            </a:r>
            <a:r>
              <a:rPr lang="fi-FI" dirty="0"/>
              <a:t> </a:t>
            </a:r>
            <a:r>
              <a:rPr lang="fi-FI" dirty="0" err="1"/>
              <a:t>law</a:t>
            </a:r>
            <a:r>
              <a:rPr lang="fi-FI" dirty="0"/>
              <a:t> maiden oikeusjärjestelmät sukua toisilleen, mutta samalla ne saattavat poiketa hyvinkin paljon toisistaan. Yhteistä niillä on se, kuinka </a:t>
            </a:r>
            <a:r>
              <a:rPr lang="fi-FI" dirty="0" err="1"/>
              <a:t>common</a:t>
            </a:r>
            <a:r>
              <a:rPr lang="fi-FI" dirty="0"/>
              <a:t> </a:t>
            </a:r>
            <a:r>
              <a:rPr lang="fi-FI" dirty="0" err="1"/>
              <a:t>law’ta</a:t>
            </a:r>
            <a:r>
              <a:rPr lang="fi-FI" dirty="0"/>
              <a:t> on omaksuttu</a:t>
            </a:r>
          </a:p>
          <a:p>
            <a:pPr>
              <a:buFont typeface="Wingdings" panose="05000000000000000000" pitchFamily="2" charset="2"/>
              <a:buChar char="§"/>
            </a:pPr>
            <a:r>
              <a:rPr lang="fi-FI" dirty="0"/>
              <a:t> </a:t>
            </a:r>
            <a:r>
              <a:rPr lang="fi-FI" dirty="0" err="1"/>
              <a:t>Common</a:t>
            </a:r>
            <a:r>
              <a:rPr lang="fi-FI" dirty="0"/>
              <a:t> </a:t>
            </a:r>
            <a:r>
              <a:rPr lang="fi-FI" dirty="0" err="1"/>
              <a:t>law’n</a:t>
            </a:r>
            <a:r>
              <a:rPr lang="fi-FI" dirty="0"/>
              <a:t> ymmärtämiseksi on tunnettava ennen muuta tuomarien rooli varhaisessa Englannissa -&gt; historiallinen ydin siinä käytännössä, jonka maata kiertävät tuomarit loivat päättäessään oikeudesta  ja näin pitäessään yllä rauhaa</a:t>
            </a:r>
          </a:p>
          <a:p>
            <a:pPr>
              <a:buFont typeface="Wingdings" panose="05000000000000000000" pitchFamily="2" charset="2"/>
              <a:buChar char="§"/>
            </a:pPr>
            <a:r>
              <a:rPr lang="fi-FI" dirty="0"/>
              <a:t> Englannin oikeushistoriassa on korostunut tuomioistuminen keskeinen rooli ja niiden riippumattomuus</a:t>
            </a:r>
          </a:p>
          <a:p>
            <a:pPr>
              <a:buFont typeface="Wingdings" panose="05000000000000000000" pitchFamily="2" charset="2"/>
              <a:buChar char="§"/>
            </a:pPr>
            <a:r>
              <a:rPr lang="fi-FI" dirty="0"/>
              <a:t> Englantilaiselle oikeudelle luonteenomaista, ettei oikeudellista opetusta annettu yliopistoissa, vaan se tapahtui Lontoossa lakimiesten yhteenliittymien toimesta -&gt; yliopistokoulutetuilla juristeilla myöhemminkin ollut muuta Eurooppaa vähäisempi merkitys Englannin oikeuskehitykselle</a:t>
            </a:r>
          </a:p>
          <a:p>
            <a:endParaRPr lang="fi-FI" dirty="0"/>
          </a:p>
        </p:txBody>
      </p:sp>
    </p:spTree>
    <p:extLst>
      <p:ext uri="{BB962C8B-B14F-4D97-AF65-F5344CB8AC3E}">
        <p14:creationId xmlns:p14="http://schemas.microsoft.com/office/powerpoint/2010/main" val="398048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Euroopan </a:t>
            </a:r>
            <a:r>
              <a:rPr lang="fi-FI"/>
              <a:t>oikeus – </a:t>
            </a:r>
            <a:r>
              <a:rPr lang="fi-FI" dirty="0" err="1"/>
              <a:t>civil</a:t>
            </a:r>
            <a:r>
              <a:rPr lang="fi-FI" dirty="0"/>
              <a:t> </a:t>
            </a:r>
            <a:r>
              <a:rPr lang="fi-FI" dirty="0" err="1"/>
              <a:t>law</a:t>
            </a:r>
            <a:endParaRPr lang="fi-FI" dirty="0"/>
          </a:p>
        </p:txBody>
      </p:sp>
      <p:sp>
        <p:nvSpPr>
          <p:cNvPr id="3" name="Sisällön paikkamerkki 2"/>
          <p:cNvSpPr>
            <a:spLocks noGrp="1"/>
          </p:cNvSpPr>
          <p:nvPr>
            <p:ph idx="1"/>
          </p:nvPr>
        </p:nvSpPr>
        <p:spPr/>
        <p:txBody>
          <a:bodyPr>
            <a:normAutofit lnSpcReduction="10000"/>
          </a:bodyPr>
          <a:lstStyle/>
          <a:p>
            <a:pPr>
              <a:buFont typeface="Wingdings" panose="05000000000000000000" pitchFamily="2" charset="2"/>
              <a:buChar char="§"/>
            </a:pPr>
            <a:r>
              <a:rPr lang="fi-FI" dirty="0"/>
              <a:t> Euroopassa kaksi suurta oikeudellista traditiota: mannereurooppalainen </a:t>
            </a:r>
            <a:r>
              <a:rPr lang="fi-FI" dirty="0" err="1"/>
              <a:t>civil</a:t>
            </a:r>
            <a:r>
              <a:rPr lang="fi-FI" dirty="0"/>
              <a:t> </a:t>
            </a:r>
            <a:r>
              <a:rPr lang="fi-FI" dirty="0" err="1"/>
              <a:t>law</a:t>
            </a:r>
            <a:r>
              <a:rPr lang="fi-FI" dirty="0"/>
              <a:t> ja englantilainen </a:t>
            </a:r>
            <a:r>
              <a:rPr lang="fi-FI" dirty="0" err="1"/>
              <a:t>common</a:t>
            </a:r>
            <a:r>
              <a:rPr lang="fi-FI" dirty="0"/>
              <a:t> </a:t>
            </a:r>
            <a:r>
              <a:rPr lang="fi-FI" dirty="0" err="1"/>
              <a:t>law</a:t>
            </a:r>
            <a:endParaRPr lang="fi-FI" dirty="0"/>
          </a:p>
          <a:p>
            <a:pPr>
              <a:buFont typeface="Wingdings" panose="05000000000000000000" pitchFamily="2" charset="2"/>
              <a:buChar char="§"/>
            </a:pPr>
            <a:r>
              <a:rPr lang="fi-FI" dirty="0"/>
              <a:t> </a:t>
            </a:r>
            <a:r>
              <a:rPr lang="fi-FI" dirty="0" err="1"/>
              <a:t>Civil</a:t>
            </a:r>
            <a:r>
              <a:rPr lang="fi-FI" dirty="0"/>
              <a:t> </a:t>
            </a:r>
            <a:r>
              <a:rPr lang="fi-FI" dirty="0" err="1"/>
              <a:t>law</a:t>
            </a:r>
            <a:r>
              <a:rPr lang="fi-FI" dirty="0"/>
              <a:t> viittaa erilaisista aineksista ja eri aikoina muotoutuneeseen oikeudelliseen traditioon</a:t>
            </a:r>
          </a:p>
          <a:p>
            <a:pPr>
              <a:buFont typeface="Wingdings" panose="05000000000000000000" pitchFamily="2" charset="2"/>
              <a:buChar char="§"/>
            </a:pPr>
            <a:r>
              <a:rPr lang="fi-FI" dirty="0"/>
              <a:t> Kyse kuitenkin useista erilaisista kansallisista oikeusjärjestelmistä, joissa keskenään monia eroja</a:t>
            </a:r>
          </a:p>
          <a:p>
            <a:pPr>
              <a:buFont typeface="Wingdings" panose="05000000000000000000" pitchFamily="2" charset="2"/>
              <a:buChar char="§"/>
            </a:pPr>
            <a:r>
              <a:rPr lang="fi-FI" dirty="0"/>
              <a:t> Saksan, Ranskan ja Manner-Euroopan maiden oikeusjärjestykset </a:t>
            </a:r>
          </a:p>
          <a:p>
            <a:pPr>
              <a:buFont typeface="Wingdings" panose="05000000000000000000" pitchFamily="2" charset="2"/>
              <a:buChar char="§"/>
            </a:pPr>
            <a:r>
              <a:rPr lang="fi-FI" dirty="0"/>
              <a:t> Esim. Ranskassa toisenlainen lainsäädäntöperinne kuin Saksassa ja Saksassa taas ranskalaisesta eroava oikeustieteen traditio. Italian lainsäädäntö saanut vaikutteita Ranskasta, mutta sen oikeustiede Saksasta. Ranskalainen oikeustiede kehittynyt paljolti omia teitään</a:t>
            </a:r>
          </a:p>
          <a:p>
            <a:pPr>
              <a:buFont typeface="Wingdings" panose="05000000000000000000" pitchFamily="2" charset="2"/>
              <a:buChar char="§"/>
            </a:pPr>
            <a:r>
              <a:rPr lang="fi-FI" dirty="0"/>
              <a:t> Kansallisen oikeuden kehittyminen suurten kodifikaatioiksi kutsuttujen lakiteosten pohjalta</a:t>
            </a:r>
          </a:p>
          <a:p>
            <a:pPr>
              <a:buFont typeface="Wingdings" panose="05000000000000000000" pitchFamily="2" charset="2"/>
              <a:buChar char="§"/>
            </a:pPr>
            <a:r>
              <a:rPr lang="fi-FI" dirty="0"/>
              <a:t> Mannereurooppalaisen tunnusmerkkeinä nämä suuret kansalliset lakikirjat: Ranskan </a:t>
            </a:r>
            <a:r>
              <a:rPr lang="fi-FI" dirty="0" err="1"/>
              <a:t>Code</a:t>
            </a:r>
            <a:r>
              <a:rPr lang="fi-FI" dirty="0"/>
              <a:t> </a:t>
            </a:r>
            <a:r>
              <a:rPr lang="fi-FI" dirty="0" err="1"/>
              <a:t>civil</a:t>
            </a:r>
            <a:r>
              <a:rPr lang="fi-FI" dirty="0"/>
              <a:t> (v. 1804) ja Saksan </a:t>
            </a:r>
            <a:r>
              <a:rPr lang="fi-FI" dirty="0" err="1"/>
              <a:t>Bürgerliches</a:t>
            </a:r>
            <a:r>
              <a:rPr lang="fi-FI" dirty="0"/>
              <a:t> </a:t>
            </a:r>
            <a:r>
              <a:rPr lang="fi-FI" dirty="0" err="1"/>
              <a:t>Gesetzbuch</a:t>
            </a:r>
            <a:r>
              <a:rPr lang="fi-FI" dirty="0"/>
              <a:t> (BGB v. 1900)</a:t>
            </a:r>
          </a:p>
          <a:p>
            <a:pPr>
              <a:buFont typeface="Wingdings" panose="05000000000000000000" pitchFamily="2" charset="2"/>
              <a:buChar char="§"/>
            </a:pPr>
            <a:endParaRPr lang="fi-FI" dirty="0"/>
          </a:p>
          <a:p>
            <a:pPr>
              <a:buFont typeface="Wingdings" panose="05000000000000000000" pitchFamily="2" charset="2"/>
              <a:buChar char="§"/>
            </a:pPr>
            <a:endParaRPr lang="fi-FI" dirty="0"/>
          </a:p>
          <a:p>
            <a:endParaRPr lang="fi-FI" dirty="0"/>
          </a:p>
        </p:txBody>
      </p:sp>
    </p:spTree>
    <p:extLst>
      <p:ext uri="{BB962C8B-B14F-4D97-AF65-F5344CB8AC3E}">
        <p14:creationId xmlns:p14="http://schemas.microsoft.com/office/powerpoint/2010/main" val="4148367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Oikeuden perusta: Roomalainen oikeus</a:t>
            </a:r>
          </a:p>
        </p:txBody>
      </p:sp>
      <p:sp>
        <p:nvSpPr>
          <p:cNvPr id="3" name="Sisällön paikkamerkki 2"/>
          <p:cNvSpPr>
            <a:spLocks noGrp="1"/>
          </p:cNvSpPr>
          <p:nvPr>
            <p:ph idx="1"/>
          </p:nvPr>
        </p:nvSpPr>
        <p:spPr>
          <a:xfrm>
            <a:off x="1097280" y="1737361"/>
            <a:ext cx="10058400" cy="4451404"/>
          </a:xfrm>
        </p:spPr>
        <p:txBody>
          <a:bodyPr>
            <a:normAutofit fontScale="85000" lnSpcReduction="20000"/>
          </a:bodyPr>
          <a:lstStyle/>
          <a:p>
            <a:pPr>
              <a:buFont typeface="Wingdings" panose="05000000000000000000" pitchFamily="2" charset="2"/>
              <a:buChar char="§"/>
            </a:pPr>
            <a:r>
              <a:rPr lang="fi-FI" dirty="0"/>
              <a:t> ”Rooma antoi Euroopalle oikeuden”</a:t>
            </a:r>
          </a:p>
          <a:p>
            <a:pPr>
              <a:buFont typeface="Wingdings" panose="05000000000000000000" pitchFamily="2" charset="2"/>
              <a:buChar char="§"/>
            </a:pPr>
            <a:r>
              <a:rPr lang="fi-FI" dirty="0"/>
              <a:t> Romanistisella ja germaanisella järjestelmällä, yhdessä ns. </a:t>
            </a:r>
            <a:r>
              <a:rPr lang="fi-FI" dirty="0" err="1"/>
              <a:t>civil</a:t>
            </a:r>
            <a:r>
              <a:rPr lang="fi-FI" dirty="0"/>
              <a:t> </a:t>
            </a:r>
            <a:r>
              <a:rPr lang="fi-FI" dirty="0" err="1"/>
              <a:t>law</a:t>
            </a:r>
            <a:r>
              <a:rPr lang="fi-FI" dirty="0"/>
              <a:t> -järjestelmänä on perustansa roomalaisessa oikeudessa -&gt; </a:t>
            </a:r>
            <a:r>
              <a:rPr lang="fi-FI" dirty="0" err="1"/>
              <a:t>civil</a:t>
            </a:r>
            <a:r>
              <a:rPr lang="fi-FI" dirty="0"/>
              <a:t> </a:t>
            </a:r>
            <a:r>
              <a:rPr lang="fi-FI" dirty="0" err="1"/>
              <a:t>law</a:t>
            </a:r>
            <a:r>
              <a:rPr lang="fi-FI" dirty="0"/>
              <a:t> viittaa yleensä roomalaiseen oikeuteen</a:t>
            </a:r>
          </a:p>
          <a:p>
            <a:pPr>
              <a:buFont typeface="Wingdings" panose="05000000000000000000" pitchFamily="2" charset="2"/>
              <a:buChar char="§"/>
            </a:pPr>
            <a:r>
              <a:rPr lang="fi-FI" dirty="0"/>
              <a:t> Vanhinta roomalaista oikeutta kirjattiin muistiin jo noin 450-luvulla </a:t>
            </a:r>
            <a:r>
              <a:rPr lang="fi-FI" dirty="0" err="1"/>
              <a:t>eaa</a:t>
            </a:r>
            <a:endParaRPr lang="fi-FI" dirty="0"/>
          </a:p>
          <a:p>
            <a:pPr>
              <a:buFont typeface="Wingdings" panose="05000000000000000000" pitchFamily="2" charset="2"/>
              <a:buChar char="§"/>
            </a:pPr>
            <a:r>
              <a:rPr lang="fi-FI" dirty="0"/>
              <a:t> Jo 200 luvalta </a:t>
            </a:r>
            <a:r>
              <a:rPr lang="fi-FI" dirty="0" err="1"/>
              <a:t>eaa</a:t>
            </a:r>
            <a:r>
              <a:rPr lang="fi-FI" dirty="0"/>
              <a:t> tiedetään joukko henkilöitä, joita voidaan kutsua juristeiksi</a:t>
            </a:r>
          </a:p>
          <a:p>
            <a:pPr>
              <a:buFont typeface="Wingdings" panose="05000000000000000000" pitchFamily="2" charset="2"/>
              <a:buChar char="§"/>
            </a:pPr>
            <a:r>
              <a:rPr lang="fi-FI" dirty="0"/>
              <a:t> Oikeutta kehitettiin lainsäädännön avulla vain vähän, mutta tuomioistuinmenettelyä ja tuomarien toimivaltaa muokattiin niin, että yhä useampia konflikteja voitiin tuoda tuomioistuinten ratkaistaviksi</a:t>
            </a:r>
          </a:p>
          <a:p>
            <a:pPr>
              <a:buFont typeface="Wingdings" panose="05000000000000000000" pitchFamily="2" charset="2"/>
              <a:buChar char="§"/>
            </a:pPr>
            <a:r>
              <a:rPr lang="fi-FI" dirty="0"/>
              <a:t> Roomalainen oikeus oli luonteeltaan hyvin kasuistista eli sidoksissa yksittäisiin oikeustapauksiin ja yleisempien oikeudellisten periaatteiden kehittäminen oli vierasta</a:t>
            </a:r>
          </a:p>
          <a:p>
            <a:pPr>
              <a:buFont typeface="Wingdings" panose="05000000000000000000" pitchFamily="2" charset="2"/>
              <a:buChar char="§"/>
            </a:pPr>
            <a:r>
              <a:rPr lang="fi-FI" dirty="0"/>
              <a:t> Viimeisenä vuosisatana eaa. ja sitä seuranneiden lähes 300 vuoden aikana Roomassa toimi joukko merkittäviä juristeja, esim. </a:t>
            </a:r>
            <a:r>
              <a:rPr lang="fi-FI" dirty="0" err="1"/>
              <a:t>Ulpianus</a:t>
            </a:r>
            <a:r>
              <a:rPr lang="fi-FI" dirty="0"/>
              <a:t> ja </a:t>
            </a:r>
            <a:r>
              <a:rPr lang="fi-FI" dirty="0" err="1"/>
              <a:t>Papianus</a:t>
            </a:r>
            <a:endParaRPr lang="fi-FI" dirty="0"/>
          </a:p>
          <a:p>
            <a:pPr>
              <a:buFont typeface="Wingdings" panose="05000000000000000000" pitchFamily="2" charset="2"/>
              <a:buChar char="§"/>
            </a:pPr>
            <a:r>
              <a:rPr lang="fi-FI" dirty="0"/>
              <a:t> Nykyinen roomalaista oikeutta koskeva tietämyksemme perustuu pitkälti sille kokoelmalle, joka laadittiin Konstantinopolissa vuosina 529-534 Itä-Rooman keisarin </a:t>
            </a:r>
            <a:r>
              <a:rPr lang="fi-FI" dirty="0" err="1"/>
              <a:t>Justinianuksen</a:t>
            </a:r>
            <a:r>
              <a:rPr lang="fi-FI" dirty="0"/>
              <a:t> toimesta</a:t>
            </a:r>
          </a:p>
          <a:p>
            <a:pPr marL="0" indent="0">
              <a:buNone/>
            </a:pPr>
            <a:r>
              <a:rPr lang="fi-FI" dirty="0"/>
              <a:t>-&gt; </a:t>
            </a:r>
            <a:r>
              <a:rPr lang="fi-FI" dirty="0" err="1"/>
              <a:t>Corpus</a:t>
            </a:r>
            <a:r>
              <a:rPr lang="fi-FI" dirty="0"/>
              <a:t> </a:t>
            </a:r>
            <a:r>
              <a:rPr lang="fi-FI" dirty="0" err="1"/>
              <a:t>juris</a:t>
            </a:r>
            <a:r>
              <a:rPr lang="fi-FI" dirty="0"/>
              <a:t> </a:t>
            </a:r>
            <a:r>
              <a:rPr lang="fi-FI" dirty="0" err="1"/>
              <a:t>civilis</a:t>
            </a:r>
            <a:r>
              <a:rPr lang="fi-FI" dirty="0"/>
              <a:t>, koostuu eri osista: 1) </a:t>
            </a:r>
            <a:r>
              <a:rPr lang="fi-FI" dirty="0" err="1"/>
              <a:t>Institutiones</a:t>
            </a:r>
            <a:r>
              <a:rPr lang="fi-FI" dirty="0"/>
              <a:t> 2) </a:t>
            </a:r>
            <a:r>
              <a:rPr lang="fi-FI" dirty="0" err="1"/>
              <a:t>Digesta</a:t>
            </a:r>
            <a:r>
              <a:rPr lang="fi-FI" dirty="0"/>
              <a:t> 3) </a:t>
            </a:r>
            <a:r>
              <a:rPr lang="fi-FI" dirty="0" err="1"/>
              <a:t>Codex</a:t>
            </a:r>
            <a:r>
              <a:rPr lang="fi-FI" dirty="0"/>
              <a:t> 4) </a:t>
            </a:r>
            <a:r>
              <a:rPr lang="fi-FI" dirty="0" err="1"/>
              <a:t>Novellae</a:t>
            </a:r>
            <a:endParaRPr lang="fi-FI" dirty="0"/>
          </a:p>
          <a:p>
            <a:pPr marL="0" indent="0">
              <a:buNone/>
            </a:pPr>
            <a:r>
              <a:rPr lang="fi-FI" dirty="0" err="1"/>
              <a:t>Digestan</a:t>
            </a:r>
            <a:r>
              <a:rPr lang="fi-FI" dirty="0"/>
              <a:t> opiskelu ollut vuosisatojen ajan keskeisin osa roomalaisen oikeuden opintoja</a:t>
            </a:r>
          </a:p>
          <a:p>
            <a:pPr marL="0" indent="0">
              <a:buNone/>
            </a:pPr>
            <a:endParaRPr lang="fi-FI" dirty="0"/>
          </a:p>
          <a:p>
            <a:pPr>
              <a:buFont typeface="Wingdings" panose="05000000000000000000" pitchFamily="2" charset="2"/>
              <a:buChar char="§"/>
            </a:pPr>
            <a:endParaRPr lang="fi-FI" dirty="0"/>
          </a:p>
        </p:txBody>
      </p:sp>
    </p:spTree>
    <p:extLst>
      <p:ext uri="{BB962C8B-B14F-4D97-AF65-F5344CB8AC3E}">
        <p14:creationId xmlns:p14="http://schemas.microsoft.com/office/powerpoint/2010/main" val="337408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Opintojakson tarkoitus ja tavoitteet</a:t>
            </a:r>
          </a:p>
        </p:txBody>
      </p:sp>
      <p:sp>
        <p:nvSpPr>
          <p:cNvPr id="3" name="Sisällön paikkamerkki 2"/>
          <p:cNvSpPr>
            <a:spLocks noGrp="1"/>
          </p:cNvSpPr>
          <p:nvPr>
            <p:ph idx="1"/>
          </p:nvPr>
        </p:nvSpPr>
        <p:spPr/>
        <p:txBody>
          <a:bodyPr>
            <a:normAutofit/>
          </a:bodyPr>
          <a:lstStyle/>
          <a:p>
            <a:pPr>
              <a:buFont typeface="Wingdings" panose="05000000000000000000" pitchFamily="2" charset="2"/>
              <a:buChar char="§"/>
            </a:pPr>
            <a:r>
              <a:rPr lang="fi-FI" sz="2400" dirty="0"/>
              <a:t> Opintojakson tarkoituksena on syventää opiskelijan näkemystä erityisesti Suomen oikeusjärjestyksen kehittymisestä osana eurooppalaista oikeuskehitystä</a:t>
            </a:r>
          </a:p>
          <a:p>
            <a:pPr>
              <a:buFont typeface="Wingdings" panose="05000000000000000000" pitchFamily="2" charset="2"/>
              <a:buChar char="§"/>
            </a:pPr>
            <a:r>
              <a:rPr lang="fi-FI" sz="2400" dirty="0"/>
              <a:t> Opintojakso antaa lisäksi valmiuksia oikeushistoriallisen näkökulman ottamiseen tutkimuksessa tai sen osassa</a:t>
            </a:r>
          </a:p>
          <a:p>
            <a:pPr>
              <a:buFont typeface="Wingdings" panose="05000000000000000000" pitchFamily="2" charset="2"/>
              <a:buChar char="§"/>
            </a:pPr>
            <a:r>
              <a:rPr lang="fi-FI" sz="2400" dirty="0"/>
              <a:t> Opintojakson suoritettuaan opiskelija osaa: </a:t>
            </a:r>
            <a:br>
              <a:rPr lang="fi-FI" sz="2400" dirty="0"/>
            </a:br>
            <a:r>
              <a:rPr lang="fi-FI" sz="2400" dirty="0"/>
              <a:t>- kuvata Suomen oikeushistoriallista kehitystä osana eurooppalaista </a:t>
            </a:r>
            <a:br>
              <a:rPr lang="fi-FI" sz="2400" dirty="0"/>
            </a:br>
            <a:r>
              <a:rPr lang="fi-FI" sz="2400" dirty="0"/>
              <a:t>- arvioida nykyisten lainsäädäntöratkaisujen ja oikeudellisten käsitysten syntytaustoja yhteiskunnallisina valintoina </a:t>
            </a:r>
            <a:br>
              <a:rPr lang="fi-FI" sz="2400" dirty="0"/>
            </a:br>
            <a:r>
              <a:rPr lang="fi-FI" sz="2400" dirty="0"/>
              <a:t>- kertoa historian tutkimuksen menetelmistä ja arkistojen käytön perusteista </a:t>
            </a:r>
          </a:p>
        </p:txBody>
      </p:sp>
    </p:spTree>
    <p:extLst>
      <p:ext uri="{BB962C8B-B14F-4D97-AF65-F5344CB8AC3E}">
        <p14:creationId xmlns:p14="http://schemas.microsoft.com/office/powerpoint/2010/main" val="2122839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pPr>
              <a:buFont typeface="Wingdings" panose="05000000000000000000" pitchFamily="2" charset="2"/>
              <a:buChar char="§"/>
            </a:pPr>
            <a:r>
              <a:rPr lang="fi-FI" dirty="0"/>
              <a:t> Roomalainen oikeus oli ennen muuta yksityisoikeutta: perheoikeus, perintöoikeus, omistusta koskeva oikeus, sopimusoikeus</a:t>
            </a:r>
          </a:p>
          <a:p>
            <a:pPr>
              <a:buFont typeface="Wingdings" panose="05000000000000000000" pitchFamily="2" charset="2"/>
              <a:buChar char="§"/>
            </a:pPr>
            <a:r>
              <a:rPr lang="fi-FI" dirty="0"/>
              <a:t> Roomalaisen oikeuden perusta ammattijuristeissa ja heidän oikeutta koskevissa pohdinnoissaan</a:t>
            </a:r>
          </a:p>
          <a:p>
            <a:pPr>
              <a:buFont typeface="Wingdings" panose="05000000000000000000" pitchFamily="2" charset="2"/>
              <a:buChar char="§"/>
            </a:pPr>
            <a:r>
              <a:rPr lang="fi-FI" dirty="0"/>
              <a:t> Rooman perintö eurooppalaiselle oikeuskulttuurille on lakimiesten kyky tunnistaa yksittäiselle oikeustapaukselle tyypilliset piirteet</a:t>
            </a:r>
          </a:p>
          <a:p>
            <a:pPr>
              <a:buFont typeface="Wingdings" panose="05000000000000000000" pitchFamily="2" charset="2"/>
              <a:buChar char="§"/>
            </a:pPr>
            <a:r>
              <a:rPr lang="fi-FI" dirty="0"/>
              <a:t> Roomassa ei ollut kuitenkaan yliopistoja eikä julkisia tuomioistuimia, joissa juridinen koulutus olisi voitu järjestää</a:t>
            </a:r>
          </a:p>
          <a:p>
            <a:pPr>
              <a:buFont typeface="Wingdings" panose="05000000000000000000" pitchFamily="2" charset="2"/>
              <a:buChar char="§"/>
            </a:pPr>
            <a:r>
              <a:rPr lang="fi-FI" dirty="0"/>
              <a:t> Opetus tapahtui seuraamalla tiettyä ”opettajaa” hänen oikeudellisessa toiminnassaan tai opiskelemalla itse</a:t>
            </a:r>
          </a:p>
          <a:p>
            <a:pPr>
              <a:buFont typeface="Wingdings" panose="05000000000000000000" pitchFamily="2" charset="2"/>
              <a:buChar char="§"/>
            </a:pPr>
            <a:r>
              <a:rPr lang="fi-FI" dirty="0"/>
              <a:t> Roomalaisen oikeuden kehityksessä avainhenkilöitä </a:t>
            </a:r>
            <a:r>
              <a:rPr lang="fi-FI" dirty="0" err="1"/>
              <a:t>preettorit</a:t>
            </a:r>
            <a:r>
              <a:rPr lang="fi-FI" dirty="0"/>
              <a:t> eli virkamiehet, joiden vastuulle oikeudenkäyttö kuului -&gt; eivät olleet oikeusoppineita, mutta heidän tehtävänään päättää, mitkä riidat kuuluivat tuomioistuinten käsiteltäviin -&gt; saattoivat  näin luoda uutta oikeutta</a:t>
            </a:r>
          </a:p>
          <a:p>
            <a:pPr>
              <a:buFont typeface="Wingdings" panose="05000000000000000000" pitchFamily="2" charset="2"/>
              <a:buChar char="§"/>
            </a:pPr>
            <a:endParaRPr lang="fi-FI" dirty="0"/>
          </a:p>
          <a:p>
            <a:pPr marL="0" indent="0">
              <a:buNone/>
            </a:pPr>
            <a:endParaRPr lang="fi-FI" dirty="0"/>
          </a:p>
          <a:p>
            <a:pPr>
              <a:buFont typeface="Wingdings" panose="05000000000000000000" pitchFamily="2" charset="2"/>
              <a:buChar char="§"/>
            </a:pPr>
            <a:endParaRPr lang="fi-FI" dirty="0"/>
          </a:p>
          <a:p>
            <a:endParaRPr lang="fi-FI" dirty="0"/>
          </a:p>
        </p:txBody>
      </p:sp>
    </p:spTree>
    <p:extLst>
      <p:ext uri="{BB962C8B-B14F-4D97-AF65-F5344CB8AC3E}">
        <p14:creationId xmlns:p14="http://schemas.microsoft.com/office/powerpoint/2010/main" val="4089639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097280" y="1845733"/>
            <a:ext cx="10058400" cy="4170753"/>
          </a:xfrm>
        </p:spPr>
        <p:txBody>
          <a:bodyPr/>
          <a:lstStyle/>
          <a:p>
            <a:pPr>
              <a:buFont typeface="Wingdings" panose="05000000000000000000" pitchFamily="2" charset="2"/>
              <a:buChar char="§"/>
            </a:pPr>
            <a:r>
              <a:rPr lang="fi-FI" sz="2400" dirty="0"/>
              <a:t> Roomalainen prosessijärjestelmä koki muutoksia myöhäisantiikin aikana</a:t>
            </a:r>
          </a:p>
          <a:p>
            <a:pPr>
              <a:buFont typeface="Wingdings" panose="05000000000000000000" pitchFamily="2" charset="2"/>
              <a:buChar char="§"/>
            </a:pPr>
            <a:r>
              <a:rPr lang="fi-FI" sz="2400" dirty="0"/>
              <a:t> Mannereurooppalaista oikeuskulttuuria leimaa antiikin roomalaiseen oikeuteen ulottuvan oikeudellisen ajattelun perinne</a:t>
            </a:r>
          </a:p>
          <a:p>
            <a:pPr>
              <a:buFont typeface="Wingdings" panose="05000000000000000000" pitchFamily="2" charset="2"/>
              <a:buChar char="§"/>
            </a:pPr>
            <a:r>
              <a:rPr lang="fi-FI" sz="2400" dirty="0"/>
              <a:t> Roomalainen oikeus oli </a:t>
            </a:r>
            <a:r>
              <a:rPr lang="fi-FI" sz="2400" dirty="0" err="1"/>
              <a:t>auktroriteetti</a:t>
            </a:r>
            <a:r>
              <a:rPr lang="fi-FI" sz="2400" dirty="0"/>
              <a:t>, kun keskiajalla alettiin kehittää oikeustiedettä ja uudistaa etenkin kaupunkien oikeusjärjestyksiä</a:t>
            </a:r>
          </a:p>
          <a:p>
            <a:pPr>
              <a:buFont typeface="Wingdings" panose="05000000000000000000" pitchFamily="2" charset="2"/>
              <a:buChar char="§"/>
            </a:pPr>
            <a:r>
              <a:rPr lang="fi-FI" sz="2400" dirty="0"/>
              <a:t> Uusi vaihe </a:t>
            </a:r>
            <a:r>
              <a:rPr lang="fi-FI" sz="2400" dirty="0" err="1"/>
              <a:t>civil</a:t>
            </a:r>
            <a:r>
              <a:rPr lang="fi-FI" sz="2400" dirty="0"/>
              <a:t> </a:t>
            </a:r>
            <a:r>
              <a:rPr lang="fi-FI" sz="2400" dirty="0" err="1"/>
              <a:t>law’n</a:t>
            </a:r>
            <a:r>
              <a:rPr lang="fi-FI" sz="2400" dirty="0"/>
              <a:t> kehityksessä liittyi keskiajalla alkaneeseen roomalaisten oikeuslähteiden opiskeluun, ammattijuristien kouluttamiseen ja siihen, että yliopistoissa koulutetut juristit alkoivat toimia asianajajan, tuomarin ja hallinnon tehtävissä</a:t>
            </a:r>
          </a:p>
          <a:p>
            <a:endParaRPr lang="fi-FI" dirty="0"/>
          </a:p>
        </p:txBody>
      </p:sp>
    </p:spTree>
    <p:extLst>
      <p:ext uri="{BB962C8B-B14F-4D97-AF65-F5344CB8AC3E}">
        <p14:creationId xmlns:p14="http://schemas.microsoft.com/office/powerpoint/2010/main" val="915624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Kohti yhteistä oikeutta</a:t>
            </a:r>
          </a:p>
        </p:txBody>
      </p:sp>
      <p:sp>
        <p:nvSpPr>
          <p:cNvPr id="3" name="Sisällön paikkamerkki 2"/>
          <p:cNvSpPr>
            <a:spLocks noGrp="1"/>
          </p:cNvSpPr>
          <p:nvPr>
            <p:ph idx="1"/>
          </p:nvPr>
        </p:nvSpPr>
        <p:spPr>
          <a:xfrm>
            <a:off x="1097280" y="1845734"/>
            <a:ext cx="10058400" cy="4409292"/>
          </a:xfrm>
        </p:spPr>
        <p:txBody>
          <a:bodyPr>
            <a:normAutofit lnSpcReduction="10000"/>
          </a:bodyPr>
          <a:lstStyle/>
          <a:p>
            <a:pPr>
              <a:buFont typeface="Wingdings" panose="05000000000000000000" pitchFamily="2" charset="2"/>
              <a:buChar char="§"/>
            </a:pPr>
            <a:r>
              <a:rPr lang="fi-FI" dirty="0"/>
              <a:t> Jatkuiko roomalaisen oikeuden harjoittaminen Rooman valtakunnan tuhoutumisen jälkeenkin ja aina siihen asti, kun yliopisto-opinnot alkoivat Bolognassa n. v. 1100?</a:t>
            </a:r>
          </a:p>
          <a:p>
            <a:pPr>
              <a:buFont typeface="Wingdings" panose="05000000000000000000" pitchFamily="2" charset="2"/>
              <a:buChar char="§"/>
            </a:pPr>
            <a:r>
              <a:rPr lang="fi-FI" dirty="0"/>
              <a:t> Voidaanko osoittaa jonkinlaista jatkuvuutta vai oliko Bolognassa kyse roomalaisen oikeuden harjoittamisen renessanssista usein vuosien hiljaiselon jälkeen?</a:t>
            </a:r>
          </a:p>
          <a:p>
            <a:pPr marL="0" indent="0">
              <a:buNone/>
            </a:pPr>
            <a:r>
              <a:rPr lang="fi-FI" dirty="0"/>
              <a:t>-&gt; Hallitseva mielipide: perusteiltaan kyse kokonaan uudesta tavasta tarkastella roomalaista oikeutta, mutta roomalaista oikeutta oli kuitenkin säilynyt mm. varhaisissa lakikokoelmissa ja juridisissa teoksissa = roomalaisen oikeusperinteen jatkumo</a:t>
            </a:r>
          </a:p>
          <a:p>
            <a:pPr>
              <a:buFont typeface="Wingdings" panose="05000000000000000000" pitchFamily="2" charset="2"/>
              <a:buChar char="§"/>
            </a:pPr>
            <a:r>
              <a:rPr lang="fi-FI" dirty="0"/>
              <a:t> Roomalaisen oikeuden rinnalla esiintyi 400-luvulla  latinaksi kirjoitettua ja roomalaisten keisarien lainsäädännöstä vaikutteita saanutta oikeutta </a:t>
            </a:r>
          </a:p>
          <a:p>
            <a:pPr>
              <a:buFont typeface="Wingdings" panose="05000000000000000000" pitchFamily="2" charset="2"/>
              <a:buChar char="§"/>
            </a:pPr>
            <a:r>
              <a:rPr lang="fi-FI" dirty="0"/>
              <a:t> Vähitellen alkoi muodostua myös kokonaan uusi ja dynaaminen oikeusjärjestelmä, nimittäin kirkollinen eli kanoninen oikeus, josta sittemmin tuli tärkeä osa eurooppalaista oikeuskehitystä</a:t>
            </a:r>
          </a:p>
          <a:p>
            <a:pPr>
              <a:buFont typeface="Wingdings" panose="05000000000000000000" pitchFamily="2" charset="2"/>
              <a:buChar char="§"/>
            </a:pPr>
            <a:r>
              <a:rPr lang="fi-FI" dirty="0"/>
              <a:t> Kanoninen oikeus alkoi 1100-luvulla roomalaisen oikeuden rinnalla muovata eurooppalaisen oikeuskulttuurin tulevaisuutta</a:t>
            </a:r>
          </a:p>
        </p:txBody>
      </p:sp>
    </p:spTree>
    <p:extLst>
      <p:ext uri="{BB962C8B-B14F-4D97-AF65-F5344CB8AC3E}">
        <p14:creationId xmlns:p14="http://schemas.microsoft.com/office/powerpoint/2010/main" val="3379241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Yhteinen oikeus – </a:t>
            </a:r>
            <a:r>
              <a:rPr lang="fi-FI" dirty="0" err="1"/>
              <a:t>ius</a:t>
            </a:r>
            <a:r>
              <a:rPr lang="fi-FI" dirty="0"/>
              <a:t> </a:t>
            </a:r>
            <a:r>
              <a:rPr lang="fi-FI" dirty="0" err="1"/>
              <a:t>commune</a:t>
            </a:r>
            <a:endParaRPr lang="fi-FI" dirty="0"/>
          </a:p>
        </p:txBody>
      </p:sp>
      <p:sp>
        <p:nvSpPr>
          <p:cNvPr id="3" name="Sisällön paikkamerkki 2"/>
          <p:cNvSpPr>
            <a:spLocks noGrp="1"/>
          </p:cNvSpPr>
          <p:nvPr>
            <p:ph idx="1"/>
          </p:nvPr>
        </p:nvSpPr>
        <p:spPr/>
        <p:txBody>
          <a:bodyPr>
            <a:normAutofit lnSpcReduction="10000"/>
          </a:bodyPr>
          <a:lstStyle/>
          <a:p>
            <a:pPr>
              <a:buFont typeface="Wingdings" panose="05000000000000000000" pitchFamily="2" charset="2"/>
              <a:buChar char="§"/>
            </a:pPr>
            <a:r>
              <a:rPr lang="fi-FI" dirty="0"/>
              <a:t> Keskiajalla luotiin yhteistä eurooppalaista oikeutta, joka perustui niille ajattelutavoille, joita opittiin yliopistoissa, Italia ehdottomana keskuksena</a:t>
            </a:r>
          </a:p>
          <a:p>
            <a:pPr>
              <a:buFont typeface="Wingdings" panose="05000000000000000000" pitchFamily="2" charset="2"/>
              <a:buChar char="§"/>
            </a:pPr>
            <a:r>
              <a:rPr lang="fi-FI" dirty="0"/>
              <a:t> </a:t>
            </a:r>
            <a:r>
              <a:rPr lang="fi-FI" dirty="0" err="1"/>
              <a:t>Ius</a:t>
            </a:r>
            <a:r>
              <a:rPr lang="fi-FI" dirty="0"/>
              <a:t> </a:t>
            </a:r>
            <a:r>
              <a:rPr lang="fi-FI" dirty="0" err="1"/>
              <a:t>commune</a:t>
            </a:r>
            <a:r>
              <a:rPr lang="fi-FI" dirty="0"/>
              <a:t> = Antiikin roomalaiseen oikeuteen ja katolisen kirkon kanoniseen oikeuteen perustunut yhtenäisoikeus, joka vaikutti keskiajalla Euroopassa rinnan eri paikallisten oikeuksien kanssa</a:t>
            </a:r>
          </a:p>
          <a:p>
            <a:pPr>
              <a:buFont typeface="Wingdings" panose="05000000000000000000" pitchFamily="2" charset="2"/>
              <a:buChar char="§"/>
            </a:pPr>
            <a:r>
              <a:rPr lang="fi-FI" dirty="0"/>
              <a:t> Viittaa ennen kaikkea tiettyyn tapaan käsitellä oikeudellisia kysymyksiä, tietynlaiseen juridiseen ajatteluun, joka syntyi roomalaisen, mutta myös kanonisen oikeuden opiskelun myötä</a:t>
            </a:r>
          </a:p>
          <a:p>
            <a:pPr>
              <a:buFont typeface="Wingdings" panose="05000000000000000000" pitchFamily="2" charset="2"/>
              <a:buChar char="§"/>
            </a:pPr>
            <a:r>
              <a:rPr lang="fi-FI" dirty="0"/>
              <a:t> </a:t>
            </a:r>
            <a:r>
              <a:rPr lang="fi-FI" dirty="0" err="1"/>
              <a:t>Ius</a:t>
            </a:r>
            <a:r>
              <a:rPr lang="fi-FI" dirty="0"/>
              <a:t> </a:t>
            </a:r>
            <a:r>
              <a:rPr lang="fi-FI" dirty="0" err="1"/>
              <a:t>communen</a:t>
            </a:r>
            <a:r>
              <a:rPr lang="fi-FI" dirty="0"/>
              <a:t> kehitys sai siis alkunsa 1000-luvulla Bolognan yliopistossa, jossa alettiin tutkia vanhoja roomalaisen oikeuden lähteitä (</a:t>
            </a:r>
            <a:r>
              <a:rPr lang="fi-FI" dirty="0" err="1"/>
              <a:t>Corpus</a:t>
            </a:r>
            <a:r>
              <a:rPr lang="fi-FI" dirty="0"/>
              <a:t> </a:t>
            </a:r>
            <a:r>
              <a:rPr lang="fi-FI" dirty="0" err="1"/>
              <a:t>Iuris</a:t>
            </a:r>
            <a:r>
              <a:rPr lang="fi-FI" dirty="0"/>
              <a:t> </a:t>
            </a:r>
            <a:r>
              <a:rPr lang="fi-FI" dirty="0" err="1"/>
              <a:t>Civilis</a:t>
            </a:r>
            <a:r>
              <a:rPr lang="fi-FI" dirty="0"/>
              <a:t>). Myöhemmin antiikin roomalaisen oikeuden tutkiminen levisi Bolognasta myös muihin eurooppalaisiin yliopistoihin. Roomalaisen oikeuden lisäksi keskiajan yliopistoissa opetettiin myös katolisen kirkon kanonista oikeutta. </a:t>
            </a:r>
          </a:p>
          <a:p>
            <a:pPr marL="0" indent="0">
              <a:buNone/>
            </a:pPr>
            <a:r>
              <a:rPr lang="fi-FI" dirty="0"/>
              <a:t>  -&gt; Tätä kautta roomalaisen oikeuden ja kanonisen oikeuden tunteminen tuli osaksi jokaisen koulutetun juristin tietämystä Euroopassa</a:t>
            </a:r>
          </a:p>
        </p:txBody>
      </p:sp>
    </p:spTree>
    <p:extLst>
      <p:ext uri="{BB962C8B-B14F-4D97-AF65-F5344CB8AC3E}">
        <p14:creationId xmlns:p14="http://schemas.microsoft.com/office/powerpoint/2010/main" val="1217896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Oikeusperheet</a:t>
            </a:r>
          </a:p>
        </p:txBody>
      </p:sp>
      <p:sp>
        <p:nvSpPr>
          <p:cNvPr id="3" name="Sisällön paikkamerkki 2"/>
          <p:cNvSpPr>
            <a:spLocks noGrp="1"/>
          </p:cNvSpPr>
          <p:nvPr>
            <p:ph idx="1"/>
          </p:nvPr>
        </p:nvSpPr>
        <p:spPr>
          <a:xfrm>
            <a:off x="1097280" y="1845734"/>
            <a:ext cx="10058400" cy="4386254"/>
          </a:xfrm>
        </p:spPr>
        <p:txBody>
          <a:bodyPr>
            <a:normAutofit fontScale="77500" lnSpcReduction="20000"/>
          </a:bodyPr>
          <a:lstStyle/>
          <a:p>
            <a:pPr>
              <a:buFont typeface="Wingdings" panose="05000000000000000000" pitchFamily="2" charset="2"/>
              <a:buChar char="§"/>
            </a:pPr>
            <a:r>
              <a:rPr lang="fi-FI" sz="2400" dirty="0"/>
              <a:t> Käsite epämääräinen ja nykyään sitä yritetään välttää</a:t>
            </a:r>
          </a:p>
          <a:p>
            <a:pPr>
              <a:buFont typeface="Wingdings" panose="05000000000000000000" pitchFamily="2" charset="2"/>
              <a:buChar char="§"/>
            </a:pPr>
            <a:r>
              <a:rPr lang="fi-FI" sz="2400" dirty="0"/>
              <a:t> Voidaan käyttää, kun pyrkimyksenä luokitella  erilaisia oikeusjärjestelmiä pienempiin ryhmiin kuin perinteinen </a:t>
            </a:r>
            <a:r>
              <a:rPr lang="fi-FI" sz="2400" dirty="0" err="1"/>
              <a:t>civil</a:t>
            </a:r>
            <a:r>
              <a:rPr lang="fi-FI" sz="2400" dirty="0"/>
              <a:t> </a:t>
            </a:r>
            <a:r>
              <a:rPr lang="fi-FI" sz="2400" dirty="0" err="1"/>
              <a:t>law</a:t>
            </a:r>
            <a:r>
              <a:rPr lang="fi-FI" sz="2400" dirty="0"/>
              <a:t> ja </a:t>
            </a:r>
            <a:r>
              <a:rPr lang="fi-FI" sz="2400" dirty="0" err="1"/>
              <a:t>common</a:t>
            </a:r>
            <a:r>
              <a:rPr lang="fi-FI" sz="2400" dirty="0"/>
              <a:t> </a:t>
            </a:r>
            <a:r>
              <a:rPr lang="fi-FI" sz="2400" dirty="0" err="1"/>
              <a:t>law</a:t>
            </a:r>
            <a:r>
              <a:rPr lang="fi-FI" sz="2400" dirty="0"/>
              <a:t> -jaottelu mahdollistaa</a:t>
            </a:r>
          </a:p>
          <a:p>
            <a:pPr marL="0" indent="0">
              <a:buNone/>
            </a:pPr>
            <a:r>
              <a:rPr lang="fi-FI" sz="2400" dirty="0"/>
              <a:t>----------------------------------------------------------------------------------------------------------------------------------</a:t>
            </a:r>
          </a:p>
          <a:p>
            <a:pPr>
              <a:buFont typeface="Wingdings" panose="05000000000000000000" pitchFamily="2" charset="2"/>
              <a:buChar char="§"/>
            </a:pPr>
            <a:r>
              <a:rPr lang="fi-FI" sz="2400" dirty="0"/>
              <a:t> Romaaninen perhe </a:t>
            </a:r>
          </a:p>
          <a:p>
            <a:pPr marL="0" indent="0">
              <a:buNone/>
            </a:pPr>
            <a:r>
              <a:rPr lang="fi-FI" sz="2400" dirty="0"/>
              <a:t>-lähtökohtanaan ranskalainen oikeus, etenkin </a:t>
            </a:r>
            <a:r>
              <a:rPr lang="fi-FI" sz="2400" dirty="0" err="1"/>
              <a:t>Code</a:t>
            </a:r>
            <a:r>
              <a:rPr lang="fi-FI" sz="2400" dirty="0"/>
              <a:t> </a:t>
            </a:r>
            <a:r>
              <a:rPr lang="fi-FI" sz="2400" dirty="0" err="1"/>
              <a:t>civil</a:t>
            </a:r>
            <a:r>
              <a:rPr lang="fi-FI" sz="2400" dirty="0"/>
              <a:t> vuodelta 1804</a:t>
            </a:r>
          </a:p>
          <a:p>
            <a:pPr>
              <a:buFont typeface="Wingdings" panose="05000000000000000000" pitchFamily="2" charset="2"/>
              <a:buChar char="§"/>
            </a:pPr>
            <a:r>
              <a:rPr lang="fi-FI" sz="2400" dirty="0"/>
              <a:t> Germaaninen (saksalainen) oikeusperhe</a:t>
            </a:r>
          </a:p>
          <a:p>
            <a:pPr marL="0" indent="0">
              <a:buNone/>
            </a:pPr>
            <a:r>
              <a:rPr lang="fi-FI" sz="2400" dirty="0"/>
              <a:t>-tärkeimpänä lähtökohtana Saksan siviililakikirja (BGB) vuodelta 1900</a:t>
            </a:r>
          </a:p>
          <a:p>
            <a:pPr>
              <a:buFont typeface="Wingdings" panose="05000000000000000000" pitchFamily="2" charset="2"/>
              <a:buChar char="§"/>
            </a:pPr>
            <a:r>
              <a:rPr lang="fi-FI" sz="2400" dirty="0"/>
              <a:t> Angloamerikkalainen oikeusperhe = </a:t>
            </a:r>
            <a:r>
              <a:rPr lang="fi-FI" sz="2400" dirty="0" err="1"/>
              <a:t>common</a:t>
            </a:r>
            <a:r>
              <a:rPr lang="fi-FI" sz="2400" dirty="0"/>
              <a:t> </a:t>
            </a:r>
            <a:r>
              <a:rPr lang="fi-FI" sz="2400" dirty="0" err="1"/>
              <a:t>law</a:t>
            </a:r>
            <a:endParaRPr lang="fi-FI" sz="2400" dirty="0"/>
          </a:p>
          <a:p>
            <a:pPr>
              <a:buFont typeface="Wingdings" panose="05000000000000000000" pitchFamily="2" charset="2"/>
              <a:buChar char="§"/>
            </a:pPr>
            <a:r>
              <a:rPr lang="fi-FI" sz="2400" dirty="0"/>
              <a:t> Pohjoiseurooppalainen oikeusperhe</a:t>
            </a:r>
          </a:p>
          <a:p>
            <a:pPr>
              <a:buFont typeface="Wingdings" panose="05000000000000000000" pitchFamily="2" charset="2"/>
              <a:buChar char="§"/>
            </a:pPr>
            <a:r>
              <a:rPr lang="fi-FI" sz="2400" dirty="0"/>
              <a:t> Kaukoidän oikeus (Kiina ja Japani)</a:t>
            </a:r>
          </a:p>
          <a:p>
            <a:pPr>
              <a:buFont typeface="Wingdings" panose="05000000000000000000" pitchFamily="2" charset="2"/>
              <a:buChar char="§"/>
            </a:pPr>
            <a:r>
              <a:rPr lang="fi-FI" sz="2400" dirty="0"/>
              <a:t> Uskonnolliset oikeusjärjestelmät (islaminen oikeus ja hinduoikeus)</a:t>
            </a:r>
          </a:p>
        </p:txBody>
      </p:sp>
    </p:spTree>
    <p:extLst>
      <p:ext uri="{BB962C8B-B14F-4D97-AF65-F5344CB8AC3E}">
        <p14:creationId xmlns:p14="http://schemas.microsoft.com/office/powerpoint/2010/main" val="922563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3"/>
            <a:ext cx="10058400" cy="1092031"/>
          </a:xfrm>
        </p:spPr>
        <p:txBody>
          <a:bodyPr/>
          <a:lstStyle/>
          <a:p>
            <a:r>
              <a:rPr lang="fi-FI" dirty="0"/>
              <a:t>Pohjoismainen oikeusperhe</a:t>
            </a:r>
          </a:p>
        </p:txBody>
      </p:sp>
      <p:sp>
        <p:nvSpPr>
          <p:cNvPr id="3" name="Sisällön paikkamerkki 2"/>
          <p:cNvSpPr>
            <a:spLocks noGrp="1"/>
          </p:cNvSpPr>
          <p:nvPr>
            <p:ph idx="1"/>
          </p:nvPr>
        </p:nvSpPr>
        <p:spPr>
          <a:xfrm>
            <a:off x="1097280" y="1845733"/>
            <a:ext cx="10058400" cy="4245577"/>
          </a:xfrm>
        </p:spPr>
        <p:txBody>
          <a:bodyPr>
            <a:normAutofit/>
          </a:bodyPr>
          <a:lstStyle/>
          <a:p>
            <a:pPr>
              <a:buFont typeface="Wingdings" panose="05000000000000000000" pitchFamily="2" charset="2"/>
              <a:buChar char="§"/>
            </a:pPr>
            <a:r>
              <a:rPr lang="fi-FI" dirty="0"/>
              <a:t> Oikeusvertailu tekee meistä viisaampia omaa oikeuttamme koskien</a:t>
            </a:r>
          </a:p>
          <a:p>
            <a:pPr>
              <a:buFont typeface="Wingdings" panose="05000000000000000000" pitchFamily="2" charset="2"/>
              <a:buChar char="§"/>
            </a:pPr>
            <a:r>
              <a:rPr lang="fi-FI" dirty="0"/>
              <a:t> Mikä on tyypillistä pohjoismaiselle oikeudelle?</a:t>
            </a:r>
          </a:p>
          <a:p>
            <a:pPr>
              <a:buFont typeface="Wingdings" panose="05000000000000000000" pitchFamily="2" charset="2"/>
              <a:buChar char="§"/>
            </a:pPr>
            <a:r>
              <a:rPr lang="fi-FI" dirty="0"/>
              <a:t> Vanhemmassa oikeusvertailevassa kirjallisuudessa pohjoismaille paikka </a:t>
            </a:r>
            <a:r>
              <a:rPr lang="fi-FI" dirty="0" err="1"/>
              <a:t>civil</a:t>
            </a:r>
            <a:r>
              <a:rPr lang="fi-FI" dirty="0"/>
              <a:t> </a:t>
            </a:r>
            <a:r>
              <a:rPr lang="fi-FI" dirty="0" err="1"/>
              <a:t>law</a:t>
            </a:r>
            <a:r>
              <a:rPr lang="fi-FI" dirty="0"/>
              <a:t> -maiden joukossa -&gt; ei kaiken kattava oikeutemme luonnehdinta</a:t>
            </a:r>
          </a:p>
          <a:p>
            <a:pPr>
              <a:buFont typeface="Wingdings" panose="05000000000000000000" pitchFamily="2" charset="2"/>
              <a:buChar char="§"/>
            </a:pPr>
            <a:r>
              <a:rPr lang="fi-FI" dirty="0"/>
              <a:t> Monet keskeiset oikeustieteen esikuvat Saksasta</a:t>
            </a:r>
          </a:p>
          <a:p>
            <a:pPr>
              <a:buFont typeface="Wingdings" panose="05000000000000000000" pitchFamily="2" charset="2"/>
              <a:buChar char="§"/>
            </a:pPr>
            <a:r>
              <a:rPr lang="fi-FI" dirty="0"/>
              <a:t> Viime vuosina tavallista, että Pohjoismaita tulisi pitää omana oikeusperheenään</a:t>
            </a:r>
          </a:p>
          <a:p>
            <a:pPr>
              <a:buFont typeface="Wingdings" panose="05000000000000000000" pitchFamily="2" charset="2"/>
              <a:buChar char="§"/>
            </a:pPr>
            <a:r>
              <a:rPr lang="fi-FI" dirty="0"/>
              <a:t> Tyypillistä roomalaisen oikeuden suoran vaikutuksen puuttuminen</a:t>
            </a:r>
          </a:p>
          <a:p>
            <a:pPr>
              <a:buFont typeface="Wingdings" panose="05000000000000000000" pitchFamily="2" charset="2"/>
              <a:buChar char="§"/>
            </a:pPr>
            <a:r>
              <a:rPr lang="fi-FI" dirty="0"/>
              <a:t> Koulutettu juristikunta syntyi varsin myöhään</a:t>
            </a:r>
          </a:p>
          <a:p>
            <a:pPr>
              <a:buFont typeface="Wingdings" panose="05000000000000000000" pitchFamily="2" charset="2"/>
              <a:buChar char="§"/>
            </a:pPr>
            <a:r>
              <a:rPr lang="fi-FI" dirty="0"/>
              <a:t> Tanskassa koulutettu juristikunta luotiin v. 1736, Ruotsissa ja Suomessa vasta 1800-luvun alkupuoliskolla</a:t>
            </a:r>
          </a:p>
          <a:p>
            <a:pPr>
              <a:buFont typeface="Wingdings" panose="05000000000000000000" pitchFamily="2" charset="2"/>
              <a:buChar char="§"/>
            </a:pPr>
            <a:endParaRPr lang="fi-FI" dirty="0"/>
          </a:p>
        </p:txBody>
      </p:sp>
    </p:spTree>
    <p:extLst>
      <p:ext uri="{BB962C8B-B14F-4D97-AF65-F5344CB8AC3E}">
        <p14:creationId xmlns:p14="http://schemas.microsoft.com/office/powerpoint/2010/main" val="4003094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3"/>
            <a:ext cx="10058400" cy="1106099"/>
          </a:xfrm>
        </p:spPr>
        <p:txBody>
          <a:bodyPr/>
          <a:lstStyle/>
          <a:p>
            <a:endParaRPr lang="fi-FI" dirty="0"/>
          </a:p>
        </p:txBody>
      </p:sp>
      <p:sp>
        <p:nvSpPr>
          <p:cNvPr id="3" name="Sisällön paikkamerkki 2"/>
          <p:cNvSpPr>
            <a:spLocks noGrp="1"/>
          </p:cNvSpPr>
          <p:nvPr>
            <p:ph idx="1"/>
          </p:nvPr>
        </p:nvSpPr>
        <p:spPr>
          <a:xfrm>
            <a:off x="1097280" y="1845734"/>
            <a:ext cx="10058400" cy="4287780"/>
          </a:xfrm>
        </p:spPr>
        <p:txBody>
          <a:bodyPr>
            <a:normAutofit lnSpcReduction="10000"/>
          </a:bodyPr>
          <a:lstStyle/>
          <a:p>
            <a:pPr>
              <a:buFont typeface="Wingdings" panose="05000000000000000000" pitchFamily="2" charset="2"/>
              <a:buChar char="§"/>
            </a:pPr>
            <a:r>
              <a:rPr lang="fi-FI" dirty="0"/>
              <a:t> Oikeustiede Pohjoismaissa nuori tieteenala, ei samalla tavalla pitkäaikaisen teoreettisen kehityksen leimaama kuin muualla Euroopassa</a:t>
            </a:r>
          </a:p>
          <a:p>
            <a:pPr>
              <a:buFont typeface="Wingdings" panose="05000000000000000000" pitchFamily="2" charset="2"/>
              <a:buChar char="§"/>
            </a:pPr>
            <a:r>
              <a:rPr lang="fi-FI" dirty="0"/>
              <a:t> Pohjoismaisen oikeustieteen juuret eivät ulotu keskiajalle, mutta 1800-luvulla se sai paljon vaikutteita saksalaisen oikeustieteen systematiikasta ja terminologiasta ja sitä kautta myös roomalaisesta oikeudesta</a:t>
            </a:r>
          </a:p>
          <a:p>
            <a:pPr>
              <a:buFont typeface="Wingdings" panose="05000000000000000000" pitchFamily="2" charset="2"/>
              <a:buChar char="§"/>
            </a:pPr>
            <a:r>
              <a:rPr lang="fi-FI" dirty="0"/>
              <a:t> Pohjoismaista oikeuskulttuuria leimaa historiallinen jatkuvuus, jos lähtökohdaksi otetaan keskiaikaiset maakuntalait ja maanlait -&gt; säilyneet pääosin tähän päivään saakka ja ovat osaltaan muokanneet käsitystämme lainsäädännöstä tärkeimpänä oikeuslähteenä</a:t>
            </a:r>
          </a:p>
          <a:p>
            <a:pPr>
              <a:buFont typeface="Wingdings" panose="05000000000000000000" pitchFamily="2" charset="2"/>
              <a:buChar char="§"/>
            </a:pPr>
            <a:r>
              <a:rPr lang="fi-FI" dirty="0"/>
              <a:t> Sen sijaan (yksityisoikeudellista) lainsäädäntöä ei koskaan kodifioitu massiivisiin lakikirjoihin, mikä osaltaan erottaa Pohjoismaat lähes kaikista Euroopan, mutta myös monista muista maailman maista</a:t>
            </a:r>
          </a:p>
          <a:p>
            <a:pPr>
              <a:buFont typeface="Wingdings" panose="05000000000000000000" pitchFamily="2" charset="2"/>
              <a:buChar char="§"/>
            </a:pPr>
            <a:r>
              <a:rPr lang="fi-FI" dirty="0"/>
              <a:t> Pohjoismainen oikeudellinen yhteistyö alkoi v. 1872 ja se on johtanut moniin yhteispohjoismaisiin lakeihin mm. kauppaoikeuden, velvoiteoikeuden ja perheoikeuden alalla -&gt; perusta yhteisissä pohjoismaisissa arvoissa</a:t>
            </a:r>
          </a:p>
          <a:p>
            <a:pPr marL="0" indent="0">
              <a:buNone/>
            </a:pPr>
            <a:endParaRPr lang="fi-FI" dirty="0"/>
          </a:p>
        </p:txBody>
      </p:sp>
    </p:spTree>
    <p:extLst>
      <p:ext uri="{BB962C8B-B14F-4D97-AF65-F5344CB8AC3E}">
        <p14:creationId xmlns:p14="http://schemas.microsoft.com/office/powerpoint/2010/main" val="1505306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Kurssin sisältö</a:t>
            </a:r>
          </a:p>
        </p:txBody>
      </p:sp>
      <p:sp>
        <p:nvSpPr>
          <p:cNvPr id="3" name="Sisällön paikkamerkki 2"/>
          <p:cNvSpPr>
            <a:spLocks noGrp="1"/>
          </p:cNvSpPr>
          <p:nvPr>
            <p:ph idx="1"/>
          </p:nvPr>
        </p:nvSpPr>
        <p:spPr/>
        <p:txBody>
          <a:bodyPr>
            <a:normAutofit/>
          </a:bodyPr>
          <a:lstStyle/>
          <a:p>
            <a:r>
              <a:rPr lang="fi-FI" sz="2800" dirty="0"/>
              <a:t/>
            </a:r>
            <a:br>
              <a:rPr lang="fi-FI" sz="2800" dirty="0"/>
            </a:br>
            <a:r>
              <a:rPr lang="fi-FI" sz="2800" dirty="0"/>
              <a:t>1. Oikeushistorian metodit ja lähteet </a:t>
            </a:r>
            <a:br>
              <a:rPr lang="fi-FI" sz="2800" dirty="0"/>
            </a:br>
            <a:r>
              <a:rPr lang="fi-FI" sz="2800" dirty="0"/>
              <a:t>2. Roomalaisen oikeuden synty ja kehitys </a:t>
            </a:r>
            <a:br>
              <a:rPr lang="fi-FI" sz="2800" dirty="0"/>
            </a:br>
            <a:r>
              <a:rPr lang="fi-FI" sz="2800" dirty="0"/>
              <a:t>3. Euroopan oikeusjärjestelmien synty ja kehitys </a:t>
            </a:r>
            <a:br>
              <a:rPr lang="fi-FI" sz="2800" dirty="0"/>
            </a:br>
            <a:r>
              <a:rPr lang="fi-FI" sz="2800" dirty="0"/>
              <a:t>4. Suomalaisen oikeusajattelun, lainsäädännön ja oikeuskäytännön historiallinen kehitys </a:t>
            </a:r>
            <a:br>
              <a:rPr lang="fi-FI" sz="2800" dirty="0"/>
            </a:br>
            <a:r>
              <a:rPr lang="fi-FI" sz="2800" dirty="0"/>
              <a:t>5. Arkistojen muodostumisen ja käytön perusteet </a:t>
            </a:r>
          </a:p>
        </p:txBody>
      </p:sp>
    </p:spTree>
    <p:extLst>
      <p:ext uri="{BB962C8B-B14F-4D97-AF65-F5344CB8AC3E}">
        <p14:creationId xmlns:p14="http://schemas.microsoft.com/office/powerpoint/2010/main" val="141085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on oikeushistoria?</a:t>
            </a:r>
          </a:p>
        </p:txBody>
      </p:sp>
      <p:sp>
        <p:nvSpPr>
          <p:cNvPr id="3" name="Sisällön paikkamerkki 2"/>
          <p:cNvSpPr>
            <a:spLocks noGrp="1"/>
          </p:cNvSpPr>
          <p:nvPr>
            <p:ph idx="1"/>
          </p:nvPr>
        </p:nvSpPr>
        <p:spPr>
          <a:xfrm>
            <a:off x="1097280" y="2250830"/>
            <a:ext cx="10058400" cy="3618263"/>
          </a:xfrm>
        </p:spPr>
        <p:txBody>
          <a:bodyPr/>
          <a:lstStyle/>
          <a:p>
            <a:pPr>
              <a:buFont typeface="Wingdings" panose="05000000000000000000" pitchFamily="2" charset="2"/>
              <a:buChar char="§"/>
            </a:pPr>
            <a:r>
              <a:rPr lang="fi-FI" dirty="0"/>
              <a:t> Oikeushistoriaa on opetettu yliopistoissa jo kauan aikaa</a:t>
            </a:r>
          </a:p>
          <a:p>
            <a:pPr>
              <a:buFont typeface="Wingdings" panose="05000000000000000000" pitchFamily="2" charset="2"/>
              <a:buChar char="§"/>
            </a:pPr>
            <a:r>
              <a:rPr lang="fi-FI" dirty="0"/>
              <a:t> Sen roolia ja funktiota osana oikeustieteellistä tutkintoa on jouduttu pohtimaan etenkin tutkintouudistusten kynnyksillä. Tarvitaanko sen opetusta yliopistoissa? Onko oikeustieteen opiskelijalle tarpeellista opiskella ja osata oikeushistoriaa? </a:t>
            </a:r>
          </a:p>
          <a:p>
            <a:pPr>
              <a:buFont typeface="Wingdings" panose="05000000000000000000" pitchFamily="2" charset="2"/>
              <a:buChar char="§"/>
            </a:pPr>
            <a:r>
              <a:rPr lang="fi-FI" dirty="0"/>
              <a:t> Onko oikeushistoria osa oikeustiedettä vai onko se pikemminkin historian tutkimusta, jonka kohteena ovat oikeudelliset ilmiöt? </a:t>
            </a:r>
          </a:p>
          <a:p>
            <a:pPr>
              <a:buFont typeface="Wingdings" panose="05000000000000000000" pitchFamily="2" charset="2"/>
              <a:buChar char="§"/>
            </a:pPr>
            <a:r>
              <a:rPr lang="fi-FI" dirty="0"/>
              <a:t> Miten oikeushistoria määritellään? </a:t>
            </a:r>
          </a:p>
          <a:p>
            <a:pPr>
              <a:buFont typeface="Wingdings" panose="05000000000000000000" pitchFamily="2" charset="2"/>
              <a:buChar char="§"/>
            </a:pPr>
            <a:r>
              <a:rPr lang="fi-FI" dirty="0"/>
              <a:t> Mitä ovat oikeushistorian funktiot? </a:t>
            </a:r>
          </a:p>
        </p:txBody>
      </p:sp>
    </p:spTree>
    <p:extLst>
      <p:ext uri="{BB962C8B-B14F-4D97-AF65-F5344CB8AC3E}">
        <p14:creationId xmlns:p14="http://schemas.microsoft.com/office/powerpoint/2010/main" val="2227482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
            </a:r>
            <a:br>
              <a:rPr lang="fi-FI" dirty="0"/>
            </a:br>
            <a:r>
              <a:rPr lang="fi-FI" dirty="0"/>
              <a:t>Oikeustieteellisen tutkimuksen osa-alueet ja oikeushistoria sen osana</a:t>
            </a:r>
          </a:p>
        </p:txBody>
      </p:sp>
      <p:sp>
        <p:nvSpPr>
          <p:cNvPr id="3" name="Sisällön paikkamerkki 2"/>
          <p:cNvSpPr>
            <a:spLocks noGrp="1"/>
          </p:cNvSpPr>
          <p:nvPr>
            <p:ph idx="1"/>
          </p:nvPr>
        </p:nvSpPr>
        <p:spPr>
          <a:xfrm>
            <a:off x="1097280" y="1737360"/>
            <a:ext cx="10058400" cy="4649372"/>
          </a:xfrm>
        </p:spPr>
        <p:txBody>
          <a:bodyPr>
            <a:normAutofit fontScale="92500" lnSpcReduction="20000"/>
          </a:bodyPr>
          <a:lstStyle/>
          <a:p>
            <a:endParaRPr lang="fi-FI" dirty="0"/>
          </a:p>
          <a:p>
            <a:pPr>
              <a:buFont typeface="Wingdings" panose="05000000000000000000" pitchFamily="2" charset="2"/>
              <a:buChar char="§"/>
            </a:pPr>
            <a:r>
              <a:rPr lang="fi-FI" dirty="0"/>
              <a:t> On harhaanjohtavaa puhua yleisellä termillä ”oikeustieteestä”</a:t>
            </a:r>
          </a:p>
          <a:p>
            <a:pPr>
              <a:buFont typeface="Wingdings" panose="05000000000000000000" pitchFamily="2" charset="2"/>
              <a:buChar char="§"/>
            </a:pPr>
            <a:r>
              <a:rPr lang="fi-FI" dirty="0"/>
              <a:t> Kyseessä on nimittäin yläkäsite, joka jakautuu moniin oikeustutkimuksen lohkoihin</a:t>
            </a:r>
          </a:p>
          <a:p>
            <a:pPr>
              <a:buFont typeface="Wingdings" panose="05000000000000000000" pitchFamily="2" charset="2"/>
              <a:buChar char="§"/>
            </a:pPr>
            <a:r>
              <a:rPr lang="fi-FI" dirty="0"/>
              <a:t> Tämän vuoksi oikeampaa olisi puhua ”oikeustieteistä” tai ”oikeustieteiden perheestä”</a:t>
            </a:r>
          </a:p>
          <a:p>
            <a:pPr>
              <a:buFont typeface="Wingdings" panose="05000000000000000000" pitchFamily="2" charset="2"/>
              <a:buChar char="§"/>
            </a:pPr>
            <a:r>
              <a:rPr lang="fi-FI" dirty="0"/>
              <a:t> Oikeustieteelliseen tutkimukseen kuuluu useita osa-alueita, joista keskeisimmät ovat:</a:t>
            </a:r>
          </a:p>
          <a:p>
            <a:pPr marL="0" indent="0">
              <a:buNone/>
            </a:pPr>
            <a:r>
              <a:rPr lang="fi-FI" dirty="0"/>
              <a:t> -oikeusdogmatiikka eli lainoppi</a:t>
            </a:r>
          </a:p>
          <a:p>
            <a:pPr marL="0" indent="0">
              <a:buNone/>
            </a:pPr>
            <a:r>
              <a:rPr lang="fi-FI" dirty="0"/>
              <a:t> -oikeushistoria</a:t>
            </a:r>
          </a:p>
          <a:p>
            <a:pPr marL="0" indent="0">
              <a:buNone/>
            </a:pPr>
            <a:r>
              <a:rPr lang="fi-FI" dirty="0"/>
              <a:t> -oikeussosiologia</a:t>
            </a:r>
          </a:p>
          <a:p>
            <a:pPr marL="0" indent="0">
              <a:buNone/>
            </a:pPr>
            <a:r>
              <a:rPr lang="fi-FI" dirty="0"/>
              <a:t> -oikeusteoria</a:t>
            </a:r>
          </a:p>
          <a:p>
            <a:pPr marL="0" indent="0">
              <a:buNone/>
            </a:pPr>
            <a:r>
              <a:rPr lang="fi-FI" dirty="0"/>
              <a:t> -oikeusvertailu</a:t>
            </a:r>
          </a:p>
          <a:p>
            <a:pPr marL="0" indent="0">
              <a:buNone/>
            </a:pPr>
            <a:r>
              <a:rPr lang="fi-FI" dirty="0"/>
              <a:t> -oikeuspolitiikka</a:t>
            </a:r>
          </a:p>
          <a:p>
            <a:pPr marL="0" indent="0">
              <a:buNone/>
            </a:pPr>
            <a:r>
              <a:rPr lang="fi-FI" dirty="0"/>
              <a:t> -oikeustaloustiede</a:t>
            </a:r>
          </a:p>
        </p:txBody>
      </p:sp>
    </p:spTree>
    <p:extLst>
      <p:ext uri="{BB962C8B-B14F-4D97-AF65-F5344CB8AC3E}">
        <p14:creationId xmlns:p14="http://schemas.microsoft.com/office/powerpoint/2010/main" val="3640595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79" y="286603"/>
            <a:ext cx="10220077" cy="1450757"/>
          </a:xfrm>
        </p:spPr>
        <p:txBody>
          <a:bodyPr/>
          <a:lstStyle/>
          <a:p>
            <a:r>
              <a:rPr lang="fi-FI" dirty="0"/>
              <a:t>Miten oikeushistoriaa voidaan määritellä?</a:t>
            </a:r>
          </a:p>
        </p:txBody>
      </p:sp>
      <p:sp>
        <p:nvSpPr>
          <p:cNvPr id="3" name="Sisällön paikkamerkki 2"/>
          <p:cNvSpPr>
            <a:spLocks noGrp="1"/>
          </p:cNvSpPr>
          <p:nvPr>
            <p:ph idx="1"/>
          </p:nvPr>
        </p:nvSpPr>
        <p:spPr>
          <a:xfrm>
            <a:off x="1097280" y="1845733"/>
            <a:ext cx="10058400" cy="4203375"/>
          </a:xfrm>
        </p:spPr>
        <p:txBody>
          <a:bodyPr>
            <a:normAutofit/>
          </a:bodyPr>
          <a:lstStyle/>
          <a:p>
            <a:endParaRPr lang="fi-FI" dirty="0"/>
          </a:p>
          <a:p>
            <a:pPr>
              <a:buFont typeface="Wingdings" panose="05000000000000000000" pitchFamily="2" charset="2"/>
              <a:buChar char="§"/>
            </a:pPr>
            <a:r>
              <a:rPr lang="fi-FI" dirty="0"/>
              <a:t> Se tutkii oikeutta historiallisena ilmiönä: miten ja miksi oikeus muuttuu tai on muuttumatta</a:t>
            </a:r>
          </a:p>
          <a:p>
            <a:pPr>
              <a:buFont typeface="Wingdings" panose="05000000000000000000" pitchFamily="2" charset="2"/>
              <a:buChar char="§"/>
            </a:pPr>
            <a:r>
              <a:rPr lang="fi-FI" dirty="0"/>
              <a:t> Oikeushistorian näkökulma oikeuteen on ulkopuolinen: oikeushistorioitsijat eivät ole osallisia voimassa olevan oikeuden systematisoinnissa ja tulkitsemisessa</a:t>
            </a:r>
          </a:p>
          <a:p>
            <a:pPr>
              <a:buFont typeface="Wingdings" panose="05000000000000000000" pitchFamily="2" charset="2"/>
              <a:buChar char="§"/>
            </a:pPr>
            <a:r>
              <a:rPr lang="fi-FI" dirty="0"/>
              <a:t> Oikeushistoriallisen tutkimuksen tuottamaa tietoa on kuitenkin mahdollista hyödyntää oikeusdogmatiikassa</a:t>
            </a:r>
          </a:p>
          <a:p>
            <a:pPr>
              <a:buFont typeface="Wingdings" panose="05000000000000000000" pitchFamily="2" charset="2"/>
              <a:buChar char="§"/>
            </a:pPr>
            <a:r>
              <a:rPr lang="fi-FI" dirty="0"/>
              <a:t> Oikeushistoriassa oikeus hahmotetaan ajan ja paikan kontekstissa ja se tutkii oikeudellisten ilmiöiden kuten oikeusnormien, oikeudellisten käytäntöjen, instituutioiden, katsomusten, ajattelun sekä oikeustieteen historiallista kehitystä</a:t>
            </a:r>
          </a:p>
        </p:txBody>
      </p:sp>
    </p:spTree>
    <p:extLst>
      <p:ext uri="{BB962C8B-B14F-4D97-AF65-F5344CB8AC3E}">
        <p14:creationId xmlns:p14="http://schemas.microsoft.com/office/powerpoint/2010/main" val="68708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Oikeushistoria tutkimuskohteena</a:t>
            </a:r>
          </a:p>
        </p:txBody>
      </p:sp>
      <p:sp>
        <p:nvSpPr>
          <p:cNvPr id="3" name="Sisällön paikkamerkki 2"/>
          <p:cNvSpPr>
            <a:spLocks noGrp="1"/>
          </p:cNvSpPr>
          <p:nvPr>
            <p:ph idx="1"/>
          </p:nvPr>
        </p:nvSpPr>
        <p:spPr>
          <a:xfrm>
            <a:off x="1097280" y="1845734"/>
            <a:ext cx="10058400" cy="4250266"/>
          </a:xfrm>
        </p:spPr>
        <p:txBody>
          <a:bodyPr>
            <a:normAutofit lnSpcReduction="10000"/>
          </a:bodyPr>
          <a:lstStyle/>
          <a:p>
            <a:r>
              <a:rPr lang="fi-FI" dirty="0"/>
              <a:t>Oikeushistorian tutkimuskohteena olevaa ilmiötä voidaan hahmottaa jakamalla tarkastelu kuuteen osaan: </a:t>
            </a:r>
          </a:p>
          <a:p>
            <a:r>
              <a:rPr lang="fi-FI" dirty="0"/>
              <a:t>1) Tarkastelun kohteena ovat eri aikoina </a:t>
            </a:r>
            <a:r>
              <a:rPr lang="fi-FI" u="sng" dirty="0"/>
              <a:t>annetut säädökset, lait, asetukset, hallitsijoiden mää-</a:t>
            </a:r>
            <a:r>
              <a:rPr lang="fi-FI" u="sng" dirty="0" err="1"/>
              <a:t>räykset</a:t>
            </a:r>
            <a:r>
              <a:rPr lang="fi-FI" u="sng" dirty="0"/>
              <a:t> ja vastaavat oikeusnormit. </a:t>
            </a:r>
            <a:r>
              <a:rPr lang="fi-FI" dirty="0"/>
              <a:t>Mikäli oikeushistorioitsijan katse rajoittuu pelkästään oikeusnormeihin ja niiden muutoksiin, voidaan puhua lakihistoriallisesta tarkastelutavasta.</a:t>
            </a:r>
          </a:p>
          <a:p>
            <a:r>
              <a:rPr lang="fi-FI" dirty="0"/>
              <a:t>2) Toiseksi oikeushistoriassa tarkastellaan </a:t>
            </a:r>
            <a:r>
              <a:rPr lang="fi-FI" u="sng" dirty="0"/>
              <a:t>oikeudellisia instituutioita eli oikeusnormien muodostamia kokonaisuuksia ja rakenteita</a:t>
            </a:r>
            <a:r>
              <a:rPr lang="fi-FI" dirty="0"/>
              <a:t>, joilla on vähintäänkin tietty ajallinen pysyvyys. Oikeudellisista instituutioista esimerkkeinä voidaan mainita tuomioistuinlaitos, rangaistusjärjestelmä, avioehto, perimysjärjestelmä, kansainvälisen yksityisoikeuden lainvalintaa koskevat säännöt sekä verotusjärjestelmä, jotka kaikki ovat eri aikoina syntyneitä sekä kokeneet muutoksia aikojen kuluessa.</a:t>
            </a:r>
          </a:p>
          <a:p>
            <a:r>
              <a:rPr lang="fi-FI" dirty="0"/>
              <a:t>3) Oikeushistoria suuntaa katseen </a:t>
            </a:r>
            <a:r>
              <a:rPr lang="fi-FI" u="sng" dirty="0"/>
              <a:t>oikeuskäytäntöön</a:t>
            </a:r>
            <a:r>
              <a:rPr lang="fi-FI" dirty="0"/>
              <a:t>. Kysymys on tällöin siitä, miten erilaisia konflikteja on pyritty ratkaisemaan muun muassa tuomioistuimissa ja muissa oikeudenkäyttöä harjoittaneissa elimissä. </a:t>
            </a:r>
          </a:p>
          <a:p>
            <a:endParaRPr lang="fi-FI" dirty="0"/>
          </a:p>
          <a:p>
            <a:endParaRPr lang="fi-FI" dirty="0"/>
          </a:p>
        </p:txBody>
      </p:sp>
    </p:spTree>
    <p:extLst>
      <p:ext uri="{BB962C8B-B14F-4D97-AF65-F5344CB8AC3E}">
        <p14:creationId xmlns:p14="http://schemas.microsoft.com/office/powerpoint/2010/main" val="3739643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4) Oikeushistorioitsijaa kiinnostaa </a:t>
            </a:r>
            <a:r>
              <a:rPr lang="fi-FI" u="sng" dirty="0"/>
              <a:t>oikeudellisen ajattelun </a:t>
            </a:r>
            <a:r>
              <a:rPr lang="fi-FI" dirty="0"/>
              <a:t>muuttuminen. Kysymys on muun muassa siitä, mihin oikeudellisiin oppeihin tai ideologeihin perustuen oikeudellisia uudistuksia on eri aikoina puolustettu tai vastustettu. </a:t>
            </a:r>
          </a:p>
          <a:p>
            <a:r>
              <a:rPr lang="fi-FI" dirty="0"/>
              <a:t>5) Oikeushistorian tutkijoita kiinnostaa </a:t>
            </a:r>
            <a:r>
              <a:rPr lang="fi-FI" u="sng" dirty="0"/>
              <a:t>lakimiesten ammattikunta eli </a:t>
            </a:r>
            <a:r>
              <a:rPr lang="fi-FI" u="sng" dirty="0" err="1"/>
              <a:t>lakimiesprofessio</a:t>
            </a:r>
            <a:r>
              <a:rPr lang="fi-FI" dirty="0"/>
              <a:t>. Paitsi ammattikunnan syntyhistoria, valokeilaan nousee myös se, millainen on niin kutsuttujen oikeuden ammattilaisten rooli ollut eri aikoina oikeudellisessa ja muussa yhteiskunnallisessa toiminnassa. </a:t>
            </a:r>
          </a:p>
          <a:p>
            <a:r>
              <a:rPr lang="fi-FI" dirty="0"/>
              <a:t>6) Oikeushistoriaan liittyy myös </a:t>
            </a:r>
            <a:r>
              <a:rPr lang="fi-FI" u="sng" dirty="0"/>
              <a:t>oikeuskulttuurin</a:t>
            </a:r>
            <a:r>
              <a:rPr lang="fi-FI" dirty="0"/>
              <a:t> käsite, jota usein käytetään erilaisissa merkityksissä oikeudellisia ilmiöitä eriteltäessä. Oikeuskulttuurin käsite on tärkeä, koska useissa tapauksissa erot nykyisissäkin oikeusjärjestelmissä ovat nimenomaan oikeuskulttuurisia eroja, jotka selittyvät historian kautta.</a:t>
            </a:r>
          </a:p>
        </p:txBody>
      </p:sp>
    </p:spTree>
    <p:extLst>
      <p:ext uri="{BB962C8B-B14F-4D97-AF65-F5344CB8AC3E}">
        <p14:creationId xmlns:p14="http://schemas.microsoft.com/office/powerpoint/2010/main" val="2568845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Oikeushistorian rooli</a:t>
            </a:r>
          </a:p>
        </p:txBody>
      </p:sp>
      <p:sp>
        <p:nvSpPr>
          <p:cNvPr id="3" name="Sisällön paikkamerkki 2"/>
          <p:cNvSpPr>
            <a:spLocks noGrp="1"/>
          </p:cNvSpPr>
          <p:nvPr>
            <p:ph idx="1"/>
          </p:nvPr>
        </p:nvSpPr>
        <p:spPr/>
        <p:txBody>
          <a:bodyPr>
            <a:normAutofit lnSpcReduction="10000"/>
          </a:bodyPr>
          <a:lstStyle/>
          <a:p>
            <a:pPr>
              <a:buFont typeface="Wingdings" panose="05000000000000000000" pitchFamily="2" charset="2"/>
              <a:buChar char="§"/>
            </a:pPr>
            <a:r>
              <a:rPr lang="fi-FI" dirty="0"/>
              <a:t> Onko oikeushistoria historian tutkimusta, jonka kohde ovat oikeudelliset ilmiöt vai osa oikeustiedettä? </a:t>
            </a:r>
          </a:p>
          <a:p>
            <a:pPr marL="0" indent="0">
              <a:buNone/>
            </a:pPr>
            <a:r>
              <a:rPr lang="fi-FI" dirty="0"/>
              <a:t>-&gt; Vastauksen voidaan nähdä olevan sekä että!</a:t>
            </a:r>
          </a:p>
          <a:p>
            <a:pPr>
              <a:buFont typeface="Wingdings" panose="05000000000000000000" pitchFamily="2" charset="2"/>
              <a:buChar char="§"/>
            </a:pPr>
            <a:r>
              <a:rPr lang="fi-FI" dirty="0"/>
              <a:t> Tutkimusmenetelmiltään oikeushistoria on osa historiantutkimusta, mutta se kuuluu kuitenkin myös oikeustieteisiin, koska se on kiinnostunut oikeudesta -&gt; sillä on siis viime kädessä sama tutkimuskohde kuin myös oikeusdogmatiikalla.</a:t>
            </a:r>
          </a:p>
          <a:p>
            <a:pPr>
              <a:buFont typeface="Wingdings" panose="05000000000000000000" pitchFamily="2" charset="2"/>
              <a:buChar char="§"/>
            </a:pPr>
            <a:r>
              <a:rPr lang="fi-FI" dirty="0"/>
              <a:t> Oikeushistoria on siis tieteenala, joka saa tutkimuskohteensa oikeudesta ja olennaiset metodiset välineensä historiantutkimuksesta. </a:t>
            </a:r>
          </a:p>
          <a:p>
            <a:pPr>
              <a:buFont typeface="Wingdings" panose="05000000000000000000" pitchFamily="2" charset="2"/>
              <a:buChar char="§"/>
            </a:pPr>
            <a:r>
              <a:rPr lang="fi-FI" dirty="0"/>
              <a:t> Oikeushistoriaa tarvitaan niin omana, itsenäisenä tieteellisen tutkimuksen alueenaan, jolloin oikeushistoriallinen tavoitteenasettelu on tutkimuksen keskiössä. Toisaalta sillä on oikeustieteessä suurta merkitystä myös metodisena työkaluna. Tällöin oikeushistoriaa käytetään palvelemaan tutkimuksen tavoitteenasettelua, joka ei ole luonteeltaan oikeushistoriallinen.</a:t>
            </a:r>
          </a:p>
        </p:txBody>
      </p:sp>
    </p:spTree>
    <p:extLst>
      <p:ext uri="{BB962C8B-B14F-4D97-AF65-F5344CB8AC3E}">
        <p14:creationId xmlns:p14="http://schemas.microsoft.com/office/powerpoint/2010/main" val="639857562"/>
      </p:ext>
    </p:extLst>
  </p:cSld>
  <p:clrMapOvr>
    <a:masterClrMapping/>
  </p:clrMapOvr>
</p:sld>
</file>

<file path=ppt/theme/theme1.xml><?xml version="1.0" encoding="utf-8"?>
<a:theme xmlns:a="http://schemas.openxmlformats.org/drawingml/2006/main" name="Retro">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3537</TotalTime>
  <Words>2483</Words>
  <Application>Microsoft Office PowerPoint</Application>
  <PresentationFormat>Mukautettu</PresentationFormat>
  <Paragraphs>161</Paragraphs>
  <Slides>26</Slides>
  <Notes>0</Notes>
  <HiddenSlides>0</HiddenSlides>
  <MMClips>0</MMClips>
  <ScaleCrop>false</ScaleCrop>
  <HeadingPairs>
    <vt:vector size="4" baseType="variant">
      <vt:variant>
        <vt:lpstr>Teema</vt:lpstr>
      </vt:variant>
      <vt:variant>
        <vt:i4>1</vt:i4>
      </vt:variant>
      <vt:variant>
        <vt:lpstr>Dian otsikot</vt:lpstr>
      </vt:variant>
      <vt:variant>
        <vt:i4>26</vt:i4>
      </vt:variant>
    </vt:vector>
  </HeadingPairs>
  <TitlesOfParts>
    <vt:vector size="27" baseType="lpstr">
      <vt:lpstr>Retro</vt:lpstr>
      <vt:lpstr>Oikeushistoria</vt:lpstr>
      <vt:lpstr>Opintojakson tarkoitus ja tavoitteet</vt:lpstr>
      <vt:lpstr>Kurssin sisältö</vt:lpstr>
      <vt:lpstr>Mitä on oikeushistoria?</vt:lpstr>
      <vt:lpstr> Oikeustieteellisen tutkimuksen osa-alueet ja oikeushistoria sen osana</vt:lpstr>
      <vt:lpstr>Miten oikeushistoriaa voidaan määritellä?</vt:lpstr>
      <vt:lpstr>Oikeushistoria tutkimuskohteena</vt:lpstr>
      <vt:lpstr>PowerPoint-esitys</vt:lpstr>
      <vt:lpstr>Oikeushistorian rooli</vt:lpstr>
      <vt:lpstr>Oikeushistorian perustehtävät oikeustieteellisessä tutkinnossa (Kekkonen)</vt:lpstr>
      <vt:lpstr>Oikeushistorian metodinen tehtävä</vt:lpstr>
      <vt:lpstr>Näkökulmia eri oikeuskulttuureihin </vt:lpstr>
      <vt:lpstr>Oikeusryhmien luokittelu</vt:lpstr>
      <vt:lpstr>Common law ja romaanis-germaaninen oikeus</vt:lpstr>
      <vt:lpstr>PowerPoint-esitys</vt:lpstr>
      <vt:lpstr>Common law</vt:lpstr>
      <vt:lpstr>Common law’n synty</vt:lpstr>
      <vt:lpstr>Euroopan oikeus – civil law</vt:lpstr>
      <vt:lpstr>Oikeuden perusta: Roomalainen oikeus</vt:lpstr>
      <vt:lpstr>PowerPoint-esitys</vt:lpstr>
      <vt:lpstr>PowerPoint-esitys</vt:lpstr>
      <vt:lpstr>Kohti yhteistä oikeutta</vt:lpstr>
      <vt:lpstr>Yhteinen oikeus – ius commune</vt:lpstr>
      <vt:lpstr>Oikeusperheet</vt:lpstr>
      <vt:lpstr>Pohjoismainen oikeusperhe</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Oikeushistoria</dc:title>
  <dc:creator>Heini</dc:creator>
  <cp:lastModifiedBy>Sanna Luoma</cp:lastModifiedBy>
  <cp:revision>53</cp:revision>
  <dcterms:created xsi:type="dcterms:W3CDTF">2017-02-10T07:15:29Z</dcterms:created>
  <dcterms:modified xsi:type="dcterms:W3CDTF">2017-02-13T07:32:03Z</dcterms:modified>
</cp:coreProperties>
</file>