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7" r:id="rId2"/>
    <p:sldId id="258" r:id="rId3"/>
    <p:sldId id="260" r:id="rId4"/>
    <p:sldId id="261" r:id="rId5"/>
    <p:sldId id="262" r:id="rId6"/>
    <p:sldId id="263" r:id="rId7"/>
    <p:sldId id="264" r:id="rId8"/>
    <p:sldId id="265" r:id="rId9"/>
    <p:sldId id="266" r:id="rId10"/>
    <p:sldId id="273" r:id="rId11"/>
    <p:sldId id="267" r:id="rId12"/>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112" y="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48AED996-4EA5-44BD-BC1A-F27DBD1458B1}" type="datetimeFigureOut">
              <a:rPr lang="fi-FI" smtClean="0"/>
              <a:t>14.9.2018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67D94FE-3E84-4CCF-B67C-B4DD818586A9}" type="slidenum">
              <a:rPr lang="fi-FI" smtClean="0"/>
              <a:t>‹#›</a:t>
            </a:fld>
            <a:endParaRPr lang="fi-FI"/>
          </a:p>
        </p:txBody>
      </p:sp>
    </p:spTree>
    <p:extLst>
      <p:ext uri="{BB962C8B-B14F-4D97-AF65-F5344CB8AC3E}">
        <p14:creationId xmlns:p14="http://schemas.microsoft.com/office/powerpoint/2010/main" val="1609811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48AED996-4EA5-44BD-BC1A-F27DBD1458B1}" type="datetimeFigureOut">
              <a:rPr lang="fi-FI" smtClean="0"/>
              <a:t>14.9.2018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67D94FE-3E84-4CCF-B67C-B4DD818586A9}" type="slidenum">
              <a:rPr lang="fi-FI" smtClean="0"/>
              <a:t>‹#›</a:t>
            </a:fld>
            <a:endParaRPr lang="fi-FI"/>
          </a:p>
        </p:txBody>
      </p:sp>
    </p:spTree>
    <p:extLst>
      <p:ext uri="{BB962C8B-B14F-4D97-AF65-F5344CB8AC3E}">
        <p14:creationId xmlns:p14="http://schemas.microsoft.com/office/powerpoint/2010/main" val="739645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48AED996-4EA5-44BD-BC1A-F27DBD1458B1}" type="datetimeFigureOut">
              <a:rPr lang="fi-FI" smtClean="0"/>
              <a:t>14.9.2018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67D94FE-3E84-4CCF-B67C-B4DD818586A9}" type="slidenum">
              <a:rPr lang="fi-FI" smtClean="0"/>
              <a:t>‹#›</a:t>
            </a:fld>
            <a:endParaRPr lang="fi-FI"/>
          </a:p>
        </p:txBody>
      </p:sp>
    </p:spTree>
    <p:extLst>
      <p:ext uri="{BB962C8B-B14F-4D97-AF65-F5344CB8AC3E}">
        <p14:creationId xmlns:p14="http://schemas.microsoft.com/office/powerpoint/2010/main" val="3527533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48AED996-4EA5-44BD-BC1A-F27DBD1458B1}" type="datetimeFigureOut">
              <a:rPr lang="fi-FI" smtClean="0"/>
              <a:t>14.9.2018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67D94FE-3E84-4CCF-B67C-B4DD818586A9}" type="slidenum">
              <a:rPr lang="fi-FI" smtClean="0"/>
              <a:t>‹#›</a:t>
            </a:fld>
            <a:endParaRPr lang="fi-FI"/>
          </a:p>
        </p:txBody>
      </p:sp>
    </p:spTree>
    <p:extLst>
      <p:ext uri="{BB962C8B-B14F-4D97-AF65-F5344CB8AC3E}">
        <p14:creationId xmlns:p14="http://schemas.microsoft.com/office/powerpoint/2010/main" val="2143642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48AED996-4EA5-44BD-BC1A-F27DBD1458B1}" type="datetimeFigureOut">
              <a:rPr lang="fi-FI" smtClean="0"/>
              <a:t>14.9.2018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67D94FE-3E84-4CCF-B67C-B4DD818586A9}" type="slidenum">
              <a:rPr lang="fi-FI" smtClean="0"/>
              <a:t>‹#›</a:t>
            </a:fld>
            <a:endParaRPr lang="fi-FI"/>
          </a:p>
        </p:txBody>
      </p:sp>
    </p:spTree>
    <p:extLst>
      <p:ext uri="{BB962C8B-B14F-4D97-AF65-F5344CB8AC3E}">
        <p14:creationId xmlns:p14="http://schemas.microsoft.com/office/powerpoint/2010/main" val="2454462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48AED996-4EA5-44BD-BC1A-F27DBD1458B1}" type="datetimeFigureOut">
              <a:rPr lang="fi-FI" smtClean="0"/>
              <a:t>14.9.2018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767D94FE-3E84-4CCF-B67C-B4DD818586A9}" type="slidenum">
              <a:rPr lang="fi-FI" smtClean="0"/>
              <a:t>‹#›</a:t>
            </a:fld>
            <a:endParaRPr lang="fi-FI"/>
          </a:p>
        </p:txBody>
      </p:sp>
    </p:spTree>
    <p:extLst>
      <p:ext uri="{BB962C8B-B14F-4D97-AF65-F5344CB8AC3E}">
        <p14:creationId xmlns:p14="http://schemas.microsoft.com/office/powerpoint/2010/main" val="2166418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48AED996-4EA5-44BD-BC1A-F27DBD1458B1}" type="datetimeFigureOut">
              <a:rPr lang="fi-FI" smtClean="0"/>
              <a:t>14.9.2018</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767D94FE-3E84-4CCF-B67C-B4DD818586A9}" type="slidenum">
              <a:rPr lang="fi-FI" smtClean="0"/>
              <a:t>‹#›</a:t>
            </a:fld>
            <a:endParaRPr lang="fi-FI"/>
          </a:p>
        </p:txBody>
      </p:sp>
    </p:spTree>
    <p:extLst>
      <p:ext uri="{BB962C8B-B14F-4D97-AF65-F5344CB8AC3E}">
        <p14:creationId xmlns:p14="http://schemas.microsoft.com/office/powerpoint/2010/main" val="3788920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48AED996-4EA5-44BD-BC1A-F27DBD1458B1}" type="datetimeFigureOut">
              <a:rPr lang="fi-FI" smtClean="0"/>
              <a:t>14.9.2018</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767D94FE-3E84-4CCF-B67C-B4DD818586A9}" type="slidenum">
              <a:rPr lang="fi-FI" smtClean="0"/>
              <a:t>‹#›</a:t>
            </a:fld>
            <a:endParaRPr lang="fi-FI"/>
          </a:p>
        </p:txBody>
      </p:sp>
    </p:spTree>
    <p:extLst>
      <p:ext uri="{BB962C8B-B14F-4D97-AF65-F5344CB8AC3E}">
        <p14:creationId xmlns:p14="http://schemas.microsoft.com/office/powerpoint/2010/main" val="2170343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48AED996-4EA5-44BD-BC1A-F27DBD1458B1}" type="datetimeFigureOut">
              <a:rPr lang="fi-FI" smtClean="0"/>
              <a:t>14.9.2018</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767D94FE-3E84-4CCF-B67C-B4DD818586A9}" type="slidenum">
              <a:rPr lang="fi-FI" smtClean="0"/>
              <a:t>‹#›</a:t>
            </a:fld>
            <a:endParaRPr lang="fi-FI"/>
          </a:p>
        </p:txBody>
      </p:sp>
    </p:spTree>
    <p:extLst>
      <p:ext uri="{BB962C8B-B14F-4D97-AF65-F5344CB8AC3E}">
        <p14:creationId xmlns:p14="http://schemas.microsoft.com/office/powerpoint/2010/main" val="1216484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48AED996-4EA5-44BD-BC1A-F27DBD1458B1}" type="datetimeFigureOut">
              <a:rPr lang="fi-FI" smtClean="0"/>
              <a:t>14.9.2018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767D94FE-3E84-4CCF-B67C-B4DD818586A9}" type="slidenum">
              <a:rPr lang="fi-FI" smtClean="0"/>
              <a:t>‹#›</a:t>
            </a:fld>
            <a:endParaRPr lang="fi-FI"/>
          </a:p>
        </p:txBody>
      </p:sp>
    </p:spTree>
    <p:extLst>
      <p:ext uri="{BB962C8B-B14F-4D97-AF65-F5344CB8AC3E}">
        <p14:creationId xmlns:p14="http://schemas.microsoft.com/office/powerpoint/2010/main" val="485515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48AED996-4EA5-44BD-BC1A-F27DBD1458B1}" type="datetimeFigureOut">
              <a:rPr lang="fi-FI" smtClean="0"/>
              <a:t>14.9.2018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767D94FE-3E84-4CCF-B67C-B4DD818586A9}" type="slidenum">
              <a:rPr lang="fi-FI" smtClean="0"/>
              <a:t>‹#›</a:t>
            </a:fld>
            <a:endParaRPr lang="fi-FI"/>
          </a:p>
        </p:txBody>
      </p:sp>
    </p:spTree>
    <p:extLst>
      <p:ext uri="{BB962C8B-B14F-4D97-AF65-F5344CB8AC3E}">
        <p14:creationId xmlns:p14="http://schemas.microsoft.com/office/powerpoint/2010/main" val="1331115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ED996-4EA5-44BD-BC1A-F27DBD1458B1}" type="datetimeFigureOut">
              <a:rPr lang="fi-FI" smtClean="0"/>
              <a:t>14.9.2018</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7D94FE-3E84-4CCF-B67C-B4DD818586A9}" type="slidenum">
              <a:rPr lang="fi-FI" smtClean="0"/>
              <a:t>‹#›</a:t>
            </a:fld>
            <a:endParaRPr lang="fi-FI"/>
          </a:p>
        </p:txBody>
      </p:sp>
    </p:spTree>
    <p:extLst>
      <p:ext uri="{BB962C8B-B14F-4D97-AF65-F5344CB8AC3E}">
        <p14:creationId xmlns:p14="http://schemas.microsoft.com/office/powerpoint/2010/main" val="370181780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www.finlex.fi/fi/oikeus/kko/kko/2010/20100023"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www.yrittajat.fi/yrittajan-abc/yritystoiminnan-abc/julkiset-hankinnat-316333" TargetMode="External"/><Relationship Id="rId3" Type="http://schemas.openxmlformats.org/officeDocument/2006/relationships/hyperlink" Target="https://www.finlex.fi/fi/laki/alkup/1999/19990442" TargetMode="External"/><Relationship Id="rId7" Type="http://schemas.openxmlformats.org/officeDocument/2006/relationships/hyperlink" Target="https://www.hankintailmoitukset.fi/fi/docs/kynnysarvot/" TargetMode="External"/><Relationship Id="rId2" Type="http://schemas.openxmlformats.org/officeDocument/2006/relationships/hyperlink" Target="https://www.prh.fi/fi/index.html" TargetMode="External"/><Relationship Id="rId1" Type="http://schemas.openxmlformats.org/officeDocument/2006/relationships/slideLayout" Target="../slideLayouts/slideLayout2.xml"/><Relationship Id="rId6" Type="http://schemas.openxmlformats.org/officeDocument/2006/relationships/hyperlink" Target="https://www.finlex.fi/fi/laki/ajantasa/1995/19950540" TargetMode="External"/><Relationship Id="rId5" Type="http://schemas.openxmlformats.org/officeDocument/2006/relationships/hyperlink" Target="https://www.wartsila.com/fi/sijoittajat/hallinnointi/yhtiojarjestys" TargetMode="External"/><Relationship Id="rId4" Type="http://schemas.openxmlformats.org/officeDocument/2006/relationships/hyperlink" Target="https://www.kuluttajariita.fi/fi/index/kuluttajariitalautakuntaratkaisut.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OIKEUSKELPOISUUS</a:t>
            </a:r>
            <a:endParaRPr lang="fi-FI" dirty="0"/>
          </a:p>
        </p:txBody>
      </p:sp>
      <p:sp>
        <p:nvSpPr>
          <p:cNvPr id="3" name="Sisällön paikkamerkki 2"/>
          <p:cNvSpPr>
            <a:spLocks noGrp="1"/>
          </p:cNvSpPr>
          <p:nvPr>
            <p:ph idx="1"/>
          </p:nvPr>
        </p:nvSpPr>
        <p:spPr/>
        <p:txBody>
          <a:bodyPr>
            <a:normAutofit fontScale="47500" lnSpcReduction="20000"/>
          </a:bodyPr>
          <a:lstStyle/>
          <a:p>
            <a:r>
              <a:rPr lang="fi-FI" dirty="0" smtClean="0"/>
              <a:t>Oikeudet ja velvollisuudet kuuluvat oikeussubjekteille.</a:t>
            </a:r>
          </a:p>
          <a:p>
            <a:endParaRPr lang="fi-FI" dirty="0" smtClean="0"/>
          </a:p>
          <a:p>
            <a:r>
              <a:rPr lang="fi-FI" dirty="0" smtClean="0"/>
              <a:t>Oikeussubjektien ominaisuutta omata oikeuksia ja tulla velvoitetuksi sanotaan oikeuskelpoisuudeksi</a:t>
            </a:r>
          </a:p>
          <a:p>
            <a:endParaRPr lang="fi-FI" dirty="0" smtClean="0"/>
          </a:p>
          <a:p>
            <a:r>
              <a:rPr lang="fi-FI" b="1" dirty="0" smtClean="0"/>
              <a:t>Luonnolliset henkilöt </a:t>
            </a:r>
            <a:r>
              <a:rPr lang="fi-FI" dirty="0" smtClean="0"/>
              <a:t>ovat oikeuskelpoisia syntymästä kuolemaan, tai kuolleeksi julistamiseen. Kaikki ihmiset ovat oikeussubjekteja, he ovat oikeuskelpoisia. Tällöin puhutaan luonnollisista henkilöistä. Luonnollinen henkilö ei voi luopua oikeuskelpoisuudestaan eikä rajoittaa sitä.</a:t>
            </a:r>
          </a:p>
          <a:p>
            <a:endParaRPr lang="fi-FI" dirty="0" smtClean="0"/>
          </a:p>
          <a:p>
            <a:r>
              <a:rPr lang="fi-FI" dirty="0" smtClean="0"/>
              <a:t>Oikeuskelpoisia ovat luonnollisten henkilöiden lisäksi ns. </a:t>
            </a:r>
            <a:r>
              <a:rPr lang="fi-FI" b="1" dirty="0" smtClean="0"/>
              <a:t>oikeushenkilöt. </a:t>
            </a:r>
            <a:r>
              <a:rPr lang="fi-FI" dirty="0" smtClean="0"/>
              <a:t>Oikeushenkilöiden oikeuskelpoisuus taas alkaa viralliseen rekisteriin rekisteröitymisestä ja päättyy rekisteristä poistoon. Oikeushenkilöitä ovat sellaiset yhteisöt tai omaisuusmassat, joille laki tai tapa tunnustaa oikeussubjektin ominaisuuden. Tällaisia ovat esim. yhdistys, osuuskunta, osakeyhtiö, avoin yhtiö ja kommandiittiyhtiö sekä säätiö. Oikeushenkilöiden oikeuskelpoisuus on jossakin määrin suppeampi kuin luonnollisten henkilöiden.</a:t>
            </a:r>
          </a:p>
          <a:p>
            <a:endParaRPr lang="fi-FI" dirty="0" smtClean="0"/>
          </a:p>
          <a:p>
            <a:r>
              <a:rPr lang="fi-FI" b="1" dirty="0" smtClean="0"/>
              <a:t>Eli oikeussubjekti on se, jolle voi kuulua oikeuksia tai velvollisuuksia = oikeuskelpoisia. </a:t>
            </a:r>
          </a:p>
          <a:p>
            <a:endParaRPr lang="fi-FI" b="1" dirty="0"/>
          </a:p>
          <a:p>
            <a:r>
              <a:rPr lang="fi-FI" b="1" dirty="0" smtClean="0"/>
              <a:t>Jokainen oikeus kuuluu jollekin oikeussubjektille ja jokainen velvollisuus kohdistuu johonkin oikeussubjektiin. </a:t>
            </a:r>
          </a:p>
          <a:p>
            <a:endParaRPr lang="fi-FI" dirty="0"/>
          </a:p>
          <a:p>
            <a:endParaRPr lang="fi-FI" dirty="0" smtClean="0"/>
          </a:p>
        </p:txBody>
      </p:sp>
    </p:spTree>
    <p:extLst>
      <p:ext uri="{BB962C8B-B14F-4D97-AF65-F5344CB8AC3E}">
        <p14:creationId xmlns:p14="http://schemas.microsoft.com/office/powerpoint/2010/main" val="10723682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sz="4000" dirty="0" smtClean="0">
                <a:solidFill>
                  <a:prstClr val="black"/>
                </a:solidFill>
              </a:rPr>
              <a:t>Tunnilla </a:t>
            </a:r>
            <a:r>
              <a:rPr lang="fi-FI" sz="4000" dirty="0">
                <a:solidFill>
                  <a:prstClr val="black"/>
                </a:solidFill>
              </a:rPr>
              <a:t>käyty oikeustapaus</a:t>
            </a:r>
            <a:br>
              <a:rPr lang="fi-FI" sz="4000" dirty="0">
                <a:solidFill>
                  <a:prstClr val="black"/>
                </a:solidFill>
              </a:rPr>
            </a:br>
            <a:endParaRPr lang="fi-FI" dirty="0"/>
          </a:p>
        </p:txBody>
      </p:sp>
      <p:sp>
        <p:nvSpPr>
          <p:cNvPr id="3" name="Content Placeholder 2"/>
          <p:cNvSpPr>
            <a:spLocks noGrp="1"/>
          </p:cNvSpPr>
          <p:nvPr>
            <p:ph idx="1"/>
          </p:nvPr>
        </p:nvSpPr>
        <p:spPr/>
        <p:txBody>
          <a:bodyPr/>
          <a:lstStyle/>
          <a:p>
            <a:pPr lvl="0"/>
            <a:r>
              <a:rPr lang="fi-FI" sz="3000" dirty="0">
                <a:solidFill>
                  <a:prstClr val="black"/>
                </a:solidFill>
              </a:rPr>
              <a:t>KKO 2010:23 </a:t>
            </a:r>
          </a:p>
          <a:p>
            <a:pPr lvl="1"/>
            <a:r>
              <a:rPr lang="fi-FI" sz="2600" dirty="0">
                <a:solidFill>
                  <a:prstClr val="black"/>
                </a:solidFill>
                <a:hlinkClick r:id="rId2"/>
              </a:rPr>
              <a:t>Tapaus Oy </a:t>
            </a:r>
            <a:r>
              <a:rPr lang="fi-FI" sz="2600" dirty="0" err="1">
                <a:solidFill>
                  <a:prstClr val="black"/>
                </a:solidFill>
                <a:hlinkClick r:id="rId2"/>
              </a:rPr>
              <a:t>ParkCom</a:t>
            </a:r>
            <a:r>
              <a:rPr lang="fi-FI" sz="2600" dirty="0">
                <a:solidFill>
                  <a:prstClr val="black"/>
                </a:solidFill>
                <a:hlinkClick r:id="rId2"/>
              </a:rPr>
              <a:t> Ab ja Mika S</a:t>
            </a:r>
            <a:endParaRPr lang="fi-FI" sz="2600" dirty="0">
              <a:solidFill>
                <a:prstClr val="black"/>
              </a:solidFill>
            </a:endParaRPr>
          </a:p>
          <a:p>
            <a:endParaRPr lang="fi-FI" dirty="0"/>
          </a:p>
        </p:txBody>
      </p:sp>
    </p:spTree>
    <p:extLst>
      <p:ext uri="{BB962C8B-B14F-4D97-AF65-F5344CB8AC3E}">
        <p14:creationId xmlns:p14="http://schemas.microsoft.com/office/powerpoint/2010/main" val="1850437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fontScale="90000"/>
          </a:bodyPr>
          <a:lstStyle/>
          <a:p>
            <a:r>
              <a:rPr lang="fi-FI" dirty="0"/>
              <a:t>Muita käytyjä </a:t>
            </a:r>
            <a:r>
              <a:rPr lang="fi-FI" dirty="0" smtClean="0"/>
              <a:t>linkkejä </a:t>
            </a:r>
            <a:br>
              <a:rPr lang="fi-FI" dirty="0" smtClean="0"/>
            </a:br>
            <a:r>
              <a:rPr lang="fi-FI" dirty="0" smtClean="0"/>
              <a:t>(</a:t>
            </a:r>
            <a:r>
              <a:rPr lang="fi-FI" dirty="0"/>
              <a:t>FYI </a:t>
            </a:r>
            <a:r>
              <a:rPr lang="fi-FI" dirty="0" err="1"/>
              <a:t>only</a:t>
            </a:r>
            <a:r>
              <a:rPr lang="fi-FI" dirty="0"/>
              <a:t>) </a:t>
            </a:r>
          </a:p>
        </p:txBody>
      </p:sp>
      <p:sp>
        <p:nvSpPr>
          <p:cNvPr id="3" name="Content Placeholder 2"/>
          <p:cNvSpPr>
            <a:spLocks noGrp="1"/>
          </p:cNvSpPr>
          <p:nvPr>
            <p:ph idx="1"/>
          </p:nvPr>
        </p:nvSpPr>
        <p:spPr/>
        <p:txBody>
          <a:bodyPr>
            <a:normAutofit fontScale="70000" lnSpcReduction="20000"/>
          </a:bodyPr>
          <a:lstStyle/>
          <a:p>
            <a:r>
              <a:rPr lang="fi-FI" dirty="0" smtClean="0"/>
              <a:t>Torstai 6.9.</a:t>
            </a:r>
          </a:p>
          <a:p>
            <a:pPr lvl="1"/>
            <a:r>
              <a:rPr lang="fi-FI" dirty="0"/>
              <a:t>PRH: </a:t>
            </a:r>
            <a:r>
              <a:rPr lang="fi-FI" dirty="0">
                <a:hlinkClick r:id="rId2"/>
              </a:rPr>
              <a:t>https://</a:t>
            </a:r>
            <a:r>
              <a:rPr lang="fi-FI" dirty="0" smtClean="0">
                <a:hlinkClick r:id="rId2"/>
              </a:rPr>
              <a:t>www.prh.fi/fi/index.html</a:t>
            </a:r>
            <a:r>
              <a:rPr lang="fi-FI" dirty="0" smtClean="0"/>
              <a:t> </a:t>
            </a:r>
            <a:endParaRPr lang="fi-FI" dirty="0"/>
          </a:p>
          <a:p>
            <a:pPr lvl="1"/>
            <a:r>
              <a:rPr lang="fi-FI" dirty="0"/>
              <a:t>Holhoustoimilaki: vajaavaltaiseksi julistaminen kts. 18§ </a:t>
            </a:r>
          </a:p>
          <a:p>
            <a:pPr lvl="1"/>
            <a:r>
              <a:rPr lang="fi-FI" dirty="0"/>
              <a:t> </a:t>
            </a:r>
            <a:r>
              <a:rPr lang="fi-FI" dirty="0" smtClean="0"/>
              <a:t>	</a:t>
            </a:r>
            <a:r>
              <a:rPr lang="fi-FI" dirty="0" smtClean="0">
                <a:hlinkClick r:id="rId3"/>
              </a:rPr>
              <a:t>https</a:t>
            </a:r>
            <a:r>
              <a:rPr lang="fi-FI" dirty="0">
                <a:hlinkClick r:id="rId3"/>
              </a:rPr>
              <a:t>://</a:t>
            </a:r>
            <a:r>
              <a:rPr lang="fi-FI" dirty="0" smtClean="0">
                <a:hlinkClick r:id="rId3"/>
              </a:rPr>
              <a:t>www.finlex.fi/fi/laki/alkup/1999/19990442</a:t>
            </a:r>
            <a:r>
              <a:rPr lang="fi-FI" dirty="0" smtClean="0"/>
              <a:t>  </a:t>
            </a:r>
            <a:endParaRPr lang="fi-FI" dirty="0"/>
          </a:p>
          <a:p>
            <a:pPr lvl="1"/>
            <a:r>
              <a:rPr lang="fi-FI" dirty="0"/>
              <a:t>Kuluttajariitalautakunnan ratkaisut: </a:t>
            </a:r>
            <a:r>
              <a:rPr lang="fi-FI" dirty="0">
                <a:hlinkClick r:id="rId4"/>
              </a:rPr>
              <a:t>https://</a:t>
            </a:r>
            <a:r>
              <a:rPr lang="fi-FI" dirty="0" smtClean="0">
                <a:hlinkClick r:id="rId4"/>
              </a:rPr>
              <a:t>www.kuluttajariita.fi/fi/index/kuluttajariitalautakuntaratkaisut.html</a:t>
            </a:r>
            <a:r>
              <a:rPr lang="fi-FI" dirty="0" smtClean="0"/>
              <a:t>  </a:t>
            </a:r>
            <a:endParaRPr lang="fi-FI" dirty="0"/>
          </a:p>
          <a:p>
            <a:pPr lvl="1"/>
            <a:r>
              <a:rPr lang="fi-FI" dirty="0"/>
              <a:t>Wärtsilä yhtiöjärjestys: </a:t>
            </a:r>
            <a:r>
              <a:rPr lang="fi-FI" dirty="0">
                <a:hlinkClick r:id="rId5"/>
              </a:rPr>
              <a:t>https://</a:t>
            </a:r>
            <a:r>
              <a:rPr lang="fi-FI" dirty="0" smtClean="0">
                <a:hlinkClick r:id="rId5"/>
              </a:rPr>
              <a:t>www.wartsila.com/fi/sijoittajat/hallinnointi/yhtiojarjestys</a:t>
            </a:r>
            <a:r>
              <a:rPr lang="fi-FI" dirty="0" smtClean="0"/>
              <a:t>  </a:t>
            </a:r>
            <a:endParaRPr lang="fi-FI" dirty="0"/>
          </a:p>
          <a:p>
            <a:pPr lvl="1"/>
            <a:r>
              <a:rPr lang="fi-FI" dirty="0"/>
              <a:t>Maakaari: Kiinteistön kauppa 2.luku (muotovaatimukset) </a:t>
            </a:r>
            <a:r>
              <a:rPr lang="fi-FI" dirty="0">
                <a:hlinkClick r:id="rId6"/>
              </a:rPr>
              <a:t>https://</a:t>
            </a:r>
            <a:r>
              <a:rPr lang="fi-FI" dirty="0" smtClean="0">
                <a:hlinkClick r:id="rId6"/>
              </a:rPr>
              <a:t>www.finlex.fi/fi/laki/ajantasa/1995/19950540</a:t>
            </a:r>
            <a:r>
              <a:rPr lang="fi-FI" dirty="0" smtClean="0"/>
              <a:t>  </a:t>
            </a:r>
            <a:endParaRPr lang="fi-FI" dirty="0"/>
          </a:p>
          <a:p>
            <a:pPr lvl="1"/>
            <a:r>
              <a:rPr lang="fi-FI" dirty="0"/>
              <a:t>Julkiset hankinnat: </a:t>
            </a:r>
          </a:p>
          <a:p>
            <a:pPr lvl="2"/>
            <a:r>
              <a:rPr lang="fi-FI" dirty="0"/>
              <a:t>kynnysarvot </a:t>
            </a:r>
            <a:r>
              <a:rPr lang="fi-FI" dirty="0">
                <a:hlinkClick r:id="rId7"/>
              </a:rPr>
              <a:t>https://www.hankintailmoitukset.fi/fi/docs/kynnysarvot</a:t>
            </a:r>
            <a:r>
              <a:rPr lang="fi-FI" dirty="0" smtClean="0">
                <a:hlinkClick r:id="rId7"/>
              </a:rPr>
              <a:t>/</a:t>
            </a:r>
            <a:r>
              <a:rPr lang="fi-FI" dirty="0" smtClean="0"/>
              <a:t>  </a:t>
            </a:r>
            <a:endParaRPr lang="fi-FI" dirty="0"/>
          </a:p>
          <a:p>
            <a:pPr lvl="2"/>
            <a:r>
              <a:rPr lang="fi-FI" dirty="0"/>
              <a:t>yleistä julkisista hankinnoista </a:t>
            </a:r>
            <a:r>
              <a:rPr lang="fi-FI" dirty="0">
                <a:hlinkClick r:id="rId8"/>
              </a:rPr>
              <a:t>https://</a:t>
            </a:r>
            <a:r>
              <a:rPr lang="fi-FI" dirty="0" smtClean="0">
                <a:hlinkClick r:id="rId8"/>
              </a:rPr>
              <a:t>www.yrittajat.fi/yrittajan-abc/yritystoiminnan-abc/julkiset-hankinnat-316333</a:t>
            </a:r>
            <a:r>
              <a:rPr lang="fi-FI" dirty="0" smtClean="0"/>
              <a:t>  </a:t>
            </a:r>
            <a:endParaRPr lang="fi-FI" dirty="0"/>
          </a:p>
          <a:p>
            <a:pPr lvl="1"/>
            <a:endParaRPr lang="fi-FI" dirty="0"/>
          </a:p>
        </p:txBody>
      </p:sp>
    </p:spTree>
    <p:extLst>
      <p:ext uri="{BB962C8B-B14F-4D97-AF65-F5344CB8AC3E}">
        <p14:creationId xmlns:p14="http://schemas.microsoft.com/office/powerpoint/2010/main" val="4018528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OIKEUSTOIMIKELPOISUUS</a:t>
            </a:r>
            <a:endParaRPr lang="fi-FI" dirty="0"/>
          </a:p>
        </p:txBody>
      </p:sp>
      <p:sp>
        <p:nvSpPr>
          <p:cNvPr id="3" name="Sisällön paikkamerkki 2"/>
          <p:cNvSpPr>
            <a:spLocks noGrp="1"/>
          </p:cNvSpPr>
          <p:nvPr>
            <p:ph idx="1"/>
          </p:nvPr>
        </p:nvSpPr>
        <p:spPr/>
        <p:txBody>
          <a:bodyPr>
            <a:normAutofit fontScale="47500" lnSpcReduction="20000"/>
          </a:bodyPr>
          <a:lstStyle/>
          <a:p>
            <a:r>
              <a:rPr lang="fi-FI" dirty="0" smtClean="0"/>
              <a:t>Yleensä oikeuskelpoiset henkilöt ovat myös oikeustoimikelpoisia. Oikeustoimikelpoisuudella tarkoitetaan henkilön mahdollisuuteen määrätä itse oikeuksistaan ja velvollisuuksistaan, ts. tehdä oikeustoimia. </a:t>
            </a:r>
          </a:p>
          <a:p>
            <a:endParaRPr lang="fi-FI" dirty="0"/>
          </a:p>
          <a:p>
            <a:r>
              <a:rPr lang="fi-FI" dirty="0" smtClean="0"/>
              <a:t>Luonnolliset henkilöt ovat oikeustoimikelpoisia elleivät he ole vajaavaltaisia, ts. alaikäisiä tai holhottavaksi julistettuja. Oikeushenkilöt ovat oikeustoimikelpoisia, mutta ne toimivat niitä edustavien henkilöiden välityksellä.</a:t>
            </a:r>
          </a:p>
          <a:p>
            <a:endParaRPr lang="fi-FI" dirty="0" smtClean="0"/>
          </a:p>
          <a:p>
            <a:r>
              <a:rPr lang="fi-FI" dirty="0" smtClean="0"/>
              <a:t>Eli oikeudellinen toimintakyky viittaa oikeussubjektin kykyyn ryhtyä itse toimiin, joilla on oikeudellisia vaikutuksia eli oikeustoimiin.</a:t>
            </a:r>
          </a:p>
          <a:p>
            <a:endParaRPr lang="fi-FI" dirty="0" smtClean="0"/>
          </a:p>
          <a:p>
            <a:r>
              <a:rPr lang="fi-FI" b="1" dirty="0" smtClean="0"/>
              <a:t>Oikeudellinen toimintakyky jakautuu kahteen eri ominaisuuteen: </a:t>
            </a:r>
            <a:r>
              <a:rPr lang="fi-FI" b="1" i="1" dirty="0" smtClean="0"/>
              <a:t>oikeustoimikelpoisuus</a:t>
            </a:r>
            <a:r>
              <a:rPr lang="fi-FI" b="1" dirty="0" smtClean="0"/>
              <a:t> ja </a:t>
            </a:r>
            <a:r>
              <a:rPr lang="fi-FI" b="1" i="1" dirty="0" smtClean="0"/>
              <a:t>oikeudellinen vastuunalaisuus</a:t>
            </a:r>
          </a:p>
          <a:p>
            <a:endParaRPr lang="fi-FI" dirty="0" smtClean="0"/>
          </a:p>
          <a:p>
            <a:r>
              <a:rPr lang="fi-FI" b="1" dirty="0" smtClean="0"/>
              <a:t>Oikeustoimikelpoisuus</a:t>
            </a:r>
            <a:r>
              <a:rPr lang="fi-FI" dirty="0" smtClean="0"/>
              <a:t> tarkoittaa oikeussubjektin kykyä tehdä oikeustoimia. </a:t>
            </a:r>
          </a:p>
          <a:p>
            <a:endParaRPr lang="fi-FI" dirty="0" smtClean="0"/>
          </a:p>
          <a:p>
            <a:r>
              <a:rPr lang="fi-FI" dirty="0" smtClean="0"/>
              <a:t>Luonnollinen henkilö saavuttaa oikeustoimikelpoisuuden täyttäessään 18, eli tullessaan täysi-ikäiseksi. Tämän jälkeen henkilö säilyttää oikeustoimikelpoisuutensa kuolemaansa asti, ellei häntä jostain erityisestä syystä julisteta holhottavaksi, jolloin hänelle nimitetään hänen asioitaan hoitava holhooja. </a:t>
            </a:r>
          </a:p>
          <a:p>
            <a:endParaRPr lang="fi-FI" dirty="0" smtClean="0"/>
          </a:p>
          <a:p>
            <a:endParaRPr lang="fi-FI" dirty="0"/>
          </a:p>
        </p:txBody>
      </p:sp>
    </p:spTree>
    <p:extLst>
      <p:ext uri="{BB962C8B-B14F-4D97-AF65-F5344CB8AC3E}">
        <p14:creationId xmlns:p14="http://schemas.microsoft.com/office/powerpoint/2010/main" val="27062548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…jatkuu (FYI </a:t>
            </a:r>
            <a:r>
              <a:rPr lang="fi-FI" dirty="0" err="1" smtClean="0"/>
              <a:t>only</a:t>
            </a:r>
            <a:r>
              <a:rPr lang="fi-FI" dirty="0" smtClean="0"/>
              <a:t>)</a:t>
            </a:r>
            <a:endParaRPr lang="fi-FI" dirty="0"/>
          </a:p>
        </p:txBody>
      </p:sp>
      <p:sp>
        <p:nvSpPr>
          <p:cNvPr id="3" name="Sisällön paikkamerkki 2"/>
          <p:cNvSpPr>
            <a:spLocks noGrp="1"/>
          </p:cNvSpPr>
          <p:nvPr>
            <p:ph idx="1"/>
          </p:nvPr>
        </p:nvSpPr>
        <p:spPr/>
        <p:txBody>
          <a:bodyPr>
            <a:normAutofit fontScale="47500" lnSpcReduction="20000"/>
          </a:bodyPr>
          <a:lstStyle/>
          <a:p>
            <a:r>
              <a:rPr lang="fi-FI" dirty="0" smtClean="0"/>
              <a:t>Alaikäisten asioita hoitaa heidän vanhempansa, tai erikseen nimetty holhooja</a:t>
            </a:r>
          </a:p>
          <a:p>
            <a:endParaRPr lang="fi-FI" dirty="0" smtClean="0"/>
          </a:p>
          <a:p>
            <a:r>
              <a:rPr lang="fi-FI" dirty="0" smtClean="0"/>
              <a:t>Täytettyään 15 alaikäinen saa kuitenkin rajoitetun oikeustoimikelpoisuuden, johon perustuen hän voi mm. tehdä työsopimuksen.</a:t>
            </a:r>
          </a:p>
          <a:p>
            <a:endParaRPr lang="fi-FI" dirty="0" smtClean="0"/>
          </a:p>
          <a:p>
            <a:r>
              <a:rPr lang="fi-FI" dirty="0" smtClean="0"/>
              <a:t>Henkilöä, jolla ei ole oikeustoimikelpoisuutta, kutsutaan vajaavaltaiseksi. </a:t>
            </a:r>
          </a:p>
          <a:p>
            <a:endParaRPr lang="fi-FI" dirty="0" smtClean="0"/>
          </a:p>
          <a:p>
            <a:r>
              <a:rPr lang="fi-FI" dirty="0" smtClean="0"/>
              <a:t>Vajaavaltainenkin saa tehdä eräitä tavanomaisia ja merkitykseltään vähäisiä oikeustoimia kuten pienimuotoisia ostoksia</a:t>
            </a:r>
          </a:p>
          <a:p>
            <a:r>
              <a:rPr lang="fi-FI" dirty="0" smtClean="0"/>
              <a:t>sekä määrätä siitä, mitä on omalla työllään ansainnut.</a:t>
            </a:r>
          </a:p>
          <a:p>
            <a:endParaRPr lang="fi-FI" dirty="0" smtClean="0"/>
          </a:p>
          <a:p>
            <a:r>
              <a:rPr lang="fi-FI" dirty="0" smtClean="0"/>
              <a:t>Oikeushenkilöiden osalta asia on selkeämpi. Oikeushenkilöiden oikeustoimikelpoisuus riippuu suoraan heidän oikeuskelpoisuudestaan,</a:t>
            </a:r>
          </a:p>
          <a:p>
            <a:r>
              <a:rPr lang="fi-FI" dirty="0" smtClean="0"/>
              <a:t>eli rekisteröitymisestään.</a:t>
            </a:r>
          </a:p>
          <a:p>
            <a:endParaRPr lang="fi-FI" dirty="0" smtClean="0"/>
          </a:p>
          <a:p>
            <a:r>
              <a:rPr lang="fi-FI" dirty="0" smtClean="0"/>
              <a:t>Vaikka henkilö ei olisikaan oikeustoimikelpoinen hän voi kuitenkin olla oikeudellisesti vastuunalainen. Tällä tarkoitetaan sitä, että hän voi joutua oikeudelliseen vastuuseen omista teoistaan. Henkilön oikeudellista vastuunalaisuutta koskeva kysymys tulee yleensä esille lähinnä vahingonkorvausoikeudessa.</a:t>
            </a:r>
          </a:p>
          <a:p>
            <a:endParaRPr lang="fi-FI" dirty="0"/>
          </a:p>
        </p:txBody>
      </p:sp>
    </p:spTree>
    <p:extLst>
      <p:ext uri="{BB962C8B-B14F-4D97-AF65-F5344CB8AC3E}">
        <p14:creationId xmlns:p14="http://schemas.microsoft.com/office/powerpoint/2010/main" val="28285734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500" dirty="0" smtClean="0"/>
              <a:t>…jatkuu </a:t>
            </a:r>
            <a:r>
              <a:rPr lang="fi-FI" sz="3200" dirty="0" smtClean="0"/>
              <a:t>(Oikeudellinen vastuunalaisuus)</a:t>
            </a:r>
            <a:br>
              <a:rPr lang="fi-FI" sz="3200" dirty="0" smtClean="0"/>
            </a:br>
            <a:r>
              <a:rPr lang="fi-FI" sz="3200" dirty="0" smtClean="0"/>
              <a:t>((</a:t>
            </a:r>
            <a:r>
              <a:rPr lang="fi-FI" sz="3200" dirty="0" err="1" smtClean="0"/>
              <a:t>Fyi</a:t>
            </a:r>
            <a:r>
              <a:rPr lang="fi-FI" sz="3200" dirty="0" smtClean="0"/>
              <a:t> </a:t>
            </a:r>
            <a:r>
              <a:rPr lang="fi-FI" sz="3200" dirty="0" err="1" smtClean="0"/>
              <a:t>only</a:t>
            </a:r>
            <a:r>
              <a:rPr lang="fi-FI" sz="3200" dirty="0" smtClean="0"/>
              <a:t>))</a:t>
            </a:r>
            <a:endParaRPr lang="fi-FI" sz="3200" dirty="0"/>
          </a:p>
        </p:txBody>
      </p:sp>
      <p:sp>
        <p:nvSpPr>
          <p:cNvPr id="3" name="Sisällön paikkamerkki 2"/>
          <p:cNvSpPr>
            <a:spLocks noGrp="1"/>
          </p:cNvSpPr>
          <p:nvPr>
            <p:ph idx="1"/>
          </p:nvPr>
        </p:nvSpPr>
        <p:spPr/>
        <p:txBody>
          <a:bodyPr>
            <a:normAutofit fontScale="47500" lnSpcReduction="20000"/>
          </a:bodyPr>
          <a:lstStyle/>
          <a:p>
            <a:r>
              <a:rPr lang="fi-FI" b="1" dirty="0" smtClean="0"/>
              <a:t>Oikeudellinen vastuunalaisuus </a:t>
            </a:r>
            <a:r>
              <a:rPr lang="fi-FI" dirty="0" smtClean="0"/>
              <a:t>viittaa oikeussubjektin vastuuseen tekojensa seuraamuksesta.</a:t>
            </a:r>
          </a:p>
          <a:p>
            <a:endParaRPr lang="fi-FI" dirty="0" smtClean="0"/>
          </a:p>
          <a:p>
            <a:pPr lvl="1"/>
            <a:r>
              <a:rPr lang="fi-FI" sz="3200" dirty="0" smtClean="0"/>
              <a:t>Tämä vastuu alkaa jo ennen oikeustoimikelpoisuutta. </a:t>
            </a:r>
          </a:p>
          <a:p>
            <a:pPr lvl="1"/>
            <a:endParaRPr lang="fi-FI" sz="3200" dirty="0" smtClean="0"/>
          </a:p>
          <a:p>
            <a:pPr lvl="1"/>
            <a:r>
              <a:rPr lang="fi-FI" sz="3200" dirty="0" smtClean="0"/>
              <a:t>jakaantuu </a:t>
            </a:r>
            <a:r>
              <a:rPr lang="fi-FI" sz="3200" i="1" dirty="0" smtClean="0"/>
              <a:t>siviilioikeudelliseen</a:t>
            </a:r>
            <a:r>
              <a:rPr lang="fi-FI" sz="3200" dirty="0" smtClean="0"/>
              <a:t> (vahingonkorvausvastuu) ja </a:t>
            </a:r>
            <a:r>
              <a:rPr lang="fi-FI" sz="3200" i="1" dirty="0" smtClean="0"/>
              <a:t>rikosoikeudelliseen </a:t>
            </a:r>
            <a:r>
              <a:rPr lang="fi-FI" sz="3200" dirty="0" smtClean="0"/>
              <a:t>(rikoskelpoisuus) vastuunalaisuuteen</a:t>
            </a:r>
          </a:p>
          <a:p>
            <a:endParaRPr lang="fi-FI" dirty="0" smtClean="0"/>
          </a:p>
          <a:p>
            <a:endParaRPr lang="fi-FI" dirty="0" smtClean="0"/>
          </a:p>
          <a:p>
            <a:r>
              <a:rPr lang="fi-FI" b="1" dirty="0" smtClean="0"/>
              <a:t>Vahingonkorvausvastuulle</a:t>
            </a:r>
            <a:r>
              <a:rPr lang="fi-FI" dirty="0" smtClean="0"/>
              <a:t> ei ole oikeusjärjestelmässämme määrätty alaikärajaa, vaan myös lapset voidaan velvoittaa korvaamaan aiheuttamansa vahingot.</a:t>
            </a:r>
          </a:p>
          <a:p>
            <a:endParaRPr lang="fi-FI" dirty="0" smtClean="0"/>
          </a:p>
          <a:p>
            <a:r>
              <a:rPr lang="fi-FI" b="1" dirty="0" smtClean="0"/>
              <a:t>Rikosoikeudelliselle vastuulle </a:t>
            </a:r>
            <a:r>
              <a:rPr lang="fi-FI" dirty="0" smtClean="0"/>
              <a:t>on kuitenkin määrätty 15 vuoden ikäraja, jota nuoremmille ei langeteta rangaistuksia.</a:t>
            </a:r>
          </a:p>
          <a:p>
            <a:endParaRPr lang="fi-FI" dirty="0" smtClean="0"/>
          </a:p>
          <a:p>
            <a:pPr lvl="1"/>
            <a:r>
              <a:rPr lang="fi-FI" sz="3200" dirty="0" smtClean="0"/>
              <a:t>Heihin voidaan kohdistaa sen sijaan lastensuojelullisia toimenpiteitä. </a:t>
            </a:r>
          </a:p>
          <a:p>
            <a:endParaRPr lang="fi-FI" dirty="0" smtClean="0"/>
          </a:p>
          <a:p>
            <a:r>
              <a:rPr lang="fi-FI" b="1" dirty="0" smtClean="0"/>
              <a:t>Oikeushenkilöiden vastuunalaisuus </a:t>
            </a:r>
            <a:r>
              <a:rPr lang="fi-FI" dirty="0" smtClean="0"/>
              <a:t>alkaa rekisteröitymisestä ja jatkuu purkamiseen tai eräissä tapauksissa sen ohikin. </a:t>
            </a:r>
          </a:p>
          <a:p>
            <a:endParaRPr lang="fi-FI" dirty="0" smtClean="0"/>
          </a:p>
          <a:p>
            <a:endParaRPr lang="fi-FI" dirty="0"/>
          </a:p>
        </p:txBody>
      </p:sp>
    </p:spTree>
    <p:extLst>
      <p:ext uri="{BB962C8B-B14F-4D97-AF65-F5344CB8AC3E}">
        <p14:creationId xmlns:p14="http://schemas.microsoft.com/office/powerpoint/2010/main" val="3753771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Vilpittömän mielen suoja</a:t>
            </a:r>
            <a:endParaRPr lang="fi-FI" dirty="0"/>
          </a:p>
        </p:txBody>
      </p:sp>
      <p:sp>
        <p:nvSpPr>
          <p:cNvPr id="3" name="Sisällön paikkamerkki 2"/>
          <p:cNvSpPr>
            <a:spLocks noGrp="1"/>
          </p:cNvSpPr>
          <p:nvPr>
            <p:ph idx="1"/>
          </p:nvPr>
        </p:nvSpPr>
        <p:spPr/>
        <p:txBody>
          <a:bodyPr>
            <a:normAutofit fontScale="70000" lnSpcReduction="20000"/>
          </a:bodyPr>
          <a:lstStyle/>
          <a:p>
            <a:pPr algn="just"/>
            <a:r>
              <a:rPr lang="fi-FI" dirty="0" smtClean="0"/>
              <a:t>Vilpittömän mielen (</a:t>
            </a:r>
            <a:r>
              <a:rPr lang="fi-FI" dirty="0" err="1" smtClean="0"/>
              <a:t>bona</a:t>
            </a:r>
            <a:r>
              <a:rPr lang="fi-FI" dirty="0" smtClean="0"/>
              <a:t> </a:t>
            </a:r>
            <a:r>
              <a:rPr lang="fi-FI" dirty="0" err="1" smtClean="0"/>
              <a:t>fides</a:t>
            </a:r>
            <a:r>
              <a:rPr lang="fi-FI" dirty="0" smtClean="0"/>
              <a:t>) suoja tarkoittaa sitä, että laki suojaa hyvässä uskossa eli vilpittömässä mielessä ollutta sopimusosapuolta. Henkilö toimii vilpittömässä mielessä silloin kun hän on tietämätön jostakin sopimukseen vaikuttavasta asiasta sopimusta tehdessään. Pelkkä tietämättömyys ei yksistään riitä, vaan lisäksi edellytetään, ettei henkikö voinutkaan tietää asioiden todellista tilaa omien havaintojensa ja tietämyksensä perusteella. Henkilö joka vetoaa siihen, että hän oli vilpittömässä mielessä sopimusta tehdessään, tulee näyttää toteen, että hän on ottanut asioista tarpeeksi selkoa ennen sopimuksen tekoa. Selonottovelvollisuus vaihtelee tilanteen ja olosuhteiden mukaan.</a:t>
            </a:r>
          </a:p>
          <a:p>
            <a:pPr algn="just"/>
            <a:endParaRPr lang="fi-FI" dirty="0" smtClean="0"/>
          </a:p>
          <a:p>
            <a:pPr algn="just"/>
            <a:r>
              <a:rPr lang="fi-FI" dirty="0" smtClean="0"/>
              <a:t>Henkilön katsotaan olleen vilpillisessä mielessä silloin, kun hän tiesi asiasta tai hänen olisi pitänyt tietää siitä tilannetta huolellisesti harkittuaan. </a:t>
            </a:r>
          </a:p>
          <a:p>
            <a:endParaRPr lang="fi-FI" dirty="0" smtClean="0"/>
          </a:p>
          <a:p>
            <a:endParaRPr lang="fi-FI" dirty="0"/>
          </a:p>
        </p:txBody>
      </p:sp>
    </p:spTree>
    <p:extLst>
      <p:ext uri="{BB962C8B-B14F-4D97-AF65-F5344CB8AC3E}">
        <p14:creationId xmlns:p14="http://schemas.microsoft.com/office/powerpoint/2010/main" val="40873911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600" i="1" dirty="0" smtClean="0"/>
              <a:t>Esimerkki 1</a:t>
            </a:r>
            <a:endParaRPr lang="fi-FI" sz="3600" i="1" dirty="0"/>
          </a:p>
        </p:txBody>
      </p:sp>
      <p:sp>
        <p:nvSpPr>
          <p:cNvPr id="3" name="Sisällön paikkamerkki 2"/>
          <p:cNvSpPr>
            <a:spLocks noGrp="1"/>
          </p:cNvSpPr>
          <p:nvPr>
            <p:ph idx="1"/>
          </p:nvPr>
        </p:nvSpPr>
        <p:spPr/>
        <p:txBody>
          <a:bodyPr>
            <a:normAutofit fontScale="77500" lnSpcReduction="20000"/>
          </a:bodyPr>
          <a:lstStyle/>
          <a:p>
            <a:pPr algn="just"/>
            <a:r>
              <a:rPr lang="fi-FI" dirty="0" smtClean="0"/>
              <a:t>Henkilö A lupautuu ottamaan tuttavansa B kanootin säilytykseen, koska B:llä itsellään ei ole tiloja sen säilyttämistä varten. Myöhemmin henkilö A myy hallussaan olleen kanootin ulkopuoliselle ostaja C:lle käyvästä markkinahinnasta.</a:t>
            </a:r>
          </a:p>
          <a:p>
            <a:pPr algn="just"/>
            <a:r>
              <a:rPr lang="fi-FI" dirty="0" smtClean="0"/>
              <a:t>Ostaja C on vilpittömässä mielessä, koska hänellä ei ole mitään perusteltua syytä epäillä etteikö myyjä A olisi kanootin omistaja, eikä hänellä myöskään ole mahdollisuutta asian selvittämiseen.</a:t>
            </a:r>
          </a:p>
          <a:p>
            <a:pPr algn="just"/>
            <a:r>
              <a:rPr lang="fi-FI" dirty="0" smtClean="0"/>
              <a:t>Tilanne olisi toinen, jos esimerkiksi kanootista pyydettävä kauppahinta olisi ollut huomattavasti sen todellista arvoa alhaisempi, jolloin ostajalla olisi ollut perusteltu syy epäillä myyjän rehellisyyttä ja vilpittömän mielen suoja olisi poistunut.</a:t>
            </a:r>
          </a:p>
          <a:p>
            <a:endParaRPr lang="fi-FI" dirty="0"/>
          </a:p>
        </p:txBody>
      </p:sp>
    </p:spTree>
    <p:extLst>
      <p:ext uri="{BB962C8B-B14F-4D97-AF65-F5344CB8AC3E}">
        <p14:creationId xmlns:p14="http://schemas.microsoft.com/office/powerpoint/2010/main" val="40030698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600" i="1" dirty="0"/>
              <a:t>Esimerkki</a:t>
            </a:r>
            <a:r>
              <a:rPr lang="fi-FI" dirty="0" smtClean="0"/>
              <a:t> </a:t>
            </a:r>
            <a:r>
              <a:rPr lang="fi-FI" sz="3600" i="1" dirty="0"/>
              <a:t>2</a:t>
            </a:r>
          </a:p>
        </p:txBody>
      </p:sp>
      <p:sp>
        <p:nvSpPr>
          <p:cNvPr id="3" name="Sisällön paikkamerkki 2"/>
          <p:cNvSpPr>
            <a:spLocks noGrp="1"/>
          </p:cNvSpPr>
          <p:nvPr>
            <p:ph idx="1"/>
          </p:nvPr>
        </p:nvSpPr>
        <p:spPr/>
        <p:txBody>
          <a:bodyPr>
            <a:normAutofit fontScale="85000" lnSpcReduction="20000"/>
          </a:bodyPr>
          <a:lstStyle/>
          <a:p>
            <a:pPr algn="just"/>
            <a:r>
              <a:rPr lang="fi-FI" dirty="0" smtClean="0"/>
              <a:t>Rahoitusyhtiö oli luovuttanut autoliikkeelle </a:t>
            </a:r>
            <a:r>
              <a:rPr lang="fi-FI" dirty="0" err="1" smtClean="0"/>
              <a:t>rahoitusleasing</a:t>
            </a:r>
            <a:r>
              <a:rPr lang="fi-FI" dirty="0" smtClean="0"/>
              <a:t> sopimuksella auton, joka oli rahoitusyhtiön omaisuutta ja jota ei olisi saanut luovuttaa edelleen ilman rahoitusyhtiön suostumusta. Autoliike oli kuitenkin ilman rahoitusyhtiön lupaa myynyt auton tilittämättä kauppahintaa yhtiölle.</a:t>
            </a:r>
          </a:p>
          <a:p>
            <a:pPr algn="just"/>
            <a:r>
              <a:rPr lang="fi-FI" dirty="0" smtClean="0"/>
              <a:t>Korkein oikeus katsoi, että olosuhteet huomioiden auton ostajalla ei ollut aihetta ryhtyä ottamaan selkoa auton omistusoikeudesta tai autoliikkeen oikeudesta myydä auto. Ostaja oli siten ollut vilpittömässä mielessä ja saanut auton omistukseensa, eikä hän ollut velvollinen lunastuksetta luovuttamaan sitä rahoitusyhtiölle.</a:t>
            </a:r>
          </a:p>
          <a:p>
            <a:endParaRPr lang="fi-FI" dirty="0"/>
          </a:p>
        </p:txBody>
      </p:sp>
    </p:spTree>
    <p:extLst>
      <p:ext uri="{BB962C8B-B14F-4D97-AF65-F5344CB8AC3E}">
        <p14:creationId xmlns:p14="http://schemas.microsoft.com/office/powerpoint/2010/main" val="29513649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600" i="1" dirty="0"/>
              <a:t>Esimerkki</a:t>
            </a:r>
            <a:r>
              <a:rPr lang="fi-FI" sz="3600" dirty="0" smtClean="0"/>
              <a:t> 3</a:t>
            </a:r>
            <a:endParaRPr lang="fi-FI" sz="3600" dirty="0"/>
          </a:p>
        </p:txBody>
      </p:sp>
      <p:sp>
        <p:nvSpPr>
          <p:cNvPr id="3" name="Sisällön paikkamerkki 2"/>
          <p:cNvSpPr>
            <a:spLocks noGrp="1"/>
          </p:cNvSpPr>
          <p:nvPr>
            <p:ph idx="1"/>
          </p:nvPr>
        </p:nvSpPr>
        <p:spPr/>
        <p:txBody>
          <a:bodyPr>
            <a:normAutofit fontScale="85000" lnSpcReduction="10000"/>
          </a:bodyPr>
          <a:lstStyle/>
          <a:p>
            <a:pPr algn="just"/>
            <a:r>
              <a:rPr lang="fi-FI" dirty="0" smtClean="0"/>
              <a:t>B vuokrasi A:lta auton ja myi sen väärennetyllä rekisteriotteella C:lle.</a:t>
            </a:r>
          </a:p>
          <a:p>
            <a:pPr algn="just"/>
            <a:r>
              <a:rPr lang="fi-FI" dirty="0" smtClean="0"/>
              <a:t>C joutui palauttamaan auton ilman lunastusta A:lle, sillä hän ei ollut tutkinut riittävän tarkkaan rekisteriotetta, josta hän olisi voinut havaita, ettei myytävä auto ja rekisteriote vastanneet toisiaan. Lisäksi rekisteriotteen huolellisella tarkastamisella C olisi voinut havaita rekisteriotteen väärentämiseen viittaavia jälkiä.</a:t>
            </a:r>
          </a:p>
          <a:p>
            <a:pPr algn="just"/>
            <a:r>
              <a:rPr lang="fi-FI" dirty="0" smtClean="0"/>
              <a:t>Näiden seikkojen johdosta korkein oikeus katsoi, että C ei ollut vilpittömässä mielessä kauppaa tehdessään. </a:t>
            </a:r>
            <a:endParaRPr lang="fi-FI" dirty="0"/>
          </a:p>
        </p:txBody>
      </p:sp>
    </p:spTree>
    <p:extLst>
      <p:ext uri="{BB962C8B-B14F-4D97-AF65-F5344CB8AC3E}">
        <p14:creationId xmlns:p14="http://schemas.microsoft.com/office/powerpoint/2010/main" val="37303095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600" i="1" dirty="0"/>
              <a:t>Esimerkki 4</a:t>
            </a:r>
          </a:p>
        </p:txBody>
      </p:sp>
      <p:sp>
        <p:nvSpPr>
          <p:cNvPr id="3" name="Sisällön paikkamerkki 2"/>
          <p:cNvSpPr>
            <a:spLocks noGrp="1"/>
          </p:cNvSpPr>
          <p:nvPr>
            <p:ph idx="1"/>
          </p:nvPr>
        </p:nvSpPr>
        <p:spPr/>
        <p:txBody>
          <a:bodyPr>
            <a:normAutofit fontScale="77500" lnSpcReduction="20000"/>
          </a:bodyPr>
          <a:lstStyle/>
          <a:p>
            <a:pPr algn="just"/>
            <a:r>
              <a:rPr lang="fi-FI" dirty="0" smtClean="0"/>
              <a:t>Yritys A oli erehdyksessä maksanut tilisiirrolla 100 000 euroa yritys B:n pankkitilille. Tämän jälkeen yritys B oli käyttänyt tililleen saapuneet varat samassa pankissa olevan velkansa lyhentämiseen.</a:t>
            </a:r>
          </a:p>
          <a:p>
            <a:pPr algn="just"/>
            <a:r>
              <a:rPr lang="fi-FI" dirty="0" smtClean="0"/>
              <a:t>Yritys A:n vaatimus pankin velvoittamisesta varojen palauttamiseen hylättiin, koska pankki oli maksun saadessaan ollut vilpittömässä mielessä.</a:t>
            </a:r>
          </a:p>
          <a:p>
            <a:pPr algn="just"/>
            <a:r>
              <a:rPr lang="fi-FI" dirty="0" smtClean="0"/>
              <a:t>Vilpittömän mielen suojaan on kuitenkin eräs tärkeä poikkeus. Jos esine on joutunut pois oikealta omistajaltaan varkauden, ryöstön tai kiristyksen johdosta, se on luovutettava lunastuksetta eikä vilpittömän mielen suojaa ole.</a:t>
            </a:r>
          </a:p>
          <a:p>
            <a:pPr marL="0" indent="0">
              <a:buNone/>
            </a:pPr>
            <a:r>
              <a:rPr lang="fi-FI" sz="2600" dirty="0" smtClean="0"/>
              <a:t>	</a:t>
            </a:r>
            <a:r>
              <a:rPr lang="fi-FI" sz="2600" i="1" dirty="0" smtClean="0"/>
              <a:t>(Asetus rikoslain voimaanpanemisesta 11 §).</a:t>
            </a:r>
          </a:p>
          <a:p>
            <a:endParaRPr lang="fi-FI" dirty="0"/>
          </a:p>
        </p:txBody>
      </p:sp>
    </p:spTree>
    <p:extLst>
      <p:ext uri="{BB962C8B-B14F-4D97-AF65-F5344CB8AC3E}">
        <p14:creationId xmlns:p14="http://schemas.microsoft.com/office/powerpoint/2010/main" val="36414334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Elementit">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TotalTime>
  <Words>943</Words>
  <Application>Microsoft Office PowerPoint</Application>
  <PresentationFormat>Näytössä katseltava diaesitys (4:3)</PresentationFormat>
  <Paragraphs>87</Paragraphs>
  <Slides>11</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11</vt:i4>
      </vt:variant>
    </vt:vector>
  </HeadingPairs>
  <TitlesOfParts>
    <vt:vector size="14" baseType="lpstr">
      <vt:lpstr>Arial</vt:lpstr>
      <vt:lpstr>Calibri</vt:lpstr>
      <vt:lpstr>Office-teema</vt:lpstr>
      <vt:lpstr>OIKEUSKELPOISUUS</vt:lpstr>
      <vt:lpstr>OIKEUSTOIMIKELPOISUUS</vt:lpstr>
      <vt:lpstr>…jatkuu (FYI only)</vt:lpstr>
      <vt:lpstr>…jatkuu (Oikeudellinen vastuunalaisuus) ((Fyi only))</vt:lpstr>
      <vt:lpstr>Vilpittömän mielen suoja</vt:lpstr>
      <vt:lpstr>Esimerkki 1</vt:lpstr>
      <vt:lpstr>Esimerkki 2</vt:lpstr>
      <vt:lpstr>Esimerkki 3</vt:lpstr>
      <vt:lpstr>Esimerkki 4</vt:lpstr>
      <vt:lpstr>Tunnilla käyty oikeustapaus </vt:lpstr>
      <vt:lpstr>Muita käytyjä linkkejä  (FYI only)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Niina Anttalainen</dc:creator>
  <cp:lastModifiedBy>Sanna Luoma</cp:lastModifiedBy>
  <cp:revision>16</cp:revision>
  <dcterms:created xsi:type="dcterms:W3CDTF">2018-09-06T15:29:02Z</dcterms:created>
  <dcterms:modified xsi:type="dcterms:W3CDTF">2018-09-14T11:06:08Z</dcterms:modified>
</cp:coreProperties>
</file>