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1"/>
  </p:notes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4" r:id="rId9"/>
    <p:sldId id="265" r:id="rId10"/>
    <p:sldId id="266" r:id="rId11"/>
    <p:sldId id="262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10" d="100"/>
          <a:sy n="110" d="100"/>
        </p:scale>
        <p:origin x="-912" y="-1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presProps" Target="pres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0" Type="http://schemas.openxmlformats.org/officeDocument/2006/relationships/slide" Target="slides/slide19.xml"/><Relationship Id="rId41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83B900-5204-4E1D-AA09-58C543529C7B}" type="datetimeFigureOut">
              <a:rPr lang="fi-FI" smtClean="0"/>
              <a:t>18.8.2017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322EF6C-64BD-4096-BB52-3B3BBCA6062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54045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Suora yhdysviiva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Otsikko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25" name="Alaotsikko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fi-FI" smtClean="0"/>
              <a:t>Muokkaa alaotsikon perustyyliä napsautt.</a:t>
            </a:r>
            <a:endParaRPr kumimoji="0" lang="en-US"/>
          </a:p>
        </p:txBody>
      </p:sp>
      <p:sp>
        <p:nvSpPr>
          <p:cNvPr id="31" name="Päivämäärän paikkamerkki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DB448584-8781-449C-B6F8-778A8EE4B839}" type="datetime1">
              <a:rPr lang="fi-FI" smtClean="0"/>
              <a:t>18.8.2017</a:t>
            </a:fld>
            <a:endParaRPr lang="fi-FI"/>
          </a:p>
        </p:txBody>
      </p:sp>
      <p:sp>
        <p:nvSpPr>
          <p:cNvPr id="18" name="Alatunnisteen paikkamerkki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fi-FI"/>
          </a:p>
        </p:txBody>
      </p:sp>
      <p:sp>
        <p:nvSpPr>
          <p:cNvPr id="29" name="Dian numeron paikkamerkki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23CEA6AE-B8E8-42AA-9052-3CF8FD0DC4E2}" type="slidenum">
              <a:rPr lang="fi-FI" smtClean="0"/>
              <a:t>‹#›</a:t>
            </a:fld>
            <a:endParaRPr lang="fi-FI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E8A8D17-59B3-46F0-95C2-CB487339D342}" type="datetime1">
              <a:rPr lang="fi-FI" smtClean="0"/>
              <a:t>18.8.2017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3CEA6AE-B8E8-42AA-9052-3CF8FD0DC4E2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BED4CC55-CCA9-47DB-A4DA-954FBE478DE8}" type="datetime1">
              <a:rPr lang="fi-FI" smtClean="0"/>
              <a:t>18.8.2017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23CEA6AE-B8E8-42AA-9052-3CF8FD0DC4E2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4F9223C-3135-4A5A-BE48-A2D4BEF398A6}" type="datetime1">
              <a:rPr lang="fi-FI" smtClean="0"/>
              <a:t>18.8.2017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3CEA6AE-B8E8-42AA-9052-3CF8FD0DC4E2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6BCDAE46-0A18-469C-9D37-4F47F1B0C33E}" type="datetime1">
              <a:rPr lang="fi-FI" smtClean="0"/>
              <a:t>18.8.2017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23CEA6AE-B8E8-42AA-9052-3CF8FD0DC4E2}" type="slidenum">
              <a:rPr lang="fi-FI" smtClean="0"/>
              <a:t>‹#›</a:t>
            </a:fld>
            <a:endParaRPr lang="fi-FI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D1BD8D3-3A68-4EFF-A557-58A9AA41BB38}" type="datetime1">
              <a:rPr lang="fi-FI" smtClean="0"/>
              <a:t>18.8.2017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3CEA6AE-B8E8-42AA-9052-3CF8FD0DC4E2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sp>
        <p:nvSpPr>
          <p:cNvPr id="5" name="Sisällön paikkamerkki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8D4D638-F41A-4BF9-93B6-EB3C0D92A428}" type="datetime1">
              <a:rPr lang="fi-FI" smtClean="0"/>
              <a:t>18.8.2017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3CEA6AE-B8E8-42AA-9052-3CF8FD0DC4E2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1678AD9-1ECD-427E-B4A7-13957579FD26}" type="datetime1">
              <a:rPr lang="fi-FI" smtClean="0"/>
              <a:t>18.8.2017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3CEA6AE-B8E8-42AA-9052-3CF8FD0DC4E2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5B8A0D6F-3E95-4989-9393-053FAEA6DEF8}" type="datetime1">
              <a:rPr lang="fi-FI" smtClean="0"/>
              <a:t>18.8.2017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3CEA6AE-B8E8-42AA-9052-3CF8FD0DC4E2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Tekstin paikkamerkki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B64E1F7-9D5C-4B1C-AD59-2A141C8CDB27}" type="datetime1">
              <a:rPr lang="fi-FI" smtClean="0"/>
              <a:t>18.8.2017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3CEA6AE-B8E8-42AA-9052-3CF8FD0DC4E2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tsikollinen kuva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Suorakulmio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fi-FI" smtClean="0"/>
              <a:t>Muokkaa perustyyl. napsautt.</a:t>
            </a:r>
            <a:endParaRPr kumimoji="0" lang="en-US" dirty="0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9B8FD91-90D6-4185-B565-CD03E8D16050}" type="datetime1">
              <a:rPr lang="fi-FI" smtClean="0"/>
              <a:t>18.8.2017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3CEA6AE-B8E8-42AA-9052-3CF8FD0DC4E2}" type="slidenum">
              <a:rPr lang="fi-FI" smtClean="0"/>
              <a:t>‹#›</a:t>
            </a:fld>
            <a:endParaRPr lang="fi-FI"/>
          </a:p>
        </p:txBody>
      </p:sp>
      <p:sp>
        <p:nvSpPr>
          <p:cNvPr id="10" name="Kuvan paikkamerkki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fi-FI" smtClean="0"/>
              <a:t>Lisää kuva napsauttamalla kuvaketta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uorakulmio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Otsikon paikkamerkki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1" name="Tekstin paikkamerkki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  <a:p>
            <a:pPr lvl="1" eaLnBrk="1" latinLnBrk="0" hangingPunct="1"/>
            <a:r>
              <a:rPr kumimoji="0" lang="fi-FI" smtClean="0"/>
              <a:t>toinen taso</a:t>
            </a:r>
          </a:p>
          <a:p>
            <a:pPr lvl="2" eaLnBrk="1" latinLnBrk="0" hangingPunct="1"/>
            <a:r>
              <a:rPr kumimoji="0" lang="fi-FI" smtClean="0"/>
              <a:t>kolmas taso</a:t>
            </a:r>
          </a:p>
          <a:p>
            <a:pPr lvl="3" eaLnBrk="1" latinLnBrk="0" hangingPunct="1"/>
            <a:r>
              <a:rPr kumimoji="0" lang="fi-FI" smtClean="0"/>
              <a:t>neljäs taso</a:t>
            </a:r>
          </a:p>
          <a:p>
            <a:pPr lvl="4" eaLnBrk="1" latinLnBrk="0" hangingPunct="1"/>
            <a:r>
              <a:rPr kumimoji="0" lang="fi-FI" smtClean="0"/>
              <a:t>viides taso</a:t>
            </a:r>
            <a:endParaRPr kumimoji="0" lang="en-US"/>
          </a:p>
        </p:txBody>
      </p:sp>
      <p:sp>
        <p:nvSpPr>
          <p:cNvPr id="27" name="Päivämäärän paikkamerkki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5116B7AE-1056-4EBD-A0DB-7C617E50A90D}" type="datetime1">
              <a:rPr lang="fi-FI" smtClean="0"/>
              <a:t>18.8.2017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fi-FI"/>
          </a:p>
        </p:txBody>
      </p:sp>
      <p:sp>
        <p:nvSpPr>
          <p:cNvPr id="16" name="Dian numeron paikkamerkki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23CEA6AE-B8E8-42AA-9052-3CF8FD0DC4E2}" type="slidenum">
              <a:rPr lang="fi-FI" smtClean="0"/>
              <a:t>‹#›</a:t>
            </a:fld>
            <a:endParaRPr lang="fi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/>
              <a:t>RIKOSOIKEUS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 smtClean="0"/>
              <a:t>PERUSASIAA RIKOSOIKEUDESTA</a:t>
            </a:r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EA6AE-B8E8-42AA-9052-3CF8FD0DC4E2}" type="slidenum">
              <a:rPr lang="fi-FI" smtClean="0"/>
              <a:t>1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072412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Tahallisuus-tuottamus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514350" indent="-514350">
              <a:buAutoNum type="arabicPeriod"/>
            </a:pPr>
            <a:r>
              <a:rPr lang="fi-FI" dirty="0" smtClean="0"/>
              <a:t>TAHALLISUUS</a:t>
            </a:r>
          </a:p>
          <a:p>
            <a:pPr marL="514350" indent="-514350">
              <a:buAutoNum type="arabicPeriod"/>
            </a:pPr>
            <a:r>
              <a:rPr lang="fi-FI" dirty="0" smtClean="0"/>
              <a:t>TUOTTAMUS</a:t>
            </a:r>
          </a:p>
          <a:p>
            <a:pPr marL="514350" indent="-514350">
              <a:buAutoNum type="arabicPeriod"/>
            </a:pPr>
            <a:r>
              <a:rPr lang="fi-FI" dirty="0" smtClean="0"/>
              <a:t>TAPATURMA: EI VASTUUTA</a:t>
            </a:r>
          </a:p>
          <a:p>
            <a:pPr marL="514350" indent="-514350">
              <a:buAutoNum type="arabicPeriod"/>
            </a:pPr>
            <a:endParaRPr lang="fi-FI" dirty="0"/>
          </a:p>
          <a:p>
            <a:pPr marL="0" indent="0">
              <a:buNone/>
            </a:pPr>
            <a:r>
              <a:rPr lang="fi-FI" dirty="0" smtClean="0"/>
              <a:t>TAHALLISUUTTA ON 3 ERILAISTA: TARKOITUS-, VARMUUS- JA TODENNÄKÖISYYSTAHALLISUUTTA</a:t>
            </a:r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r>
              <a:rPr lang="fi-FI" dirty="0" smtClean="0"/>
              <a:t>TUOTTAMUS = HUOLIMATTOMUUTTA</a:t>
            </a:r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r>
              <a:rPr lang="fi-FI" dirty="0" smtClean="0"/>
              <a:t>TAPATURMA = YLLÄTTÄVÄ SEIKKA, JOHON EI VOINUT VAIKUTTAA, FORCE MAJEURE YM</a:t>
            </a:r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EA6AE-B8E8-42AA-9052-3CF8FD0DC4E2}" type="slidenum">
              <a:rPr lang="fi-FI" smtClean="0"/>
              <a:t>10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695952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ENNALTA-ARVAAMATTOMUUS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i-FI" dirty="0"/>
              <a:t>Seurausta voidaan pitää yleisen elämänkokemuksen ja tekijän erityistietämyksen perusteella </a:t>
            </a:r>
            <a:r>
              <a:rPr lang="fi-FI" dirty="0" err="1" smtClean="0"/>
              <a:t>ennalta-arvattavana</a:t>
            </a:r>
            <a:endParaRPr lang="fi-FI" dirty="0" smtClean="0"/>
          </a:p>
          <a:p>
            <a:endParaRPr lang="fi-FI" dirty="0"/>
          </a:p>
          <a:p>
            <a:pPr marL="0" indent="0">
              <a:lnSpc>
                <a:spcPct val="170000"/>
              </a:lnSpc>
              <a:buNone/>
            </a:pPr>
            <a:r>
              <a:rPr lang="fr-CA" altLang="fi-FI" sz="2800" dirty="0"/>
              <a:t>Tekijän </a:t>
            </a:r>
            <a:r>
              <a:rPr lang="fr-CA" altLang="fi-FI" sz="2800" dirty="0" smtClean="0"/>
              <a:t>huolimattomuus:</a:t>
            </a:r>
            <a:endParaRPr lang="fr-CA" altLang="fi-FI" sz="2800" dirty="0"/>
          </a:p>
          <a:p>
            <a:pPr lvl="1">
              <a:lnSpc>
                <a:spcPct val="170000"/>
              </a:lnSpc>
              <a:buBlip>
                <a:blip r:embed="rId2"/>
              </a:buBlip>
            </a:pPr>
            <a:r>
              <a:rPr lang="fr-CA" altLang="fi-FI" sz="2400" dirty="0"/>
              <a:t>Tiedostettu riskinotto</a:t>
            </a:r>
          </a:p>
          <a:p>
            <a:pPr lvl="1">
              <a:lnSpc>
                <a:spcPct val="170000"/>
              </a:lnSpc>
              <a:buBlip>
                <a:blip r:embed="rId2"/>
              </a:buBlip>
            </a:pPr>
            <a:r>
              <a:rPr lang="fr-CA" altLang="fi-FI" sz="2400" dirty="0"/>
              <a:t>Tiedostamaton riskinotto</a:t>
            </a:r>
          </a:p>
          <a:p>
            <a:pPr lvl="1">
              <a:lnSpc>
                <a:spcPct val="170000"/>
              </a:lnSpc>
              <a:buBlip>
                <a:blip r:embed="rId2"/>
              </a:buBlip>
            </a:pPr>
            <a:r>
              <a:rPr lang="fr-CA" altLang="fi-FI" sz="2400" dirty="0"/>
              <a:t>Mahdollisuus (kyky ja tilaisuus) toimia toisin</a:t>
            </a:r>
          </a:p>
          <a:p>
            <a:pPr lvl="1">
              <a:lnSpc>
                <a:spcPct val="170000"/>
              </a:lnSpc>
              <a:buBlip>
                <a:blip r:embed="rId2"/>
              </a:buBlip>
            </a:pPr>
            <a:r>
              <a:rPr lang="fr-CA" altLang="fi-FI" sz="2400" dirty="0"/>
              <a:t>Törkeä huolimattomuus</a:t>
            </a:r>
            <a:endParaRPr lang="fi-FI" altLang="fi-FI" sz="2400" dirty="0"/>
          </a:p>
          <a:p>
            <a:endParaRPr lang="fi-FI" dirty="0"/>
          </a:p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EA6AE-B8E8-42AA-9052-3CF8FD0DC4E2}" type="slidenum">
              <a:rPr lang="fi-FI" smtClean="0"/>
              <a:t>11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526847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VASTUUNVAPAUS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609600" indent="-609600">
              <a:lnSpc>
                <a:spcPct val="140000"/>
              </a:lnSpc>
              <a:buBlip>
                <a:blip r:embed="rId2"/>
              </a:buBlip>
              <a:defRPr/>
            </a:pPr>
            <a:r>
              <a:rPr lang="fr-CA" sz="2200" dirty="0"/>
              <a:t>Viranomaisen voimankäyttöoikeus</a:t>
            </a:r>
          </a:p>
          <a:p>
            <a:pPr marL="990600" lvl="1" indent="-533400">
              <a:lnSpc>
                <a:spcPct val="140000"/>
              </a:lnSpc>
              <a:buBlip>
                <a:blip r:embed="rId3"/>
              </a:buBlip>
              <a:defRPr/>
            </a:pPr>
            <a:r>
              <a:rPr lang="fr-CA" sz="1800" dirty="0"/>
              <a:t>Rikoslain 4 luvun 6 § säätelee voimakeinojen puolustettavuutta</a:t>
            </a:r>
          </a:p>
          <a:p>
            <a:pPr marL="990600" lvl="1" indent="-533400">
              <a:lnSpc>
                <a:spcPct val="140000"/>
              </a:lnSpc>
              <a:buBlip>
                <a:blip r:embed="rId3"/>
              </a:buBlip>
              <a:defRPr/>
            </a:pPr>
            <a:r>
              <a:rPr lang="fr-CA" sz="1800" dirty="0"/>
              <a:t>Valtuutus voimakeinojen käyttöön tulee mm. poliisilaista ja pakkokeinolaista</a:t>
            </a:r>
          </a:p>
          <a:p>
            <a:pPr marL="609600" indent="-609600">
              <a:lnSpc>
                <a:spcPct val="140000"/>
              </a:lnSpc>
              <a:buBlip>
                <a:blip r:embed="rId4"/>
              </a:buBlip>
              <a:defRPr/>
            </a:pPr>
            <a:r>
              <a:rPr lang="fr-CA" sz="2200" dirty="0"/>
              <a:t>Jokamiehen kiinniotto‑oikeus </a:t>
            </a:r>
          </a:p>
          <a:p>
            <a:pPr marL="990600" lvl="1" indent="-533400">
              <a:lnSpc>
                <a:spcPct val="140000"/>
              </a:lnSpc>
              <a:buBlip>
                <a:blip r:embed="rId5"/>
              </a:buBlip>
              <a:defRPr/>
            </a:pPr>
            <a:r>
              <a:rPr lang="fr-CA" sz="1800" dirty="0"/>
              <a:t>Pakkokeinolain 1:1</a:t>
            </a:r>
          </a:p>
          <a:p>
            <a:pPr marL="990600" lvl="1" indent="-533400">
              <a:lnSpc>
                <a:spcPct val="140000"/>
              </a:lnSpc>
              <a:buBlip>
                <a:blip r:embed="rId5"/>
              </a:buBlip>
              <a:defRPr/>
            </a:pPr>
            <a:r>
              <a:rPr lang="fr-CA" sz="1800" dirty="0"/>
              <a:t>Verekseltään tai pakenemasta tavattu rikoksentekijä (vankeusuhkaiset tai tietyt muut lievät rikokset)</a:t>
            </a:r>
          </a:p>
          <a:p>
            <a:pPr marL="990600" lvl="1" indent="-533400">
              <a:lnSpc>
                <a:spcPct val="140000"/>
              </a:lnSpc>
              <a:buBlip>
                <a:blip r:embed="rId5"/>
              </a:buBlip>
              <a:defRPr/>
            </a:pPr>
            <a:r>
              <a:rPr lang="fr-CA" sz="1800" dirty="0"/>
              <a:t>Tarpeelliset voimakeinot, joita voidaan pitää puolustettavina (rikoksen laatu, kiinniotettavan käyttäytyminen ja tilanne)</a:t>
            </a:r>
          </a:p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EA6AE-B8E8-42AA-9052-3CF8FD0DC4E2}" type="slidenum">
              <a:rPr lang="fi-FI" smtClean="0"/>
              <a:t>12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644528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VASTUUN POISTAVAT SEIKAT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09600" indent="-609600">
              <a:lnSpc>
                <a:spcPct val="140000"/>
              </a:lnSpc>
              <a:buBlip>
                <a:blip r:embed="rId2"/>
              </a:buBlip>
              <a:defRPr/>
            </a:pPr>
            <a:r>
              <a:rPr lang="fr-CA" sz="2200" dirty="0"/>
              <a:t>Itseapu </a:t>
            </a:r>
          </a:p>
          <a:p>
            <a:pPr marL="990600" lvl="1" indent="-533400">
              <a:lnSpc>
                <a:spcPct val="140000"/>
              </a:lnSpc>
              <a:buBlip>
                <a:blip r:embed="rId3"/>
              </a:buBlip>
              <a:defRPr/>
            </a:pPr>
            <a:r>
              <a:rPr lang="fr-CA" sz="1800" dirty="0"/>
              <a:t>Pakkokeinolain 1:2a</a:t>
            </a:r>
          </a:p>
          <a:p>
            <a:pPr marL="990600" lvl="1" indent="-533400">
              <a:lnSpc>
                <a:spcPct val="140000"/>
              </a:lnSpc>
              <a:buBlip>
                <a:blip r:embed="rId3"/>
              </a:buBlip>
              <a:defRPr/>
            </a:pPr>
            <a:r>
              <a:rPr lang="fr-CA" sz="1800" dirty="0"/>
              <a:t>Rikoksen kautta menetetyn omaisuuden takaisin ottaminen </a:t>
            </a:r>
            <a:r>
              <a:rPr lang="fr-CA" sz="1800" i="1" dirty="0"/>
              <a:t>välittömästi  </a:t>
            </a:r>
            <a:r>
              <a:rPr lang="fr-CA" sz="1800" dirty="0"/>
              <a:t>rikoksen tapahduttua tai</a:t>
            </a:r>
          </a:p>
          <a:p>
            <a:pPr marL="990600" lvl="1" indent="-533400">
              <a:lnSpc>
                <a:spcPct val="140000"/>
              </a:lnSpc>
              <a:buBlip>
                <a:blip r:embed="rId3"/>
              </a:buBlip>
              <a:defRPr/>
            </a:pPr>
            <a:r>
              <a:rPr lang="fr-CA" sz="1800" dirty="0"/>
              <a:t>muutoin menetetyn tai kadotetun omaisuuden takaisin ottaminen sitä oikeudettomasti hallussaan pitävältä, eikä saatavilla riittävää ja oikea-aikaista viranomaisapua</a:t>
            </a:r>
          </a:p>
          <a:p>
            <a:pPr marL="990600" lvl="1" indent="-533400">
              <a:lnSpc>
                <a:spcPct val="140000"/>
              </a:lnSpc>
              <a:buBlip>
                <a:blip r:embed="rId3"/>
              </a:buBlip>
              <a:defRPr/>
            </a:pPr>
            <a:r>
              <a:rPr lang="fr-CA" sz="1800" dirty="0"/>
              <a:t>Tarpeelliset voimakeinot, joita voidaan pitää puolustettavina (oikeudenloukkauksen ilmeisyys sekä uhkaavan oikeudenmenetyksen suuruus ja todennäköisyys)</a:t>
            </a:r>
          </a:p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EA6AE-B8E8-42AA-9052-3CF8FD0DC4E2}" type="slidenum">
              <a:rPr lang="fi-FI" smtClean="0"/>
              <a:t>13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278193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 smtClean="0"/>
              <a:t>OIKEUTTAMIS- JA ANTEEKSIANTOPERUSTEET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lnSpc>
                <a:spcPct val="150000"/>
              </a:lnSpc>
              <a:buClr>
                <a:srgbClr val="0070C0"/>
              </a:buClr>
              <a:buSzPct val="83000"/>
              <a:buNone/>
              <a:defRPr/>
            </a:pPr>
            <a:r>
              <a:rPr lang="fi-FI" sz="3000" dirty="0"/>
              <a:t>Hätävarjeluoikeus</a:t>
            </a:r>
          </a:p>
          <a:p>
            <a:pPr lvl="1">
              <a:lnSpc>
                <a:spcPct val="150000"/>
              </a:lnSpc>
              <a:buClr>
                <a:srgbClr val="B715B7"/>
              </a:buClr>
              <a:buFont typeface="Arial" pitchFamily="34" charset="0"/>
              <a:buChar char="•"/>
              <a:defRPr/>
            </a:pPr>
            <a:r>
              <a:rPr lang="fi-FI" dirty="0"/>
              <a:t>Ei rajoitteita suojeltavissa oikeushyvissä</a:t>
            </a:r>
          </a:p>
          <a:p>
            <a:pPr lvl="1">
              <a:lnSpc>
                <a:spcPct val="150000"/>
              </a:lnSpc>
              <a:buClr>
                <a:srgbClr val="B715B7"/>
              </a:buClr>
              <a:buFont typeface="Arial" pitchFamily="34" charset="0"/>
              <a:buChar char="•"/>
              <a:defRPr/>
            </a:pPr>
            <a:r>
              <a:rPr lang="fi-FI" dirty="0"/>
              <a:t>Oikeudeton hyökkäys (myös alle 15-vuotias, syyntakeeton)</a:t>
            </a:r>
          </a:p>
          <a:p>
            <a:pPr lvl="1">
              <a:lnSpc>
                <a:spcPct val="150000"/>
              </a:lnSpc>
              <a:buClr>
                <a:srgbClr val="B715B7"/>
              </a:buClr>
              <a:buFont typeface="Arial" pitchFamily="34" charset="0"/>
              <a:buChar char="•"/>
              <a:defRPr/>
            </a:pPr>
            <a:r>
              <a:rPr lang="fi-FI" dirty="0"/>
              <a:t>Aikarajat: aloitettu tai välittömästi uhkaava hyökkäys</a:t>
            </a:r>
          </a:p>
          <a:p>
            <a:pPr lvl="1">
              <a:lnSpc>
                <a:spcPct val="150000"/>
              </a:lnSpc>
              <a:buClr>
                <a:srgbClr val="B715B7"/>
              </a:buClr>
              <a:buFont typeface="Arial" pitchFamily="34" charset="0"/>
              <a:buChar char="•"/>
              <a:defRPr/>
            </a:pPr>
            <a:r>
              <a:rPr lang="fr-CA" dirty="0"/>
              <a:t>Puolustettavuuden arviointi: hyökkäyksen laatu, voimakkuus, puolustajan ja hyökkääjän henkilö, muut olosuhteet</a:t>
            </a:r>
          </a:p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EA6AE-B8E8-42AA-9052-3CF8FD0DC4E2}" type="slidenum">
              <a:rPr lang="fi-FI" smtClean="0"/>
              <a:t>14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8418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948720"/>
          </a:xfrm>
        </p:spPr>
        <p:txBody>
          <a:bodyPr/>
          <a:lstStyle/>
          <a:p>
            <a:r>
              <a:rPr lang="fi-FI" dirty="0" smtClean="0"/>
              <a:t>HÄTÄVARJELUN LIIOITTELU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57200" y="1268760"/>
            <a:ext cx="7239000" cy="5186976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170000"/>
              </a:lnSpc>
              <a:buClr>
                <a:srgbClr val="FFC000"/>
              </a:buClr>
              <a:buFont typeface="Wingdings" pitchFamily="2" charset="2"/>
              <a:buChar char="Ø"/>
              <a:defRPr/>
            </a:pPr>
            <a:r>
              <a:rPr lang="fi-FI" sz="1900" dirty="0"/>
              <a:t>Hätävarjelun liioittelu (anteeksiantoperuste)</a:t>
            </a:r>
          </a:p>
          <a:p>
            <a:pPr lvl="1">
              <a:lnSpc>
                <a:spcPct val="170000"/>
              </a:lnSpc>
              <a:buClr>
                <a:schemeClr val="tx1">
                  <a:lumMod val="65000"/>
                  <a:lumOff val="35000"/>
                </a:schemeClr>
              </a:buClr>
              <a:defRPr/>
            </a:pPr>
            <a:r>
              <a:rPr lang="fr-CA" sz="1700" dirty="0"/>
              <a:t>Aikarajojen ylitys tai liiallinen voimankäyttö</a:t>
            </a:r>
          </a:p>
          <a:p>
            <a:pPr lvl="1">
              <a:lnSpc>
                <a:spcPct val="170000"/>
              </a:lnSpc>
              <a:buClr>
                <a:schemeClr val="tx1">
                  <a:lumMod val="65000"/>
                  <a:lumOff val="35000"/>
                </a:schemeClr>
              </a:buClr>
              <a:defRPr/>
            </a:pPr>
            <a:r>
              <a:rPr lang="fi-FI" sz="1700" dirty="0"/>
              <a:t>KKO 2004:75 (ään.)</a:t>
            </a:r>
          </a:p>
          <a:p>
            <a:pPr lvl="2">
              <a:lnSpc>
                <a:spcPct val="170000"/>
              </a:lnSpc>
              <a:defRPr/>
            </a:pPr>
            <a:r>
              <a:rPr lang="fi-FI" sz="1700" dirty="0"/>
              <a:t>Poliisimiehet A, B ja C olivat poliisikoiran kanssa ajaneet takaa miestä, joka oli määrä toimittaa psykiatriseen hoitoon. Poliisimiesten tavoitettua miehen tämä oli kääntynyt ja tullut vesuri lyöntiasentoon kohotettuna kohti poliisikoiraa ja A:ta. B oli ampunut miestä kahdesti jalkaan. Koiran kaadettua miehen tämä oli tainnuttanut koiran ja ollut sen jälkeen kohottautumassa vesurin kanssa, jolloin A oli ampunut häntä kerran. Mies oli myöhemmin kuollut A:n ampumasta luodista saamiinsa vammoihin. B tuomittiin hätävarjelun liioitteluna tehdystä pahoinpitelystä ja A hätävarjelun liioitteluna tehdystä pahoinpitelystä ja kuolemantuottamuksesta.</a:t>
            </a:r>
          </a:p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EA6AE-B8E8-42AA-9052-3CF8FD0DC4E2}" type="slidenum">
              <a:rPr lang="fi-FI" smtClean="0"/>
              <a:t>15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377848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PAKKOTILA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09600" indent="-609600">
              <a:lnSpc>
                <a:spcPct val="130000"/>
              </a:lnSpc>
              <a:buBlip>
                <a:blip r:embed="rId2"/>
              </a:buBlip>
            </a:pPr>
            <a:r>
              <a:rPr lang="fr-CA" altLang="fi-FI" sz="2000" dirty="0"/>
              <a:t>Pakkotila</a:t>
            </a:r>
          </a:p>
          <a:p>
            <a:pPr marL="990600" lvl="1" indent="-533400">
              <a:lnSpc>
                <a:spcPct val="130000"/>
              </a:lnSpc>
              <a:buBlip>
                <a:blip r:embed="rId3"/>
              </a:buBlip>
            </a:pPr>
            <a:r>
              <a:rPr lang="fr-CA" altLang="fi-FI" sz="1700" dirty="0"/>
              <a:t>Etu etua vastassa</a:t>
            </a:r>
          </a:p>
          <a:p>
            <a:pPr marL="990600" lvl="1" indent="-533400">
              <a:lnSpc>
                <a:spcPct val="130000"/>
              </a:lnSpc>
              <a:buBlip>
                <a:blip r:embed="rId3"/>
              </a:buBlip>
            </a:pPr>
            <a:r>
              <a:rPr lang="fr-CA" altLang="fi-FI" sz="1700" dirty="0"/>
              <a:t>Välitön, pakottava vaara</a:t>
            </a:r>
          </a:p>
          <a:p>
            <a:pPr marL="990600" lvl="1" indent="-533400">
              <a:lnSpc>
                <a:spcPct val="130000"/>
              </a:lnSpc>
              <a:buBlip>
                <a:blip r:embed="rId3"/>
              </a:buBlip>
            </a:pPr>
            <a:r>
              <a:rPr lang="fr-CA" altLang="fi-FI" sz="1700" dirty="0"/>
              <a:t>Kokonaisuutena arvostellen puolustettava: otettava huomioon pelastettavan edun ja teolla aiheutetun vahingon ja haitan laatu ja suuruus, vaaran alkuperä ja muut olosuhteet</a:t>
            </a:r>
          </a:p>
          <a:p>
            <a:pPr marL="990600" lvl="1" indent="-533400">
              <a:lnSpc>
                <a:spcPct val="130000"/>
              </a:lnSpc>
              <a:buBlip>
                <a:blip r:embed="rId3"/>
              </a:buBlip>
            </a:pPr>
            <a:r>
              <a:rPr lang="fr-CA" altLang="fi-FI" sz="1700" dirty="0"/>
              <a:t>Intressivertailu</a:t>
            </a:r>
          </a:p>
          <a:p>
            <a:pPr marL="609600" indent="-609600">
              <a:lnSpc>
                <a:spcPct val="130000"/>
              </a:lnSpc>
              <a:buClr>
                <a:srgbClr val="CA0223"/>
              </a:buClr>
              <a:buSzPct val="90000"/>
              <a:buFont typeface="Wingdings" pitchFamily="2" charset="2"/>
              <a:buChar char="q"/>
            </a:pPr>
            <a:r>
              <a:rPr lang="fr-CA" altLang="fi-FI" sz="2000" dirty="0"/>
              <a:t>Pakkotila anteeksiantoperusteena</a:t>
            </a:r>
          </a:p>
          <a:p>
            <a:pPr marL="990600" lvl="1" indent="-533400">
              <a:lnSpc>
                <a:spcPct val="130000"/>
              </a:lnSpc>
              <a:buClr>
                <a:schemeClr val="folHlink"/>
              </a:buClr>
              <a:buSzPct val="90000"/>
              <a:buFontTx/>
              <a:buChar char="o"/>
            </a:pPr>
            <a:r>
              <a:rPr lang="fr-CA" altLang="fi-FI" sz="1700" dirty="0"/>
              <a:t>Ei rangaistusvastuuta, vaikka ei pakkotila, kun otetaan huomioon pelastettavan edun tärkeys, tilanteen yllätyksellisyys, pakottavuus ja muut seikat</a:t>
            </a:r>
          </a:p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EA6AE-B8E8-42AA-9052-3CF8FD0DC4E2}" type="slidenum">
              <a:rPr lang="fi-FI" smtClean="0"/>
              <a:t>16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414807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SYYNTAKEISUUS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60000"/>
              </a:lnSpc>
              <a:buBlip>
                <a:blip r:embed="rId2"/>
              </a:buBlip>
              <a:defRPr/>
            </a:pPr>
            <a:r>
              <a:rPr lang="fr-CA" sz="2000" dirty="0"/>
              <a:t>Syyntakeisuus</a:t>
            </a:r>
          </a:p>
          <a:p>
            <a:pPr lvl="1">
              <a:lnSpc>
                <a:spcPct val="160000"/>
              </a:lnSpc>
              <a:buBlip>
                <a:blip r:embed="rId3"/>
              </a:buBlip>
              <a:defRPr/>
            </a:pPr>
            <a:r>
              <a:rPr lang="fr-CA" sz="1800" dirty="0"/>
              <a:t>Vastuuikäraja 15 vuotta</a:t>
            </a:r>
          </a:p>
          <a:p>
            <a:pPr lvl="1">
              <a:lnSpc>
                <a:spcPct val="160000"/>
              </a:lnSpc>
              <a:buBlip>
                <a:blip r:embed="rId3"/>
              </a:buBlip>
              <a:defRPr/>
            </a:pPr>
            <a:r>
              <a:rPr lang="fr-CA" sz="1800" dirty="0"/>
              <a:t>Mielentila: syyntakeinen (täysi ymmärrys), alentuneesti syyntakeinen (täyttä ymmärrystä vailla, jolloin rangaistusta voidaan alentaa) ja syyntakeeton (ymmärrystä vailla, jolloin ei rangaista)</a:t>
            </a:r>
          </a:p>
          <a:p>
            <a:pPr lvl="1">
              <a:lnSpc>
                <a:spcPct val="160000"/>
              </a:lnSpc>
              <a:buBlip>
                <a:blip r:embed="rId3"/>
              </a:buBlip>
              <a:defRPr/>
            </a:pPr>
            <a:r>
              <a:rPr lang="fr-CA" sz="1800" dirty="0"/>
              <a:t>Itseaiheutetut tajunnan häiriöt: päihtymys ei yleensä vaikuta rikosoikeudelliseen syyntakeisuusarvioon (ellei siihen ole erityisen painavia syitä)</a:t>
            </a:r>
          </a:p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EA6AE-B8E8-42AA-9052-3CF8FD0DC4E2}" type="slidenum">
              <a:rPr lang="fi-FI" smtClean="0"/>
              <a:t>17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683336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OSALLISUUSOPPI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YRITYS</a:t>
            </a:r>
          </a:p>
          <a:p>
            <a:r>
              <a:rPr lang="fi-FI" dirty="0" smtClean="0"/>
              <a:t>TÄYTETTY TEKO</a:t>
            </a:r>
          </a:p>
          <a:p>
            <a:pPr marL="0" indent="0">
              <a:buNone/>
            </a:pPr>
            <a:endParaRPr lang="fi-FI" dirty="0" smtClean="0"/>
          </a:p>
          <a:p>
            <a:r>
              <a:rPr lang="fi-FI" dirty="0" smtClean="0"/>
              <a:t>AVUNANTO</a:t>
            </a:r>
          </a:p>
          <a:p>
            <a:r>
              <a:rPr lang="fi-FI" dirty="0" smtClean="0"/>
              <a:t>TEKIJÄKUMPPANUUS</a:t>
            </a:r>
          </a:p>
          <a:p>
            <a:r>
              <a:rPr lang="fi-FI" dirty="0" smtClean="0"/>
              <a:t>YLLYTYS</a:t>
            </a:r>
          </a:p>
          <a:p>
            <a:r>
              <a:rPr lang="fi-FI" dirty="0" smtClean="0"/>
              <a:t>VÄLILLINEN TEKIJÄ</a:t>
            </a:r>
          </a:p>
          <a:p>
            <a:endParaRPr lang="fi-FI" dirty="0"/>
          </a:p>
          <a:p>
            <a:r>
              <a:rPr lang="fi-FI" dirty="0" smtClean="0"/>
              <a:t>KOSKEE KAIKKIA RIKOKSIA</a:t>
            </a:r>
          </a:p>
          <a:p>
            <a:endParaRPr lang="fi-FI" dirty="0" smtClean="0"/>
          </a:p>
          <a:p>
            <a:endParaRPr lang="fi-FI" dirty="0" smtClean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EA6AE-B8E8-42AA-9052-3CF8FD0DC4E2}" type="slidenum">
              <a:rPr lang="fi-FI" smtClean="0"/>
              <a:t>18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02365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RIKOKSEN YRITYS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  <a:buBlip>
                <a:blip r:embed="rId2"/>
              </a:buBlip>
              <a:defRPr/>
            </a:pPr>
            <a:r>
              <a:rPr lang="fr-CA" sz="2400" dirty="0"/>
              <a:t>Rangaistava vain tahallisissa rikoksissa ja vain, jos laissa on nimenomaisesti ao. tunnusmerkistössä rangaistavaksi säädetty</a:t>
            </a:r>
          </a:p>
          <a:p>
            <a:pPr>
              <a:lnSpc>
                <a:spcPct val="150000"/>
              </a:lnSpc>
              <a:buBlip>
                <a:blip r:embed="rId2"/>
              </a:buBlip>
              <a:defRPr/>
            </a:pPr>
            <a:r>
              <a:rPr lang="fr-CA" sz="2400" dirty="0"/>
              <a:t>Täytäntöönpanotoimen aloittaminen</a:t>
            </a:r>
          </a:p>
          <a:p>
            <a:pPr>
              <a:lnSpc>
                <a:spcPct val="150000"/>
              </a:lnSpc>
              <a:buBlip>
                <a:blip r:embed="rId2"/>
              </a:buBlip>
              <a:defRPr/>
            </a:pPr>
            <a:r>
              <a:rPr lang="fr-CA" sz="2400" dirty="0" smtClean="0"/>
              <a:t>Vaara </a:t>
            </a:r>
            <a:r>
              <a:rPr lang="fr-CA" sz="2400" dirty="0"/>
              <a:t>rikoksen </a:t>
            </a:r>
            <a:r>
              <a:rPr lang="fr-CA" sz="2400" dirty="0" smtClean="0"/>
              <a:t>täyttymisestä</a:t>
            </a:r>
          </a:p>
          <a:p>
            <a:pPr>
              <a:lnSpc>
                <a:spcPct val="150000"/>
              </a:lnSpc>
              <a:buBlip>
                <a:blip r:embed="rId2"/>
              </a:buBlip>
              <a:defRPr/>
            </a:pPr>
            <a:endParaRPr lang="fr-CA" sz="2400" dirty="0"/>
          </a:p>
          <a:p>
            <a:pPr>
              <a:lnSpc>
                <a:spcPct val="150000"/>
              </a:lnSpc>
              <a:buBlip>
                <a:blip r:embed="rId2"/>
              </a:buBlip>
              <a:defRPr/>
            </a:pPr>
            <a:r>
              <a:rPr lang="fr-CA" sz="2400" dirty="0" smtClean="0"/>
              <a:t>KELVOTON YRITYS = TEKOA EI OLISI VOITU SIEDÄ LOPPUUN</a:t>
            </a:r>
            <a:endParaRPr lang="fr-CA" sz="2400" dirty="0"/>
          </a:p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EA6AE-B8E8-42AA-9052-3CF8FD0DC4E2}" type="slidenum">
              <a:rPr lang="fi-FI" smtClean="0"/>
              <a:t>19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959323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7239000" cy="792088"/>
          </a:xfrm>
        </p:spPr>
        <p:txBody>
          <a:bodyPr/>
          <a:lstStyle/>
          <a:p>
            <a:r>
              <a:rPr lang="fi-FI" dirty="0" smtClean="0"/>
              <a:t>RIKOSPROSESSIN VAIHEET: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dirty="0"/>
              <a:t>Rikosprosessin vaiheet</a:t>
            </a:r>
            <a:r>
              <a:rPr lang="fi-FI" dirty="0" smtClean="0"/>
              <a:t>:</a:t>
            </a:r>
            <a:endParaRPr lang="fi-FI" dirty="0"/>
          </a:p>
          <a:p>
            <a:r>
              <a:rPr lang="fi-FI" dirty="0" smtClean="0"/>
              <a:t>Esitutkinta</a:t>
            </a:r>
            <a:endParaRPr lang="fi-FI" dirty="0"/>
          </a:p>
          <a:p>
            <a:r>
              <a:rPr lang="fi-FI" dirty="0" smtClean="0"/>
              <a:t>Syyteharkinta</a:t>
            </a:r>
            <a:endParaRPr lang="fi-FI" dirty="0"/>
          </a:p>
          <a:p>
            <a:r>
              <a:rPr lang="fi-FI" dirty="0"/>
              <a:t>Oikeudenkäynti 1. </a:t>
            </a:r>
            <a:r>
              <a:rPr lang="fi-FI" dirty="0" smtClean="0"/>
              <a:t>asteessa</a:t>
            </a:r>
            <a:endParaRPr lang="fi-FI" dirty="0"/>
          </a:p>
          <a:p>
            <a:r>
              <a:rPr lang="fi-FI" dirty="0"/>
              <a:t>Oikeudenkäynti </a:t>
            </a:r>
            <a:r>
              <a:rPr lang="fi-FI" dirty="0" smtClean="0"/>
              <a:t>muutoksenhakuasteessa</a:t>
            </a:r>
            <a:endParaRPr lang="fi-FI" dirty="0"/>
          </a:p>
          <a:p>
            <a:r>
              <a:rPr lang="fi-FI" dirty="0"/>
              <a:t>Rangaistusten ja seuraamusten täytäntöönpano</a:t>
            </a:r>
          </a:p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EA6AE-B8E8-42AA-9052-3CF8FD0DC4E2}" type="slidenum">
              <a:rPr lang="fi-FI" smtClean="0"/>
              <a:t>2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869415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609600" indent="-609600">
              <a:lnSpc>
                <a:spcPct val="150000"/>
              </a:lnSpc>
              <a:buSzPct val="80000"/>
              <a:buFont typeface="Wingdings" pitchFamily="2" charset="2"/>
              <a:buBlip>
                <a:blip r:embed="rId2"/>
              </a:buBlip>
              <a:defRPr/>
            </a:pPr>
            <a:r>
              <a:rPr lang="fi-FI" sz="2800" dirty="0"/>
              <a:t>Yrityksestä ei rangaista, jos tekijä on vapaaehtoisesti luopunut rikoksen täyttämisestä (</a:t>
            </a:r>
            <a:r>
              <a:rPr lang="fi-FI" sz="2800" i="1" dirty="0"/>
              <a:t>yrityksestä luopuminen</a:t>
            </a:r>
            <a:r>
              <a:rPr lang="fi-FI" sz="2800" dirty="0"/>
              <a:t>) tai </a:t>
            </a:r>
          </a:p>
          <a:p>
            <a:pPr marL="609600" indent="-609600">
              <a:lnSpc>
                <a:spcPct val="150000"/>
              </a:lnSpc>
              <a:buSzPct val="80000"/>
              <a:buFont typeface="Wingdings" pitchFamily="2" charset="2"/>
              <a:buBlip>
                <a:blip r:embed="rId2"/>
              </a:buBlip>
              <a:defRPr/>
            </a:pPr>
            <a:r>
              <a:rPr lang="fi-FI" sz="2800" dirty="0"/>
              <a:t>tekijä on muuten estänyt tunnusmerkistössä tarkoitetun seurauksen syntyminen (</a:t>
            </a:r>
            <a:r>
              <a:rPr lang="fi-FI" sz="2800" i="1" dirty="0"/>
              <a:t>tehokas katuminen</a:t>
            </a:r>
            <a:r>
              <a:rPr lang="fi-FI" sz="2800" dirty="0"/>
              <a:t>)</a:t>
            </a:r>
          </a:p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EA6AE-B8E8-42AA-9052-3CF8FD0DC4E2}" type="slidenum">
              <a:rPr lang="fi-FI" smtClean="0"/>
              <a:t>20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999897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OSALLISUUS: TEKIJÄKUMPPANI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  <a:buClr>
                <a:srgbClr val="C00000"/>
              </a:buClr>
              <a:buFont typeface="Wingdings" pitchFamily="2" charset="2"/>
              <a:buChar char="§"/>
            </a:pPr>
            <a:r>
              <a:rPr lang="fi-FI" altLang="fi-FI" sz="2800" dirty="0"/>
              <a:t>Rikoskumppanuus</a:t>
            </a:r>
          </a:p>
          <a:p>
            <a:pPr lvl="1">
              <a:lnSpc>
                <a:spcPct val="150000"/>
              </a:lnSpc>
            </a:pPr>
            <a:r>
              <a:rPr lang="fi-FI" altLang="fi-FI" sz="2000" dirty="0">
                <a:solidFill>
                  <a:schemeClr val="tx1"/>
                </a:solidFill>
              </a:rPr>
              <a:t>Yhteisymmärrys</a:t>
            </a:r>
          </a:p>
          <a:p>
            <a:pPr lvl="1">
              <a:lnSpc>
                <a:spcPct val="150000"/>
              </a:lnSpc>
            </a:pPr>
            <a:r>
              <a:rPr lang="fi-FI" altLang="fi-FI" sz="2000" dirty="0">
                <a:solidFill>
                  <a:schemeClr val="tx1"/>
                </a:solidFill>
              </a:rPr>
              <a:t>Henkilö suorittaa rikoksen täytäntöönpanotoimen, osallistuu täytäntöönpanotoimeen tai ainakin hänen kokonaispanoksensa rikossuunnitelman toteuttamisessa on riittävän suuri</a:t>
            </a:r>
          </a:p>
          <a:p>
            <a:pPr marL="1098550" lvl="2" indent="-457200">
              <a:lnSpc>
                <a:spcPct val="150000"/>
              </a:lnSpc>
              <a:buFont typeface="Century Schoolbook" pitchFamily="18" charset="0"/>
              <a:buAutoNum type="arabicParenR"/>
            </a:pPr>
            <a:r>
              <a:rPr lang="fi-FI" altLang="fi-FI" dirty="0"/>
              <a:t>työnjaon mukainen osuus olennainen</a:t>
            </a:r>
          </a:p>
          <a:p>
            <a:pPr marL="1098550" lvl="2" indent="-457200">
              <a:lnSpc>
                <a:spcPct val="150000"/>
              </a:lnSpc>
              <a:buFont typeface="Century Schoolbook" pitchFamily="18" charset="0"/>
              <a:buAutoNum type="arabicParenR"/>
            </a:pPr>
            <a:r>
              <a:rPr lang="fi-FI" altLang="fi-FI" dirty="0"/>
              <a:t>osuuden täyttämistä pidettävä kokonaisuuden kannalta merkityksellisenä</a:t>
            </a:r>
            <a:endParaRPr lang="fi-FI" altLang="fi-FI" sz="2400" dirty="0"/>
          </a:p>
          <a:p>
            <a:pPr marL="0" indent="0">
              <a:buNone/>
            </a:pPr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EA6AE-B8E8-42AA-9052-3CF8FD0DC4E2}" type="slidenum">
              <a:rPr lang="fi-FI" smtClean="0"/>
              <a:t>21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391736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VÄLILLINEN TEKIJÄ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  <a:buClr>
                <a:schemeClr val="tx2">
                  <a:lumMod val="75000"/>
                </a:schemeClr>
              </a:buClr>
              <a:buFont typeface="Wingdings" pitchFamily="2" charset="2"/>
              <a:buChar char="v"/>
              <a:defRPr/>
            </a:pPr>
            <a:r>
              <a:rPr lang="fi-FI" i="1" dirty="0"/>
              <a:t>Välillinen</a:t>
            </a:r>
            <a:r>
              <a:rPr lang="fi-FI" dirty="0"/>
              <a:t> tekijä käyttää </a:t>
            </a:r>
            <a:r>
              <a:rPr lang="fi-FI" i="1" dirty="0"/>
              <a:t>välitöntä</a:t>
            </a:r>
            <a:r>
              <a:rPr lang="fi-FI" dirty="0"/>
              <a:t> tekijää tahallisen rikoksen tekemiseen</a:t>
            </a:r>
          </a:p>
          <a:p>
            <a:pPr>
              <a:lnSpc>
                <a:spcPct val="150000"/>
              </a:lnSpc>
              <a:buClr>
                <a:schemeClr val="tx2">
                  <a:lumMod val="75000"/>
                </a:schemeClr>
              </a:buClr>
              <a:buFont typeface="Wingdings" pitchFamily="2" charset="2"/>
              <a:buChar char="v"/>
              <a:defRPr/>
            </a:pPr>
            <a:r>
              <a:rPr lang="fi-FI" dirty="0"/>
              <a:t>Välitön tekijä on syyntakeeton, ei toimi tahallaan tai soveltuu muun vastuusta vapauttava peruste </a:t>
            </a:r>
          </a:p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EA6AE-B8E8-42AA-9052-3CF8FD0DC4E2}" type="slidenum">
              <a:rPr lang="fi-FI" smtClean="0"/>
              <a:t>22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480027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YLLYTYS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lnSpc>
                <a:spcPct val="150000"/>
              </a:lnSpc>
              <a:buClr>
                <a:schemeClr val="accent4">
                  <a:lumMod val="65000"/>
                  <a:lumOff val="35000"/>
                </a:schemeClr>
              </a:buClr>
              <a:buFont typeface="Wingdings" pitchFamily="2" charset="2"/>
              <a:buChar char="§"/>
              <a:defRPr/>
            </a:pPr>
            <a:r>
              <a:rPr lang="fi-FI" sz="2000" dirty="0"/>
              <a:t>Rikoksentekopäätöksen aikaansaaminen (</a:t>
            </a:r>
            <a:r>
              <a:rPr lang="fi-FI" sz="2000" i="1" dirty="0"/>
              <a:t>psyykkinen vaikuttaminen</a:t>
            </a:r>
            <a:r>
              <a:rPr lang="fi-FI" sz="2000" dirty="0"/>
              <a:t>)</a:t>
            </a:r>
          </a:p>
          <a:p>
            <a:pPr>
              <a:lnSpc>
                <a:spcPct val="150000"/>
              </a:lnSpc>
              <a:buClr>
                <a:schemeClr val="accent4">
                  <a:lumMod val="65000"/>
                  <a:lumOff val="35000"/>
                </a:schemeClr>
              </a:buClr>
              <a:buFont typeface="Wingdings" pitchFamily="2" charset="2"/>
              <a:buChar char="§"/>
              <a:defRPr/>
            </a:pPr>
            <a:r>
              <a:rPr lang="fi-FI" sz="2000" dirty="0"/>
              <a:t>Yllyttäjän toiminnan täytyy muodostaa päätekijän toiminnalle sellaisen syyn, jota ilman pääteko olisi jäänyt tekemättä</a:t>
            </a:r>
          </a:p>
          <a:p>
            <a:pPr lvl="1">
              <a:lnSpc>
                <a:spcPct val="150000"/>
              </a:lnSpc>
              <a:defRPr/>
            </a:pPr>
            <a:r>
              <a:rPr lang="fi-FI" sz="1800" dirty="0" smtClean="0">
                <a:solidFill>
                  <a:schemeClr val="tx1"/>
                </a:solidFill>
              </a:rPr>
              <a:t>Yllyttäjä </a:t>
            </a:r>
            <a:r>
              <a:rPr lang="fi-FI" sz="1800" dirty="0">
                <a:solidFill>
                  <a:schemeClr val="tx1"/>
                </a:solidFill>
              </a:rPr>
              <a:t>vastaa vain siitä, mihin saakka tekijän menettely ulottuu tai vain siihen saakka, mihin yllättäjän tahallisuus </a:t>
            </a:r>
            <a:r>
              <a:rPr lang="fi-FI" sz="1800" dirty="0" smtClean="0">
                <a:solidFill>
                  <a:schemeClr val="tx1"/>
                </a:solidFill>
              </a:rPr>
              <a:t>ulottuu</a:t>
            </a:r>
            <a:endParaRPr lang="fi-FI" sz="1800" dirty="0">
              <a:solidFill>
                <a:schemeClr val="tx1"/>
              </a:solidFill>
            </a:endParaRPr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EA6AE-B8E8-42AA-9052-3CF8FD0DC4E2}" type="slidenum">
              <a:rPr lang="fi-FI" smtClean="0"/>
              <a:t>23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514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AVUNANTO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lnSpc>
                <a:spcPts val="3700"/>
              </a:lnSpc>
              <a:buClr>
                <a:srgbClr val="0EBE55"/>
              </a:buClr>
              <a:buSzPct val="83000"/>
              <a:buNone/>
            </a:pPr>
            <a:r>
              <a:rPr lang="fi-FI" altLang="fi-FI" sz="2400" dirty="0" smtClean="0"/>
              <a:t>- Periaatteessa </a:t>
            </a:r>
            <a:r>
              <a:rPr lang="fi-FI" altLang="fi-FI" sz="2400" dirty="0"/>
              <a:t>mitkä tahansa teot käyvät avunantotoimeksi</a:t>
            </a:r>
          </a:p>
          <a:p>
            <a:pPr marL="0" indent="0">
              <a:lnSpc>
                <a:spcPts val="3700"/>
              </a:lnSpc>
              <a:buClr>
                <a:srgbClr val="0EBE55"/>
              </a:buClr>
              <a:buSzPct val="83000"/>
              <a:buNone/>
            </a:pPr>
            <a:r>
              <a:rPr lang="fi-FI" altLang="fi-FI" sz="2400" dirty="0" smtClean="0"/>
              <a:t>- Aikaperspektiivi</a:t>
            </a:r>
            <a:r>
              <a:rPr lang="fi-FI" altLang="fi-FI" sz="2400" dirty="0"/>
              <a:t>: ennen rikosta tai rikoksen aikana</a:t>
            </a:r>
          </a:p>
          <a:p>
            <a:pPr marL="0" indent="0">
              <a:lnSpc>
                <a:spcPts val="3700"/>
              </a:lnSpc>
              <a:buClr>
                <a:srgbClr val="0EBE55"/>
              </a:buClr>
              <a:buSzPct val="83000"/>
              <a:buNone/>
            </a:pPr>
            <a:r>
              <a:rPr lang="fi-FI" altLang="fi-FI" sz="2400" dirty="0" smtClean="0"/>
              <a:t>- Syy-yhteysvaatimus</a:t>
            </a:r>
            <a:r>
              <a:rPr lang="fi-FI" altLang="fi-FI" sz="2400" dirty="0"/>
              <a:t>: </a:t>
            </a:r>
          </a:p>
          <a:p>
            <a:pPr lvl="1">
              <a:lnSpc>
                <a:spcPts val="3700"/>
              </a:lnSpc>
              <a:buClr>
                <a:srgbClr val="00B0F0"/>
              </a:buClr>
              <a:buFont typeface="Wingdings" pitchFamily="2" charset="2"/>
              <a:buChar char="§"/>
            </a:pPr>
            <a:r>
              <a:rPr lang="fi-FI" altLang="fi-FI" sz="2000" dirty="0">
                <a:solidFill>
                  <a:schemeClr val="tx1"/>
                </a:solidFill>
              </a:rPr>
              <a:t>Avunantotoimi on lisännyt, edistänyt tai helpottanut rikoksen tekemisen mahdollisuutta</a:t>
            </a:r>
          </a:p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EA6AE-B8E8-42AA-9052-3CF8FD0DC4E2}" type="slidenum">
              <a:rPr lang="fi-FI" smtClean="0"/>
              <a:t>24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947539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AVUNANTO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  <a:defRPr/>
            </a:pPr>
            <a:r>
              <a:rPr lang="fi-FI" dirty="0"/>
              <a:t>Tahallisuus</a:t>
            </a:r>
          </a:p>
          <a:p>
            <a:pPr lvl="1">
              <a:lnSpc>
                <a:spcPct val="150000"/>
              </a:lnSpc>
              <a:defRPr/>
            </a:pPr>
            <a:r>
              <a:rPr lang="fi-FI" dirty="0"/>
              <a:t>Oma teko</a:t>
            </a:r>
          </a:p>
          <a:p>
            <a:pPr lvl="1">
              <a:lnSpc>
                <a:spcPct val="150000"/>
              </a:lnSpc>
              <a:defRPr/>
            </a:pPr>
            <a:r>
              <a:rPr lang="fi-FI" dirty="0"/>
              <a:t>Oman teon merkitys rikoksen toteuttamiselle</a:t>
            </a:r>
          </a:p>
          <a:p>
            <a:pPr lvl="2">
              <a:lnSpc>
                <a:spcPct val="150000"/>
              </a:lnSpc>
              <a:defRPr/>
            </a:pPr>
            <a:r>
              <a:rPr lang="fi-FI" sz="2100" dirty="0"/>
              <a:t> Avunantajan on ymmärrettävä, että hänen tekonsa </a:t>
            </a:r>
            <a:r>
              <a:rPr lang="fi-FI" sz="2100" i="1" dirty="0"/>
              <a:t>merkittävällä tavalla lisää rikoksen täyttymisen todennäköisyyttä</a:t>
            </a:r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EA6AE-B8E8-42AA-9052-3CF8FD0DC4E2}" type="slidenum">
              <a:rPr lang="fi-FI" smtClean="0"/>
              <a:t>25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218866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RANGAISTUKSET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RANGAISTUSLAJIT</a:t>
            </a:r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r>
              <a:rPr lang="fi-FI" dirty="0" smtClean="0"/>
              <a:t>SAKKO</a:t>
            </a:r>
          </a:p>
          <a:p>
            <a:pPr marL="0" indent="0">
              <a:buNone/>
            </a:pPr>
            <a:r>
              <a:rPr lang="fi-FI" dirty="0" smtClean="0"/>
              <a:t>YHDYSKUNTAPALVELU</a:t>
            </a:r>
          </a:p>
          <a:p>
            <a:pPr marL="0" indent="0">
              <a:buNone/>
            </a:pPr>
            <a:r>
              <a:rPr lang="fi-FI" dirty="0" smtClean="0"/>
              <a:t>VALVONTARANGAISTUS</a:t>
            </a:r>
          </a:p>
          <a:p>
            <a:pPr marL="0" indent="0">
              <a:buNone/>
            </a:pPr>
            <a:r>
              <a:rPr lang="fi-FI" dirty="0" smtClean="0"/>
              <a:t>EHDOLLINEN VANKEUS</a:t>
            </a:r>
          </a:p>
          <a:p>
            <a:pPr marL="0" indent="0">
              <a:buNone/>
            </a:pPr>
            <a:r>
              <a:rPr lang="fi-FI" dirty="0" smtClean="0"/>
              <a:t>EHDOTON VANKEUS</a:t>
            </a:r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r>
              <a:rPr lang="fi-FI" dirty="0" smtClean="0"/>
              <a:t>+ NUORISORANGAISTUS</a:t>
            </a:r>
          </a:p>
          <a:p>
            <a:pPr marL="0" indent="0">
              <a:buNone/>
            </a:pPr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EA6AE-B8E8-42AA-9052-3CF8FD0DC4E2}" type="slidenum">
              <a:rPr lang="fi-FI" smtClean="0"/>
              <a:t>26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74669639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b="1" dirty="0" smtClean="0"/>
              <a:t>Sakko </a:t>
            </a:r>
            <a:r>
              <a:rPr lang="fi-FI" b="1" dirty="0"/>
              <a:t>(RL 2a:1): 1–120 päiväsakkoa, </a:t>
            </a:r>
            <a:endParaRPr lang="fi-FI" b="1" dirty="0" smtClean="0"/>
          </a:p>
          <a:p>
            <a:r>
              <a:rPr lang="fi-FI" b="1" dirty="0" smtClean="0"/>
              <a:t>Yhteinen </a:t>
            </a:r>
            <a:r>
              <a:rPr lang="fi-FI" b="1" dirty="0"/>
              <a:t>sakkorangaistus (RL 7:3): </a:t>
            </a:r>
            <a:r>
              <a:rPr lang="fi-FI" b="1" dirty="0" err="1"/>
              <a:t>max</a:t>
            </a:r>
            <a:r>
              <a:rPr lang="fi-FI" b="1" dirty="0"/>
              <a:t>. </a:t>
            </a:r>
            <a:r>
              <a:rPr lang="fi-FI" b="1" dirty="0" smtClean="0"/>
              <a:t>240 päiväsakkoa</a:t>
            </a:r>
            <a:endParaRPr lang="fi-FI" b="1" dirty="0"/>
          </a:p>
          <a:p>
            <a:r>
              <a:rPr lang="fi-FI" b="1" dirty="0" smtClean="0"/>
              <a:t>Määräaikainen </a:t>
            </a:r>
            <a:r>
              <a:rPr lang="fi-FI" b="1" dirty="0"/>
              <a:t>vankeus (RL 2c:2): 14 päivää – </a:t>
            </a:r>
            <a:r>
              <a:rPr lang="fi-FI" b="1" dirty="0" smtClean="0"/>
              <a:t>12 vuotta</a:t>
            </a:r>
            <a:endParaRPr lang="fi-FI" b="1" dirty="0"/>
          </a:p>
          <a:p>
            <a:r>
              <a:rPr lang="fi-FI" b="1" dirty="0" smtClean="0"/>
              <a:t>Yhteinen </a:t>
            </a:r>
            <a:r>
              <a:rPr lang="fi-FI" b="1" dirty="0"/>
              <a:t>vankeusrangaistus (RL 2c:2 ja 7:2): </a:t>
            </a:r>
            <a:r>
              <a:rPr lang="fi-FI" b="1" dirty="0" err="1"/>
              <a:t>max</a:t>
            </a:r>
            <a:r>
              <a:rPr lang="fi-FI" b="1" dirty="0"/>
              <a:t>. </a:t>
            </a:r>
            <a:r>
              <a:rPr lang="fi-FI" b="1" dirty="0" smtClean="0"/>
              <a:t>15 vuotta</a:t>
            </a:r>
            <a:endParaRPr lang="fi-FI" b="1" dirty="0"/>
          </a:p>
          <a:p>
            <a:r>
              <a:rPr lang="fi-FI" b="1" dirty="0" smtClean="0"/>
              <a:t>Elinkautinen </a:t>
            </a:r>
            <a:r>
              <a:rPr lang="fi-FI" b="1" dirty="0"/>
              <a:t>(RL </a:t>
            </a:r>
            <a:r>
              <a:rPr lang="fi-FI" b="1" dirty="0" smtClean="0"/>
              <a:t>2c:2</a:t>
            </a:r>
            <a:r>
              <a:rPr lang="fi-FI" b="1" dirty="0"/>
              <a:t>): </a:t>
            </a:r>
            <a:r>
              <a:rPr lang="fi-FI" b="1" dirty="0" smtClean="0"/>
              <a:t>elinkautinen</a:t>
            </a:r>
          </a:p>
          <a:p>
            <a:endParaRPr lang="fi-FI" b="1" dirty="0"/>
          </a:p>
          <a:p>
            <a:r>
              <a:rPr lang="fi-FI" b="1" dirty="0" smtClean="0"/>
              <a:t>+ Rikesakko</a:t>
            </a:r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EA6AE-B8E8-42AA-9052-3CF8FD0DC4E2}" type="slidenum">
              <a:rPr lang="fi-FI" smtClean="0"/>
              <a:t>27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601271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 smtClean="0"/>
              <a:t>Rangaistusasteikon lievennysperusteet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eriod"/>
            </a:pPr>
            <a:r>
              <a:rPr lang="fi-FI" dirty="0" smtClean="0"/>
              <a:t>NUORUUS</a:t>
            </a:r>
          </a:p>
          <a:p>
            <a:pPr marL="514350" indent="-514350">
              <a:buAutoNum type="arabicPeriod"/>
            </a:pPr>
            <a:r>
              <a:rPr lang="fi-FI" dirty="0" smtClean="0"/>
              <a:t>YRITYS</a:t>
            </a:r>
          </a:p>
          <a:p>
            <a:pPr marL="514350" indent="-514350">
              <a:buAutoNum type="arabicPeriod"/>
            </a:pPr>
            <a:r>
              <a:rPr lang="fi-FI" dirty="0" smtClean="0"/>
              <a:t>AVUNANTO</a:t>
            </a:r>
          </a:p>
          <a:p>
            <a:pPr marL="514350" indent="-514350">
              <a:buAutoNum type="arabicPeriod"/>
            </a:pPr>
            <a:r>
              <a:rPr lang="fi-FI" dirty="0" smtClean="0"/>
              <a:t>VASTUUVAPAUSPERUSTETTA MUISTUTTAVAT TILANTEET</a:t>
            </a:r>
          </a:p>
          <a:p>
            <a:pPr marL="514350" indent="-514350">
              <a:buAutoNum type="arabicPeriod"/>
            </a:pPr>
            <a:r>
              <a:rPr lang="fi-FI" dirty="0" smtClean="0"/>
              <a:t>POIKKEUKSELLISET TILANTEET</a:t>
            </a:r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EA6AE-B8E8-42AA-9052-3CF8FD0DC4E2}" type="slidenum">
              <a:rPr lang="fi-FI" smtClean="0"/>
              <a:t>28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824182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ALENTUNUT SYYNTAKEISUUS; RANGAISTUS MITATAAN ALENNETUSTI,  EI VAIKUTA ENIMMÄISRANGAISTUKSEEN</a:t>
            </a:r>
          </a:p>
          <a:p>
            <a:endParaRPr lang="fi-FI" dirty="0" smtClean="0"/>
          </a:p>
          <a:p>
            <a:r>
              <a:rPr lang="fi-FI" dirty="0" smtClean="0"/>
              <a:t>VAIKUTUS: ASTEIKON MAKSIMISTA ¾, RANGAISTUSLAJIN YLEINEN MINIMI</a:t>
            </a:r>
            <a:endParaRPr lang="fi-FI" dirty="0"/>
          </a:p>
          <a:p>
            <a:pPr marL="0" indent="0">
              <a:buNone/>
            </a:pPr>
            <a:endParaRPr lang="fi-FI" dirty="0" smtClean="0"/>
          </a:p>
          <a:p>
            <a:r>
              <a:rPr lang="fi-FI" dirty="0" smtClean="0"/>
              <a:t>ELINKAUTINEN 2 – 12 V</a:t>
            </a:r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EA6AE-B8E8-42AA-9052-3CF8FD0DC4E2}" type="slidenum">
              <a:rPr lang="fi-FI" smtClean="0"/>
              <a:t>29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367574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Rikosprosessin tavoitteet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57200" y="1412776"/>
            <a:ext cx="7239000" cy="5042960"/>
          </a:xfrm>
        </p:spPr>
        <p:txBody>
          <a:bodyPr>
            <a:normAutofit lnSpcReduction="10000"/>
          </a:bodyPr>
          <a:lstStyle/>
          <a:p>
            <a:endParaRPr lang="fi-FI" dirty="0"/>
          </a:p>
          <a:p>
            <a:r>
              <a:rPr lang="fi-FI" dirty="0"/>
              <a:t>Oikeussuojan antaminen (vastaaja vs. uhri</a:t>
            </a:r>
            <a:r>
              <a:rPr lang="fi-FI" dirty="0" smtClean="0"/>
              <a:t>)</a:t>
            </a:r>
            <a:endParaRPr lang="fi-FI" dirty="0"/>
          </a:p>
          <a:p>
            <a:r>
              <a:rPr lang="fi-FI" dirty="0"/>
              <a:t>Rikosoikeudellisten konfliktien ratkaiseminen eli </a:t>
            </a:r>
            <a:r>
              <a:rPr lang="fi-FI" b="1" i="1" dirty="0" smtClean="0"/>
              <a:t>rikosvastuun </a:t>
            </a:r>
            <a:r>
              <a:rPr lang="fi-FI" dirty="0" smtClean="0"/>
              <a:t>toteuttaminen</a:t>
            </a:r>
            <a:endParaRPr lang="fi-FI" dirty="0"/>
          </a:p>
          <a:p>
            <a:r>
              <a:rPr lang="fi-FI" dirty="0" err="1"/>
              <a:t>Yleisestävä/erityisestävä</a:t>
            </a:r>
            <a:r>
              <a:rPr lang="fi-FI" dirty="0"/>
              <a:t> vaikutus – pelkät ”moraalinormit” eivät </a:t>
            </a:r>
            <a:r>
              <a:rPr lang="fi-FI" dirty="0" smtClean="0"/>
              <a:t>riitä</a:t>
            </a:r>
            <a:endParaRPr lang="fi-FI" dirty="0"/>
          </a:p>
          <a:p>
            <a:r>
              <a:rPr lang="fi-FI" dirty="0"/>
              <a:t>Luottamuksen ylläpitäminen rikosoikeusjärjestelmään </a:t>
            </a:r>
            <a:r>
              <a:rPr lang="fi-FI" dirty="0" smtClean="0"/>
              <a:t>noudattavien kustannuksella</a:t>
            </a:r>
            <a:endParaRPr lang="fi-FI" dirty="0"/>
          </a:p>
          <a:p>
            <a:r>
              <a:rPr lang="fi-FI" dirty="0"/>
              <a:t>Käyttäytymisen ohjaaminen – lainkäyttö toimii </a:t>
            </a:r>
            <a:r>
              <a:rPr lang="fi-FI" dirty="0" smtClean="0"/>
              <a:t>ennakolta ehkäisemällä </a:t>
            </a:r>
            <a:r>
              <a:rPr lang="fi-FI" dirty="0"/>
              <a:t>konfliktien syntymistä</a:t>
            </a:r>
          </a:p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EA6AE-B8E8-42AA-9052-3CF8FD0DC4E2}" type="slidenum">
              <a:rPr lang="fi-FI" smtClean="0"/>
              <a:t>3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130496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YHTEINEN RANGAISTUS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fi-FI" b="1" dirty="0" err="1"/>
              <a:t>RL:ssä</a:t>
            </a:r>
            <a:r>
              <a:rPr lang="fi-FI" b="1" dirty="0"/>
              <a:t> säädetyt asteikot yhteisille rangaistuksille </a:t>
            </a:r>
            <a:endParaRPr lang="fi-FI" b="1" dirty="0" smtClean="0"/>
          </a:p>
          <a:p>
            <a:r>
              <a:rPr lang="fi-FI" dirty="0" smtClean="0"/>
              <a:t>Ankarimman </a:t>
            </a:r>
            <a:r>
              <a:rPr lang="fi-FI" dirty="0"/>
              <a:t>enimmäisrangaistuksen </a:t>
            </a:r>
            <a:r>
              <a:rPr lang="fi-FI" i="1" dirty="0"/>
              <a:t>saa </a:t>
            </a:r>
            <a:r>
              <a:rPr lang="fi-FI" dirty="0"/>
              <a:t>ylittää</a:t>
            </a:r>
          </a:p>
          <a:p>
            <a:r>
              <a:rPr lang="fi-FI" dirty="0" smtClean="0"/>
              <a:t>Eri </a:t>
            </a:r>
            <a:r>
              <a:rPr lang="fi-FI" dirty="0"/>
              <a:t>rikosten enimmäisrangaistusten yhteisaikaa </a:t>
            </a:r>
            <a:r>
              <a:rPr lang="fi-FI" i="1" dirty="0"/>
              <a:t>ei saa </a:t>
            </a:r>
            <a:r>
              <a:rPr lang="fi-FI" dirty="0"/>
              <a:t>ylittää</a:t>
            </a:r>
          </a:p>
          <a:p>
            <a:r>
              <a:rPr lang="fi-FI" dirty="0" smtClean="0"/>
              <a:t>Ankarinta </a:t>
            </a:r>
            <a:r>
              <a:rPr lang="fi-FI" dirty="0"/>
              <a:t>vähimmäisrangaistusta </a:t>
            </a:r>
            <a:r>
              <a:rPr lang="fi-FI" i="1" dirty="0"/>
              <a:t>ei saa alittaa</a:t>
            </a:r>
          </a:p>
          <a:p>
            <a:r>
              <a:rPr lang="fi-FI" dirty="0" smtClean="0"/>
              <a:t>Ankarimman </a:t>
            </a:r>
            <a:r>
              <a:rPr lang="fi-FI" dirty="0"/>
              <a:t>enimmäisrangaistuksen </a:t>
            </a:r>
            <a:r>
              <a:rPr lang="fi-FI" i="1" dirty="0" smtClean="0"/>
              <a:t>ylittämisen enimmäismäärät</a:t>
            </a:r>
            <a:endParaRPr lang="fi-FI" i="1" dirty="0"/>
          </a:p>
          <a:p>
            <a:pPr marL="0" indent="0">
              <a:buNone/>
            </a:pPr>
            <a:r>
              <a:rPr lang="fi-FI" dirty="0" smtClean="0"/>
              <a:t>	- </a:t>
            </a:r>
            <a:r>
              <a:rPr lang="fi-FI" dirty="0"/>
              <a:t>Max. </a:t>
            </a:r>
            <a:r>
              <a:rPr lang="fi-FI" i="1" dirty="0"/>
              <a:t>1 v.</a:t>
            </a:r>
            <a:r>
              <a:rPr lang="fi-FI" dirty="0"/>
              <a:t>, jos ankarin enimmäisrangaistus on </a:t>
            </a:r>
            <a:r>
              <a:rPr lang="fi-FI" dirty="0" smtClean="0"/>
              <a:t>	vankeutta vähemmän </a:t>
            </a:r>
            <a:r>
              <a:rPr lang="fi-FI" dirty="0"/>
              <a:t>kuin 1 v 6 kk</a:t>
            </a:r>
          </a:p>
          <a:p>
            <a:pPr marL="0" indent="0">
              <a:buNone/>
            </a:pPr>
            <a:r>
              <a:rPr lang="fi-FI" dirty="0" smtClean="0"/>
              <a:t>	- </a:t>
            </a:r>
            <a:r>
              <a:rPr lang="fi-FI" dirty="0"/>
              <a:t>Max. </a:t>
            </a:r>
            <a:r>
              <a:rPr lang="fi-FI" i="1" dirty="0"/>
              <a:t>2. v.</a:t>
            </a:r>
            <a:r>
              <a:rPr lang="fi-FI" dirty="0"/>
              <a:t>, jos ankarin enimmäisrangaistus on </a:t>
            </a:r>
            <a:r>
              <a:rPr lang="fi-FI" dirty="0" smtClean="0"/>
              <a:t>	vankeutta 1 </a:t>
            </a:r>
            <a:r>
              <a:rPr lang="fi-FI" dirty="0"/>
              <a:t>v 6 kk – 4 v (vähemmän kuin 4 v)</a:t>
            </a:r>
          </a:p>
          <a:p>
            <a:pPr marL="0" indent="0">
              <a:buNone/>
            </a:pPr>
            <a:r>
              <a:rPr lang="fi-FI" dirty="0" smtClean="0"/>
              <a:t>	- </a:t>
            </a:r>
            <a:r>
              <a:rPr lang="fi-FI" dirty="0"/>
              <a:t>Max. </a:t>
            </a:r>
            <a:r>
              <a:rPr lang="fi-FI" i="1" dirty="0"/>
              <a:t>3. v.</a:t>
            </a:r>
            <a:r>
              <a:rPr lang="fi-FI" dirty="0"/>
              <a:t>, jos ankarin enimmäisrangaistus on </a:t>
            </a:r>
            <a:r>
              <a:rPr lang="fi-FI" dirty="0" smtClean="0"/>
              <a:t>	vankeutta vähintään </a:t>
            </a:r>
            <a:r>
              <a:rPr lang="fi-FI" dirty="0"/>
              <a:t>4 v.</a:t>
            </a:r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EA6AE-B8E8-42AA-9052-3CF8FD0DC4E2}" type="slidenum">
              <a:rPr lang="fi-FI" smtClean="0"/>
              <a:t>30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461671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RANGAISTUKSEN LAJIVALINTA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b="1"/>
              <a:t>Yleissäännös (RL 6:4) </a:t>
            </a:r>
            <a:endParaRPr lang="fi-FI" b="1" smtClean="0"/>
          </a:p>
          <a:p>
            <a:pPr marL="0" indent="0">
              <a:buNone/>
            </a:pPr>
            <a:r>
              <a:rPr lang="fi-FI" smtClean="0"/>
              <a:t>”</a:t>
            </a:r>
            <a:r>
              <a:rPr lang="fi-FI" i="1"/>
              <a:t>Rangaistus on mitattava niin, että se on oikeudenmukaisessa suhteessa rikoksen vahingollisuuteen ja vaarallisuuteen, teon vaikuttimiin sekä rikoksesta ilmenevään muuhun tekijän syyllisyyteen.</a:t>
            </a:r>
            <a:r>
              <a:rPr lang="fi-FI"/>
              <a:t>”</a:t>
            </a:r>
          </a:p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EA6AE-B8E8-42AA-9052-3CF8FD0DC4E2}" type="slidenum">
              <a:rPr lang="fi-FI" smtClean="0"/>
              <a:t>31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942376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b="1" dirty="0" smtClean="0"/>
              <a:t>Oikeudenmukaisuusperiaatteet</a:t>
            </a:r>
            <a:endParaRPr lang="fi-FI" b="1" dirty="0"/>
          </a:p>
          <a:p>
            <a:pPr marL="0" indent="0">
              <a:buNone/>
            </a:pPr>
            <a:r>
              <a:rPr lang="fi-FI" dirty="0"/>
              <a:t> Suhteellisuusperiaate</a:t>
            </a:r>
          </a:p>
          <a:p>
            <a:pPr marL="0" indent="0">
              <a:buNone/>
            </a:pPr>
            <a:r>
              <a:rPr lang="fi-FI" dirty="0"/>
              <a:t> Yhdenvertaisuusperiaate</a:t>
            </a:r>
          </a:p>
          <a:p>
            <a:pPr marL="0" indent="0">
              <a:buNone/>
            </a:pPr>
            <a:r>
              <a:rPr lang="fi-FI" dirty="0"/>
              <a:t> Kohtuus- ja humaniteettinäkökohdat</a:t>
            </a:r>
          </a:p>
          <a:p>
            <a:r>
              <a:rPr lang="fi-FI" b="1" dirty="0" smtClean="0"/>
              <a:t>Tarkoituksenmukaisuusnäkökohdat</a:t>
            </a:r>
            <a:endParaRPr lang="fi-FI" b="1" dirty="0"/>
          </a:p>
          <a:p>
            <a:pPr marL="0" indent="0">
              <a:buNone/>
            </a:pPr>
            <a:r>
              <a:rPr lang="fi-FI" dirty="0"/>
              <a:t> Preventionäkökohdat</a:t>
            </a:r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EA6AE-B8E8-42AA-9052-3CF8FD0DC4E2}" type="slidenum">
              <a:rPr lang="fi-FI" smtClean="0"/>
              <a:t>32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070657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b="1" dirty="0"/>
              <a:t>Rangaistuksen oikeasuhtaisuus rikoksen</a:t>
            </a:r>
          </a:p>
          <a:p>
            <a:pPr marL="0" indent="0">
              <a:buNone/>
            </a:pPr>
            <a:r>
              <a:rPr lang="fi-FI" b="1" dirty="0"/>
              <a:t>vahingollisuuteen ja </a:t>
            </a:r>
            <a:r>
              <a:rPr lang="fi-FI" b="1" dirty="0" smtClean="0"/>
              <a:t>vaarallisuuteen</a:t>
            </a:r>
          </a:p>
          <a:p>
            <a:pPr marL="0" indent="0">
              <a:buNone/>
            </a:pPr>
            <a:r>
              <a:rPr lang="fi-FI" b="1" dirty="0" smtClean="0"/>
              <a:t>Teon vaikuttimiin ja</a:t>
            </a:r>
          </a:p>
          <a:p>
            <a:pPr marL="0" indent="0">
              <a:buNone/>
            </a:pPr>
            <a:r>
              <a:rPr lang="fi-FI" b="1" dirty="0" smtClean="0"/>
              <a:t>Tekijän syyllisyyteen.</a:t>
            </a:r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EA6AE-B8E8-42AA-9052-3CF8FD0DC4E2}" type="slidenum">
              <a:rPr lang="fi-FI" smtClean="0"/>
              <a:t>33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24304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588680"/>
          </a:xfrm>
        </p:spPr>
        <p:txBody>
          <a:bodyPr/>
          <a:lstStyle/>
          <a:p>
            <a:r>
              <a:rPr lang="fi-FI" dirty="0" smtClean="0"/>
              <a:t>koventamisperusteet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57200" y="1052736"/>
            <a:ext cx="7239000" cy="576064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fi-FI" sz="2400" b="1" dirty="0" smtClean="0"/>
              <a:t>1. Rikollisen </a:t>
            </a:r>
            <a:r>
              <a:rPr lang="fi-FI" sz="2400" b="1" dirty="0"/>
              <a:t>toiminnan suunnitelmallisuus</a:t>
            </a:r>
          </a:p>
          <a:p>
            <a:pPr marL="0" indent="0">
              <a:buNone/>
            </a:pPr>
            <a:r>
              <a:rPr lang="fi-FI" sz="2400" dirty="0"/>
              <a:t>-</a:t>
            </a:r>
            <a:r>
              <a:rPr lang="fi-FI" sz="2400" dirty="0" smtClean="0"/>
              <a:t> </a:t>
            </a:r>
            <a:r>
              <a:rPr lang="fi-FI" sz="2400" dirty="0"/>
              <a:t>Suunnitelmallisuus usein pääteltävissä tekotavasta</a:t>
            </a:r>
          </a:p>
          <a:p>
            <a:pPr marL="0" indent="0">
              <a:buNone/>
            </a:pPr>
            <a:r>
              <a:rPr lang="fi-FI" sz="2400" dirty="0"/>
              <a:t>-</a:t>
            </a:r>
            <a:r>
              <a:rPr lang="fi-FI" sz="2400" dirty="0" smtClean="0"/>
              <a:t> </a:t>
            </a:r>
            <a:r>
              <a:rPr lang="fi-FI" sz="2400" dirty="0"/>
              <a:t>Suunnitelmallisuus myös useassa </a:t>
            </a:r>
            <a:r>
              <a:rPr lang="fi-FI" sz="2400" dirty="0" smtClean="0"/>
              <a:t>tunnusmerkistössä kvalifiointiperusteena</a:t>
            </a:r>
            <a:endParaRPr lang="fi-FI" sz="2400" dirty="0"/>
          </a:p>
          <a:p>
            <a:pPr marL="0" indent="0">
              <a:buNone/>
            </a:pPr>
            <a:r>
              <a:rPr lang="fi-FI" sz="2400" b="1" dirty="0" smtClean="0"/>
              <a:t>2. </a:t>
            </a:r>
            <a:r>
              <a:rPr lang="fi-FI" sz="2400" b="1" dirty="0" err="1"/>
              <a:t>Liigoittuminen</a:t>
            </a:r>
            <a:endParaRPr lang="fi-FI" sz="2400" b="1" dirty="0"/>
          </a:p>
          <a:p>
            <a:pPr marL="0" indent="0">
              <a:buNone/>
            </a:pPr>
            <a:r>
              <a:rPr lang="fi-FI" sz="2400" dirty="0" smtClean="0"/>
              <a:t>- Oltava </a:t>
            </a:r>
            <a:r>
              <a:rPr lang="fi-FI" sz="2400" dirty="0"/>
              <a:t>kysymys aidosti järjestäytyneestä ryhmästä</a:t>
            </a:r>
          </a:p>
          <a:p>
            <a:pPr marL="0" indent="0">
              <a:buNone/>
            </a:pPr>
            <a:r>
              <a:rPr lang="fi-FI" sz="2400" b="1" dirty="0" smtClean="0"/>
              <a:t>3</a:t>
            </a:r>
            <a:r>
              <a:rPr lang="fi-FI" sz="2400" b="1" dirty="0"/>
              <a:t>. Palkkio</a:t>
            </a:r>
          </a:p>
          <a:p>
            <a:pPr marL="0" indent="0">
              <a:buNone/>
            </a:pPr>
            <a:r>
              <a:rPr lang="fi-FI" sz="2400" dirty="0" smtClean="0"/>
              <a:t>- Osoittaa </a:t>
            </a:r>
            <a:r>
              <a:rPr lang="fi-FI" sz="2400" dirty="0"/>
              <a:t>erityisen suurta syyllisyyttä</a:t>
            </a:r>
          </a:p>
          <a:p>
            <a:pPr marL="0" indent="0">
              <a:buNone/>
            </a:pPr>
            <a:r>
              <a:rPr lang="fi-FI" sz="2400" b="1" dirty="0"/>
              <a:t>4. Rasistiset motiivit</a:t>
            </a:r>
          </a:p>
          <a:p>
            <a:pPr marL="0" indent="0">
              <a:buNone/>
            </a:pPr>
            <a:r>
              <a:rPr lang="fi-FI" sz="2400" dirty="0"/>
              <a:t>-</a:t>
            </a:r>
            <a:r>
              <a:rPr lang="fi-FI" sz="2400" dirty="0" smtClean="0"/>
              <a:t> motiivina </a:t>
            </a:r>
            <a:r>
              <a:rPr lang="fi-FI" sz="2400" dirty="0"/>
              <a:t>on uhrin </a:t>
            </a:r>
            <a:r>
              <a:rPr lang="fi-FI" sz="2400" dirty="0" smtClean="0"/>
              <a:t>kuuluminen kansalliseen</a:t>
            </a:r>
            <a:r>
              <a:rPr lang="fi-FI" sz="2400" dirty="0"/>
              <a:t>, rodulliseen ja etniseen tai </a:t>
            </a:r>
            <a:r>
              <a:rPr lang="fi-FI" sz="2400" dirty="0" smtClean="0"/>
              <a:t>muuhun vastaavaan </a:t>
            </a:r>
            <a:r>
              <a:rPr lang="fi-FI" sz="2400" dirty="0"/>
              <a:t>kansanryhmään</a:t>
            </a:r>
          </a:p>
          <a:p>
            <a:pPr marL="0" indent="0">
              <a:buNone/>
            </a:pPr>
            <a:r>
              <a:rPr lang="fi-FI" sz="2400" b="1" dirty="0"/>
              <a:t>5. Uusiminen</a:t>
            </a:r>
          </a:p>
          <a:p>
            <a:pPr marL="0" indent="0">
              <a:buNone/>
            </a:pPr>
            <a:r>
              <a:rPr lang="fi-FI" sz="2400" dirty="0" smtClean="0"/>
              <a:t>- Vanhan </a:t>
            </a:r>
            <a:r>
              <a:rPr lang="fi-FI" sz="2400" dirty="0"/>
              <a:t>ja uuden rikoksen suhde huomioitava</a:t>
            </a:r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EA6AE-B8E8-42AA-9052-3CF8FD0DC4E2}" type="slidenum">
              <a:rPr lang="fi-FI" smtClean="0"/>
              <a:t>34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308350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84624"/>
          </a:xfrm>
        </p:spPr>
        <p:txBody>
          <a:bodyPr>
            <a:normAutofit fontScale="90000"/>
          </a:bodyPr>
          <a:lstStyle/>
          <a:p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57200" y="620688"/>
            <a:ext cx="7239000" cy="5835048"/>
          </a:xfrm>
        </p:spPr>
        <p:txBody>
          <a:bodyPr/>
          <a:lstStyle/>
          <a:p>
            <a:r>
              <a:rPr lang="fi-FI" dirty="0" smtClean="0"/>
              <a:t>KKO 2013:90</a:t>
            </a:r>
          </a:p>
          <a:p>
            <a:pPr marL="0" indent="0">
              <a:buNone/>
            </a:pPr>
            <a:endParaRPr lang="fi-FI" dirty="0" smtClean="0"/>
          </a:p>
          <a:p>
            <a:pPr marL="0" indent="0">
              <a:buNone/>
            </a:pPr>
            <a:r>
              <a:rPr lang="fi-FI" dirty="0"/>
              <a:t>Hovioikeus oli tuominnut moottoripyöräkerhoon kuuluneet vastaajat muun ohella kahdesta murhan yrityksestä vankeusrangaistuksiin, joita mitattaessa otettiin rikoslain 6 luvun 5 §:n 2 kohdan nojalla rangaistusta koventavana seikkana huomioon se, että rikokset oli tehty vakavien rikosten tekemistä varten järjestäytyneen ryhmän jäsenenä</a:t>
            </a:r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EA6AE-B8E8-42AA-9052-3CF8FD0DC4E2}" type="slidenum">
              <a:rPr lang="fi-FI" smtClean="0"/>
              <a:t>35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639337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732696"/>
          </a:xfrm>
        </p:spPr>
        <p:txBody>
          <a:bodyPr>
            <a:normAutofit fontScale="90000"/>
          </a:bodyPr>
          <a:lstStyle/>
          <a:p>
            <a:r>
              <a:rPr lang="fi-FI" dirty="0" smtClean="0"/>
              <a:t>Yleiset lieventämisperusteet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57200" y="1196752"/>
            <a:ext cx="7239000" cy="547260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fi-FI" sz="1800" b="1" dirty="0"/>
              <a:t>1. Huomattava painostus, uhka ym.</a:t>
            </a:r>
          </a:p>
          <a:p>
            <a:pPr marL="0" indent="0">
              <a:buNone/>
            </a:pPr>
            <a:r>
              <a:rPr lang="fi-FI" sz="1800" dirty="0"/>
              <a:t> Syyllisyysarviointia – ei ole ollut täyttä </a:t>
            </a:r>
            <a:r>
              <a:rPr lang="fi-FI" sz="1800" dirty="0" smtClean="0"/>
              <a:t>valinnanvapautta</a:t>
            </a:r>
          </a:p>
          <a:p>
            <a:pPr marL="0" indent="0">
              <a:buNone/>
            </a:pPr>
            <a:endParaRPr lang="fi-FI" sz="1800" dirty="0"/>
          </a:p>
          <a:p>
            <a:pPr marL="0" indent="0">
              <a:buNone/>
            </a:pPr>
            <a:r>
              <a:rPr lang="fi-FI" sz="1800" b="1" dirty="0"/>
              <a:t>2. Voimakas inhimillinen myötätunto </a:t>
            </a:r>
            <a:r>
              <a:rPr lang="fi-FI" sz="1800" b="1" dirty="0" smtClean="0"/>
              <a:t>tai poikkeuksellinen </a:t>
            </a:r>
            <a:r>
              <a:rPr lang="fi-FI" sz="1800" b="1" dirty="0"/>
              <a:t>ja </a:t>
            </a:r>
            <a:r>
              <a:rPr lang="fi-FI" sz="1800" b="1" dirty="0" smtClean="0"/>
              <a:t>äkkiarvaamaton houkutus, asianomistajan </a:t>
            </a:r>
            <a:r>
              <a:rPr lang="fi-FI" sz="1800" b="1" dirty="0"/>
              <a:t>poikkeuksellisen suuri</a:t>
            </a:r>
          </a:p>
          <a:p>
            <a:pPr marL="0" indent="0">
              <a:buNone/>
            </a:pPr>
            <a:r>
              <a:rPr lang="fi-FI" sz="1800" b="1" dirty="0"/>
              <a:t>myötävaikutus ym.</a:t>
            </a:r>
          </a:p>
          <a:p>
            <a:pPr marL="0" indent="0">
              <a:buNone/>
            </a:pPr>
            <a:r>
              <a:rPr lang="fi-FI" sz="1800" dirty="0"/>
              <a:t> Myötätunto: esim. armomurha, ruoan varastaminen lapsille</a:t>
            </a:r>
          </a:p>
          <a:p>
            <a:pPr marL="0" indent="0">
              <a:buNone/>
            </a:pPr>
            <a:r>
              <a:rPr lang="fi-FI" sz="1800" dirty="0"/>
              <a:t> Houkutus: esim. päähänpistosta tehty rikos, </a:t>
            </a:r>
            <a:r>
              <a:rPr lang="fi-FI" sz="1800" dirty="0" smtClean="0"/>
              <a:t>olennaista houkutteleva </a:t>
            </a:r>
            <a:r>
              <a:rPr lang="fi-FI" sz="1800" dirty="0"/>
              <a:t>ja suotuisa tilaisuus</a:t>
            </a:r>
          </a:p>
          <a:p>
            <a:pPr marL="0" indent="0">
              <a:buNone/>
            </a:pPr>
            <a:r>
              <a:rPr lang="fi-FI" sz="1800" dirty="0"/>
              <a:t> </a:t>
            </a:r>
            <a:r>
              <a:rPr lang="fi-FI" sz="1800" dirty="0" err="1"/>
              <a:t>As.om</a:t>
            </a:r>
            <a:r>
              <a:rPr lang="fi-FI" sz="1800" dirty="0"/>
              <a:t> myötävaikutus: provokaatio</a:t>
            </a:r>
          </a:p>
          <a:p>
            <a:pPr marL="0" indent="0">
              <a:buNone/>
            </a:pPr>
            <a:r>
              <a:rPr lang="fi-FI" sz="1800" dirty="0"/>
              <a:t> Muu vastaava seikka: esim. perheenjäseneen </a:t>
            </a:r>
            <a:r>
              <a:rPr lang="fi-FI" sz="1800" dirty="0" smtClean="0"/>
              <a:t>kohdistunut loukkaus</a:t>
            </a:r>
          </a:p>
          <a:p>
            <a:pPr marL="0" indent="0">
              <a:buNone/>
            </a:pPr>
            <a:endParaRPr lang="fi-FI" sz="1800" dirty="0"/>
          </a:p>
          <a:p>
            <a:pPr marL="0" indent="0">
              <a:buNone/>
            </a:pPr>
            <a:r>
              <a:rPr lang="fi-FI" sz="1800" b="1" dirty="0"/>
              <a:t>3. Sovinto, pyrkimys estää tai poistaa rikoksen</a:t>
            </a:r>
          </a:p>
          <a:p>
            <a:pPr marL="0" indent="0">
              <a:buNone/>
            </a:pPr>
            <a:r>
              <a:rPr lang="fi-FI" sz="1800" b="1" dirty="0"/>
              <a:t>vaikutukset tai rikoksen selvittämisen </a:t>
            </a:r>
            <a:r>
              <a:rPr lang="fi-FI" sz="1800" b="1" dirty="0" smtClean="0"/>
              <a:t>edistäminen</a:t>
            </a:r>
          </a:p>
          <a:p>
            <a:pPr marL="0" indent="0">
              <a:buNone/>
            </a:pPr>
            <a:endParaRPr lang="fi-FI" sz="1800" b="1" dirty="0"/>
          </a:p>
          <a:p>
            <a:pPr marL="0" indent="0">
              <a:buNone/>
            </a:pPr>
            <a:r>
              <a:rPr lang="fi-FI" sz="1800" b="1" dirty="0" smtClean="0"/>
              <a:t>4</a:t>
            </a:r>
            <a:r>
              <a:rPr lang="fi-FI" sz="1800" b="1" dirty="0"/>
              <a:t>. 8 §:n 1 ja 3 momentissa mainitut perusteet</a:t>
            </a:r>
            <a:endParaRPr lang="fi-FI" sz="1800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EA6AE-B8E8-42AA-9052-3CF8FD0DC4E2}" type="slidenum">
              <a:rPr lang="fi-FI" smtClean="0"/>
              <a:t>36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176279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 smtClean="0"/>
              <a:t>Rangaistuksen kohtuullistaminen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fi-FI" b="1" dirty="0"/>
              <a:t>Kohtuullistamisperusteissa ei niinkään kyse rikoksen</a:t>
            </a:r>
          </a:p>
          <a:p>
            <a:r>
              <a:rPr lang="fi-FI" b="1" dirty="0"/>
              <a:t>arvottamisesta, vaan tekijälle </a:t>
            </a:r>
            <a:r>
              <a:rPr lang="fi-FI" b="1" dirty="0" smtClean="0"/>
              <a:t>tuomittavan seuraamuksen </a:t>
            </a:r>
            <a:r>
              <a:rPr lang="fi-FI" b="1" dirty="0"/>
              <a:t>vaikutusten arvioimisesta </a:t>
            </a:r>
            <a:r>
              <a:rPr lang="fi-FI" b="1" dirty="0" smtClean="0"/>
              <a:t>ja tarvittaessa </a:t>
            </a:r>
            <a:r>
              <a:rPr lang="fi-FI" b="1" dirty="0"/>
              <a:t>sen kohtuullistamisesta</a:t>
            </a:r>
          </a:p>
          <a:p>
            <a:pPr>
              <a:buFontTx/>
              <a:buChar char="-"/>
            </a:pPr>
            <a:r>
              <a:rPr lang="fi-FI" dirty="0" smtClean="0"/>
              <a:t>Rangaistus </a:t>
            </a:r>
            <a:r>
              <a:rPr lang="fi-FI" dirty="0"/>
              <a:t>johtaisi kohtuuttomaan tai </a:t>
            </a:r>
            <a:r>
              <a:rPr lang="fi-FI" dirty="0" smtClean="0"/>
              <a:t>poikkeuksellisen haitalliseen lopputulokseen</a:t>
            </a:r>
          </a:p>
          <a:p>
            <a:pPr>
              <a:buFontTx/>
              <a:buChar char="-"/>
            </a:pPr>
            <a:endParaRPr lang="fi-FI" dirty="0"/>
          </a:p>
          <a:p>
            <a:pPr marL="0" indent="0">
              <a:buNone/>
            </a:pPr>
            <a:r>
              <a:rPr lang="fi-FI" dirty="0" smtClean="0"/>
              <a:t>1. Tekijälle </a:t>
            </a:r>
            <a:r>
              <a:rPr lang="fi-FI" dirty="0"/>
              <a:t>rikoksesta johtunut tai tuomiosta aiheutuva </a:t>
            </a:r>
            <a:r>
              <a:rPr lang="fi-FI" dirty="0" smtClean="0"/>
              <a:t>muu seuraus </a:t>
            </a:r>
          </a:p>
          <a:p>
            <a:pPr marL="0" indent="0">
              <a:buNone/>
            </a:pPr>
            <a:r>
              <a:rPr lang="fi-FI" dirty="0" smtClean="0"/>
              <a:t>2</a:t>
            </a:r>
            <a:r>
              <a:rPr lang="fi-FI" dirty="0"/>
              <a:t>. Vahingonkorvaus (KKO 2005:5), lastensuojelun pakkotoimi</a:t>
            </a:r>
          </a:p>
          <a:p>
            <a:pPr marL="0" indent="0">
              <a:buNone/>
            </a:pPr>
            <a:r>
              <a:rPr lang="fi-FI" dirty="0"/>
              <a:t>ym.</a:t>
            </a:r>
          </a:p>
          <a:p>
            <a:pPr marL="0" indent="0">
              <a:buNone/>
            </a:pPr>
            <a:r>
              <a:rPr lang="fi-FI" dirty="0"/>
              <a:t> Työpaikan menetys, poikkeuksellinen julkisuus </a:t>
            </a:r>
            <a:endParaRPr lang="fi-FI" dirty="0" smtClean="0"/>
          </a:p>
          <a:p>
            <a:pPr marL="0" indent="0">
              <a:buNone/>
            </a:pPr>
            <a:r>
              <a:rPr lang="fi-FI" dirty="0" smtClean="0"/>
              <a:t>3</a:t>
            </a:r>
            <a:r>
              <a:rPr lang="fi-FI" dirty="0"/>
              <a:t>. Tekijän korkea ikä, terveydentila ja muut </a:t>
            </a:r>
            <a:r>
              <a:rPr lang="fi-FI" dirty="0" err="1"/>
              <a:t>henk.koht</a:t>
            </a:r>
            <a:r>
              <a:rPr lang="fi-FI" dirty="0"/>
              <a:t>. olot</a:t>
            </a:r>
          </a:p>
          <a:p>
            <a:pPr marL="0" indent="0">
              <a:buNone/>
            </a:pPr>
            <a:r>
              <a:rPr lang="fi-FI" dirty="0"/>
              <a:t> Vanhuus, vakava sairaus, nuoruus</a:t>
            </a:r>
          </a:p>
          <a:p>
            <a:pPr marL="0" indent="0">
              <a:buNone/>
            </a:pPr>
            <a:r>
              <a:rPr lang="fi-FI" dirty="0"/>
              <a:t>4. Rikoksen tekemisestä kulunut pitkä aika</a:t>
            </a:r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EA6AE-B8E8-42AA-9052-3CF8FD0DC4E2}" type="slidenum">
              <a:rPr lang="fi-FI" smtClean="0"/>
              <a:t>37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129202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vankeus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VANKEUSLAKI MÄÄRITTÄÄ VANKEUDEN SISÄLTÖÄ</a:t>
            </a:r>
          </a:p>
          <a:p>
            <a:endParaRPr lang="fi-FI" dirty="0" smtClean="0"/>
          </a:p>
          <a:p>
            <a:r>
              <a:rPr lang="fi-FI" dirty="0" smtClean="0"/>
              <a:t>ALLE 2 V VANKEUSRANGAISTUS VOIDAAN MÄÄRÄTÄ EHDOLLISENA</a:t>
            </a:r>
          </a:p>
          <a:p>
            <a:pPr marL="0" indent="0">
              <a:buNone/>
            </a:pPr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EA6AE-B8E8-42AA-9052-3CF8FD0DC4E2}" type="slidenum">
              <a:rPr lang="fi-FI" smtClean="0"/>
              <a:t>38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811163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EA6AE-B8E8-42AA-9052-3CF8FD0DC4E2}" type="slidenum">
              <a:rPr lang="fi-FI" smtClean="0"/>
              <a:t>39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282895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Keskeiset lait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RIKOSLAKI (RL)</a:t>
            </a:r>
          </a:p>
          <a:p>
            <a:r>
              <a:rPr lang="fi-FI" dirty="0" smtClean="0"/>
              <a:t>LAKI OIKEUDENKÄYNNISTÄ RIKOSASIASSA (ROL)</a:t>
            </a:r>
          </a:p>
          <a:p>
            <a:r>
              <a:rPr lang="fi-FI" dirty="0" smtClean="0"/>
              <a:t>ESITUTKINATALAKI</a:t>
            </a:r>
          </a:p>
          <a:p>
            <a:r>
              <a:rPr lang="fi-FI" dirty="0" smtClean="0"/>
              <a:t>PAKKOKEINOLAKI</a:t>
            </a:r>
          </a:p>
          <a:p>
            <a:r>
              <a:rPr lang="fi-FI" dirty="0" smtClean="0"/>
              <a:t>PERUSTUSLAKI (PEL)</a:t>
            </a:r>
          </a:p>
          <a:p>
            <a:r>
              <a:rPr lang="fi-FI" dirty="0" smtClean="0"/>
              <a:t>OIKEUDENKÄYMISKAARI (OK)</a:t>
            </a:r>
          </a:p>
          <a:p>
            <a:r>
              <a:rPr lang="fi-FI" dirty="0" smtClean="0"/>
              <a:t>LISÄKSI AVUSTAJIA, OIKEUSAPUA, SYYTTÄJIÄ, TUOMIOISTUIMIA JA POLIISIA YM. KOSKEVAT OMAT LAIT </a:t>
            </a:r>
          </a:p>
          <a:p>
            <a:pPr marL="0" indent="0">
              <a:buNone/>
            </a:pPr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>
          <a:xfrm>
            <a:off x="6228184" y="6381328"/>
            <a:ext cx="720080" cy="288032"/>
          </a:xfrm>
        </p:spPr>
        <p:txBody>
          <a:bodyPr/>
          <a:lstStyle/>
          <a:p>
            <a:fld id="{23CEA6AE-B8E8-42AA-9052-3CF8FD0DC4E2}" type="slidenum">
              <a:rPr lang="fi-FI" sz="1600" smtClean="0"/>
              <a:t>4</a:t>
            </a:fld>
            <a:endParaRPr lang="fi-FI" sz="1600" dirty="0"/>
          </a:p>
        </p:txBody>
      </p:sp>
    </p:spTree>
    <p:extLst>
      <p:ext uri="{BB962C8B-B14F-4D97-AF65-F5344CB8AC3E}">
        <p14:creationId xmlns:p14="http://schemas.microsoft.com/office/powerpoint/2010/main" val="32210395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RIKOSPROSESSIIN KUULUU ASIANAJAJA / LUPALAKIMIES, JOKA VOIDAAN MÄÄRÄTÄ PUOLUSTAJAKSI TAI RIKOSASIASSA ASIANOMISTAJAN OIKEUDENKÄYNTIAVUSTAJAKSI</a:t>
            </a:r>
          </a:p>
          <a:p>
            <a:r>
              <a:rPr lang="fi-FI" dirty="0" smtClean="0"/>
              <a:t>LAPSELLE MÄÄRÄTÄÄN PROSESSIEDUNVALVOJA</a:t>
            </a:r>
          </a:p>
          <a:p>
            <a:r>
              <a:rPr lang="fi-FI" dirty="0" smtClean="0"/>
              <a:t>RIKOSASIAN (MYÖS RIITA-ASIAN) SOVITTELU</a:t>
            </a:r>
          </a:p>
          <a:p>
            <a:pPr lvl="1"/>
            <a:r>
              <a:rPr lang="fi-FI" dirty="0" smtClean="0"/>
              <a:t>NÄMÄ ENEMMÄN PROSESSIOIKEUDEN ALAA</a:t>
            </a:r>
          </a:p>
          <a:p>
            <a:pPr marL="0" indent="0">
              <a:buNone/>
            </a:pPr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EA6AE-B8E8-42AA-9052-3CF8FD0DC4E2}" type="slidenum">
              <a:rPr lang="fi-FI" smtClean="0"/>
              <a:t>5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29988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 smtClean="0"/>
              <a:t>Rikosoikeudellinen laillisuusperiaate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Clr>
                <a:srgbClr val="00B050"/>
              </a:buClr>
              <a:buSzPct val="90000"/>
              <a:buNone/>
              <a:defRPr/>
            </a:pPr>
            <a:r>
              <a:rPr lang="fi-FI" sz="2800" dirty="0"/>
              <a:t>Laillisuusperiaate (PL 8 § ja RL 3 luvun 1 §)</a:t>
            </a:r>
          </a:p>
          <a:p>
            <a:pPr marL="457200" indent="-457200">
              <a:lnSpc>
                <a:spcPct val="150000"/>
              </a:lnSpc>
              <a:buSzPct val="80000"/>
              <a:buFont typeface="+mj-lt"/>
              <a:buAutoNum type="arabicParenR"/>
              <a:defRPr/>
            </a:pPr>
            <a:r>
              <a:rPr lang="fi-FI" sz="2800" dirty="0" err="1"/>
              <a:t>Praeter</a:t>
            </a:r>
            <a:r>
              <a:rPr lang="fi-FI" sz="2800" dirty="0"/>
              <a:t> </a:t>
            </a:r>
            <a:r>
              <a:rPr lang="fi-FI" sz="2800" dirty="0" err="1"/>
              <a:t>legem</a:t>
            </a:r>
            <a:r>
              <a:rPr lang="fi-FI" sz="2800" dirty="0"/>
              <a:t> –</a:t>
            </a:r>
            <a:r>
              <a:rPr lang="fi-FI" sz="2800" dirty="0" smtClean="0"/>
              <a:t>kielto (kirjoitetun lain vaatimus)</a:t>
            </a:r>
            <a:endParaRPr lang="fi-FI" sz="2800" dirty="0"/>
          </a:p>
          <a:p>
            <a:pPr marL="457200" indent="-457200">
              <a:lnSpc>
                <a:spcPct val="150000"/>
              </a:lnSpc>
              <a:buSzPct val="80000"/>
              <a:buFont typeface="+mj-lt"/>
              <a:buAutoNum type="arabicParenR"/>
              <a:defRPr/>
            </a:pPr>
            <a:r>
              <a:rPr lang="fi-FI" sz="2800" dirty="0"/>
              <a:t>Analogiakielto</a:t>
            </a:r>
          </a:p>
          <a:p>
            <a:pPr marL="457200" indent="-457200">
              <a:lnSpc>
                <a:spcPct val="150000"/>
              </a:lnSpc>
              <a:buSzPct val="80000"/>
              <a:buFont typeface="+mj-lt"/>
              <a:buAutoNum type="arabicParenR"/>
              <a:defRPr/>
            </a:pPr>
            <a:r>
              <a:rPr lang="fi-FI" sz="2800" dirty="0" smtClean="0"/>
              <a:t>taannehtivan </a:t>
            </a:r>
            <a:r>
              <a:rPr lang="fi-FI" sz="2800" dirty="0"/>
              <a:t>rikoslain kielto</a:t>
            </a:r>
          </a:p>
          <a:p>
            <a:pPr marL="457200" indent="-457200">
              <a:lnSpc>
                <a:spcPct val="150000"/>
              </a:lnSpc>
              <a:buSzPct val="80000"/>
              <a:buFont typeface="+mj-lt"/>
              <a:buAutoNum type="arabicParenR"/>
              <a:defRPr/>
            </a:pPr>
            <a:r>
              <a:rPr lang="fi-FI" sz="2800" dirty="0"/>
              <a:t>Epätäsmällisyyskielto</a:t>
            </a:r>
          </a:p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EA6AE-B8E8-42AA-9052-3CF8FD0DC4E2}" type="slidenum">
              <a:rPr lang="fi-FI" smtClean="0"/>
              <a:t>6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209527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Milloin kyseessä on rikos?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  <a:buNone/>
            </a:pPr>
            <a:r>
              <a:rPr lang="fi-FI" altLang="fi-FI" sz="3200" dirty="0"/>
              <a:t>Vastuun perustavat seikat</a:t>
            </a:r>
            <a:r>
              <a:rPr lang="fi-FI" altLang="fi-FI" dirty="0"/>
              <a:t> </a:t>
            </a:r>
          </a:p>
          <a:p>
            <a:pPr>
              <a:lnSpc>
                <a:spcPct val="150000"/>
              </a:lnSpc>
              <a:buClr>
                <a:schemeClr val="folHlink"/>
              </a:buClr>
              <a:buFontTx/>
              <a:buAutoNum type="arabicParenR"/>
            </a:pPr>
            <a:r>
              <a:rPr lang="fi-FI" altLang="fi-FI" sz="2800" dirty="0" smtClean="0"/>
              <a:t>Teon </a:t>
            </a:r>
            <a:r>
              <a:rPr lang="fi-FI" altLang="fi-FI" sz="2800" dirty="0"/>
              <a:t>ja laiminlyönnin rangaistavuus</a:t>
            </a:r>
            <a:endParaRPr lang="fi-FI" altLang="fi-FI" sz="2400" dirty="0"/>
          </a:p>
          <a:p>
            <a:pPr>
              <a:lnSpc>
                <a:spcPct val="150000"/>
              </a:lnSpc>
              <a:buClr>
                <a:schemeClr val="folHlink"/>
              </a:buClr>
              <a:buFontTx/>
              <a:buAutoNum type="arabicParenR" startAt="2"/>
            </a:pPr>
            <a:r>
              <a:rPr lang="fi-FI" altLang="fi-FI" sz="2800" dirty="0"/>
              <a:t>Syy-yhteys</a:t>
            </a:r>
          </a:p>
          <a:p>
            <a:pPr>
              <a:lnSpc>
                <a:spcPct val="150000"/>
              </a:lnSpc>
              <a:buClr>
                <a:schemeClr val="folHlink"/>
              </a:buClr>
              <a:buFontTx/>
              <a:buAutoNum type="arabicParenR" startAt="2"/>
            </a:pPr>
            <a:r>
              <a:rPr lang="fi-FI" altLang="fi-FI" sz="2800" dirty="0"/>
              <a:t>Vaarantaminen</a:t>
            </a:r>
          </a:p>
          <a:p>
            <a:pPr>
              <a:lnSpc>
                <a:spcPct val="150000"/>
              </a:lnSpc>
              <a:buClr>
                <a:schemeClr val="folHlink"/>
              </a:buClr>
              <a:buFontTx/>
              <a:buAutoNum type="arabicParenR" startAt="2"/>
            </a:pPr>
            <a:r>
              <a:rPr lang="fi-FI" altLang="fi-FI" sz="2800" dirty="0"/>
              <a:t>Tahallisuus</a:t>
            </a:r>
          </a:p>
          <a:p>
            <a:pPr>
              <a:lnSpc>
                <a:spcPct val="150000"/>
              </a:lnSpc>
              <a:buClr>
                <a:schemeClr val="folHlink"/>
              </a:buClr>
              <a:buFontTx/>
              <a:buAutoNum type="arabicParenR" startAt="2"/>
            </a:pPr>
            <a:r>
              <a:rPr lang="fi-FI" altLang="fi-FI" sz="2800" dirty="0"/>
              <a:t>Huolimattomuus</a:t>
            </a:r>
            <a:endParaRPr lang="fi-FI" altLang="fi-FI" sz="2000" dirty="0"/>
          </a:p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EA6AE-B8E8-42AA-9052-3CF8FD0DC4E2}" type="slidenum">
              <a:rPr lang="fi-FI" smtClean="0"/>
              <a:t>7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02261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 smtClean="0"/>
              <a:t>Mutta näissä tapauksissa ei ole rikos…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09600" indent="-609600">
              <a:lnSpc>
                <a:spcPct val="170000"/>
              </a:lnSpc>
              <a:buNone/>
            </a:pPr>
            <a:r>
              <a:rPr lang="fi-FI" altLang="fi-FI" sz="2800" dirty="0"/>
              <a:t>II Vastuun poistavat seikat</a:t>
            </a:r>
          </a:p>
          <a:p>
            <a:pPr marL="609600" indent="-609600">
              <a:lnSpc>
                <a:spcPct val="170000"/>
              </a:lnSpc>
              <a:buClr>
                <a:srgbClr val="CA0223"/>
              </a:buClr>
              <a:buFontTx/>
              <a:buAutoNum type="arabicParenR"/>
            </a:pPr>
            <a:r>
              <a:rPr lang="fi-FI" altLang="fi-FI" sz="2400" dirty="0"/>
              <a:t>Voimakeinojen käyttö</a:t>
            </a:r>
          </a:p>
          <a:p>
            <a:pPr marL="609600" indent="-609600">
              <a:lnSpc>
                <a:spcPct val="170000"/>
              </a:lnSpc>
              <a:buClr>
                <a:srgbClr val="CA0223"/>
              </a:buClr>
              <a:buFontTx/>
              <a:buAutoNum type="arabicParenR"/>
            </a:pPr>
            <a:r>
              <a:rPr lang="fi-FI" altLang="fi-FI" sz="2400" dirty="0"/>
              <a:t>Jokamiehen kiinniotto-oikeus ja </a:t>
            </a:r>
            <a:r>
              <a:rPr lang="fi-FI" altLang="fi-FI" sz="2400" dirty="0" err="1"/>
              <a:t>itseapu</a:t>
            </a:r>
            <a:endParaRPr lang="fi-FI" altLang="fi-FI" sz="2400" dirty="0"/>
          </a:p>
          <a:p>
            <a:pPr marL="609600" indent="-609600">
              <a:lnSpc>
                <a:spcPct val="170000"/>
              </a:lnSpc>
              <a:buClr>
                <a:srgbClr val="CA0223"/>
              </a:buClr>
              <a:buFontTx/>
              <a:buAutoNum type="arabicParenR"/>
            </a:pPr>
            <a:r>
              <a:rPr lang="fi-FI" altLang="fi-FI" sz="2400" dirty="0"/>
              <a:t>Oikeuttamisperusteet</a:t>
            </a:r>
          </a:p>
          <a:p>
            <a:pPr marL="1009650" lvl="1" indent="-609600">
              <a:lnSpc>
                <a:spcPct val="170000"/>
              </a:lnSpc>
              <a:buClr>
                <a:srgbClr val="CA0223"/>
              </a:buClr>
              <a:buFont typeface="Comic Sans MS" pitchFamily="66" charset="0"/>
              <a:buAutoNum type="alphaLcParenR"/>
            </a:pPr>
            <a:r>
              <a:rPr lang="fi-FI" altLang="fi-FI" sz="2000" dirty="0"/>
              <a:t>Hätävarjelu</a:t>
            </a:r>
          </a:p>
          <a:p>
            <a:pPr marL="1009650" lvl="1" indent="-609600">
              <a:lnSpc>
                <a:spcPct val="170000"/>
              </a:lnSpc>
              <a:buClr>
                <a:srgbClr val="CA0223"/>
              </a:buClr>
              <a:buFont typeface="Comic Sans MS" pitchFamily="66" charset="0"/>
              <a:buAutoNum type="alphaLcParenR"/>
            </a:pPr>
            <a:r>
              <a:rPr lang="fi-FI" altLang="fi-FI" sz="2000" dirty="0"/>
              <a:t>Pakkotila</a:t>
            </a:r>
          </a:p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EA6AE-B8E8-42AA-9052-3CF8FD0DC4E2}" type="slidenum">
              <a:rPr lang="fi-FI" smtClean="0"/>
              <a:t>8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708335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609600" indent="-609600">
              <a:lnSpc>
                <a:spcPct val="170000"/>
              </a:lnSpc>
              <a:buClr>
                <a:srgbClr val="CA0223"/>
              </a:buClr>
              <a:buNone/>
              <a:defRPr/>
            </a:pPr>
            <a:r>
              <a:rPr lang="fi-FI" sz="2800" dirty="0"/>
              <a:t>II Vastuun poistavat seikat</a:t>
            </a:r>
          </a:p>
          <a:p>
            <a:pPr marL="609600" indent="-609600">
              <a:lnSpc>
                <a:spcPct val="170000"/>
              </a:lnSpc>
              <a:buClr>
                <a:srgbClr val="CA0223"/>
              </a:buClr>
              <a:buFont typeface="+mj-lt"/>
              <a:buAutoNum type="arabicParenR" startAt="4"/>
              <a:defRPr/>
            </a:pPr>
            <a:r>
              <a:rPr lang="fi-FI" sz="2400" dirty="0"/>
              <a:t>Anteeksiantoperusteet</a:t>
            </a:r>
          </a:p>
          <a:p>
            <a:pPr marL="1009650" lvl="1" indent="-609600">
              <a:lnSpc>
                <a:spcPct val="170000"/>
              </a:lnSpc>
              <a:buClr>
                <a:srgbClr val="CA0223"/>
              </a:buClr>
              <a:buFont typeface="+mj-lt"/>
              <a:buAutoNum type="alphaLcParenR"/>
              <a:defRPr/>
            </a:pPr>
            <a:r>
              <a:rPr lang="fi-FI" sz="2000" dirty="0"/>
              <a:t>Esimiehen käsky</a:t>
            </a:r>
          </a:p>
          <a:p>
            <a:pPr marL="1009650" lvl="1" indent="-609600">
              <a:lnSpc>
                <a:spcPct val="170000"/>
              </a:lnSpc>
              <a:buClr>
                <a:srgbClr val="CA0223"/>
              </a:buClr>
              <a:buFont typeface="+mj-lt"/>
              <a:buAutoNum type="alphaLcParenR"/>
              <a:defRPr/>
            </a:pPr>
            <a:r>
              <a:rPr lang="fi-FI" sz="2000" dirty="0"/>
              <a:t>Kieltoerehdys</a:t>
            </a:r>
          </a:p>
          <a:p>
            <a:pPr marL="1009650" lvl="1" indent="-609600">
              <a:lnSpc>
                <a:spcPct val="170000"/>
              </a:lnSpc>
              <a:buClr>
                <a:srgbClr val="CA0223"/>
              </a:buClr>
              <a:buFont typeface="+mj-lt"/>
              <a:buAutoNum type="alphaLcParenR"/>
              <a:defRPr/>
            </a:pPr>
            <a:r>
              <a:rPr lang="fi-FI" sz="2000" dirty="0"/>
              <a:t>Hätävarjelun liioittelu</a:t>
            </a:r>
          </a:p>
          <a:p>
            <a:pPr marL="1009650" lvl="1" indent="-609600">
              <a:lnSpc>
                <a:spcPct val="170000"/>
              </a:lnSpc>
              <a:buClr>
                <a:srgbClr val="CA0223"/>
              </a:buClr>
              <a:buFont typeface="+mj-lt"/>
              <a:buAutoNum type="alphaLcParenR"/>
              <a:defRPr/>
            </a:pPr>
            <a:r>
              <a:rPr lang="fi-FI" sz="2000" dirty="0"/>
              <a:t>Pakkotilan ja voimakeinojen käytön rajojen ylittäminen</a:t>
            </a:r>
          </a:p>
          <a:p>
            <a:pPr marL="609600" indent="-609600">
              <a:lnSpc>
                <a:spcPct val="170000"/>
              </a:lnSpc>
              <a:buClr>
                <a:srgbClr val="CA0223"/>
              </a:buClr>
              <a:buFontTx/>
              <a:buAutoNum type="arabicParenR" startAt="4"/>
              <a:defRPr/>
            </a:pPr>
            <a:r>
              <a:rPr lang="fi-FI" sz="2400" dirty="0"/>
              <a:t>Syyntakeettomuus</a:t>
            </a:r>
          </a:p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EA6AE-B8E8-42AA-9052-3CF8FD0DC4E2}" type="slidenum">
              <a:rPr lang="fi-FI" smtClean="0"/>
              <a:t>9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740045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Koristeellinen">
  <a:themeElements>
    <a:clrScheme name="Koristeellinen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Koristeellinen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oristeellinen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628</TotalTime>
  <Words>1354</Words>
  <Application>Microsoft Office PowerPoint</Application>
  <PresentationFormat>Näytössä katseltava diaesitys (4:3)</PresentationFormat>
  <Paragraphs>287</Paragraphs>
  <Slides>39</Slides>
  <Notes>0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39</vt:i4>
      </vt:variant>
    </vt:vector>
  </HeadingPairs>
  <TitlesOfParts>
    <vt:vector size="40" baseType="lpstr">
      <vt:lpstr>Koristeellinen</vt:lpstr>
      <vt:lpstr>RIKOSOIKEUS</vt:lpstr>
      <vt:lpstr>RIKOSPROSESSIN VAIHEET:</vt:lpstr>
      <vt:lpstr>Rikosprosessin tavoitteet</vt:lpstr>
      <vt:lpstr>Keskeiset lait</vt:lpstr>
      <vt:lpstr>PowerPoint-esitys</vt:lpstr>
      <vt:lpstr>Rikosoikeudellinen laillisuusperiaate</vt:lpstr>
      <vt:lpstr>Milloin kyseessä on rikos?</vt:lpstr>
      <vt:lpstr>Mutta näissä tapauksissa ei ole rikos…</vt:lpstr>
      <vt:lpstr>PowerPoint-esitys</vt:lpstr>
      <vt:lpstr>Tahallisuus-tuottamus</vt:lpstr>
      <vt:lpstr>ENNALTA-ARVAAMATTOMUUS</vt:lpstr>
      <vt:lpstr>VASTUUNVAPAUS</vt:lpstr>
      <vt:lpstr>VASTUUN POISTAVAT SEIKAT</vt:lpstr>
      <vt:lpstr>OIKEUTTAMIS- JA ANTEEKSIANTOPERUSTEET</vt:lpstr>
      <vt:lpstr>HÄTÄVARJELUN LIIOITTELU</vt:lpstr>
      <vt:lpstr>PAKKOTILA</vt:lpstr>
      <vt:lpstr>SYYNTAKEISUUS</vt:lpstr>
      <vt:lpstr>OSALLISUUSOPPI</vt:lpstr>
      <vt:lpstr>RIKOKSEN YRITYS</vt:lpstr>
      <vt:lpstr>PowerPoint-esitys</vt:lpstr>
      <vt:lpstr>OSALLISUUS: TEKIJÄKUMPPANI</vt:lpstr>
      <vt:lpstr>VÄLILLINEN TEKIJÄ</vt:lpstr>
      <vt:lpstr>YLLYTYS</vt:lpstr>
      <vt:lpstr>AVUNANTO</vt:lpstr>
      <vt:lpstr>AVUNANTO</vt:lpstr>
      <vt:lpstr>RANGAISTUKSET</vt:lpstr>
      <vt:lpstr>PowerPoint-esitys</vt:lpstr>
      <vt:lpstr>Rangaistusasteikon lievennysperusteet</vt:lpstr>
      <vt:lpstr>PowerPoint-esitys</vt:lpstr>
      <vt:lpstr>YHTEINEN RANGAISTUS</vt:lpstr>
      <vt:lpstr>RANGAISTUKSEN LAJIVALINTA</vt:lpstr>
      <vt:lpstr>PowerPoint-esitys</vt:lpstr>
      <vt:lpstr>PowerPoint-esitys</vt:lpstr>
      <vt:lpstr>koventamisperusteet</vt:lpstr>
      <vt:lpstr>PowerPoint-esitys</vt:lpstr>
      <vt:lpstr>Yleiset lieventämisperusteet</vt:lpstr>
      <vt:lpstr>Rangaistuksen kohtuullistaminen</vt:lpstr>
      <vt:lpstr>vankeus</vt:lpstr>
      <vt:lpstr>PowerPoint-esitys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RIKOSOIKEUS</dc:title>
  <dc:creator>Sanna Luoma</dc:creator>
  <cp:lastModifiedBy>Sanna Luoma</cp:lastModifiedBy>
  <cp:revision>17</cp:revision>
  <dcterms:created xsi:type="dcterms:W3CDTF">2017-03-17T08:40:46Z</dcterms:created>
  <dcterms:modified xsi:type="dcterms:W3CDTF">2017-08-18T12:00:59Z</dcterms:modified>
</cp:coreProperties>
</file>